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19" r:id="rId3"/>
    <p:sldId id="339" r:id="rId4"/>
    <p:sldId id="350" r:id="rId5"/>
    <p:sldId id="340" r:id="rId6"/>
    <p:sldId id="341" r:id="rId7"/>
    <p:sldId id="342" r:id="rId8"/>
    <p:sldId id="353" r:id="rId9"/>
    <p:sldId id="355" r:id="rId10"/>
    <p:sldId id="356" r:id="rId11"/>
    <p:sldId id="354" r:id="rId12"/>
    <p:sldId id="344" r:id="rId13"/>
    <p:sldId id="345" r:id="rId14"/>
    <p:sldId id="351" r:id="rId15"/>
    <p:sldId id="346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as Dhore" initials="V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F0B8A-1EFB-728A-CF1D-580A3B3C8D78}" v="471" dt="2020-08-13T01:48:46.184"/>
    <p1510:client id="{0CCAA8A9-AA9A-0625-CE15-EFD8E9A60D5C}" v="413" dt="2020-09-01T16:05:47"/>
    <p1510:client id="{17DD76DC-004D-08AE-1F93-C635DCA9B854}" v="844" dt="2020-08-05T18:21:23.721"/>
    <p1510:client id="{22348D88-F793-F154-BCF2-CD622F6B10C6}" v="246" dt="2020-08-06T13:32:28.010"/>
    <p1510:client id="{354FA7A7-6F0A-4069-9892-23658C3361E4}" v="80" dt="2020-08-26T01:18:50.783"/>
    <p1510:client id="{37B315CA-9EC9-038E-D70B-FBF1BC47E8EA}" v="63" dt="2020-08-26T05:00:23.755"/>
    <p1510:client id="{45A36F70-2F72-70B4-D8A3-0C93A9927D96}" v="287" dt="2020-08-13T14:47:35.241"/>
    <p1510:client id="{48915F31-52AB-7854-C8AA-0C36807AD917}" v="1054" dt="2020-08-23T14:47:09.763"/>
    <p1510:client id="{5271E10B-89F2-BD02-CDC6-694A9386EE04}" v="5" dt="2020-08-07T12:44:49.954"/>
    <p1510:client id="{5A008CD2-5208-B382-3277-744F58249623}" v="1071" dt="2020-08-12T17:31:19.820"/>
    <p1510:client id="{719F3907-BFF4-3AC7-1B33-D1FCA61A96E0}" v="596" dt="2020-08-06T04:57:19.780"/>
    <p1510:client id="{7DF72423-05E1-2D44-01BB-233C8FE7978F}" v="100" dt="2020-08-12T04:52:03.502"/>
    <p1510:client id="{A123C477-49A1-B343-28FE-0663C08BE020}" v="1053" dt="2020-08-13T17:37:09.443"/>
    <p1510:client id="{A6B459D8-BE20-52B3-2FDE-7F8A84AB59DB}" v="260" dt="2020-08-03T07:57:39.128"/>
    <p1510:client id="{A9E0E15A-E469-37B2-4F3B-837036FFD6B5}" v="316" dt="2020-08-12T13:09:55.616"/>
    <p1510:client id="{AE67C6EA-FCF1-CB66-0CA2-382AA3593E1D}" v="1467" dt="2020-08-11T18:18:57.099"/>
    <p1510:client id="{B1E5C31E-E52E-3BAA-7325-A577525E67C0}" v="2393" dt="2020-08-09T13:38:51.207"/>
    <p1510:client id="{B2C42BE8-2BF1-3D07-F9DD-E8A16B38E7A7}" v="116" dt="2020-08-13T17:55:37.293"/>
    <p1510:client id="{B426B009-E72D-A310-2D6F-F51C641C0E78}" v="417" dt="2020-08-29T17:23:07.598"/>
    <p1510:client id="{B5703FF9-CF3F-041C-B884-E591E10E3D3B}" v="231" dt="2020-08-14T13:47:59.416"/>
    <p1510:client id="{BCBD33AA-3F2E-AFC4-0A7B-E18E40EAE1E9}" v="341" dt="2020-08-13T05:39:38.812"/>
    <p1510:client id="{CBB355AA-754D-32CE-56CD-9467B0D89FC6}" v="117" dt="2020-08-10T08:54:05.234"/>
    <p1510:client id="{D743E1D0-3344-CB4E-5CD0-C2B133B380B1}" v="820" dt="2020-09-02T01:38:13.999"/>
    <p1510:client id="{D97A82D7-C0B9-CB0F-1E76-10FC68F5AABC}" v="349" dt="2020-08-06T09:33:13.141"/>
    <p1510:client id="{D9A8C252-E5E9-8F30-2652-77C1571F4304}" v="696" dt="2020-08-14T14:18:36.688"/>
    <p1510:client id="{DEB0EAA8-1F10-1AEE-764A-14E3868CCA1F}" v="264" dt="2020-08-03T08:52:49.532"/>
    <p1510:client id="{E87CC947-4834-1641-F0AD-243FB5C0DA82}" v="1482" dt="2020-08-14T06:07:11.057"/>
    <p1510:client id="{EA7C68AC-ACED-C3EF-4886-6377351C5DF4}" v="802" dt="2020-08-07T05:03:40.679"/>
    <p1510:client id="{EC2E7334-2D76-9871-4DA0-C0352262FEDD}" v="1021" dt="2020-08-15T15:55:36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>
        <p:scale>
          <a:sx n="75" d="100"/>
          <a:sy n="75" d="100"/>
        </p:scale>
        <p:origin x="-946" y="-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49" y="-1822"/>
            <a:ext cx="1324665" cy="826527"/>
          </a:xfrm>
          <a:prstGeom prst="rect">
            <a:avLst/>
          </a:prstGeom>
        </p:spPr>
      </p:pic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</p:spPr>
      </p:pic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2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=""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5751" y="6595904"/>
            <a:ext cx="9313652" cy="16475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5346C9D8-CE27-45A8-8EAD-176DCD8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597B36-7FAA-4180-926A-535EFD9034F7}"/>
              </a:ext>
            </a:extLst>
          </p:cNvPr>
          <p:cNvSpPr txBox="1"/>
          <p:nvPr/>
        </p:nvSpPr>
        <p:spPr>
          <a:xfrm>
            <a:off x="1286447" y="1055411"/>
            <a:ext cx="91160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4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rgbClr val="C00000"/>
                </a:solidFill>
                <a:cs typeface="Times New Roman" panose="02020603050405020304" pitchFamily="18" charset="0"/>
              </a:rPr>
              <a:t>Module </a:t>
            </a:r>
            <a:r>
              <a:rPr lang="en-US" sz="40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rgbClr val="C00000"/>
                </a:solidFill>
                <a:cs typeface="Times New Roman" panose="02020603050405020304" pitchFamily="18" charset="0"/>
              </a:rPr>
              <a:t>SECTIONAL ORTHOGRAPHIC PROJECTION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FDAEF4-26F5-43AC-AC20-75F213A3746A}"/>
              </a:ext>
            </a:extLst>
          </p:cNvPr>
          <p:cNvSpPr txBox="1"/>
          <p:nvPr/>
        </p:nvSpPr>
        <p:spPr>
          <a:xfrm>
            <a:off x="8116074" y="4879022"/>
            <a:ext cx="38687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Sheba Varghese</a:t>
            </a:r>
          </a:p>
          <a:p>
            <a:r>
              <a:rPr lang="en-IN" dirty="0"/>
              <a:t>Assistant Professor,</a:t>
            </a:r>
          </a:p>
          <a:p>
            <a:r>
              <a:rPr lang="en-IN" dirty="0"/>
              <a:t>Dept. Of Mechanical Engineering,</a:t>
            </a:r>
          </a:p>
          <a:p>
            <a:r>
              <a:rPr lang="en-IN" dirty="0"/>
              <a:t>Room : A </a:t>
            </a:r>
            <a:r>
              <a:rPr lang="en-IN" dirty="0" smtClean="0"/>
              <a:t>(310), </a:t>
            </a:r>
            <a:r>
              <a:rPr lang="en-IN" dirty="0"/>
              <a:t>KJSCE, Vidyavihar</a:t>
            </a:r>
          </a:p>
          <a:p>
            <a:r>
              <a:rPr lang="en-IN" dirty="0"/>
              <a:t>Email : sheba@somaiya.edu</a:t>
            </a:r>
          </a:p>
        </p:txBody>
      </p:sp>
    </p:spTree>
    <p:extLst>
      <p:ext uri="{BB962C8B-B14F-4D97-AF65-F5344CB8AC3E}">
        <p14:creationId xmlns:p14="http://schemas.microsoft.com/office/powerpoint/2010/main" val="33373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A4B827-7CBA-4D8B-AC20-E31B8A0A448B}"/>
              </a:ext>
            </a:extLst>
          </p:cNvPr>
          <p:cNvSpPr txBox="1"/>
          <p:nvPr/>
        </p:nvSpPr>
        <p:spPr>
          <a:xfrm>
            <a:off x="3154615" y="378200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the T.V</a:t>
            </a:r>
            <a:r>
              <a:rPr lang="en-IN"/>
              <a:t>, </a:t>
            </a:r>
            <a:r>
              <a:rPr lang="en-IN" smtClean="0"/>
              <a:t>F.V </a:t>
            </a:r>
            <a:r>
              <a:rPr lang="en-IN" dirty="0"/>
              <a:t>&amp; </a:t>
            </a:r>
            <a:r>
              <a:rPr lang="en-IN" dirty="0" smtClean="0"/>
              <a:t>Section R.H.S.V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031875"/>
            <a:ext cx="8077199" cy="479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0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" y="759200"/>
            <a:ext cx="5061374" cy="370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77" y="1119553"/>
            <a:ext cx="6849471" cy="470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A4B827-7CBA-4D8B-AC20-E31B8A0A448B}"/>
              </a:ext>
            </a:extLst>
          </p:cNvPr>
          <p:cNvSpPr txBox="1"/>
          <p:nvPr/>
        </p:nvSpPr>
        <p:spPr>
          <a:xfrm>
            <a:off x="3400148" y="257452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the T.V</a:t>
            </a:r>
            <a:r>
              <a:rPr lang="en-IN"/>
              <a:t>, </a:t>
            </a:r>
            <a:r>
              <a:rPr lang="en-IN" smtClean="0"/>
              <a:t>Sectional </a:t>
            </a:r>
            <a:r>
              <a:rPr lang="en-IN" dirty="0"/>
              <a:t>F.V &amp; L.H.S.V</a:t>
            </a:r>
          </a:p>
        </p:txBody>
      </p:sp>
    </p:spTree>
    <p:extLst>
      <p:ext uri="{BB962C8B-B14F-4D97-AF65-F5344CB8AC3E}">
        <p14:creationId xmlns:p14="http://schemas.microsoft.com/office/powerpoint/2010/main" val="38067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74" y="759200"/>
            <a:ext cx="8867899" cy="560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BC5ABF-3204-4B29-BF93-62430FCFE18B}"/>
              </a:ext>
            </a:extLst>
          </p:cNvPr>
          <p:cNvSpPr txBox="1"/>
          <p:nvPr/>
        </p:nvSpPr>
        <p:spPr>
          <a:xfrm>
            <a:off x="3355759" y="204186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the T.V, Sectional F.V &amp; L.H.S.V</a:t>
            </a:r>
          </a:p>
        </p:txBody>
      </p:sp>
    </p:spTree>
    <p:extLst>
      <p:ext uri="{BB962C8B-B14F-4D97-AF65-F5344CB8AC3E}">
        <p14:creationId xmlns:p14="http://schemas.microsoft.com/office/powerpoint/2010/main" val="3787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37" y="853459"/>
            <a:ext cx="9539280" cy="54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EFAD579-0317-402F-A88A-142F46B5F41F}"/>
              </a:ext>
            </a:extLst>
          </p:cNvPr>
          <p:cNvSpPr txBox="1"/>
          <p:nvPr/>
        </p:nvSpPr>
        <p:spPr>
          <a:xfrm>
            <a:off x="4225771" y="346229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38147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2B866C-C0D6-4DFA-BE76-AE8BA6821C4C}"/>
              </a:ext>
            </a:extLst>
          </p:cNvPr>
          <p:cNvSpPr txBox="1"/>
          <p:nvPr/>
        </p:nvSpPr>
        <p:spPr>
          <a:xfrm>
            <a:off x="3284738" y="550416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POINTS TO BE NOTED WHILE DRAWING SECTION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5155AC3-FEA9-48EC-A50B-8E950A906DF8}"/>
              </a:ext>
            </a:extLst>
          </p:cNvPr>
          <p:cNvSpPr txBox="1"/>
          <p:nvPr/>
        </p:nvSpPr>
        <p:spPr>
          <a:xfrm>
            <a:off x="1207363" y="1438183"/>
            <a:ext cx="9339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Visible lines contained in the cutting plane and behind the section are drawn.</a:t>
            </a:r>
          </a:p>
          <a:p>
            <a:pPr marL="342900" indent="-342900">
              <a:buAutoNum type="arabicParenR"/>
            </a:pPr>
            <a:r>
              <a:rPr lang="en-IN" dirty="0"/>
              <a:t>Invisible lines behind the section are usually omitted.</a:t>
            </a:r>
          </a:p>
          <a:p>
            <a:pPr marL="342900" indent="-342900">
              <a:buAutoNum type="arabicParenR"/>
            </a:pPr>
            <a:r>
              <a:rPr lang="en-IN" dirty="0"/>
              <a:t>Only the parts actually cut by section are cross hatched with a continuous thin line at an angle of 45 degree to the major outline of the object.</a:t>
            </a:r>
          </a:p>
          <a:p>
            <a:pPr marL="342900" indent="-342900">
              <a:buAutoNum type="arabicParenR"/>
            </a:pPr>
            <a:r>
              <a:rPr lang="en-IN" dirty="0"/>
              <a:t>The cutting plane line is shown in the view as a chain line with thick  edges and arrow indicates the direction of the observer.</a:t>
            </a:r>
          </a:p>
        </p:txBody>
      </p:sp>
    </p:spTree>
    <p:extLst>
      <p:ext uri="{BB962C8B-B14F-4D97-AF65-F5344CB8AC3E}">
        <p14:creationId xmlns:p14="http://schemas.microsoft.com/office/powerpoint/2010/main" val="152726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" y="759200"/>
            <a:ext cx="4520612" cy="429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07" y="759200"/>
            <a:ext cx="6608431" cy="56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C32D48-2785-4E23-A7CD-AA227E4C39E4}"/>
              </a:ext>
            </a:extLst>
          </p:cNvPr>
          <p:cNvSpPr txBox="1"/>
          <p:nvPr/>
        </p:nvSpPr>
        <p:spPr>
          <a:xfrm>
            <a:off x="3266983" y="136525"/>
            <a:ext cx="5264458" cy="36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the T.V , Sectional F.V &amp; L.H.S.V</a:t>
            </a:r>
          </a:p>
        </p:txBody>
      </p:sp>
    </p:spTree>
    <p:extLst>
      <p:ext uri="{BB962C8B-B14F-4D97-AF65-F5344CB8AC3E}">
        <p14:creationId xmlns:p14="http://schemas.microsoft.com/office/powerpoint/2010/main" val="13416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579"/>
            <a:ext cx="5290457" cy="400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51" y="874105"/>
            <a:ext cx="6638605" cy="51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B755EA4-6261-4D9E-B39A-43676ACDEF69}"/>
              </a:ext>
            </a:extLst>
          </p:cNvPr>
          <p:cNvSpPr txBox="1"/>
          <p:nvPr/>
        </p:nvSpPr>
        <p:spPr>
          <a:xfrm>
            <a:off x="4110361" y="34622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the T.V, Sectional F.V &amp; L.H.S.V</a:t>
            </a:r>
          </a:p>
        </p:txBody>
      </p:sp>
    </p:spTree>
    <p:extLst>
      <p:ext uri="{BB962C8B-B14F-4D97-AF65-F5344CB8AC3E}">
        <p14:creationId xmlns:p14="http://schemas.microsoft.com/office/powerpoint/2010/main" val="134230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</p:spPr>
      </p:pic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2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=""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5751" y="6538395"/>
            <a:ext cx="9313652" cy="26539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5346C9D8-CE27-45A8-8EAD-176DCD8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73413F-15F3-4FCB-BC76-3BDEE113F45C}"/>
              </a:ext>
            </a:extLst>
          </p:cNvPr>
          <p:cNvSpPr txBox="1"/>
          <p:nvPr/>
        </p:nvSpPr>
        <p:spPr>
          <a:xfrm>
            <a:off x="4077419" y="109269"/>
            <a:ext cx="35339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31ABA7-DD1A-4390-9FE2-E2E5555BA42F}"/>
              </a:ext>
            </a:extLst>
          </p:cNvPr>
          <p:cNvSpPr txBox="1"/>
          <p:nvPr/>
        </p:nvSpPr>
        <p:spPr>
          <a:xfrm>
            <a:off x="799382" y="1015042"/>
            <a:ext cx="1069387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sz="26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EFC434-52FB-4AA1-85A7-ECD9AAE21FA2}"/>
              </a:ext>
            </a:extLst>
          </p:cNvPr>
          <p:cNvSpPr txBox="1"/>
          <p:nvPr/>
        </p:nvSpPr>
        <p:spPr>
          <a:xfrm>
            <a:off x="626853" y="1015042"/>
            <a:ext cx="1073701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Visible lines takes precedence over all other lines.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Hidden lines and cutting plane lines take precedence over center lines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Center lines have lowest precedence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C00000"/>
                </a:solidFill>
              </a:rPr>
              <a:t>NOTE: </a:t>
            </a:r>
          </a:p>
          <a:p>
            <a:pPr lvl="1" eaLnBrk="1" hangingPunct="1"/>
            <a:r>
              <a:rPr lang="en-US" altLang="en-US" sz="2800" i="1" dirty="0">
                <a:solidFill>
                  <a:srgbClr val="C00000"/>
                </a:solidFill>
              </a:rPr>
              <a:t>		</a:t>
            </a:r>
            <a:r>
              <a:rPr lang="en-US" altLang="en-US" sz="2800" i="1" dirty="0"/>
              <a:t>When the Visible line coincides with hidden or center line</a:t>
            </a:r>
          </a:p>
          <a:p>
            <a:pPr lvl="2" eaLnBrk="1" hangingPunct="1"/>
            <a:r>
              <a:rPr lang="en-US" altLang="en-US" sz="2800" dirty="0"/>
              <a:t>		-	Visible line is shown</a:t>
            </a:r>
          </a:p>
          <a:p>
            <a:pPr lvl="1" eaLnBrk="1" hangingPunct="1"/>
            <a:r>
              <a:rPr lang="en-US" altLang="en-US" sz="2800" i="1" dirty="0"/>
              <a:t>	           Hidden line coincides with center line</a:t>
            </a:r>
          </a:p>
          <a:p>
            <a:pPr lvl="1" eaLnBrk="1" hangingPunct="1"/>
            <a:r>
              <a:rPr lang="en-US" altLang="en-US" sz="2800" dirty="0"/>
              <a:t>			-	Hidden line is shown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AFE761-D4C4-4A3B-A5FB-FB08B88AD0EB}"/>
              </a:ext>
            </a:extLst>
          </p:cNvPr>
          <p:cNvSpPr txBox="1"/>
          <p:nvPr/>
        </p:nvSpPr>
        <p:spPr>
          <a:xfrm>
            <a:off x="3703607" y="109268"/>
            <a:ext cx="61650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Precedence of Lines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29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pPr algn="ctr"/>
            <a:r>
              <a:rPr lang="en-US" dirty="0"/>
              <a:t>Orthographic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1" y="1038592"/>
            <a:ext cx="4213626" cy="413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79" y="1038592"/>
            <a:ext cx="6660906" cy="531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7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Sectional Orthographic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354"/>
            <a:ext cx="10515600" cy="513360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complicated objects when the hidden lines are large in number the drawing is difficult to interpret. To overcome this difficulty sectional orthographic projection is introduced.</a:t>
            </a:r>
          </a:p>
          <a:p>
            <a:r>
              <a:rPr lang="en-US" dirty="0"/>
              <a:t>In sectional orthographic projection the portion of an object which is cut is hatched by 45 degree incline thin line evenly placed.</a:t>
            </a:r>
          </a:p>
          <a:p>
            <a:r>
              <a:rPr lang="en-US" dirty="0"/>
              <a:t>As per cutting plane line position when section is assumed in one view it does not affect other views of object. </a:t>
            </a:r>
          </a:p>
          <a:p>
            <a:r>
              <a:rPr lang="en-US" dirty="0"/>
              <a:t>Visible lines behind the section are shown.</a:t>
            </a:r>
          </a:p>
          <a:p>
            <a:r>
              <a:rPr lang="en-US" dirty="0"/>
              <a:t> Invisible lines behind the section are usually omitted.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0195"/>
            <a:ext cx="10515600" cy="1095527"/>
          </a:xfrm>
        </p:spPr>
        <p:txBody>
          <a:bodyPr/>
          <a:lstStyle/>
          <a:p>
            <a:pPr algn="ctr"/>
            <a:r>
              <a:rPr lang="en-US" dirty="0"/>
              <a:t>Sectional Orthographic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8" y="1193556"/>
            <a:ext cx="3811832" cy="343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7" y="1352554"/>
            <a:ext cx="5117489" cy="504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9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0" y="853460"/>
            <a:ext cx="10488350" cy="53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5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8" y="853460"/>
            <a:ext cx="4077236" cy="307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15" y="257541"/>
            <a:ext cx="4190999" cy="624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3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A4B827-7CBA-4D8B-AC20-E31B8A0A448B}"/>
              </a:ext>
            </a:extLst>
          </p:cNvPr>
          <p:cNvSpPr txBox="1"/>
          <p:nvPr/>
        </p:nvSpPr>
        <p:spPr>
          <a:xfrm>
            <a:off x="3400148" y="257452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the T.V, </a:t>
            </a:r>
            <a:r>
              <a:rPr lang="en-IN" dirty="0" smtClean="0"/>
              <a:t> </a:t>
            </a:r>
            <a:r>
              <a:rPr lang="en-IN" dirty="0"/>
              <a:t>F.V &amp; </a:t>
            </a:r>
            <a:r>
              <a:rPr lang="en-IN" dirty="0" smtClean="0"/>
              <a:t>Section R.H.S.V</a:t>
            </a:r>
            <a:endParaRPr lang="en-IN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3" y="759200"/>
            <a:ext cx="8246533" cy="557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2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426" y="26933"/>
            <a:ext cx="1324665" cy="826527"/>
          </a:xfrm>
          <a:prstGeom prst="rect">
            <a:avLst/>
          </a:prstGeom>
        </p:spPr>
      </p:pic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EA94BA2-03F2-4143-9587-37564C46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" y="-2800"/>
            <a:ext cx="28575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A4B827-7CBA-4D8B-AC20-E31B8A0A448B}"/>
              </a:ext>
            </a:extLst>
          </p:cNvPr>
          <p:cNvSpPr txBox="1"/>
          <p:nvPr/>
        </p:nvSpPr>
        <p:spPr>
          <a:xfrm>
            <a:off x="3154615" y="378200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the T.V, </a:t>
            </a:r>
            <a:r>
              <a:rPr lang="en-IN" dirty="0" smtClean="0"/>
              <a:t>F.V </a:t>
            </a:r>
            <a:r>
              <a:rPr lang="en-IN" dirty="0"/>
              <a:t>&amp; </a:t>
            </a:r>
            <a:r>
              <a:rPr lang="en-IN" dirty="0" smtClean="0"/>
              <a:t>Section R.H.S.V</a:t>
            </a: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25880"/>
            <a:ext cx="10117667" cy="5227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9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315</Words>
  <Application>Microsoft Office PowerPoint</Application>
  <PresentationFormat>Custom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Orthographic projection</vt:lpstr>
      <vt:lpstr>Sectional Orthographic Projection</vt:lpstr>
      <vt:lpstr>Sectional Orthographic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875</cp:revision>
  <dcterms:created xsi:type="dcterms:W3CDTF">2020-08-03T07:23:07Z</dcterms:created>
  <dcterms:modified xsi:type="dcterms:W3CDTF">2023-10-06T12:31:24Z</dcterms:modified>
</cp:coreProperties>
</file>