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i+iG9FDyA8mOfYu30j++QD96Xt1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1" d="100"/>
          <a:sy n="71" d="100"/>
        </p:scale>
        <p:origin x="-45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355402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4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5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5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5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4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4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4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4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4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4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4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9"/>
          <p:cNvSpPr>
            <a:spLocks noGrp="1"/>
          </p:cNvSpPr>
          <p:nvPr>
            <p:ph type="pic" idx="2"/>
          </p:nvPr>
        </p:nvSpPr>
        <p:spPr>
          <a:xfrm>
            <a:off x="5183188" y="987425"/>
            <a:ext cx="6172200" cy="4873625"/>
          </a:xfrm>
          <a:prstGeom prst="rect">
            <a:avLst/>
          </a:prstGeom>
          <a:noFill/>
          <a:ln>
            <a:noFill/>
          </a:ln>
        </p:spPr>
      </p:sp>
      <p:sp>
        <p:nvSpPr>
          <p:cNvPr id="64" name="Google Shape;64;p4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Times New Roman"/>
              <a:buNone/>
            </a:pPr>
            <a:r>
              <a:rPr lang="en-US" b="1">
                <a:latin typeface="Times New Roman"/>
                <a:ea typeface="Times New Roman"/>
                <a:cs typeface="Times New Roman"/>
                <a:sym typeface="Times New Roman"/>
              </a:rPr>
              <a:t>Data Structures in Python</a:t>
            </a:r>
            <a:endParaRPr b="1">
              <a:latin typeface="Times New Roman"/>
              <a:ea typeface="Times New Roman"/>
              <a:cs typeface="Times New Roman"/>
              <a:sym typeface="Times New Roman"/>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4000"/>
              <a:buNone/>
            </a:pPr>
            <a:r>
              <a:rPr lang="en-US" sz="4000">
                <a:latin typeface="Times New Roman"/>
                <a:ea typeface="Times New Roman"/>
                <a:cs typeface="Times New Roman"/>
                <a:sym typeface="Times New Roman"/>
              </a:rPr>
              <a:t>Module 2</a:t>
            </a:r>
            <a:endParaRPr sz="40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627321" y="365125"/>
            <a:ext cx="10726479" cy="7087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Basic List Operations</a:t>
            </a:r>
            <a:endParaRPr/>
          </a:p>
        </p:txBody>
      </p:sp>
      <p:sp>
        <p:nvSpPr>
          <p:cNvPr id="142" name="Google Shape;142;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latin typeface="Times New Roman"/>
              <a:ea typeface="Times New Roman"/>
              <a:cs typeface="Times New Roman"/>
              <a:sym typeface="Times New Roman"/>
            </a:endParaRPr>
          </a:p>
        </p:txBody>
      </p:sp>
      <p:pic>
        <p:nvPicPr>
          <p:cNvPr id="143" name="Google Shape;143;p10"/>
          <p:cNvPicPr preferRelativeResize="0"/>
          <p:nvPr/>
        </p:nvPicPr>
        <p:blipFill rotWithShape="1">
          <a:blip r:embed="rId3">
            <a:alphaModFix/>
          </a:blip>
          <a:srcRect/>
          <a:stretch/>
        </p:blipFill>
        <p:spPr>
          <a:xfrm>
            <a:off x="520995" y="1022794"/>
            <a:ext cx="11157632" cy="5580031"/>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1"/>
          <p:cNvSpPr txBox="1">
            <a:spLocks noGrp="1"/>
          </p:cNvSpPr>
          <p:nvPr>
            <p:ph type="title"/>
          </p:nvPr>
        </p:nvSpPr>
        <p:spPr>
          <a:xfrm>
            <a:off x="838200" y="365126"/>
            <a:ext cx="10515600" cy="64496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List Methods</a:t>
            </a:r>
            <a:endParaRPr/>
          </a:p>
        </p:txBody>
      </p:sp>
      <p:pic>
        <p:nvPicPr>
          <p:cNvPr id="149" name="Google Shape;149;p11"/>
          <p:cNvPicPr preferRelativeResize="0">
            <a:picLocks noGrp="1"/>
          </p:cNvPicPr>
          <p:nvPr>
            <p:ph type="body" idx="1"/>
          </p:nvPr>
        </p:nvPicPr>
        <p:blipFill rotWithShape="1">
          <a:blip r:embed="rId3">
            <a:alphaModFix/>
          </a:blip>
          <a:srcRect/>
          <a:stretch/>
        </p:blipFill>
        <p:spPr>
          <a:xfrm>
            <a:off x="418171" y="978195"/>
            <a:ext cx="11534706" cy="550766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2"/>
          <p:cNvSpPr txBox="1">
            <a:spLocks noGrp="1"/>
          </p:cNvSpPr>
          <p:nvPr>
            <p:ph type="body" idx="1"/>
          </p:nvPr>
        </p:nvSpPr>
        <p:spPr>
          <a:xfrm>
            <a:off x="838200" y="244548"/>
            <a:ext cx="10963940" cy="637953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4000"/>
              <a:buNone/>
            </a:pPr>
            <a:r>
              <a:rPr lang="en-US" sz="4000" b="1">
                <a:latin typeface="Times New Roman"/>
                <a:ea typeface="Times New Roman"/>
                <a:cs typeface="Times New Roman"/>
                <a:sym typeface="Times New Roman"/>
              </a:rPr>
              <a:t>Tuple</a:t>
            </a:r>
            <a:endParaRPr sz="4000" b="1">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Tuples are </a:t>
            </a:r>
            <a:r>
              <a:rPr lang="en-US" sz="2400" b="1">
                <a:latin typeface="Times New Roman"/>
                <a:ea typeface="Times New Roman"/>
                <a:cs typeface="Times New Roman"/>
                <a:sym typeface="Times New Roman"/>
              </a:rPr>
              <a:t>ordered collections of elements that are unchangeab</a:t>
            </a:r>
            <a:r>
              <a:rPr lang="en-US" sz="2400">
                <a:latin typeface="Times New Roman"/>
                <a:ea typeface="Times New Roman"/>
                <a:cs typeface="Times New Roman"/>
                <a:sym typeface="Times New Roman"/>
              </a:rPr>
              <a:t>le. The tuple is the same as the list, except the tuple is immutable means we can’t modify the tuple once created.</a:t>
            </a:r>
            <a:endParaRPr/>
          </a:p>
          <a:p>
            <a:pPr marL="228600" lvl="0" indent="-228600" algn="just"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In other words, we can say a tuple is a read-only version of the list.</a:t>
            </a:r>
            <a:endParaRPr/>
          </a:p>
          <a:p>
            <a:pPr marL="228600" lvl="0" indent="-228600" algn="just"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For example: If you want to store the roll numbers of students that you don’t change, you can use the tuple data type.</a:t>
            </a:r>
            <a:endParaRPr/>
          </a:p>
          <a:p>
            <a:pPr marL="228600" lvl="0" indent="-228600" algn="just" rtl="0">
              <a:lnSpc>
                <a:spcPct val="90000"/>
              </a:lnSpc>
              <a:spcBef>
                <a:spcPts val="1000"/>
              </a:spcBef>
              <a:spcAft>
                <a:spcPts val="0"/>
              </a:spcAft>
              <a:buClr>
                <a:schemeClr val="dk1"/>
              </a:buClr>
              <a:buSzPts val="2400"/>
              <a:buChar char="•"/>
            </a:pPr>
            <a:r>
              <a:rPr lang="en-US" sz="2400" b="1">
                <a:latin typeface="Times New Roman"/>
                <a:ea typeface="Times New Roman"/>
                <a:cs typeface="Times New Roman"/>
                <a:sym typeface="Times New Roman"/>
              </a:rPr>
              <a:t>Note</a:t>
            </a:r>
            <a:r>
              <a:rPr lang="en-US" sz="2400">
                <a:latin typeface="Times New Roman"/>
                <a:ea typeface="Times New Roman"/>
                <a:cs typeface="Times New Roman"/>
                <a:sym typeface="Times New Roman"/>
              </a:rPr>
              <a:t>: Tuple maintains the insertion order and also, allows us to store duplicate elements.</a:t>
            </a:r>
            <a:endParaRPr/>
          </a:p>
          <a:p>
            <a:pPr marL="228600" lvl="0" indent="-228600" algn="just"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We can create a tuple using the two ways:</a:t>
            </a:r>
            <a:endParaRPr sz="240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1. By enclosing elements in the parenthesis ()</a:t>
            </a:r>
            <a:endParaRPr/>
          </a:p>
          <a:p>
            <a:pPr marL="0" lvl="0" indent="0" algn="just"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2. Using a tuple() class</a:t>
            </a:r>
            <a:r>
              <a:rPr lang="en-US" sz="2000">
                <a:latin typeface="Times New Roman"/>
                <a:ea typeface="Times New Roman"/>
                <a:cs typeface="Times New Roman"/>
                <a:sym typeface="Times New Roman"/>
              </a:rPr>
              <a:t>.</a:t>
            </a:r>
            <a:endParaRPr/>
          </a:p>
          <a:p>
            <a:pPr marL="228600" lvl="0" indent="-50800" algn="just"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3"/>
          <p:cNvSpPr txBox="1">
            <a:spLocks noGrp="1"/>
          </p:cNvSpPr>
          <p:nvPr>
            <p:ph type="title"/>
          </p:nvPr>
        </p:nvSpPr>
        <p:spPr>
          <a:xfrm>
            <a:off x="838200" y="148856"/>
            <a:ext cx="10515600" cy="8293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Accessing Values in a Tuple</a:t>
            </a:r>
            <a:endParaRPr>
              <a:latin typeface="Times New Roman"/>
              <a:ea typeface="Times New Roman"/>
              <a:cs typeface="Times New Roman"/>
              <a:sym typeface="Times New Roman"/>
            </a:endParaRPr>
          </a:p>
        </p:txBody>
      </p:sp>
      <p:sp>
        <p:nvSpPr>
          <p:cNvPr id="160" name="Google Shape;160;p13"/>
          <p:cNvSpPr txBox="1">
            <a:spLocks noGrp="1"/>
          </p:cNvSpPr>
          <p:nvPr>
            <p:ph type="body" idx="1"/>
          </p:nvPr>
        </p:nvSpPr>
        <p:spPr>
          <a:xfrm>
            <a:off x="467833" y="861237"/>
            <a:ext cx="11493795" cy="531572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Like other sequences (strings and lists) covered so far, indices in a tuple also starts at 0.</a:t>
            </a:r>
            <a:endParaRPr/>
          </a:p>
          <a:p>
            <a:pPr marL="228600" lvl="0" indent="-228600" algn="just"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You can even perform operations like slice, concatenate, etc. on a tuple. For example, to access values in tuple, slice operation is used along with the index or indices to obtain value stored at that index</a:t>
            </a:r>
            <a:endParaRPr>
              <a:latin typeface="Times New Roman"/>
              <a:ea typeface="Times New Roman"/>
              <a:cs typeface="Times New Roman"/>
              <a:sym typeface="Times New Roman"/>
            </a:endParaRPr>
          </a:p>
        </p:txBody>
      </p:sp>
      <p:pic>
        <p:nvPicPr>
          <p:cNvPr id="161" name="Google Shape;161;p13"/>
          <p:cNvPicPr preferRelativeResize="0"/>
          <p:nvPr/>
        </p:nvPicPr>
        <p:blipFill rotWithShape="1">
          <a:blip r:embed="rId3">
            <a:alphaModFix/>
          </a:blip>
          <a:srcRect/>
          <a:stretch/>
        </p:blipFill>
        <p:spPr>
          <a:xfrm>
            <a:off x="2861163" y="2933058"/>
            <a:ext cx="6197778" cy="3920065"/>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4"/>
          <p:cNvSpPr txBox="1">
            <a:spLocks noGrp="1"/>
          </p:cNvSpPr>
          <p:nvPr>
            <p:ph type="title"/>
          </p:nvPr>
        </p:nvSpPr>
        <p:spPr>
          <a:xfrm>
            <a:off x="838200" y="131200"/>
            <a:ext cx="10515600" cy="6981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Deleting Elements in Tuple</a:t>
            </a:r>
            <a:endParaRPr/>
          </a:p>
        </p:txBody>
      </p:sp>
      <p:sp>
        <p:nvSpPr>
          <p:cNvPr id="167" name="Google Shape;167;p14"/>
          <p:cNvSpPr txBox="1">
            <a:spLocks noGrp="1"/>
          </p:cNvSpPr>
          <p:nvPr>
            <p:ph type="body" idx="1"/>
          </p:nvPr>
        </p:nvSpPr>
        <p:spPr>
          <a:xfrm>
            <a:off x="838199" y="754912"/>
            <a:ext cx="11102163" cy="542205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Since tuple is an immutable data structure, you cannot delete value(s) from it. </a:t>
            </a:r>
            <a:endParaRPr>
              <a:latin typeface="Times New Roman"/>
              <a:ea typeface="Times New Roman"/>
              <a:cs typeface="Times New Roman"/>
              <a:sym typeface="Times New Roman"/>
            </a:endParaRPr>
          </a:p>
          <a:p>
            <a:pPr marL="228600" lvl="0" indent="-228600" algn="just"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Of course,</a:t>
            </a:r>
            <a:r>
              <a:rPr lang="en-US"/>
              <a:t> </a:t>
            </a:r>
            <a:r>
              <a:rPr lang="en-US">
                <a:latin typeface="Times New Roman"/>
                <a:ea typeface="Times New Roman"/>
                <a:cs typeface="Times New Roman"/>
                <a:sym typeface="Times New Roman"/>
              </a:rPr>
              <a:t>you can create a new tuple that has all elements in your tuple except the ones you don't</a:t>
            </a:r>
            <a:r>
              <a:rPr lang="en-US"/>
              <a:t> </a:t>
            </a:r>
            <a:r>
              <a:rPr lang="en-US">
                <a:latin typeface="Times New Roman"/>
                <a:ea typeface="Times New Roman"/>
                <a:cs typeface="Times New Roman"/>
                <a:sym typeface="Times New Roman"/>
              </a:rPr>
              <a:t>want (those you wanted to be deleted).</a:t>
            </a:r>
            <a:endParaRPr>
              <a:latin typeface="Times New Roman"/>
              <a:ea typeface="Times New Roman"/>
              <a:cs typeface="Times New Roman"/>
              <a:sym typeface="Times New Roman"/>
            </a:endParaRPr>
          </a:p>
        </p:txBody>
      </p:sp>
      <p:pic>
        <p:nvPicPr>
          <p:cNvPr id="168" name="Google Shape;168;p14"/>
          <p:cNvPicPr preferRelativeResize="0"/>
          <p:nvPr/>
        </p:nvPicPr>
        <p:blipFill rotWithShape="1">
          <a:blip r:embed="rId3">
            <a:alphaModFix/>
          </a:blip>
          <a:srcRect/>
          <a:stretch/>
        </p:blipFill>
        <p:spPr>
          <a:xfrm>
            <a:off x="466202" y="2711292"/>
            <a:ext cx="11636705" cy="3306792"/>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5"/>
          <p:cNvSpPr txBox="1">
            <a:spLocks noGrp="1"/>
          </p:cNvSpPr>
          <p:nvPr>
            <p:ph type="title"/>
          </p:nvPr>
        </p:nvSpPr>
        <p:spPr>
          <a:xfrm>
            <a:off x="838200" y="365125"/>
            <a:ext cx="10515600" cy="65560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Basic Tuple Operations</a:t>
            </a:r>
            <a:endParaRPr/>
          </a:p>
        </p:txBody>
      </p:sp>
      <p:pic>
        <p:nvPicPr>
          <p:cNvPr id="174" name="Google Shape;174;p15"/>
          <p:cNvPicPr preferRelativeResize="0">
            <a:picLocks noGrp="1"/>
          </p:cNvPicPr>
          <p:nvPr>
            <p:ph type="body" idx="1"/>
          </p:nvPr>
        </p:nvPicPr>
        <p:blipFill rotWithShape="1">
          <a:blip r:embed="rId3">
            <a:alphaModFix/>
          </a:blip>
          <a:srcRect/>
          <a:stretch/>
        </p:blipFill>
        <p:spPr>
          <a:xfrm>
            <a:off x="301926" y="1052615"/>
            <a:ext cx="11642997" cy="5316279"/>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6"/>
          <p:cNvSpPr txBox="1">
            <a:spLocks noGrp="1"/>
          </p:cNvSpPr>
          <p:nvPr>
            <p:ph type="title"/>
          </p:nvPr>
        </p:nvSpPr>
        <p:spPr>
          <a:xfrm>
            <a:off x="838200" y="-60195"/>
            <a:ext cx="10515600" cy="77255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Tuple Assignment</a:t>
            </a:r>
            <a:endParaRPr/>
          </a:p>
        </p:txBody>
      </p:sp>
      <p:sp>
        <p:nvSpPr>
          <p:cNvPr id="180" name="Google Shape;180;p16"/>
          <p:cNvSpPr txBox="1">
            <a:spLocks noGrp="1"/>
          </p:cNvSpPr>
          <p:nvPr>
            <p:ph type="body" idx="1"/>
          </p:nvPr>
        </p:nvSpPr>
        <p:spPr>
          <a:xfrm>
            <a:off x="838200" y="606027"/>
            <a:ext cx="10515600" cy="486915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Tuple assignment is a very powerful feature in Python. </a:t>
            </a:r>
            <a:endParaRPr>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It allows a tuple of variables on the left side of the assignment operator to be assigned values from a tuple given on the right side of the assignment operator.</a:t>
            </a:r>
            <a:endParaRPr/>
          </a:p>
          <a:p>
            <a:pPr marL="228600" lvl="0" indent="-228600" algn="just"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Each value is assigned to its respective variable. In case, an expression is specified on the right side of the assignment operator, first that expression is evaluated and then assignment is done.</a:t>
            </a:r>
            <a:endParaRPr>
              <a:latin typeface="Times New Roman"/>
              <a:ea typeface="Times New Roman"/>
              <a:cs typeface="Times New Roman"/>
              <a:sym typeface="Times New Roman"/>
            </a:endParaRPr>
          </a:p>
        </p:txBody>
      </p:sp>
      <p:pic>
        <p:nvPicPr>
          <p:cNvPr id="181" name="Google Shape;181;p16"/>
          <p:cNvPicPr preferRelativeResize="0"/>
          <p:nvPr/>
        </p:nvPicPr>
        <p:blipFill rotWithShape="1">
          <a:blip r:embed="rId3">
            <a:alphaModFix/>
          </a:blip>
          <a:srcRect/>
          <a:stretch/>
        </p:blipFill>
        <p:spPr>
          <a:xfrm>
            <a:off x="2267800" y="3663773"/>
            <a:ext cx="7460497" cy="3077313"/>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7"/>
          <p:cNvSpPr txBox="1">
            <a:spLocks noGrp="1"/>
          </p:cNvSpPr>
          <p:nvPr>
            <p:ph type="title"/>
          </p:nvPr>
        </p:nvSpPr>
        <p:spPr>
          <a:xfrm>
            <a:off x="838200" y="787841"/>
            <a:ext cx="10515600" cy="480131"/>
          </a:xfrm>
          <a:prstGeom prst="rect">
            <a:avLst/>
          </a:prstGeom>
          <a:noFill/>
          <a:ln>
            <a:noFill/>
          </a:ln>
        </p:spPr>
        <p:txBody>
          <a:bodyPr spcFirstLastPara="1" wrap="square" lIns="91425" tIns="45700" rIns="91425" bIns="45700" anchor="ctr" anchorCtr="0">
            <a:spAutoFit/>
          </a:bodyPr>
          <a:lstStyle/>
          <a:p>
            <a:pPr marL="0" lvl="0" indent="0" algn="l" rtl="0">
              <a:lnSpc>
                <a:spcPct val="90000"/>
              </a:lnSpc>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Example: Tuple</a:t>
            </a:r>
            <a:endParaRPr sz="2800">
              <a:latin typeface="Times New Roman"/>
              <a:ea typeface="Times New Roman"/>
              <a:cs typeface="Times New Roman"/>
              <a:sym typeface="Times New Roman"/>
            </a:endParaRPr>
          </a:p>
        </p:txBody>
      </p:sp>
      <p:pic>
        <p:nvPicPr>
          <p:cNvPr id="187" name="Google Shape;187;p17"/>
          <p:cNvPicPr preferRelativeResize="0">
            <a:picLocks noGrp="1"/>
          </p:cNvPicPr>
          <p:nvPr>
            <p:ph type="body" idx="1"/>
          </p:nvPr>
        </p:nvPicPr>
        <p:blipFill rotWithShape="1">
          <a:blip r:embed="rId3">
            <a:alphaModFix/>
          </a:blip>
          <a:srcRect/>
          <a:stretch/>
        </p:blipFill>
        <p:spPr>
          <a:xfrm>
            <a:off x="339091" y="1690520"/>
            <a:ext cx="11580008" cy="1889029"/>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9"/>
          <p:cNvSpPr txBox="1">
            <a:spLocks noGrp="1"/>
          </p:cNvSpPr>
          <p:nvPr>
            <p:ph type="body" idx="1"/>
          </p:nvPr>
        </p:nvSpPr>
        <p:spPr>
          <a:xfrm>
            <a:off x="838199" y="375138"/>
            <a:ext cx="10985205" cy="632337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4300"/>
              <a:buNone/>
            </a:pPr>
            <a:r>
              <a:rPr lang="en-US" sz="4300" b="1" dirty="0">
                <a:latin typeface="Times New Roman"/>
                <a:ea typeface="Times New Roman"/>
                <a:cs typeface="Times New Roman"/>
                <a:sym typeface="Times New Roman"/>
              </a:rPr>
              <a:t>Dictionary</a:t>
            </a:r>
            <a:endParaRPr sz="4300" b="1" dirty="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400"/>
              <a:buChar char="•"/>
            </a:pPr>
            <a:r>
              <a:rPr lang="en-US" sz="2400" dirty="0">
                <a:latin typeface="Times New Roman"/>
                <a:ea typeface="Times New Roman"/>
                <a:cs typeface="Times New Roman"/>
                <a:sym typeface="Times New Roman"/>
              </a:rPr>
              <a:t>In Python, dictionaries are </a:t>
            </a:r>
            <a:r>
              <a:rPr lang="en-US" sz="2400" b="1" dirty="0">
                <a:latin typeface="Times New Roman"/>
                <a:ea typeface="Times New Roman"/>
                <a:cs typeface="Times New Roman"/>
                <a:sym typeface="Times New Roman"/>
              </a:rPr>
              <a:t>unordered collections of unique values stored in (Key-Value) pairs</a:t>
            </a:r>
            <a:r>
              <a:rPr lang="en-US" sz="2400" dirty="0">
                <a:latin typeface="Times New Roman"/>
                <a:ea typeface="Times New Roman"/>
                <a:cs typeface="Times New Roman"/>
                <a:sym typeface="Times New Roman"/>
              </a:rPr>
              <a:t>. Use a dictionary data type to store data as a key-value pair.</a:t>
            </a:r>
            <a:endParaRPr dirty="0"/>
          </a:p>
          <a:p>
            <a:pPr marL="228600" lvl="0" indent="-228600" algn="just" rtl="0">
              <a:lnSpc>
                <a:spcPct val="90000"/>
              </a:lnSpc>
              <a:spcBef>
                <a:spcPts val="1000"/>
              </a:spcBef>
              <a:spcAft>
                <a:spcPts val="0"/>
              </a:spcAft>
              <a:buClr>
                <a:schemeClr val="dk1"/>
              </a:buClr>
              <a:buSzPts val="2400"/>
              <a:buChar char="•"/>
            </a:pPr>
            <a:r>
              <a:rPr lang="en-US" sz="2400" dirty="0">
                <a:latin typeface="Times New Roman"/>
                <a:ea typeface="Times New Roman"/>
                <a:cs typeface="Times New Roman"/>
                <a:sym typeface="Times New Roman"/>
              </a:rPr>
              <a:t>The dictionary type is represented using a </a:t>
            </a:r>
            <a:r>
              <a:rPr lang="en-US" sz="2400" dirty="0" err="1">
                <a:latin typeface="Times New Roman"/>
                <a:ea typeface="Times New Roman"/>
                <a:cs typeface="Times New Roman"/>
                <a:sym typeface="Times New Roman"/>
              </a:rPr>
              <a:t>dict</a:t>
            </a:r>
            <a:r>
              <a:rPr lang="en-US" sz="2400" dirty="0">
                <a:latin typeface="Times New Roman"/>
                <a:ea typeface="Times New Roman"/>
                <a:cs typeface="Times New Roman"/>
                <a:sym typeface="Times New Roman"/>
              </a:rPr>
              <a:t> class. For example, If you want to store the name and roll number of all students, then you can use the </a:t>
            </a:r>
            <a:r>
              <a:rPr lang="en-US" sz="2400" dirty="0" err="1">
                <a:latin typeface="Times New Roman"/>
                <a:ea typeface="Times New Roman"/>
                <a:cs typeface="Times New Roman"/>
                <a:sym typeface="Times New Roman"/>
              </a:rPr>
              <a:t>dict</a:t>
            </a:r>
            <a:r>
              <a:rPr lang="en-US" sz="2400" dirty="0">
                <a:latin typeface="Times New Roman"/>
                <a:ea typeface="Times New Roman"/>
                <a:cs typeface="Times New Roman"/>
                <a:sym typeface="Times New Roman"/>
              </a:rPr>
              <a:t> type.</a:t>
            </a:r>
            <a:endParaRPr dirty="0"/>
          </a:p>
          <a:p>
            <a:pPr marL="228600" lvl="0" indent="-228600" algn="just" rtl="0">
              <a:lnSpc>
                <a:spcPct val="90000"/>
              </a:lnSpc>
              <a:spcBef>
                <a:spcPts val="1000"/>
              </a:spcBef>
              <a:spcAft>
                <a:spcPts val="0"/>
              </a:spcAft>
              <a:buClr>
                <a:schemeClr val="dk1"/>
              </a:buClr>
              <a:buSzPts val="2400"/>
              <a:buChar char="•"/>
            </a:pPr>
            <a:r>
              <a:rPr lang="en-US" sz="2400" dirty="0">
                <a:latin typeface="Times New Roman"/>
                <a:ea typeface="Times New Roman"/>
                <a:cs typeface="Times New Roman"/>
                <a:sym typeface="Times New Roman"/>
              </a:rPr>
              <a:t>In a dictionary, duplicate keys are not allowed, but the value can be duplicated. If we try to insert a value with a duplicate key, the old value will be replaced with the new value.</a:t>
            </a:r>
            <a:endParaRPr dirty="0"/>
          </a:p>
          <a:p>
            <a:pPr marL="228600" lvl="0" indent="-228600" algn="just" rtl="0">
              <a:lnSpc>
                <a:spcPct val="90000"/>
              </a:lnSpc>
              <a:spcBef>
                <a:spcPts val="1000"/>
              </a:spcBef>
              <a:spcAft>
                <a:spcPts val="0"/>
              </a:spcAft>
              <a:buClr>
                <a:schemeClr val="dk1"/>
              </a:buClr>
              <a:buSzPts val="2400"/>
              <a:buChar char="•"/>
            </a:pPr>
            <a:r>
              <a:rPr lang="en-US" sz="2400" dirty="0">
                <a:latin typeface="Times New Roman"/>
                <a:ea typeface="Times New Roman"/>
                <a:cs typeface="Times New Roman"/>
                <a:sym typeface="Times New Roman"/>
              </a:rPr>
              <a:t>Dictionary has some characteristics which are listed below:</a:t>
            </a:r>
            <a:endParaRPr dirty="0"/>
          </a:p>
          <a:p>
            <a:pPr marL="228600" lvl="0" indent="-228600" algn="just" rtl="0">
              <a:lnSpc>
                <a:spcPct val="90000"/>
              </a:lnSpc>
              <a:spcBef>
                <a:spcPts val="1000"/>
              </a:spcBef>
              <a:spcAft>
                <a:spcPts val="0"/>
              </a:spcAft>
              <a:buClr>
                <a:schemeClr val="dk1"/>
              </a:buClr>
              <a:buSzPts val="2400"/>
              <a:buChar char="•"/>
            </a:pPr>
            <a:r>
              <a:rPr lang="en-US" sz="2400" dirty="0">
                <a:latin typeface="Times New Roman"/>
                <a:ea typeface="Times New Roman"/>
                <a:cs typeface="Times New Roman"/>
                <a:sym typeface="Times New Roman"/>
              </a:rPr>
              <a:t>A heterogeneous (i.e., </a:t>
            </a:r>
            <a:r>
              <a:rPr lang="en-US" sz="2400" dirty="0" err="1">
                <a:latin typeface="Times New Roman"/>
                <a:ea typeface="Times New Roman"/>
                <a:cs typeface="Times New Roman"/>
                <a:sym typeface="Times New Roman"/>
              </a:rPr>
              <a:t>str</a:t>
            </a:r>
            <a:r>
              <a:rPr lang="en-US" sz="2400" dirty="0">
                <a:latin typeface="Times New Roman"/>
                <a:ea typeface="Times New Roman"/>
                <a:cs typeface="Times New Roman"/>
                <a:sym typeface="Times New Roman"/>
              </a:rPr>
              <a:t>, list, tuple) elements are allowed for both key and value in a dictionary. But An object can be a key in a dictionary if it is </a:t>
            </a:r>
            <a:r>
              <a:rPr lang="en-US" sz="2400" dirty="0" err="1">
                <a:latin typeface="Times New Roman"/>
                <a:ea typeface="Times New Roman"/>
                <a:cs typeface="Times New Roman"/>
                <a:sym typeface="Times New Roman"/>
              </a:rPr>
              <a:t>hashable</a:t>
            </a:r>
            <a:r>
              <a:rPr lang="en-US" sz="2400" dirty="0">
                <a:latin typeface="Times New Roman"/>
                <a:ea typeface="Times New Roman"/>
                <a:cs typeface="Times New Roman"/>
                <a:sym typeface="Times New Roman"/>
              </a:rPr>
              <a:t>.</a:t>
            </a:r>
            <a:endParaRPr dirty="0"/>
          </a:p>
          <a:p>
            <a:pPr marL="228600" lvl="0" indent="-228600" algn="just" rtl="0">
              <a:lnSpc>
                <a:spcPct val="90000"/>
              </a:lnSpc>
              <a:spcBef>
                <a:spcPts val="1000"/>
              </a:spcBef>
              <a:spcAft>
                <a:spcPts val="0"/>
              </a:spcAft>
              <a:buClr>
                <a:schemeClr val="dk1"/>
              </a:buClr>
              <a:buSzPts val="2400"/>
              <a:buChar char="•"/>
            </a:pPr>
            <a:r>
              <a:rPr lang="en-US" sz="2400" dirty="0">
                <a:latin typeface="Times New Roman"/>
                <a:ea typeface="Times New Roman"/>
                <a:cs typeface="Times New Roman"/>
                <a:sym typeface="Times New Roman"/>
              </a:rPr>
              <a:t>The dictionary is mutable which means we can modify its items</a:t>
            </a:r>
            <a:endParaRPr dirty="0"/>
          </a:p>
          <a:p>
            <a:pPr marL="228600" lvl="0" indent="-228600" algn="just" rtl="0">
              <a:lnSpc>
                <a:spcPct val="90000"/>
              </a:lnSpc>
              <a:spcBef>
                <a:spcPts val="1000"/>
              </a:spcBef>
              <a:spcAft>
                <a:spcPts val="0"/>
              </a:spcAft>
              <a:buClr>
                <a:schemeClr val="dk1"/>
              </a:buClr>
              <a:buSzPts val="2400"/>
              <a:buChar char="•"/>
            </a:pPr>
            <a:r>
              <a:rPr lang="en-US" sz="2400" dirty="0">
                <a:latin typeface="Times New Roman"/>
                <a:ea typeface="Times New Roman"/>
                <a:cs typeface="Times New Roman"/>
                <a:sym typeface="Times New Roman"/>
              </a:rPr>
              <a:t>Dictionary is unordered so we can’t perform indexing and slicing</a:t>
            </a:r>
            <a:endParaRPr dirty="0"/>
          </a:p>
          <a:p>
            <a:pPr marL="228600" lvl="0" indent="-50800" algn="just" rtl="0">
              <a:lnSpc>
                <a:spcPct val="90000"/>
              </a:lnSpc>
              <a:spcBef>
                <a:spcPts val="1000"/>
              </a:spcBef>
              <a:spcAft>
                <a:spcPts val="0"/>
              </a:spcAft>
              <a:buClr>
                <a:schemeClr val="dk1"/>
              </a:buClr>
              <a:buSzPts val="2800"/>
              <a:buNone/>
            </a:pPr>
            <a:endParaRP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0"/>
          <p:cNvSpPr txBox="1">
            <a:spLocks noGrp="1"/>
          </p:cNvSpPr>
          <p:nvPr>
            <p:ph type="body" idx="1"/>
          </p:nvPr>
        </p:nvSpPr>
        <p:spPr>
          <a:xfrm>
            <a:off x="838200" y="386862"/>
            <a:ext cx="10515600" cy="579010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dirty="0">
                <a:latin typeface="Times New Roman"/>
                <a:ea typeface="Times New Roman"/>
                <a:cs typeface="Times New Roman"/>
                <a:sym typeface="Times New Roman"/>
              </a:rPr>
              <a:t>We can create a dictionary using the two ways</a:t>
            </a:r>
            <a:endParaRPr dirty="0"/>
          </a:p>
          <a:p>
            <a:pPr marL="228600" lvl="0" indent="-228600" algn="l" rtl="0">
              <a:lnSpc>
                <a:spcPct val="90000"/>
              </a:lnSpc>
              <a:spcBef>
                <a:spcPts val="1000"/>
              </a:spcBef>
              <a:spcAft>
                <a:spcPts val="0"/>
              </a:spcAft>
              <a:buClr>
                <a:schemeClr val="dk1"/>
              </a:buClr>
              <a:buSzPts val="2400"/>
              <a:buChar char="•"/>
            </a:pPr>
            <a:r>
              <a:rPr lang="en-US" sz="2400" dirty="0">
                <a:latin typeface="Times New Roman"/>
                <a:ea typeface="Times New Roman"/>
                <a:cs typeface="Times New Roman"/>
                <a:sym typeface="Times New Roman"/>
              </a:rPr>
              <a:t>By enclosing key and values in the curly brackets {}</a:t>
            </a:r>
            <a:endParaRPr dirty="0"/>
          </a:p>
          <a:p>
            <a:pPr marL="228600" lvl="0" indent="-228600" algn="l" rtl="0">
              <a:lnSpc>
                <a:spcPct val="90000"/>
              </a:lnSpc>
              <a:spcBef>
                <a:spcPts val="1000"/>
              </a:spcBef>
              <a:spcAft>
                <a:spcPts val="0"/>
              </a:spcAft>
              <a:buClr>
                <a:schemeClr val="dk1"/>
              </a:buClr>
              <a:buSzPts val="2400"/>
              <a:buChar char="•"/>
            </a:pPr>
            <a:r>
              <a:rPr lang="en-US" sz="2400" dirty="0">
                <a:latin typeface="Times New Roman"/>
                <a:ea typeface="Times New Roman"/>
                <a:cs typeface="Times New Roman"/>
                <a:sym typeface="Times New Roman"/>
              </a:rPr>
              <a:t>Using a </a:t>
            </a:r>
            <a:r>
              <a:rPr lang="en-US" sz="2400" dirty="0" err="1">
                <a:latin typeface="Times New Roman"/>
                <a:ea typeface="Times New Roman"/>
                <a:cs typeface="Times New Roman"/>
                <a:sym typeface="Times New Roman"/>
              </a:rPr>
              <a:t>dict</a:t>
            </a:r>
            <a:r>
              <a:rPr lang="en-US" sz="2400" dirty="0">
                <a:latin typeface="Times New Roman"/>
                <a:ea typeface="Times New Roman"/>
                <a:cs typeface="Times New Roman"/>
                <a:sym typeface="Times New Roman"/>
              </a:rPr>
              <a:t>() class.</a:t>
            </a:r>
            <a:endParaRPr dirty="0"/>
          </a:p>
          <a:p>
            <a:pPr marL="228600" lvl="0" indent="-50800" algn="l" rtl="0">
              <a:lnSpc>
                <a:spcPct val="90000"/>
              </a:lnSpc>
              <a:spcBef>
                <a:spcPts val="1000"/>
              </a:spcBef>
              <a:spcAft>
                <a:spcPts val="0"/>
              </a:spcAft>
              <a:buClr>
                <a:schemeClr val="dk1"/>
              </a:buClr>
              <a:buSzPts val="2800"/>
              <a:buNone/>
            </a:pPr>
            <a:endParaRPr dirty="0"/>
          </a:p>
        </p:txBody>
      </p:sp>
      <p:pic>
        <p:nvPicPr>
          <p:cNvPr id="204" name="Google Shape;204;p20"/>
          <p:cNvPicPr preferRelativeResize="0"/>
          <p:nvPr/>
        </p:nvPicPr>
        <p:blipFill rotWithShape="1">
          <a:blip r:embed="rId3">
            <a:alphaModFix/>
          </a:blip>
          <a:srcRect/>
          <a:stretch/>
        </p:blipFill>
        <p:spPr>
          <a:xfrm>
            <a:off x="413343" y="2452975"/>
            <a:ext cx="11315829" cy="4266816"/>
          </a:xfrm>
          <a:prstGeom prst="rect">
            <a:avLst/>
          </a:prstGeom>
          <a:noFill/>
          <a:ln>
            <a:noFill/>
          </a:ln>
        </p:spPr>
      </p:pic>
      <p:sp>
        <p:nvSpPr>
          <p:cNvPr id="205" name="Google Shape;205;p20"/>
          <p:cNvSpPr txBox="1">
            <a:spLocks noGrp="1"/>
          </p:cNvSpPr>
          <p:nvPr>
            <p:ph type="title"/>
          </p:nvPr>
        </p:nvSpPr>
        <p:spPr>
          <a:xfrm>
            <a:off x="838200" y="1861774"/>
            <a:ext cx="10515600" cy="480131"/>
          </a:xfrm>
          <a:prstGeom prst="rect">
            <a:avLst/>
          </a:prstGeom>
          <a:noFill/>
          <a:ln>
            <a:noFill/>
          </a:ln>
        </p:spPr>
        <p:txBody>
          <a:bodyPr spcFirstLastPara="1" wrap="square" lIns="91425" tIns="45700" rIns="91425" bIns="45700" anchor="ctr" anchorCtr="0">
            <a:spAutoFit/>
          </a:bodyPr>
          <a:lstStyle/>
          <a:p>
            <a:pPr marL="0" lvl="0" indent="0" algn="l" rtl="0">
              <a:lnSpc>
                <a:spcPct val="90000"/>
              </a:lnSpc>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Example:</a:t>
            </a:r>
            <a:endParaRPr sz="28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Outline</a:t>
            </a:r>
            <a:endParaRPr b="1">
              <a:latin typeface="Times New Roman"/>
              <a:ea typeface="Times New Roman"/>
              <a:cs typeface="Times New Roman"/>
              <a:sym typeface="Times New Roman"/>
            </a:endParaRPr>
          </a:p>
        </p:txBody>
      </p:sp>
      <p:sp>
        <p:nvSpPr>
          <p:cNvPr id="91" name="Google Shape;91;p2"/>
          <p:cNvSpPr txBox="1">
            <a:spLocks noGrp="1"/>
          </p:cNvSpPr>
          <p:nvPr>
            <p:ph type="body" idx="1"/>
          </p:nvPr>
        </p:nvSpPr>
        <p:spPr>
          <a:xfrm>
            <a:off x="1135924"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1. Data structures in Python</a:t>
            </a:r>
            <a:endParaRPr/>
          </a:p>
          <a:p>
            <a:pPr marL="685800" lvl="1" indent="-228600" algn="l" rtl="0">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List</a:t>
            </a:r>
            <a:endParaRPr/>
          </a:p>
          <a:p>
            <a:pPr marL="685800" lvl="1" indent="-228600" algn="l" rtl="0">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Tuple</a:t>
            </a:r>
            <a:endParaRPr/>
          </a:p>
          <a:p>
            <a:pPr marL="685800" lvl="1" indent="-228600" algn="l" rtl="0">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Dictionary</a:t>
            </a:r>
            <a:endParaRPr/>
          </a:p>
          <a:p>
            <a:pPr marL="685800" lvl="1" indent="-228600" algn="l" rtl="0">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Set</a:t>
            </a:r>
            <a:endParaRPr/>
          </a:p>
          <a:p>
            <a:pPr marL="685800" lvl="1" indent="-228600" algn="l" rtl="0">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Arrays</a:t>
            </a:r>
            <a:endParaRPr/>
          </a:p>
          <a:p>
            <a:pPr marL="0" lvl="0" indent="0" algn="l" rtl="0">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2. Conversions of Data Structures</a:t>
            </a:r>
            <a:endParaRPr/>
          </a:p>
          <a:p>
            <a:pPr marL="228600" lvl="0" indent="-5080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1"/>
          <p:cNvSpPr txBox="1">
            <a:spLocks noGrp="1"/>
          </p:cNvSpPr>
          <p:nvPr>
            <p:ph type="title"/>
          </p:nvPr>
        </p:nvSpPr>
        <p:spPr>
          <a:xfrm>
            <a:off x="838200" y="365126"/>
            <a:ext cx="10515600" cy="86825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Accessing Values of Dictionary</a:t>
            </a:r>
            <a:endParaRPr>
              <a:latin typeface="Times New Roman"/>
              <a:ea typeface="Times New Roman"/>
              <a:cs typeface="Times New Roman"/>
              <a:sym typeface="Times New Roman"/>
            </a:endParaRPr>
          </a:p>
        </p:txBody>
      </p:sp>
      <p:pic>
        <p:nvPicPr>
          <p:cNvPr id="211" name="Google Shape;211;p21"/>
          <p:cNvPicPr preferRelativeResize="0">
            <a:picLocks noGrp="1"/>
          </p:cNvPicPr>
          <p:nvPr>
            <p:ph type="body" idx="1"/>
          </p:nvPr>
        </p:nvPicPr>
        <p:blipFill rotWithShape="1">
          <a:blip r:embed="rId3">
            <a:alphaModFix/>
          </a:blip>
          <a:srcRect/>
          <a:stretch/>
        </p:blipFill>
        <p:spPr>
          <a:xfrm>
            <a:off x="881859" y="1392846"/>
            <a:ext cx="10335510" cy="3859944"/>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2"/>
          <p:cNvSpPr txBox="1">
            <a:spLocks noGrp="1"/>
          </p:cNvSpPr>
          <p:nvPr>
            <p:ph type="title"/>
          </p:nvPr>
        </p:nvSpPr>
        <p:spPr>
          <a:xfrm>
            <a:off x="838200" y="365126"/>
            <a:ext cx="10515600" cy="87888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Adding and Modifying an Item in a Dictionary</a:t>
            </a:r>
            <a:endParaRPr>
              <a:latin typeface="Times New Roman"/>
              <a:ea typeface="Times New Roman"/>
              <a:cs typeface="Times New Roman"/>
              <a:sym typeface="Times New Roman"/>
            </a:endParaRPr>
          </a:p>
        </p:txBody>
      </p:sp>
      <p:pic>
        <p:nvPicPr>
          <p:cNvPr id="217" name="Google Shape;217;p22"/>
          <p:cNvPicPr preferRelativeResize="0">
            <a:picLocks noGrp="1"/>
          </p:cNvPicPr>
          <p:nvPr>
            <p:ph type="body" idx="1"/>
          </p:nvPr>
        </p:nvPicPr>
        <p:blipFill rotWithShape="1">
          <a:blip r:embed="rId3">
            <a:alphaModFix/>
          </a:blip>
          <a:srcRect/>
          <a:stretch/>
        </p:blipFill>
        <p:spPr>
          <a:xfrm>
            <a:off x="795318" y="1520446"/>
            <a:ext cx="10751600" cy="4136064"/>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3"/>
          <p:cNvSpPr txBox="1">
            <a:spLocks noGrp="1"/>
          </p:cNvSpPr>
          <p:nvPr>
            <p:ph type="title"/>
          </p:nvPr>
        </p:nvSpPr>
        <p:spPr>
          <a:xfrm>
            <a:off x="838200" y="365126"/>
            <a:ext cx="10515600" cy="76192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Modifying an Entry in Dictionary</a:t>
            </a:r>
            <a:endParaRPr>
              <a:latin typeface="Times New Roman"/>
              <a:ea typeface="Times New Roman"/>
              <a:cs typeface="Times New Roman"/>
              <a:sym typeface="Times New Roman"/>
            </a:endParaRPr>
          </a:p>
        </p:txBody>
      </p:sp>
      <p:pic>
        <p:nvPicPr>
          <p:cNvPr id="223" name="Google Shape;223;p23"/>
          <p:cNvPicPr preferRelativeResize="0">
            <a:picLocks noGrp="1"/>
          </p:cNvPicPr>
          <p:nvPr>
            <p:ph type="body" idx="1"/>
          </p:nvPr>
        </p:nvPicPr>
        <p:blipFill rotWithShape="1">
          <a:blip r:embed="rId3">
            <a:alphaModFix/>
          </a:blip>
          <a:srcRect/>
          <a:stretch/>
        </p:blipFill>
        <p:spPr>
          <a:xfrm>
            <a:off x="1222751" y="1037424"/>
            <a:ext cx="9696892" cy="5722757"/>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4"/>
          <p:cNvSpPr txBox="1">
            <a:spLocks noGrp="1"/>
          </p:cNvSpPr>
          <p:nvPr>
            <p:ph type="title"/>
          </p:nvPr>
        </p:nvSpPr>
        <p:spPr>
          <a:xfrm>
            <a:off x="838200" y="-81460"/>
            <a:ext cx="10515600" cy="80445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Deleting Items from Dictionary</a:t>
            </a:r>
            <a:endParaRPr>
              <a:latin typeface="Times New Roman"/>
              <a:ea typeface="Times New Roman"/>
              <a:cs typeface="Times New Roman"/>
              <a:sym typeface="Times New Roman"/>
            </a:endParaRPr>
          </a:p>
        </p:txBody>
      </p:sp>
      <p:sp>
        <p:nvSpPr>
          <p:cNvPr id="229" name="Google Shape;229;p24"/>
          <p:cNvSpPr txBox="1">
            <a:spLocks noGrp="1"/>
          </p:cNvSpPr>
          <p:nvPr>
            <p:ph type="body" idx="1"/>
          </p:nvPr>
        </p:nvSpPr>
        <p:spPr>
          <a:xfrm>
            <a:off x="838200" y="606036"/>
            <a:ext cx="11155326" cy="51030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You can delete one or more items using the del keyword. To delete or remove all the items in just one statement, use the clear() function.</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Finally, to remove an entire dictionary from the memory, we can gain use the del statement as del Dict_name. The syntax to use the del statement can be given as,</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del dictionary_variable[key]</a:t>
            </a:r>
            <a:endParaRPr>
              <a:latin typeface="Times New Roman"/>
              <a:ea typeface="Times New Roman"/>
              <a:cs typeface="Times New Roman"/>
              <a:sym typeface="Times New Roman"/>
            </a:endParaRPr>
          </a:p>
        </p:txBody>
      </p:sp>
      <p:pic>
        <p:nvPicPr>
          <p:cNvPr id="230" name="Google Shape;230;p24"/>
          <p:cNvPicPr preferRelativeResize="0"/>
          <p:nvPr/>
        </p:nvPicPr>
        <p:blipFill rotWithShape="1">
          <a:blip r:embed="rId3">
            <a:alphaModFix/>
          </a:blip>
          <a:srcRect/>
          <a:stretch/>
        </p:blipFill>
        <p:spPr>
          <a:xfrm>
            <a:off x="521014" y="3259719"/>
            <a:ext cx="11313041" cy="2832737"/>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5"/>
          <p:cNvSpPr txBox="1">
            <a:spLocks noGrp="1"/>
          </p:cNvSpPr>
          <p:nvPr>
            <p:ph type="title"/>
          </p:nvPr>
        </p:nvSpPr>
        <p:spPr>
          <a:xfrm>
            <a:off x="838200" y="10598"/>
            <a:ext cx="10515600" cy="8400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Difference between a List and a Dictionary</a:t>
            </a:r>
            <a:endParaRPr>
              <a:latin typeface="Times New Roman"/>
              <a:ea typeface="Times New Roman"/>
              <a:cs typeface="Times New Roman"/>
              <a:sym typeface="Times New Roman"/>
            </a:endParaRPr>
          </a:p>
        </p:txBody>
      </p:sp>
      <p:sp>
        <p:nvSpPr>
          <p:cNvPr id="236" name="Google Shape;236;p25"/>
          <p:cNvSpPr txBox="1">
            <a:spLocks noGrp="1"/>
          </p:cNvSpPr>
          <p:nvPr>
            <p:ph type="body" idx="1"/>
          </p:nvPr>
        </p:nvSpPr>
        <p:spPr>
          <a:xfrm>
            <a:off x="297712" y="1052636"/>
            <a:ext cx="11748976" cy="553956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First, a list is an ordered set of items. But, a dictionary is a data structure that is used for matching one item (key) with another (value).</a:t>
            </a:r>
            <a:endParaRPr/>
          </a:p>
          <a:p>
            <a:pPr marL="228600" lvl="0" indent="-228600" algn="just"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Second, in lists, you can use indexing to access a particular item. But, these indexes should be a number. In dictionaries, you can use any type (immutable) of value as an index. For example, when we write Dict['Name'], Name acts as an index but it is not a number but a string.</a:t>
            </a:r>
            <a:endParaRPr/>
          </a:p>
          <a:p>
            <a:pPr marL="228600" lvl="0" indent="-228600" algn="just"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Third, lists are used to look up a value whereas a dictionary is used to take one value and look up another value. For this reason, dictionary is also known as a lookup table.</a:t>
            </a:r>
            <a:endParaRPr/>
          </a:p>
          <a:p>
            <a:pPr marL="228600" lvl="0" indent="-228600" algn="just"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Fourth, the key-value pair may not be displayed in the order in which it was specified while defining the dictionary. This is because Python uses complex algorithms (called hashing) to provide fast access to the items stored in the dictionary. This also makes dictionary preferable to use over a list of tuples.</a:t>
            </a:r>
            <a:endParaRPr/>
          </a:p>
          <a:p>
            <a:pPr marL="228600" lvl="0" indent="-5080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a:p>
            <a:pPr marL="228600" lvl="0" indent="-5080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6"/>
          <p:cNvSpPr txBox="1">
            <a:spLocks noGrp="1"/>
          </p:cNvSpPr>
          <p:nvPr>
            <p:ph type="body" idx="1"/>
          </p:nvPr>
        </p:nvSpPr>
        <p:spPr>
          <a:xfrm>
            <a:off x="583008" y="116958"/>
            <a:ext cx="11091530" cy="6655982"/>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lnSpc>
                <a:spcPct val="90000"/>
              </a:lnSpc>
              <a:spcBef>
                <a:spcPts val="0"/>
              </a:spcBef>
              <a:spcAft>
                <a:spcPts val="0"/>
              </a:spcAft>
              <a:buClr>
                <a:schemeClr val="dk1"/>
              </a:buClr>
              <a:buSzPct val="100000"/>
              <a:buNone/>
            </a:pPr>
            <a:r>
              <a:rPr lang="en-US" sz="5200" b="1">
                <a:latin typeface="Times New Roman"/>
                <a:ea typeface="Times New Roman"/>
                <a:cs typeface="Times New Roman"/>
                <a:sym typeface="Times New Roman"/>
              </a:rPr>
              <a:t>Set </a:t>
            </a:r>
            <a:endParaRPr sz="52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In Python, a set is an </a:t>
            </a:r>
            <a:r>
              <a:rPr lang="en-US" b="1">
                <a:latin typeface="Times New Roman"/>
                <a:ea typeface="Times New Roman"/>
                <a:cs typeface="Times New Roman"/>
                <a:sym typeface="Times New Roman"/>
              </a:rPr>
              <a:t>unordered collection of data items that are unique</a:t>
            </a:r>
            <a:r>
              <a:rPr lang="en-US">
                <a:latin typeface="Times New Roman"/>
                <a:ea typeface="Times New Roman"/>
                <a:cs typeface="Times New Roman"/>
                <a:sym typeface="Times New Roman"/>
              </a:rPr>
              <a:t>. In other words, Python Set is a collection of elements (Or objects) that contains no duplicate elements.</a:t>
            </a:r>
            <a:endParaRPr/>
          </a:p>
          <a:p>
            <a:pPr marL="228600" lvl="0" indent="-228600" algn="just"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In Python, the Set data type used to represent a group of unique elements as a single entity. For example, If we want to store student ID numbers, we can use the set data type.</a:t>
            </a:r>
            <a:endParaRPr/>
          </a:p>
          <a:p>
            <a:pPr marL="228600" lvl="0" indent="-228600" algn="just"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The Set data type in Python is represented using a set class.</a:t>
            </a:r>
            <a:endParaRPr/>
          </a:p>
          <a:p>
            <a:pPr marL="228600" lvl="0" indent="-228600" algn="just"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We can create a Set using the two ways</a:t>
            </a:r>
            <a:endParaRPr/>
          </a:p>
          <a:p>
            <a:pPr marL="685800" lvl="1" indent="-228600" algn="just" rtl="0">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By enclosing values in the curly brackets {}</a:t>
            </a:r>
            <a:endParaRPr/>
          </a:p>
          <a:p>
            <a:pPr marL="685800" lvl="1" indent="-228600" algn="just" rtl="0">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Using a set() class.</a:t>
            </a:r>
            <a:endParaRPr/>
          </a:p>
          <a:p>
            <a:pPr marL="228600" lvl="0" indent="-228600" algn="just"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The set data type has the following characteristics.</a:t>
            </a:r>
            <a:endParaRPr/>
          </a:p>
          <a:p>
            <a:pPr marL="228600" lvl="0" indent="-228600" algn="just"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It is mutable which means we can change set items</a:t>
            </a:r>
            <a:endParaRPr/>
          </a:p>
          <a:p>
            <a:pPr marL="228600" lvl="0" indent="-228600" algn="just"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Duplicate elements are not allowed</a:t>
            </a:r>
            <a:endParaRPr/>
          </a:p>
          <a:p>
            <a:pPr marL="228600" lvl="0" indent="-228600" algn="just"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Heterogeneous (values of all data types) elements are allowed</a:t>
            </a:r>
            <a:endParaRPr/>
          </a:p>
          <a:p>
            <a:pPr marL="228600" lvl="0" indent="-228600" algn="just"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Insertion order of elements is not preserved, so we can’t perform indexing on a Set</a:t>
            </a:r>
            <a:endParaRPr/>
          </a:p>
          <a:p>
            <a:pPr marL="228600" lvl="0" indent="-64135" algn="just" rtl="0">
              <a:lnSpc>
                <a:spcPct val="90000"/>
              </a:lnSpc>
              <a:spcBef>
                <a:spcPts val="1000"/>
              </a:spcBef>
              <a:spcAft>
                <a:spcPts val="0"/>
              </a:spcAft>
              <a:buClr>
                <a:schemeClr val="dk1"/>
              </a:buClr>
              <a:buSzPct val="100000"/>
              <a:buNone/>
            </a:pP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7"/>
          <p:cNvSpPr txBox="1">
            <a:spLocks noGrp="1"/>
          </p:cNvSpPr>
          <p:nvPr>
            <p:ph type="body" idx="1"/>
          </p:nvPr>
        </p:nvSpPr>
        <p:spPr>
          <a:xfrm>
            <a:off x="1252886" y="839979"/>
            <a:ext cx="10591801" cy="6007396"/>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 define an empty set</a:t>
            </a:r>
            <a:br>
              <a:rPr lang="en-US"/>
            </a:br>
            <a:r>
              <a:rPr lang="en-US">
                <a:solidFill>
                  <a:srgbClr val="C00000"/>
                </a:solidFill>
              </a:rPr>
              <a:t>a_set = set()</a:t>
            </a:r>
            <a:endParaRPr/>
          </a:p>
          <a:p>
            <a:pPr marL="228600" lvl="0" indent="-228600" algn="l" rtl="0">
              <a:lnSpc>
                <a:spcPct val="90000"/>
              </a:lnSpc>
              <a:spcBef>
                <a:spcPts val="1000"/>
              </a:spcBef>
              <a:spcAft>
                <a:spcPts val="0"/>
              </a:spcAft>
              <a:buClr>
                <a:schemeClr val="dk1"/>
              </a:buClr>
              <a:buSzPts val="2800"/>
              <a:buChar char="•"/>
            </a:pPr>
            <a:r>
              <a:rPr lang="en-US"/>
              <a:t># define a set</a:t>
            </a:r>
            <a:br>
              <a:rPr lang="en-US"/>
            </a:br>
            <a:r>
              <a:rPr lang="en-US">
                <a:solidFill>
                  <a:srgbClr val="C00000"/>
                </a:solidFill>
              </a:rPr>
              <a:t>a_set = {'one', 2}</a:t>
            </a:r>
            <a:endParaRPr/>
          </a:p>
          <a:p>
            <a:pPr marL="228600" lvl="0" indent="-228600" algn="l" rtl="0">
              <a:lnSpc>
                <a:spcPct val="90000"/>
              </a:lnSpc>
              <a:spcBef>
                <a:spcPts val="1000"/>
              </a:spcBef>
              <a:spcAft>
                <a:spcPts val="0"/>
              </a:spcAft>
              <a:buClr>
                <a:schemeClr val="dk1"/>
              </a:buClr>
              <a:buSzPts val="2800"/>
              <a:buChar char="•"/>
            </a:pPr>
            <a:r>
              <a:rPr lang="en-US"/>
              <a:t># adding item to a set</a:t>
            </a:r>
            <a:br>
              <a:rPr lang="en-US"/>
            </a:br>
            <a:r>
              <a:rPr lang="en-US">
                <a:solidFill>
                  <a:srgbClr val="C00000"/>
                </a:solidFill>
              </a:rPr>
              <a:t>a_set.add('c')</a:t>
            </a:r>
            <a:endParaRPr/>
          </a:p>
          <a:p>
            <a:pPr marL="228600" lvl="0" indent="-228600" algn="l" rtl="0">
              <a:lnSpc>
                <a:spcPct val="90000"/>
              </a:lnSpc>
              <a:spcBef>
                <a:spcPts val="1000"/>
              </a:spcBef>
              <a:spcAft>
                <a:spcPts val="0"/>
              </a:spcAft>
              <a:buClr>
                <a:schemeClr val="dk1"/>
              </a:buClr>
              <a:buSzPts val="2800"/>
              <a:buChar char="•"/>
            </a:pPr>
            <a:r>
              <a:rPr lang="en-US"/>
              <a:t># removing an item from a set, raise keyError if item does not exist</a:t>
            </a:r>
            <a:br>
              <a:rPr lang="en-US"/>
            </a:br>
            <a:r>
              <a:rPr lang="en-US">
                <a:solidFill>
                  <a:srgbClr val="C00000"/>
                </a:solidFill>
              </a:rPr>
              <a:t>a_set.remove('one')</a:t>
            </a:r>
            <a:endParaRPr/>
          </a:p>
          <a:p>
            <a:pPr marL="228600" lvl="0" indent="-228600" algn="l" rtl="0">
              <a:lnSpc>
                <a:spcPct val="90000"/>
              </a:lnSpc>
              <a:spcBef>
                <a:spcPts val="1000"/>
              </a:spcBef>
              <a:spcAft>
                <a:spcPts val="0"/>
              </a:spcAft>
              <a:buClr>
                <a:schemeClr val="dk1"/>
              </a:buClr>
              <a:buSzPts val="2800"/>
              <a:buChar char="•"/>
            </a:pPr>
            <a:r>
              <a:rPr lang="en-US"/>
              <a:t># removing an item from a set, no keyError if item does not exist</a:t>
            </a:r>
            <a:br>
              <a:rPr lang="en-US"/>
            </a:br>
            <a:r>
              <a:rPr lang="en-US">
                <a:solidFill>
                  <a:srgbClr val="C00000"/>
                </a:solidFill>
              </a:rPr>
              <a:t>a_set.discard('one')</a:t>
            </a:r>
            <a:endParaRPr/>
          </a:p>
          <a:p>
            <a:pPr marL="228600" lvl="0" indent="-228600" algn="l" rtl="0">
              <a:lnSpc>
                <a:spcPct val="90000"/>
              </a:lnSpc>
              <a:spcBef>
                <a:spcPts val="1000"/>
              </a:spcBef>
              <a:spcAft>
                <a:spcPts val="0"/>
              </a:spcAft>
              <a:buClr>
                <a:schemeClr val="dk1"/>
              </a:buClr>
              <a:buSzPts val="2800"/>
              <a:buChar char="•"/>
            </a:pPr>
            <a:r>
              <a:rPr lang="en-US"/>
              <a:t># remove the first item from a set and return it</a:t>
            </a:r>
            <a:br>
              <a:rPr lang="en-US"/>
            </a:br>
            <a:r>
              <a:rPr lang="en-US">
                <a:solidFill>
                  <a:srgbClr val="C00000"/>
                </a:solidFill>
              </a:rPr>
              <a:t>a_set.pop()</a:t>
            </a:r>
            <a:endParaRPr/>
          </a:p>
          <a:p>
            <a:pPr marL="228600" lvl="0" indent="-228600" algn="l" rtl="0">
              <a:lnSpc>
                <a:spcPct val="90000"/>
              </a:lnSpc>
              <a:spcBef>
                <a:spcPts val="1000"/>
              </a:spcBef>
              <a:spcAft>
                <a:spcPts val="0"/>
              </a:spcAft>
              <a:buClr>
                <a:schemeClr val="dk1"/>
              </a:buClr>
              <a:buSzPts val="2800"/>
              <a:buChar char="•"/>
            </a:pPr>
            <a:r>
              <a:rPr lang="en-US"/>
              <a:t># remove all items from a set</a:t>
            </a:r>
            <a:br>
              <a:rPr lang="en-US"/>
            </a:br>
            <a:r>
              <a:rPr lang="en-US">
                <a:solidFill>
                  <a:srgbClr val="C00000"/>
                </a:solidFill>
              </a:rPr>
              <a:t>a_set.clear()</a:t>
            </a:r>
            <a:endParaRPr>
              <a:solidFill>
                <a:srgbClr val="C00000"/>
              </a:solidFill>
            </a:endParaRPr>
          </a:p>
        </p:txBody>
      </p:sp>
      <p:sp>
        <p:nvSpPr>
          <p:cNvPr id="247" name="Google Shape;247;p27"/>
          <p:cNvSpPr txBox="1">
            <a:spLocks noGrp="1"/>
          </p:cNvSpPr>
          <p:nvPr>
            <p:ph type="title"/>
          </p:nvPr>
        </p:nvSpPr>
        <p:spPr>
          <a:xfrm>
            <a:off x="838200" y="95693"/>
            <a:ext cx="10515600" cy="69111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Some common useful set commands are as follow:</a:t>
            </a:r>
            <a:endParaRPr sz="28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8"/>
          <p:cNvSpPr txBox="1">
            <a:spLocks noGrp="1"/>
          </p:cNvSpPr>
          <p:nvPr>
            <p:ph type="title"/>
          </p:nvPr>
        </p:nvSpPr>
        <p:spPr>
          <a:xfrm>
            <a:off x="838200" y="203026"/>
            <a:ext cx="10515600" cy="480131"/>
          </a:xfrm>
          <a:prstGeom prst="rect">
            <a:avLst/>
          </a:prstGeom>
          <a:noFill/>
          <a:ln>
            <a:noFill/>
          </a:ln>
        </p:spPr>
        <p:txBody>
          <a:bodyPr spcFirstLastPara="1" wrap="square" lIns="91425" tIns="45700" rIns="91425" bIns="45700" anchor="ctr" anchorCtr="0">
            <a:spAutoFit/>
          </a:bodyPr>
          <a:lstStyle/>
          <a:p>
            <a:pPr marL="0" lvl="0" indent="0" algn="l" rtl="0">
              <a:lnSpc>
                <a:spcPct val="90000"/>
              </a:lnSpc>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Example:</a:t>
            </a:r>
            <a:endParaRPr sz="2800">
              <a:latin typeface="Times New Roman"/>
              <a:ea typeface="Times New Roman"/>
              <a:cs typeface="Times New Roman"/>
              <a:sym typeface="Times New Roman"/>
            </a:endParaRPr>
          </a:p>
        </p:txBody>
      </p:sp>
      <p:sp>
        <p:nvSpPr>
          <p:cNvPr id="253" name="Google Shape;253;p28"/>
          <p:cNvSpPr/>
          <p:nvPr/>
        </p:nvSpPr>
        <p:spPr>
          <a:xfrm>
            <a:off x="871870" y="659974"/>
            <a:ext cx="11057859" cy="120032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Char char="•"/>
            </a:pPr>
            <a:r>
              <a:rPr lang="en-US" sz="2400" b="1">
                <a:solidFill>
                  <a:schemeClr val="dk1"/>
                </a:solidFill>
                <a:latin typeface="Times New Roman"/>
                <a:ea typeface="Times New Roman"/>
                <a:cs typeface="Times New Roman"/>
                <a:sym typeface="Times New Roman"/>
              </a:rPr>
              <a:t>Creating a set</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Sets are created using the flower braces but instead of adding key-value pairs, 	you just pass values to it.</a:t>
            </a:r>
            <a:endParaRPr/>
          </a:p>
        </p:txBody>
      </p:sp>
      <p:pic>
        <p:nvPicPr>
          <p:cNvPr id="254" name="Google Shape;254;p28"/>
          <p:cNvPicPr preferRelativeResize="0"/>
          <p:nvPr/>
        </p:nvPicPr>
        <p:blipFill rotWithShape="1">
          <a:blip r:embed="rId3">
            <a:alphaModFix/>
          </a:blip>
          <a:srcRect/>
          <a:stretch/>
        </p:blipFill>
        <p:spPr>
          <a:xfrm>
            <a:off x="1798932" y="1904961"/>
            <a:ext cx="8163808" cy="1886223"/>
          </a:xfrm>
          <a:prstGeom prst="rect">
            <a:avLst/>
          </a:prstGeom>
          <a:noFill/>
          <a:ln>
            <a:noFill/>
          </a:ln>
        </p:spPr>
      </p:pic>
      <p:sp>
        <p:nvSpPr>
          <p:cNvPr id="255" name="Google Shape;255;p28"/>
          <p:cNvSpPr/>
          <p:nvPr/>
        </p:nvSpPr>
        <p:spPr>
          <a:xfrm>
            <a:off x="974564" y="3807342"/>
            <a:ext cx="10189621" cy="830997"/>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Char char="•"/>
            </a:pPr>
            <a:r>
              <a:rPr lang="en-US" sz="2400" b="1">
                <a:solidFill>
                  <a:schemeClr val="dk1"/>
                </a:solidFill>
                <a:latin typeface="Times New Roman"/>
                <a:ea typeface="Times New Roman"/>
                <a:cs typeface="Times New Roman"/>
                <a:sym typeface="Times New Roman"/>
              </a:rPr>
              <a:t>Adding elements</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To add elements, you use the add() function and pass the value to it.</a:t>
            </a:r>
            <a:endParaRPr/>
          </a:p>
        </p:txBody>
      </p:sp>
      <p:pic>
        <p:nvPicPr>
          <p:cNvPr id="256" name="Google Shape;256;p28"/>
          <p:cNvPicPr preferRelativeResize="0"/>
          <p:nvPr/>
        </p:nvPicPr>
        <p:blipFill rotWithShape="1">
          <a:blip r:embed="rId4">
            <a:alphaModFix/>
          </a:blip>
          <a:srcRect/>
          <a:stretch/>
        </p:blipFill>
        <p:spPr>
          <a:xfrm>
            <a:off x="2105247" y="4846019"/>
            <a:ext cx="8293395" cy="1698523"/>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9"/>
          <p:cNvSpPr txBox="1">
            <a:spLocks noGrp="1"/>
          </p:cNvSpPr>
          <p:nvPr>
            <p:ph type="body" idx="1"/>
          </p:nvPr>
        </p:nvSpPr>
        <p:spPr>
          <a:xfrm>
            <a:off x="838200" y="262574"/>
            <a:ext cx="11208488" cy="6297714"/>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b="1">
                <a:latin typeface="Times New Roman"/>
                <a:ea typeface="Times New Roman"/>
                <a:cs typeface="Times New Roman"/>
                <a:sym typeface="Times New Roman"/>
              </a:rPr>
              <a:t>Operations in sets</a:t>
            </a:r>
            <a:endParaRPr>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The different operations on set such as union, intersection and so on 	are shown below.</a:t>
            </a:r>
            <a:endParaRPr/>
          </a:p>
          <a:p>
            <a:pPr marL="685800" lvl="1" indent="-228600" algn="just" rtl="0">
              <a:lnSpc>
                <a:spcPct val="90000"/>
              </a:lnSpc>
              <a:spcBef>
                <a:spcPts val="500"/>
              </a:spcBef>
              <a:spcAft>
                <a:spcPts val="0"/>
              </a:spcAft>
              <a:buClr>
                <a:schemeClr val="dk1"/>
              </a:buClr>
              <a:buSzPts val="2800"/>
              <a:buChar char="•"/>
            </a:pPr>
            <a:r>
              <a:rPr lang="en-US" sz="2800">
                <a:latin typeface="Times New Roman"/>
                <a:ea typeface="Times New Roman"/>
                <a:cs typeface="Times New Roman"/>
                <a:sym typeface="Times New Roman"/>
              </a:rPr>
              <a:t>The union() function combines the data present in both sets.</a:t>
            </a:r>
            <a:endParaRPr/>
          </a:p>
          <a:p>
            <a:pPr marL="685800" lvl="1" indent="-228600" algn="just" rtl="0">
              <a:lnSpc>
                <a:spcPct val="90000"/>
              </a:lnSpc>
              <a:spcBef>
                <a:spcPts val="500"/>
              </a:spcBef>
              <a:spcAft>
                <a:spcPts val="0"/>
              </a:spcAft>
              <a:buClr>
                <a:schemeClr val="dk1"/>
              </a:buClr>
              <a:buSzPts val="2800"/>
              <a:buChar char="•"/>
            </a:pPr>
            <a:r>
              <a:rPr lang="en-US" sz="2800">
                <a:latin typeface="Times New Roman"/>
                <a:ea typeface="Times New Roman"/>
                <a:cs typeface="Times New Roman"/>
                <a:sym typeface="Times New Roman"/>
              </a:rPr>
              <a:t>The intersection() function finds the data present in both sets only.</a:t>
            </a:r>
            <a:endParaRPr/>
          </a:p>
          <a:p>
            <a:pPr marL="685800" lvl="1" indent="-228600" algn="just" rtl="0">
              <a:lnSpc>
                <a:spcPct val="90000"/>
              </a:lnSpc>
              <a:spcBef>
                <a:spcPts val="500"/>
              </a:spcBef>
              <a:spcAft>
                <a:spcPts val="0"/>
              </a:spcAft>
              <a:buClr>
                <a:schemeClr val="dk1"/>
              </a:buClr>
              <a:buSzPts val="2800"/>
              <a:buChar char="•"/>
            </a:pPr>
            <a:r>
              <a:rPr lang="en-US" sz="2800">
                <a:latin typeface="Times New Roman"/>
                <a:ea typeface="Times New Roman"/>
                <a:cs typeface="Times New Roman"/>
                <a:sym typeface="Times New Roman"/>
              </a:rPr>
              <a:t>The difference() function deletes the data present in both and outputs data present only in the set passed.</a:t>
            </a:r>
            <a:endParaRPr/>
          </a:p>
          <a:p>
            <a:pPr marL="685800" lvl="1" indent="-228600" algn="just" rtl="0">
              <a:lnSpc>
                <a:spcPct val="90000"/>
              </a:lnSpc>
              <a:spcBef>
                <a:spcPts val="500"/>
              </a:spcBef>
              <a:spcAft>
                <a:spcPts val="0"/>
              </a:spcAft>
              <a:buClr>
                <a:schemeClr val="dk1"/>
              </a:buClr>
              <a:buSzPts val="2800"/>
              <a:buChar char="•"/>
            </a:pPr>
            <a:r>
              <a:rPr lang="en-US" sz="2800">
                <a:latin typeface="Times New Roman"/>
                <a:ea typeface="Times New Roman"/>
                <a:cs typeface="Times New Roman"/>
                <a:sym typeface="Times New Roman"/>
              </a:rPr>
              <a:t>The symmetric_difference() does the same as the difference() function but outputs the data which is remaining in both sets.</a:t>
            </a:r>
            <a:endParaRPr/>
          </a:p>
          <a:p>
            <a:pPr marL="228600" lvl="0" indent="-5080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0"/>
          <p:cNvSpPr txBox="1">
            <a:spLocks noGrp="1"/>
          </p:cNvSpPr>
          <p:nvPr>
            <p:ph type="title"/>
          </p:nvPr>
        </p:nvSpPr>
        <p:spPr>
          <a:xfrm>
            <a:off x="838200" y="365126"/>
            <a:ext cx="10515600" cy="60243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Example:</a:t>
            </a:r>
            <a:endParaRPr/>
          </a:p>
        </p:txBody>
      </p:sp>
      <p:pic>
        <p:nvPicPr>
          <p:cNvPr id="267" name="Google Shape;267;p30"/>
          <p:cNvPicPr preferRelativeResize="0"/>
          <p:nvPr/>
        </p:nvPicPr>
        <p:blipFill rotWithShape="1">
          <a:blip r:embed="rId3">
            <a:alphaModFix/>
          </a:blip>
          <a:srcRect/>
          <a:stretch/>
        </p:blipFill>
        <p:spPr>
          <a:xfrm>
            <a:off x="287079" y="1344314"/>
            <a:ext cx="11870953" cy="4259044"/>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3603"/>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Data Structures</a:t>
            </a:r>
            <a:endParaRPr b="1">
              <a:latin typeface="Times New Roman"/>
              <a:ea typeface="Times New Roman"/>
              <a:cs typeface="Times New Roman"/>
              <a:sym typeface="Times New Roman"/>
            </a:endParaRPr>
          </a:p>
        </p:txBody>
      </p:sp>
      <p:sp>
        <p:nvSpPr>
          <p:cNvPr id="97" name="Google Shape;97;p3"/>
          <p:cNvSpPr txBox="1">
            <a:spLocks noGrp="1"/>
          </p:cNvSpPr>
          <p:nvPr>
            <p:ph type="body" idx="1"/>
          </p:nvPr>
        </p:nvSpPr>
        <p:spPr>
          <a:xfrm>
            <a:off x="838199" y="1339702"/>
            <a:ext cx="11027735" cy="528438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b="1">
                <a:latin typeface="Times New Roman"/>
                <a:ea typeface="Times New Roman"/>
                <a:cs typeface="Times New Roman"/>
                <a:sym typeface="Times New Roman"/>
              </a:rPr>
              <a:t>Data Structures</a:t>
            </a:r>
            <a:r>
              <a:rPr lang="en-US">
                <a:latin typeface="Times New Roman"/>
                <a:ea typeface="Times New Roman"/>
                <a:cs typeface="Times New Roman"/>
                <a:sym typeface="Times New Roman"/>
              </a:rPr>
              <a:t> are a way of organizing data so that it can be accessed more efficiently depending upon the situation.</a:t>
            </a:r>
            <a:endParaRPr/>
          </a:p>
          <a:p>
            <a:pPr marL="228600" lvl="0" indent="-228600" algn="just"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Data Structures are fundamentals of any programming language around which a program is built.</a:t>
            </a:r>
            <a:endParaRPr/>
          </a:p>
          <a:p>
            <a:pPr marL="228600" lvl="0" indent="-228600" algn="just"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Built in Data Structures in Python are:</a:t>
            </a:r>
            <a:endParaRPr>
              <a:latin typeface="Times New Roman"/>
              <a:ea typeface="Times New Roman"/>
              <a:cs typeface="Times New Roman"/>
              <a:sym typeface="Times New Roman"/>
            </a:endParaRPr>
          </a:p>
          <a:p>
            <a:pPr marL="685800" lvl="1" indent="-228600" algn="just" rtl="0">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List</a:t>
            </a:r>
            <a:endParaRPr/>
          </a:p>
          <a:p>
            <a:pPr marL="685800" lvl="1" indent="-228600" algn="just" rtl="0">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Tuple</a:t>
            </a:r>
            <a:endParaRPr/>
          </a:p>
          <a:p>
            <a:pPr marL="685800" lvl="1" indent="-228600" algn="just" rtl="0">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Dictionary</a:t>
            </a:r>
            <a:endParaRPr/>
          </a:p>
          <a:p>
            <a:pPr marL="685800" lvl="1" indent="-228600" algn="just" rtl="0">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Set</a:t>
            </a: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1"/>
          <p:cNvSpPr txBox="1">
            <a:spLocks noGrp="1"/>
          </p:cNvSpPr>
          <p:nvPr>
            <p:ph type="title"/>
          </p:nvPr>
        </p:nvSpPr>
        <p:spPr>
          <a:xfrm>
            <a:off x="838200" y="106300"/>
            <a:ext cx="10515600" cy="97830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Arrays</a:t>
            </a:r>
            <a:endParaRPr b="1">
              <a:latin typeface="Times New Roman"/>
              <a:ea typeface="Times New Roman"/>
              <a:cs typeface="Times New Roman"/>
              <a:sym typeface="Times New Roman"/>
            </a:endParaRPr>
          </a:p>
        </p:txBody>
      </p:sp>
      <p:sp>
        <p:nvSpPr>
          <p:cNvPr id="273" name="Google Shape;273;p31"/>
          <p:cNvSpPr txBox="1">
            <a:spLocks noGrp="1"/>
          </p:cNvSpPr>
          <p:nvPr>
            <p:ph type="body" idx="1"/>
          </p:nvPr>
        </p:nvSpPr>
        <p:spPr>
          <a:xfrm>
            <a:off x="838200" y="978195"/>
            <a:ext cx="11091530" cy="519876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Arrays and lists are the same structure with one difference, Lists allow heterogeneous data element storage whereas Array allow only homogenous elements to be stored within them.</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Arrays in Python can be created after importing the array module as follows –</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         import array as arr</a:t>
            </a:r>
            <a:endParaRPr>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array(data type, value list) function takes two parameters, the first being the data type of the value to be stored and the second is the value list. </a:t>
            </a:r>
            <a:endParaRPr>
              <a:latin typeface="Times New Roman"/>
              <a:ea typeface="Times New Roman"/>
              <a:cs typeface="Times New Roman"/>
              <a:sym typeface="Times New Roman"/>
            </a:endParaRPr>
          </a:p>
          <a:p>
            <a:pPr marL="228600" lvl="0" indent="-5080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a:p>
            <a:pPr marL="228600" lvl="0" indent="-5080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274" name="Google Shape;274;p31"/>
          <p:cNvPicPr preferRelativeResize="0"/>
          <p:nvPr/>
        </p:nvPicPr>
        <p:blipFill rotWithShape="1">
          <a:blip r:embed="rId3">
            <a:alphaModFix/>
          </a:blip>
          <a:srcRect/>
          <a:stretch/>
        </p:blipFill>
        <p:spPr>
          <a:xfrm>
            <a:off x="1304506" y="5061770"/>
            <a:ext cx="10645909" cy="1073215"/>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2"/>
          <p:cNvSpPr txBox="1">
            <a:spLocks noGrp="1"/>
          </p:cNvSpPr>
          <p:nvPr>
            <p:ph type="title"/>
          </p:nvPr>
        </p:nvSpPr>
        <p:spPr>
          <a:xfrm>
            <a:off x="838200" y="2906412"/>
            <a:ext cx="10515600" cy="1208494"/>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Conversions of Data Structures</a:t>
            </a:r>
            <a:br>
              <a:rPr lang="en-US">
                <a:latin typeface="Times New Roman"/>
                <a:ea typeface="Times New Roman"/>
                <a:cs typeface="Times New Roman"/>
                <a:sym typeface="Times New Roman"/>
              </a:rPr>
            </a:b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3"/>
          <p:cNvSpPr txBox="1">
            <a:spLocks noGrp="1"/>
          </p:cNvSpPr>
          <p:nvPr>
            <p:ph type="title"/>
          </p:nvPr>
        </p:nvSpPr>
        <p:spPr>
          <a:xfrm>
            <a:off x="838200" y="127592"/>
            <a:ext cx="10515600" cy="64858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Converting to a List</a:t>
            </a:r>
            <a:endParaRPr/>
          </a:p>
        </p:txBody>
      </p:sp>
      <p:sp>
        <p:nvSpPr>
          <p:cNvPr id="285" name="Google Shape;285;p33"/>
          <p:cNvSpPr txBox="1">
            <a:spLocks noGrp="1"/>
          </p:cNvSpPr>
          <p:nvPr>
            <p:ph type="body" idx="1"/>
          </p:nvPr>
        </p:nvSpPr>
        <p:spPr>
          <a:xfrm>
            <a:off x="838200" y="691116"/>
            <a:ext cx="10515600" cy="5485847"/>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a tuple, set, or dictionary can be converted to a list using the list() constructor. </a:t>
            </a:r>
            <a:endParaRPr/>
          </a:p>
          <a:p>
            <a:pPr marL="228600" lvl="0" indent="-228600" algn="just" rtl="0">
              <a:lnSpc>
                <a:spcPct val="90000"/>
              </a:lnSpc>
              <a:spcBef>
                <a:spcPts val="1000"/>
              </a:spcBef>
              <a:spcAft>
                <a:spcPts val="0"/>
              </a:spcAft>
              <a:buClr>
                <a:schemeClr val="dk1"/>
              </a:buClr>
              <a:buSzPts val="2800"/>
              <a:buChar char="•"/>
            </a:pPr>
            <a:r>
              <a:rPr lang="en-US"/>
              <a:t>In the case of a dictionary, only the keys will be converted to a list.</a:t>
            </a:r>
            <a:endParaRPr/>
          </a:p>
          <a:p>
            <a:pPr marL="228600" lvl="0" indent="-50800" algn="just" rtl="0">
              <a:lnSpc>
                <a:spcPct val="90000"/>
              </a:lnSpc>
              <a:spcBef>
                <a:spcPts val="1000"/>
              </a:spcBef>
              <a:spcAft>
                <a:spcPts val="0"/>
              </a:spcAft>
              <a:buClr>
                <a:schemeClr val="dk1"/>
              </a:buClr>
              <a:buSzPts val="2800"/>
              <a:buNone/>
            </a:pPr>
            <a:endParaRPr/>
          </a:p>
        </p:txBody>
      </p:sp>
      <p:pic>
        <p:nvPicPr>
          <p:cNvPr id="286" name="Google Shape;286;p33"/>
          <p:cNvPicPr preferRelativeResize="0"/>
          <p:nvPr/>
        </p:nvPicPr>
        <p:blipFill rotWithShape="1">
          <a:blip r:embed="rId3">
            <a:alphaModFix/>
          </a:blip>
          <a:srcRect/>
          <a:stretch/>
        </p:blipFill>
        <p:spPr>
          <a:xfrm>
            <a:off x="2325566" y="1979813"/>
            <a:ext cx="6797169" cy="4765451"/>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4"/>
          <p:cNvSpPr txBox="1">
            <a:spLocks noGrp="1"/>
          </p:cNvSpPr>
          <p:nvPr>
            <p:ph type="body" idx="1"/>
          </p:nvPr>
        </p:nvSpPr>
        <p:spPr>
          <a:xfrm>
            <a:off x="467833" y="212651"/>
            <a:ext cx="11344939" cy="59643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We can use the dict.items() method of a dictionary to convert it into an iterable of (key, value) tuples. This can further be cast into a list of tuples using list()</a:t>
            </a:r>
            <a:endParaRPr/>
          </a:p>
          <a:p>
            <a:pPr marL="228600" lvl="0" indent="-50800" algn="just" rtl="0">
              <a:lnSpc>
                <a:spcPct val="90000"/>
              </a:lnSpc>
              <a:spcBef>
                <a:spcPts val="1000"/>
              </a:spcBef>
              <a:spcAft>
                <a:spcPts val="0"/>
              </a:spcAft>
              <a:buClr>
                <a:schemeClr val="dk1"/>
              </a:buClr>
              <a:buSzPts val="2800"/>
              <a:buNone/>
            </a:pPr>
            <a:endParaRPr/>
          </a:p>
        </p:txBody>
      </p:sp>
      <p:pic>
        <p:nvPicPr>
          <p:cNvPr id="292" name="Google Shape;292;p34"/>
          <p:cNvPicPr preferRelativeResize="0"/>
          <p:nvPr/>
        </p:nvPicPr>
        <p:blipFill rotWithShape="1">
          <a:blip r:embed="rId3">
            <a:alphaModFix/>
          </a:blip>
          <a:srcRect/>
          <a:stretch/>
        </p:blipFill>
        <p:spPr>
          <a:xfrm>
            <a:off x="1013787" y="1757804"/>
            <a:ext cx="10424404" cy="3165032"/>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5"/>
          <p:cNvSpPr txBox="1">
            <a:spLocks noGrp="1"/>
          </p:cNvSpPr>
          <p:nvPr>
            <p:ph type="title"/>
          </p:nvPr>
        </p:nvSpPr>
        <p:spPr>
          <a:xfrm>
            <a:off x="838200" y="85061"/>
            <a:ext cx="10515600" cy="105262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latin typeface="Times New Roman"/>
                <a:ea typeface="Times New Roman"/>
                <a:cs typeface="Times New Roman"/>
                <a:sym typeface="Times New Roman"/>
              </a:rPr>
              <a:t>Converting to a Tuple</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298" name="Google Shape;298;p35"/>
          <p:cNvSpPr txBox="1">
            <a:spLocks noGrp="1"/>
          </p:cNvSpPr>
          <p:nvPr>
            <p:ph type="body" idx="1"/>
          </p:nvPr>
        </p:nvSpPr>
        <p:spPr>
          <a:xfrm>
            <a:off x="838200" y="669851"/>
            <a:ext cx="10515600" cy="606055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Font typeface="Times New Roman"/>
              <a:buChar char="•"/>
            </a:pPr>
            <a:r>
              <a:rPr lang="en-US">
                <a:latin typeface="Times New Roman"/>
                <a:ea typeface="Times New Roman"/>
                <a:cs typeface="Times New Roman"/>
                <a:sym typeface="Times New Roman"/>
              </a:rPr>
              <a:t>Any data structure can be converted to a tuple using the tuple() constructor. In the case of a dictionary, only the keys will be converted to a tuple</a:t>
            </a:r>
            <a:endParaRPr>
              <a:latin typeface="Times New Roman"/>
              <a:ea typeface="Times New Roman"/>
              <a:cs typeface="Times New Roman"/>
              <a:sym typeface="Times New Roman"/>
            </a:endParaRPr>
          </a:p>
          <a:p>
            <a:pPr marL="228600" lvl="0" indent="-5080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299" name="Google Shape;299;p35"/>
          <p:cNvPicPr preferRelativeResize="0"/>
          <p:nvPr/>
        </p:nvPicPr>
        <p:blipFill rotWithShape="1">
          <a:blip r:embed="rId3">
            <a:alphaModFix/>
          </a:blip>
          <a:srcRect/>
          <a:stretch/>
        </p:blipFill>
        <p:spPr>
          <a:xfrm>
            <a:off x="2518580" y="1925540"/>
            <a:ext cx="6794618" cy="4943106"/>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6"/>
          <p:cNvSpPr txBox="1">
            <a:spLocks noGrp="1"/>
          </p:cNvSpPr>
          <p:nvPr>
            <p:ph type="title"/>
          </p:nvPr>
        </p:nvSpPr>
        <p:spPr>
          <a:xfrm>
            <a:off x="838200" y="297724"/>
            <a:ext cx="10515600" cy="80807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latin typeface="Times New Roman"/>
                <a:ea typeface="Times New Roman"/>
                <a:cs typeface="Times New Roman"/>
                <a:sym typeface="Times New Roman"/>
              </a:rPr>
              <a:t>Converting to a Set</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305" name="Google Shape;305;p36"/>
          <p:cNvSpPr txBox="1">
            <a:spLocks noGrp="1"/>
          </p:cNvSpPr>
          <p:nvPr>
            <p:ph type="body" idx="1"/>
          </p:nvPr>
        </p:nvSpPr>
        <p:spPr>
          <a:xfrm>
            <a:off x="838199" y="744279"/>
            <a:ext cx="11112795" cy="601802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Font typeface="Times New Roman"/>
              <a:buChar char="•"/>
            </a:pPr>
            <a:r>
              <a:rPr lang="en-US">
                <a:latin typeface="Times New Roman"/>
                <a:ea typeface="Times New Roman"/>
                <a:cs typeface="Times New Roman"/>
                <a:sym typeface="Times New Roman"/>
              </a:rPr>
              <a:t>The set() constructor can be used to create a set out of any other data structure. In the case of a dictionary, only the keys will be converted to a set</a:t>
            </a:r>
            <a:endParaRPr>
              <a:latin typeface="Times New Roman"/>
              <a:ea typeface="Times New Roman"/>
              <a:cs typeface="Times New Roman"/>
              <a:sym typeface="Times New Roman"/>
            </a:endParaRPr>
          </a:p>
          <a:p>
            <a:pPr marL="228600" lvl="0" indent="-5080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306" name="Google Shape;306;p36"/>
          <p:cNvPicPr preferRelativeResize="0"/>
          <p:nvPr/>
        </p:nvPicPr>
        <p:blipFill rotWithShape="1">
          <a:blip r:embed="rId3">
            <a:alphaModFix/>
          </a:blip>
          <a:srcRect/>
          <a:stretch/>
        </p:blipFill>
        <p:spPr>
          <a:xfrm>
            <a:off x="2648093" y="1606549"/>
            <a:ext cx="6953066" cy="5149755"/>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7"/>
          <p:cNvSpPr txBox="1">
            <a:spLocks noGrp="1"/>
          </p:cNvSpPr>
          <p:nvPr>
            <p:ph type="body" idx="1"/>
          </p:nvPr>
        </p:nvSpPr>
        <p:spPr>
          <a:xfrm>
            <a:off x="838199" y="829340"/>
            <a:ext cx="11112795" cy="580537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The dict() constructor cannot be used in the same way as the others because it requires key-value pairs instead of just values. Hence, the data must be stored in a format where </a:t>
            </a:r>
            <a:r>
              <a:rPr lang="en-US" b="1">
                <a:latin typeface="Times New Roman"/>
                <a:ea typeface="Times New Roman"/>
                <a:cs typeface="Times New Roman"/>
                <a:sym typeface="Times New Roman"/>
              </a:rPr>
              <a:t>pairs</a:t>
            </a:r>
            <a:r>
              <a:rPr lang="en-US">
                <a:latin typeface="Times New Roman"/>
                <a:ea typeface="Times New Roman"/>
                <a:cs typeface="Times New Roman"/>
                <a:sym typeface="Times New Roman"/>
              </a:rPr>
              <a:t> exist.</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Font typeface="Times New Roman"/>
              <a:buChar char="•"/>
            </a:pPr>
            <a:r>
              <a:rPr lang="en-US">
                <a:latin typeface="Times New Roman"/>
                <a:ea typeface="Times New Roman"/>
                <a:cs typeface="Times New Roman"/>
                <a:sym typeface="Times New Roman"/>
              </a:rPr>
              <a:t>For example, a list of tuples where the length of each tuple is 2 can be converted into a dictionary.</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Font typeface="Times New Roman"/>
              <a:buChar char="•"/>
            </a:pPr>
            <a:r>
              <a:rPr lang="en-US">
                <a:latin typeface="Times New Roman"/>
                <a:ea typeface="Times New Roman"/>
                <a:cs typeface="Times New Roman"/>
                <a:sym typeface="Times New Roman"/>
              </a:rPr>
              <a:t>Those pairs will then be converted into key-value pairs</a:t>
            </a:r>
            <a:endParaRPr>
              <a:latin typeface="Times New Roman"/>
              <a:ea typeface="Times New Roman"/>
              <a:cs typeface="Times New Roman"/>
              <a:sym typeface="Times New Roman"/>
            </a:endParaRPr>
          </a:p>
        </p:txBody>
      </p:sp>
      <p:sp>
        <p:nvSpPr>
          <p:cNvPr id="312" name="Google Shape;312;p37"/>
          <p:cNvSpPr txBox="1">
            <a:spLocks noGrp="1"/>
          </p:cNvSpPr>
          <p:nvPr>
            <p:ph type="title"/>
          </p:nvPr>
        </p:nvSpPr>
        <p:spPr>
          <a:xfrm>
            <a:off x="838200" y="127592"/>
            <a:ext cx="10515600" cy="64858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latin typeface="Times New Roman"/>
                <a:ea typeface="Times New Roman"/>
                <a:cs typeface="Times New Roman"/>
                <a:sym typeface="Times New Roman"/>
              </a:rPr>
              <a:t>Converting to a dictionary</a:t>
            </a: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8"/>
          <p:cNvSpPr txBox="1">
            <a:spLocks noGrp="1"/>
          </p:cNvSpPr>
          <p:nvPr>
            <p:ph type="body" idx="1"/>
          </p:nvPr>
        </p:nvSpPr>
        <p:spPr>
          <a:xfrm>
            <a:off x="838200" y="308344"/>
            <a:ext cx="10515600" cy="586861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Example</a:t>
            </a:r>
            <a:endParaRPr/>
          </a:p>
          <a:p>
            <a:pPr marL="228600" lvl="0" indent="-50800" algn="l" rtl="0">
              <a:lnSpc>
                <a:spcPct val="90000"/>
              </a:lnSpc>
              <a:spcBef>
                <a:spcPts val="1000"/>
              </a:spcBef>
              <a:spcAft>
                <a:spcPts val="0"/>
              </a:spcAft>
              <a:buClr>
                <a:schemeClr val="dk1"/>
              </a:buClr>
              <a:buSzPts val="2800"/>
              <a:buNone/>
            </a:pPr>
            <a:endParaRPr/>
          </a:p>
        </p:txBody>
      </p:sp>
      <p:pic>
        <p:nvPicPr>
          <p:cNvPr id="318" name="Google Shape;318;p38"/>
          <p:cNvPicPr preferRelativeResize="0"/>
          <p:nvPr/>
        </p:nvPicPr>
        <p:blipFill rotWithShape="1">
          <a:blip r:embed="rId3">
            <a:alphaModFix/>
          </a:blip>
          <a:srcRect/>
          <a:stretch/>
        </p:blipFill>
        <p:spPr>
          <a:xfrm>
            <a:off x="2360429" y="488285"/>
            <a:ext cx="7910622" cy="622475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When to use which Data Structure?</a:t>
            </a:r>
            <a:endParaRPr>
              <a:latin typeface="Times New Roman"/>
              <a:ea typeface="Times New Roman"/>
              <a:cs typeface="Times New Roman"/>
              <a:sym typeface="Times New Roman"/>
            </a:endParaRPr>
          </a:p>
        </p:txBody>
      </p:sp>
      <p:sp>
        <p:nvSpPr>
          <p:cNvPr id="324" name="Google Shape;324;p39"/>
          <p:cNvSpPr txBox="1">
            <a:spLocks noGrp="1"/>
          </p:cNvSpPr>
          <p:nvPr>
            <p:ph type="body" idx="1"/>
          </p:nvPr>
        </p:nvSpPr>
        <p:spPr>
          <a:xfrm>
            <a:off x="838199" y="1825625"/>
            <a:ext cx="10995837"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Use lists to store a collection of data that does not need random access.</a:t>
            </a:r>
            <a:endParaRPr/>
          </a:p>
          <a:p>
            <a:pPr marL="228600" lvl="0" indent="-228600" algn="just"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Use lists if the data has to be modified frequently.</a:t>
            </a:r>
            <a:endParaRPr/>
          </a:p>
          <a:p>
            <a:pPr marL="228600" lvl="0" indent="-228600" algn="just"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Use a set if you want to ensure that every element in the data structure must be unique.</a:t>
            </a:r>
            <a:endParaRPr/>
          </a:p>
          <a:p>
            <a:pPr marL="228600" lvl="0" indent="-228600" algn="just"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Use tuples when you want that your data should not be altered.</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body" idx="1"/>
          </p:nvPr>
        </p:nvSpPr>
        <p:spPr>
          <a:xfrm>
            <a:off x="838200" y="446568"/>
            <a:ext cx="10825716" cy="573039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4300"/>
              <a:buNone/>
            </a:pPr>
            <a:r>
              <a:rPr lang="en-US" sz="4300" b="1" dirty="0">
                <a:latin typeface="Times New Roman"/>
                <a:ea typeface="Times New Roman"/>
                <a:cs typeface="Times New Roman"/>
                <a:sym typeface="Times New Roman"/>
              </a:rPr>
              <a:t>List </a:t>
            </a:r>
            <a:endParaRPr sz="4300" b="1" dirty="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400"/>
              <a:buChar char="•"/>
            </a:pPr>
            <a:r>
              <a:rPr lang="en-US" sz="2400" dirty="0">
                <a:latin typeface="Times New Roman"/>
                <a:ea typeface="Times New Roman"/>
                <a:cs typeface="Times New Roman"/>
                <a:sym typeface="Times New Roman"/>
              </a:rPr>
              <a:t>The Python List is an </a:t>
            </a:r>
            <a:r>
              <a:rPr lang="en-US" sz="2400" b="1" dirty="0">
                <a:latin typeface="Times New Roman"/>
                <a:ea typeface="Times New Roman"/>
                <a:cs typeface="Times New Roman"/>
                <a:sym typeface="Times New Roman"/>
              </a:rPr>
              <a:t>ordered collection (also known as a sequence ) of elements</a:t>
            </a:r>
            <a:r>
              <a:rPr lang="en-US" sz="2400" dirty="0">
                <a:latin typeface="Times New Roman"/>
                <a:ea typeface="Times New Roman"/>
                <a:cs typeface="Times New Roman"/>
                <a:sym typeface="Times New Roman"/>
              </a:rPr>
              <a:t>. List elements can be accessed, iterated, and removed according to the order they inserted at the creation time.</a:t>
            </a:r>
            <a:endParaRPr dirty="0"/>
          </a:p>
          <a:p>
            <a:pPr marL="228600" lvl="0" indent="-228600" algn="just" rtl="0">
              <a:lnSpc>
                <a:spcPct val="90000"/>
              </a:lnSpc>
              <a:spcBef>
                <a:spcPts val="1000"/>
              </a:spcBef>
              <a:spcAft>
                <a:spcPts val="0"/>
              </a:spcAft>
              <a:buClr>
                <a:schemeClr val="dk1"/>
              </a:buClr>
              <a:buSzPts val="2400"/>
              <a:buChar char="•"/>
            </a:pPr>
            <a:r>
              <a:rPr lang="en-US" sz="2400" dirty="0">
                <a:latin typeface="Times New Roman"/>
                <a:ea typeface="Times New Roman"/>
                <a:cs typeface="Times New Roman"/>
                <a:sym typeface="Times New Roman"/>
              </a:rPr>
              <a:t>We use the list data type to represent groups of the element as a single entity.  For example: If we want to store all student’s names, we can use list type.</a:t>
            </a:r>
            <a:endParaRPr dirty="0"/>
          </a:p>
          <a:p>
            <a:pPr marL="228600" lvl="0" indent="-228600" algn="just" rtl="0">
              <a:lnSpc>
                <a:spcPct val="90000"/>
              </a:lnSpc>
              <a:spcBef>
                <a:spcPts val="1000"/>
              </a:spcBef>
              <a:spcAft>
                <a:spcPts val="0"/>
              </a:spcAft>
              <a:buClr>
                <a:schemeClr val="dk1"/>
              </a:buClr>
              <a:buSzPts val="2400"/>
              <a:buChar char="•"/>
            </a:pPr>
            <a:r>
              <a:rPr lang="en-US" sz="2400" dirty="0">
                <a:latin typeface="Times New Roman"/>
                <a:ea typeface="Times New Roman"/>
                <a:cs typeface="Times New Roman"/>
                <a:sym typeface="Times New Roman"/>
              </a:rPr>
              <a:t>The list can contain data of all data types such as  </a:t>
            </a:r>
            <a:r>
              <a:rPr lang="en-US" sz="2400" dirty="0" err="1">
                <a:latin typeface="Times New Roman"/>
                <a:ea typeface="Times New Roman"/>
                <a:cs typeface="Times New Roman"/>
                <a:sym typeface="Times New Roman"/>
              </a:rPr>
              <a:t>int</a:t>
            </a:r>
            <a:r>
              <a:rPr lang="en-US" sz="2400" dirty="0">
                <a:latin typeface="Times New Roman"/>
                <a:ea typeface="Times New Roman"/>
                <a:cs typeface="Times New Roman"/>
                <a:sym typeface="Times New Roman"/>
              </a:rPr>
              <a:t>, float, string</a:t>
            </a:r>
            <a:endParaRPr dirty="0"/>
          </a:p>
          <a:p>
            <a:pPr marL="228600" lvl="0" indent="-228600" algn="just" rtl="0">
              <a:lnSpc>
                <a:spcPct val="90000"/>
              </a:lnSpc>
              <a:spcBef>
                <a:spcPts val="1000"/>
              </a:spcBef>
              <a:spcAft>
                <a:spcPts val="0"/>
              </a:spcAft>
              <a:buClr>
                <a:schemeClr val="dk1"/>
              </a:buClr>
              <a:buSzPts val="2400"/>
              <a:buChar char="•"/>
            </a:pPr>
            <a:r>
              <a:rPr lang="en-US" sz="2400" dirty="0">
                <a:latin typeface="Times New Roman"/>
                <a:ea typeface="Times New Roman"/>
                <a:cs typeface="Times New Roman"/>
                <a:sym typeface="Times New Roman"/>
              </a:rPr>
              <a:t>Duplicates elements are allowed in the list</a:t>
            </a:r>
            <a:endParaRPr dirty="0"/>
          </a:p>
          <a:p>
            <a:pPr marL="228600" lvl="0" indent="-228600" algn="just" rtl="0">
              <a:lnSpc>
                <a:spcPct val="90000"/>
              </a:lnSpc>
              <a:spcBef>
                <a:spcPts val="1000"/>
              </a:spcBef>
              <a:spcAft>
                <a:spcPts val="0"/>
              </a:spcAft>
              <a:buClr>
                <a:schemeClr val="dk1"/>
              </a:buClr>
              <a:buSzPts val="2400"/>
              <a:buChar char="•"/>
            </a:pPr>
            <a:r>
              <a:rPr lang="en-US" sz="2400" dirty="0">
                <a:latin typeface="Times New Roman"/>
                <a:ea typeface="Times New Roman"/>
                <a:cs typeface="Times New Roman"/>
                <a:sym typeface="Times New Roman"/>
              </a:rPr>
              <a:t>The list is mutable which means we can modify the value of list elements</a:t>
            </a:r>
            <a:endParaRPr dirty="0"/>
          </a:p>
          <a:p>
            <a:pPr marL="228600" lvl="0" indent="-228600" algn="just" rtl="0">
              <a:lnSpc>
                <a:spcPct val="90000"/>
              </a:lnSpc>
              <a:spcBef>
                <a:spcPts val="1000"/>
              </a:spcBef>
              <a:spcAft>
                <a:spcPts val="0"/>
              </a:spcAft>
              <a:buClr>
                <a:schemeClr val="dk1"/>
              </a:buClr>
              <a:buSzPts val="2400"/>
              <a:buChar char="•"/>
            </a:pPr>
            <a:r>
              <a:rPr lang="en-US" sz="2400" dirty="0">
                <a:latin typeface="Times New Roman"/>
                <a:ea typeface="Times New Roman"/>
                <a:cs typeface="Times New Roman"/>
                <a:sym typeface="Times New Roman"/>
              </a:rPr>
              <a:t>We can create a list using the two ways:</a:t>
            </a:r>
            <a:endParaRPr sz="2400" dirty="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1. By enclosing elements in the </a:t>
            </a:r>
            <a:r>
              <a:rPr lang="en-US" sz="2400" b="1" dirty="0">
                <a:latin typeface="Times New Roman"/>
                <a:ea typeface="Times New Roman"/>
                <a:cs typeface="Times New Roman"/>
                <a:sym typeface="Times New Roman"/>
              </a:rPr>
              <a:t>square brackets []</a:t>
            </a:r>
            <a:r>
              <a:rPr lang="en-US" sz="2400" dirty="0">
                <a:latin typeface="Times New Roman"/>
                <a:ea typeface="Times New Roman"/>
                <a:cs typeface="Times New Roman"/>
                <a:sym typeface="Times New Roman"/>
              </a:rPr>
              <a:t>.</a:t>
            </a:r>
            <a:endParaRPr dirty="0"/>
          </a:p>
          <a:p>
            <a:pPr marL="0" lvl="0" indent="0" algn="just"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2. Using a list() class.</a:t>
            </a:r>
            <a:endParaRPr dirty="0"/>
          </a:p>
          <a:p>
            <a:pPr marL="0" lvl="0" indent="0" algn="just" rtl="0">
              <a:lnSpc>
                <a:spcPct val="90000"/>
              </a:lnSpc>
              <a:spcBef>
                <a:spcPts val="1000"/>
              </a:spcBef>
              <a:spcAft>
                <a:spcPts val="0"/>
              </a:spcAft>
              <a:buClr>
                <a:schemeClr val="dk1"/>
              </a:buClr>
              <a:buSzPts val="2800"/>
              <a:buNone/>
            </a:pPr>
            <a:endParaRPr dirty="0">
              <a:latin typeface="Times New Roman"/>
              <a:ea typeface="Times New Roman"/>
              <a:cs typeface="Times New Roman"/>
              <a:sym typeface="Times New Roman"/>
            </a:endParaRPr>
          </a:p>
          <a:p>
            <a:pPr marL="228600" lvl="0" indent="-50800" algn="just" rtl="0">
              <a:lnSpc>
                <a:spcPct val="90000"/>
              </a:lnSpc>
              <a:spcBef>
                <a:spcPts val="1000"/>
              </a:spcBef>
              <a:spcAft>
                <a:spcPts val="0"/>
              </a:spcAft>
              <a:buClr>
                <a:schemeClr val="dk1"/>
              </a:buClr>
              <a:buSzPts val="2800"/>
              <a:buNone/>
            </a:pPr>
            <a:endParaRPr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5"/>
          <p:cNvSpPr txBox="1">
            <a:spLocks noGrp="1"/>
          </p:cNvSpPr>
          <p:nvPr>
            <p:ph type="title"/>
          </p:nvPr>
        </p:nvSpPr>
        <p:spPr>
          <a:xfrm>
            <a:off x="838200" y="46136"/>
            <a:ext cx="10515600" cy="761926"/>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Access Values in Lists</a:t>
            </a:r>
            <a:endParaRPr/>
          </a:p>
        </p:txBody>
      </p:sp>
      <p:sp>
        <p:nvSpPr>
          <p:cNvPr id="108" name="Google Shape;108;p5"/>
          <p:cNvSpPr txBox="1">
            <a:spLocks noGrp="1"/>
          </p:cNvSpPr>
          <p:nvPr>
            <p:ph type="body" idx="1"/>
          </p:nvPr>
        </p:nvSpPr>
        <p:spPr>
          <a:xfrm>
            <a:off x="838200" y="776177"/>
            <a:ext cx="11165958" cy="540078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Similar to strings, lists can also be sliced and concatenated.</a:t>
            </a:r>
            <a:endParaRPr/>
          </a:p>
          <a:p>
            <a:pPr marL="228600" lvl="0" indent="-228600" algn="just"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 To access values in lists, square brackets are used to slice along with the index or indices to get value stored at that index.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syntax for the slice operation is given as, seq = List[start:stop:step]</a:t>
            </a:r>
            <a:endParaRPr/>
          </a:p>
          <a:p>
            <a:pPr marL="0" lvl="0" indent="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109" name="Google Shape;109;p5"/>
          <p:cNvPicPr preferRelativeResize="0"/>
          <p:nvPr/>
        </p:nvPicPr>
        <p:blipFill rotWithShape="1">
          <a:blip r:embed="rId3">
            <a:alphaModFix/>
          </a:blip>
          <a:srcRect/>
          <a:stretch/>
        </p:blipFill>
        <p:spPr>
          <a:xfrm>
            <a:off x="2883769" y="2672773"/>
            <a:ext cx="7258325" cy="4089534"/>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593641" y="365125"/>
            <a:ext cx="10515600" cy="62370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Updating Values in Lists</a:t>
            </a:r>
            <a:endParaRPr/>
          </a:p>
        </p:txBody>
      </p:sp>
      <p:sp>
        <p:nvSpPr>
          <p:cNvPr id="115" name="Google Shape;115;p6"/>
          <p:cNvSpPr txBox="1">
            <a:spLocks noGrp="1"/>
          </p:cNvSpPr>
          <p:nvPr>
            <p:ph type="body" idx="1"/>
          </p:nvPr>
        </p:nvSpPr>
        <p:spPr>
          <a:xfrm>
            <a:off x="520995" y="946298"/>
            <a:ext cx="11536325" cy="5230665"/>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dirty="0">
                <a:latin typeface="Times New Roman"/>
                <a:ea typeface="Times New Roman"/>
                <a:cs typeface="Times New Roman"/>
                <a:sym typeface="Times New Roman"/>
              </a:rPr>
              <a:t>Once created, one or more elements of a list can be easily updated by giving the slice on the left-hand side of the assignment operator. </a:t>
            </a:r>
            <a:endParaRPr dirty="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800"/>
              <a:buChar char="•"/>
            </a:pPr>
            <a:r>
              <a:rPr lang="en-US" dirty="0">
                <a:latin typeface="Times New Roman"/>
                <a:ea typeface="Times New Roman"/>
                <a:cs typeface="Times New Roman"/>
                <a:sym typeface="Times New Roman"/>
              </a:rPr>
              <a:t>You can also append new values in the list and remove existing value(s) from the list using the append() method and del statement respectively.</a:t>
            </a:r>
            <a:endParaRPr dirty="0"/>
          </a:p>
          <a:p>
            <a:pPr marL="228600" lvl="0" indent="-50800" algn="just" rtl="0">
              <a:lnSpc>
                <a:spcPct val="90000"/>
              </a:lnSpc>
              <a:spcBef>
                <a:spcPts val="1000"/>
              </a:spcBef>
              <a:spcAft>
                <a:spcPts val="0"/>
              </a:spcAft>
              <a:buClr>
                <a:schemeClr val="dk1"/>
              </a:buClr>
              <a:buSzPts val="2800"/>
              <a:buNone/>
            </a:pPr>
            <a:endParaRPr dirty="0">
              <a:latin typeface="Times New Roman"/>
              <a:ea typeface="Times New Roman"/>
              <a:cs typeface="Times New Roman"/>
              <a:sym typeface="Times New Roman"/>
            </a:endParaRPr>
          </a:p>
        </p:txBody>
      </p:sp>
      <p:pic>
        <p:nvPicPr>
          <p:cNvPr id="116" name="Google Shape;116;p6"/>
          <p:cNvPicPr preferRelativeResize="0"/>
          <p:nvPr/>
        </p:nvPicPr>
        <p:blipFill rotWithShape="1">
          <a:blip r:embed="rId3">
            <a:alphaModFix/>
          </a:blip>
          <a:srcRect/>
          <a:stretch/>
        </p:blipFill>
        <p:spPr>
          <a:xfrm>
            <a:off x="776191" y="2830713"/>
            <a:ext cx="10568749" cy="3462782"/>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838200" y="365125"/>
            <a:ext cx="10515600" cy="62370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Nested Lists</a:t>
            </a:r>
            <a:endParaRPr/>
          </a:p>
        </p:txBody>
      </p:sp>
      <p:sp>
        <p:nvSpPr>
          <p:cNvPr id="122" name="Google Shape;122;p7"/>
          <p:cNvSpPr txBox="1">
            <a:spLocks noGrp="1"/>
          </p:cNvSpPr>
          <p:nvPr>
            <p:ph type="body" idx="1"/>
          </p:nvPr>
        </p:nvSpPr>
        <p:spPr>
          <a:xfrm>
            <a:off x="838199" y="999460"/>
            <a:ext cx="11070265" cy="517750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Nested list means a list within another list.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 A list has elements of different data types which can include even a list.</a:t>
            </a:r>
            <a:endParaRPr>
              <a:latin typeface="Times New Roman"/>
              <a:ea typeface="Times New Roman"/>
              <a:cs typeface="Times New Roman"/>
              <a:sym typeface="Times New Roman"/>
            </a:endParaRPr>
          </a:p>
        </p:txBody>
      </p:sp>
      <p:pic>
        <p:nvPicPr>
          <p:cNvPr id="123" name="Google Shape;123;p7"/>
          <p:cNvPicPr preferRelativeResize="0"/>
          <p:nvPr/>
        </p:nvPicPr>
        <p:blipFill rotWithShape="1">
          <a:blip r:embed="rId3">
            <a:alphaModFix/>
          </a:blip>
          <a:srcRect/>
          <a:stretch/>
        </p:blipFill>
        <p:spPr>
          <a:xfrm>
            <a:off x="2679954" y="2301875"/>
            <a:ext cx="5637619" cy="4109558"/>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txBox="1">
            <a:spLocks noGrp="1"/>
          </p:cNvSpPr>
          <p:nvPr>
            <p:ph type="title"/>
          </p:nvPr>
        </p:nvSpPr>
        <p:spPr>
          <a:xfrm>
            <a:off x="838200" y="365125"/>
            <a:ext cx="10515600" cy="69813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Cloning Lists</a:t>
            </a:r>
            <a:endParaRPr/>
          </a:p>
        </p:txBody>
      </p:sp>
      <p:sp>
        <p:nvSpPr>
          <p:cNvPr id="129" name="Google Shape;129;p8"/>
          <p:cNvSpPr txBox="1">
            <a:spLocks noGrp="1"/>
          </p:cNvSpPr>
          <p:nvPr>
            <p:ph type="body" idx="1"/>
          </p:nvPr>
        </p:nvSpPr>
        <p:spPr>
          <a:xfrm>
            <a:off x="838200" y="1073888"/>
            <a:ext cx="11080898" cy="5103075"/>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If you want to modify a list and also keep a copy of the original list, then you should create a separate copy of the list (not just the reference). This process is called cloning.</a:t>
            </a:r>
            <a:endParaRPr/>
          </a:p>
          <a:p>
            <a:pPr marL="228600" lvl="0" indent="-228600" algn="just"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slice operation is used to clone a list.</a:t>
            </a:r>
            <a:endParaRPr>
              <a:latin typeface="Times New Roman"/>
              <a:ea typeface="Times New Roman"/>
              <a:cs typeface="Times New Roman"/>
              <a:sym typeface="Times New Roman"/>
            </a:endParaRPr>
          </a:p>
        </p:txBody>
      </p:sp>
      <p:pic>
        <p:nvPicPr>
          <p:cNvPr id="130" name="Google Shape;130;p8"/>
          <p:cNvPicPr preferRelativeResize="0"/>
          <p:nvPr/>
        </p:nvPicPr>
        <p:blipFill rotWithShape="1">
          <a:blip r:embed="rId3">
            <a:alphaModFix/>
          </a:blip>
          <a:srcRect/>
          <a:stretch/>
        </p:blipFill>
        <p:spPr>
          <a:xfrm>
            <a:off x="1822555" y="2884026"/>
            <a:ext cx="8334841" cy="3559323"/>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9"/>
          <p:cNvPicPr preferRelativeResize="0">
            <a:picLocks noGrp="1"/>
          </p:cNvPicPr>
          <p:nvPr>
            <p:ph type="body" idx="1"/>
          </p:nvPr>
        </p:nvPicPr>
        <p:blipFill rotWithShape="1">
          <a:blip r:embed="rId3">
            <a:alphaModFix/>
          </a:blip>
          <a:srcRect/>
          <a:stretch/>
        </p:blipFill>
        <p:spPr>
          <a:xfrm>
            <a:off x="664973" y="1318458"/>
            <a:ext cx="11191817" cy="5284381"/>
          </a:xfrm>
          <a:prstGeom prst="rect">
            <a:avLst/>
          </a:prstGeom>
          <a:noFill/>
          <a:ln>
            <a:noFill/>
          </a:ln>
        </p:spPr>
      </p:pic>
      <p:sp>
        <p:nvSpPr>
          <p:cNvPr id="136" name="Google Shape;136;p9"/>
          <p:cNvSpPr txBox="1"/>
          <p:nvPr/>
        </p:nvSpPr>
        <p:spPr>
          <a:xfrm>
            <a:off x="648563" y="531628"/>
            <a:ext cx="253057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Example : List</a:t>
            </a:r>
            <a:endParaRPr sz="28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938</Words>
  <Application>Microsoft Office PowerPoint</Application>
  <PresentationFormat>Custom</PresentationFormat>
  <Paragraphs>144</Paragraphs>
  <Slides>38</Slides>
  <Notes>38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Data Structures in Python</vt:lpstr>
      <vt:lpstr>Outline</vt:lpstr>
      <vt:lpstr>Data Structures</vt:lpstr>
      <vt:lpstr>PowerPoint Presentation</vt:lpstr>
      <vt:lpstr>Access Values in Lists</vt:lpstr>
      <vt:lpstr>Updating Values in Lists</vt:lpstr>
      <vt:lpstr>Nested Lists</vt:lpstr>
      <vt:lpstr>Cloning Lists</vt:lpstr>
      <vt:lpstr>PowerPoint Presentation</vt:lpstr>
      <vt:lpstr>Basic List Operations</vt:lpstr>
      <vt:lpstr>List Methods</vt:lpstr>
      <vt:lpstr>PowerPoint Presentation</vt:lpstr>
      <vt:lpstr>Accessing Values in a Tuple</vt:lpstr>
      <vt:lpstr>Deleting Elements in Tuple</vt:lpstr>
      <vt:lpstr>Basic Tuple Operations</vt:lpstr>
      <vt:lpstr>Tuple Assignment</vt:lpstr>
      <vt:lpstr>Example: Tuple</vt:lpstr>
      <vt:lpstr>PowerPoint Presentation</vt:lpstr>
      <vt:lpstr>Example:</vt:lpstr>
      <vt:lpstr>Accessing Values of Dictionary</vt:lpstr>
      <vt:lpstr>Adding and Modifying an Item in a Dictionary</vt:lpstr>
      <vt:lpstr>Modifying an Entry in Dictionary</vt:lpstr>
      <vt:lpstr>Deleting Items from Dictionary</vt:lpstr>
      <vt:lpstr>Difference between a List and a Dictionary</vt:lpstr>
      <vt:lpstr>PowerPoint Presentation</vt:lpstr>
      <vt:lpstr>Some common useful set commands are as follow:</vt:lpstr>
      <vt:lpstr>Example:</vt:lpstr>
      <vt:lpstr>PowerPoint Presentation</vt:lpstr>
      <vt:lpstr>Example:</vt:lpstr>
      <vt:lpstr>Arrays</vt:lpstr>
      <vt:lpstr>Conversions of Data Structures </vt:lpstr>
      <vt:lpstr>Converting to a List</vt:lpstr>
      <vt:lpstr>PowerPoint Presentation</vt:lpstr>
      <vt:lpstr>Converting to a Tuple </vt:lpstr>
      <vt:lpstr>Converting to a Set </vt:lpstr>
      <vt:lpstr>Converting to a dictionary</vt:lpstr>
      <vt:lpstr>PowerPoint Presentation</vt:lpstr>
      <vt:lpstr>When to use which Data Structure?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in Python</dc:title>
  <dc:creator>Kaustubh Sariputra</dc:creator>
  <cp:lastModifiedBy>Admin</cp:lastModifiedBy>
  <cp:revision>1</cp:revision>
  <dcterms:created xsi:type="dcterms:W3CDTF">2023-02-19T17:27:41Z</dcterms:created>
  <dcterms:modified xsi:type="dcterms:W3CDTF">2023-03-06T08:34:22Z</dcterms:modified>
</cp:coreProperties>
</file>