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72" r:id="rId3"/>
    <p:sldId id="373" r:id="rId4"/>
    <p:sldId id="374" r:id="rId5"/>
    <p:sldId id="375" r:id="rId6"/>
    <p:sldId id="377" r:id="rId7"/>
    <p:sldId id="379" r:id="rId8"/>
    <p:sldId id="380" r:id="rId9"/>
    <p:sldId id="381" r:id="rId10"/>
    <p:sldId id="382" r:id="rId11"/>
    <p:sldId id="383" r:id="rId12"/>
    <p:sldId id="413" r:id="rId13"/>
    <p:sldId id="414" r:id="rId14"/>
    <p:sldId id="415" r:id="rId15"/>
    <p:sldId id="433" r:id="rId16"/>
    <p:sldId id="417" r:id="rId17"/>
    <p:sldId id="416" r:id="rId18"/>
    <p:sldId id="418" r:id="rId19"/>
    <p:sldId id="420" r:id="rId20"/>
    <p:sldId id="419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-696" y="-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7E271-3D31-435E-97C8-CF5DF3E767D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DCF1-89C0-4D8D-BADD-81D50C43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bar graph plot of class data, with the bars placed adjacent to each other, is called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642D7-3724-4CC5-AC82-392B8E164F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23D4-FE44-4211-B58C-BB4425D1AFB6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B772-E5FA-4E19-9277-F6DF889FC22A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0816-6CE3-47A1-97A1-63685B712B49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943E-6581-45AD-88DB-9E67F3C1975B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4B23-71DC-4A13-AA5E-7FFFA6C55927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C7A-D0E0-41B5-8922-C15C5BD7BAE3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3D3C-24D0-40C1-9DA0-DED0AA7F4A1D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2B13-B41F-4A8A-B7C5-E2400162CFCE}" type="datetime1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B1E-01A6-45AD-AD3D-B2A8EF781647}" type="datetime1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68F1-132E-4E46-AEA1-C125CF38F0CB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835E-A383-41DF-B206-A2376467CE84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4DDC-7F48-40BC-BB30-58F917814042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9" y="93609"/>
            <a:ext cx="3783105" cy="863652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469" y="93609"/>
            <a:ext cx="1313507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5722459" y="409322"/>
            <a:ext cx="702416" cy="12236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7421732" y="1406173"/>
            <a:ext cx="207493" cy="93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matplotlib_pyplo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PP_Module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" y="51781"/>
            <a:ext cx="11351623" cy="604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783E-BD8A-4633-BB99-FD0985F60E74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49086" y="2183363"/>
            <a:ext cx="503853" cy="233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16833" y="1869213"/>
            <a:ext cx="849085" cy="314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301" y="-248830"/>
            <a:ext cx="10515600" cy="1325563"/>
          </a:xfrm>
        </p:spPr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48321"/>
            <a:ext cx="6089614" cy="456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8DE-0658-48D9-A7B8-C9EFF5B62A9F}" type="datetime1">
              <a:rPr lang="en-US" smtClean="0"/>
              <a:t>10/27/2023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820769"/>
            <a:ext cx="5573487" cy="45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1402" y="5429544"/>
            <a:ext cx="1008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Frequency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histogram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PAIRED DATA SETS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Sets </a:t>
            </a:r>
            <a:r>
              <a:rPr lang="en-IN" dirty="0"/>
              <a:t>that consist of pairs of values that have </a:t>
            </a:r>
            <a:r>
              <a:rPr lang="en-IN" dirty="0" smtClean="0"/>
              <a:t>some relationship </a:t>
            </a:r>
            <a:r>
              <a:rPr lang="en-IN" dirty="0"/>
              <a:t>to each </a:t>
            </a:r>
            <a:r>
              <a:rPr lang="en-IN" dirty="0" smtClean="0"/>
              <a:t>other</a:t>
            </a:r>
          </a:p>
          <a:p>
            <a:r>
              <a:rPr lang="en-IN" dirty="0" smtClean="0"/>
              <a:t>Data </a:t>
            </a:r>
            <a:r>
              <a:rPr lang="en-IN" dirty="0"/>
              <a:t>set of paired values is to plot the data on a </a:t>
            </a:r>
            <a:r>
              <a:rPr lang="en-IN" dirty="0" smtClean="0"/>
              <a:t>two dimensional</a:t>
            </a:r>
            <a:r>
              <a:rPr lang="en-IN" dirty="0"/>
              <a:t> </a:t>
            </a:r>
            <a:r>
              <a:rPr lang="en-IN" dirty="0" smtClean="0"/>
              <a:t>graph,</a:t>
            </a:r>
          </a:p>
          <a:p>
            <a:r>
              <a:rPr lang="en-IN" dirty="0" smtClean="0"/>
              <a:t>The </a:t>
            </a:r>
            <a:r>
              <a:rPr lang="en-IN" i="1" dirty="0"/>
              <a:t>x</a:t>
            </a:r>
            <a:r>
              <a:rPr lang="en-IN" dirty="0"/>
              <a:t>-axis representing the </a:t>
            </a:r>
            <a:r>
              <a:rPr lang="en-IN" i="1" dirty="0"/>
              <a:t>x </a:t>
            </a:r>
            <a:r>
              <a:rPr lang="en-IN" dirty="0"/>
              <a:t>value of the data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 smtClean="0"/>
              <a:t>y</a:t>
            </a:r>
            <a:r>
              <a:rPr lang="en-IN" dirty="0" smtClean="0"/>
              <a:t>-axis representing </a:t>
            </a:r>
            <a:r>
              <a:rPr lang="en-IN" dirty="0"/>
              <a:t>the </a:t>
            </a:r>
            <a:r>
              <a:rPr lang="en-IN" i="1" dirty="0"/>
              <a:t>y </a:t>
            </a:r>
            <a:r>
              <a:rPr lang="en-IN" dirty="0"/>
              <a:t>value. Such a plot is called a </a:t>
            </a:r>
            <a:r>
              <a:rPr lang="en-IN" i="1" dirty="0"/>
              <a:t>scatter diagram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A4FF-1453-44D2-A494-E1107479856A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94" y="188258"/>
            <a:ext cx="6569460" cy="578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0E1-989F-4EE1-AF84-D4D3AD833578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90046"/>
            <a:ext cx="10515600" cy="1325563"/>
          </a:xfrm>
        </p:spPr>
        <p:txBody>
          <a:bodyPr/>
          <a:lstStyle/>
          <a:p>
            <a:r>
              <a:rPr lang="en-IN" dirty="0" smtClean="0"/>
              <a:t>Scatter Diagram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886-303D-407A-999C-2BE754ACD071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4" y="942205"/>
            <a:ext cx="9013370" cy="483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Matplot</a:t>
            </a:r>
            <a:r>
              <a:rPr lang="en-IN" dirty="0" smtClean="0"/>
              <a:t>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is a plotting library for the Python programming language and its numerical mathematics extension </a:t>
            </a:r>
            <a:r>
              <a:rPr lang="en-US" dirty="0" err="1"/>
              <a:t>NumPy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an object-oriented API for embedding plots into applications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943E-6581-45AD-88DB-9E67F3C1975B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Python </a:t>
            </a:r>
            <a:r>
              <a:rPr lang="en-US" dirty="0" err="1" smtClean="0">
                <a:solidFill>
                  <a:srgbClr val="C00000"/>
                </a:solidFill>
              </a:rPr>
              <a:t>Matplotlib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Markers</a:t>
            </a:r>
          </a:p>
          <a:p>
            <a:r>
              <a:rPr lang="en-US" dirty="0" smtClean="0"/>
              <a:t>line</a:t>
            </a:r>
          </a:p>
          <a:p>
            <a:r>
              <a:rPr lang="en-US" dirty="0" smtClean="0"/>
              <a:t>labels </a:t>
            </a:r>
          </a:p>
          <a:p>
            <a:r>
              <a:rPr lang="en-US" dirty="0" smtClean="0"/>
              <a:t>grid </a:t>
            </a:r>
          </a:p>
          <a:p>
            <a:r>
              <a:rPr lang="en-US" dirty="0" smtClean="0"/>
              <a:t>subplot </a:t>
            </a:r>
          </a:p>
          <a:p>
            <a:r>
              <a:rPr lang="en-US" dirty="0" smtClean="0"/>
              <a:t>scatterplot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bar chart</a:t>
            </a:r>
          </a:p>
          <a:p>
            <a:r>
              <a:rPr lang="en-US" dirty="0" smtClean="0"/>
              <a:t>pie </a:t>
            </a:r>
            <a:r>
              <a:rPr lang="en-US" dirty="0"/>
              <a:t>charts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B831-5921-43FA-B910-471C65093BA6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Python </a:t>
            </a:r>
            <a:r>
              <a:rPr lang="en-US" dirty="0" err="1">
                <a:solidFill>
                  <a:srgbClr val="C00000"/>
                </a:solidFill>
              </a:rPr>
              <a:t>Matplotlib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is a comprehensive library for creating static, animated, and interactive visualizations in Python. </a:t>
            </a:r>
            <a:r>
              <a:rPr lang="en-US" dirty="0" err="1"/>
              <a:t>Matplotlib</a:t>
            </a:r>
            <a:r>
              <a:rPr lang="en-US" dirty="0"/>
              <a:t> makes easy things easy and hard things possible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Important Types of </a:t>
            </a:r>
            <a:r>
              <a:rPr lang="en-US" dirty="0" smtClean="0">
                <a:solidFill>
                  <a:srgbClr val="C00000"/>
                </a:solidFill>
              </a:rPr>
              <a:t>Plots</a:t>
            </a:r>
          </a:p>
          <a:p>
            <a:r>
              <a:rPr lang="en-US" dirty="0" smtClean="0"/>
              <a:t>Line chart</a:t>
            </a:r>
            <a:endParaRPr lang="en-US" dirty="0"/>
          </a:p>
          <a:p>
            <a:r>
              <a:rPr lang="en-US" dirty="0"/>
              <a:t>Bar graphs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Scatter </a:t>
            </a:r>
            <a:r>
              <a:rPr lang="en-US" dirty="0" smtClean="0"/>
              <a:t>plots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337C-745A-40AF-8E05-187609097000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Line graph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627" y="1964987"/>
            <a:ext cx="4762745" cy="301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BDB1-5EEE-4D1B-BD0F-C21D1F0DCE18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3" y="1651271"/>
            <a:ext cx="50228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3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Examples: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Draw two points in the diagram, one at position (1, 3) and one in position (8, 10</a:t>
            </a:r>
            <a:r>
              <a:rPr lang="en-US" sz="1800" dirty="0" smtClean="0"/>
              <a:t>):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208" y="1613483"/>
            <a:ext cx="5181600" cy="208302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B0D7-270D-4B99-A456-6CB329B1C720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31" y="2529191"/>
            <a:ext cx="2222500" cy="16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0" y="4319080"/>
            <a:ext cx="2855034" cy="228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27" y="3900791"/>
            <a:ext cx="4611484" cy="249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9354" y="2873329"/>
            <a:ext cx="197471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The </a:t>
            </a:r>
            <a:r>
              <a:rPr lang="en-US" altLang="en-US" sz="1100" b="1" dirty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plot()</a:t>
            </a:r>
            <a:r>
              <a:rPr lang="en-US" altLang="en-US" sz="1100" b="1" dirty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 function is used to draw points (markers) in a diagram.</a:t>
            </a:r>
            <a:endParaRPr lang="en-US" altLang="en-US" sz="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By default, the </a:t>
            </a:r>
            <a:r>
              <a:rPr lang="en-US" altLang="en-US" sz="1100" b="1" dirty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plot()</a:t>
            </a:r>
            <a:r>
              <a:rPr lang="en-US" altLang="en-US" sz="1100" b="1" dirty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 function draws a line from point to point</a:t>
            </a:r>
            <a:r>
              <a:rPr lang="en-US" altLang="en-US" sz="1100" b="1" dirty="0" smtClean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.</a:t>
            </a:r>
            <a:endParaRPr lang="en-US" altLang="en-US" sz="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Parameter 1 is an array containing the points on the x-axis.</a:t>
            </a:r>
            <a:endParaRPr lang="en-US" altLang="en-US" sz="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Parameter 2 is an array containing the points on the y-axis.</a:t>
            </a:r>
            <a:endParaRPr lang="en-US" alt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60577" y="6356349"/>
            <a:ext cx="873034" cy="365125"/>
          </a:xfrm>
        </p:spPr>
        <p:txBody>
          <a:bodyPr/>
          <a:lstStyle/>
          <a:p>
            <a:fld id="{4F50A3D9-0D56-4A5F-A0AD-E537FABBDB7B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-739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10363"/>
            <a:ext cx="12192001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1466418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numerical findings of a study should be presented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clearly, concisely, and in </a:t>
            </a:r>
            <a:r>
              <a:rPr 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 that an observer can quickly obtain a feel for the essential characteristics </a:t>
            </a:r>
            <a:r>
              <a:rPr 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endParaRPr lang="en-US" sz="2400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years it has been found that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and graphs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particularly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ways of presenting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often revealing important features such as the range,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concentration, and the symmetry of the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discuss some common graphical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tabular ways for presenting data.</a:t>
            </a:r>
          </a:p>
        </p:txBody>
      </p:sp>
    </p:spTree>
    <p:extLst>
      <p:ext uri="{BB962C8B-B14F-4D97-AF65-F5344CB8AC3E}">
        <p14:creationId xmlns:p14="http://schemas.microsoft.com/office/powerpoint/2010/main" val="30329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187"/>
            <a:ext cx="10515600" cy="54474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Markers and grids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78" y="1546699"/>
            <a:ext cx="3951451" cy="161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302" y="593387"/>
            <a:ext cx="6042498" cy="5583576"/>
          </a:xfrm>
        </p:spPr>
        <p:txBody>
          <a:bodyPr/>
          <a:lstStyle/>
          <a:p>
            <a:r>
              <a:rPr lang="en-IN" dirty="0" smtClean="0"/>
              <a:t>Marker list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F1CA-B7D3-4E9C-80EE-7A675AD01C4C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5" y="3249984"/>
            <a:ext cx="4163439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2730"/>
              </p:ext>
            </p:extLst>
          </p:nvPr>
        </p:nvGraphicFramePr>
        <p:xfrm>
          <a:off x="5573948" y="967767"/>
          <a:ext cx="2461099" cy="564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5022"/>
                <a:gridCol w="192607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Circle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*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Star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Point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Pixel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x/X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X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+/p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Plus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d/D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Pentagon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H/h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Hexagon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v/^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Triangle down/up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&lt;/&gt;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Left/right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1/2</a:t>
                      </a:r>
                      <a:r>
                        <a:rPr lang="en-IN" sz="1200" baseline="0" dirty="0" smtClean="0"/>
                        <a:t> /3/4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Tri</a:t>
                      </a:r>
                      <a:r>
                        <a:rPr lang="en-IN" sz="1200" baseline="0" dirty="0" smtClean="0"/>
                        <a:t> up/down/left/right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Vline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Hline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Marker formatting: colour, line style, marker size(use </a:t>
            </a:r>
            <a:r>
              <a:rPr lang="en-IN" sz="3200" dirty="0" err="1" smtClean="0">
                <a:solidFill>
                  <a:srgbClr val="C00000"/>
                </a:solidFill>
              </a:rPr>
              <a:t>ms</a:t>
            </a:r>
            <a:r>
              <a:rPr lang="en-IN" sz="3200" dirty="0" smtClean="0">
                <a:solidFill>
                  <a:srgbClr val="C00000"/>
                </a:solidFill>
              </a:rPr>
              <a:t>)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Line options(line style is written as ls)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Colour options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DDD-D1C1-4D58-8DAC-5FB54CBAC3F0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87959"/>
              </p:ext>
            </p:extLst>
          </p:nvPr>
        </p:nvGraphicFramePr>
        <p:xfrm>
          <a:off x="640945" y="2684654"/>
          <a:ext cx="3347395" cy="150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5404"/>
                <a:gridCol w="2071991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'-.'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Dashed/dotted line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'--'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Dashed line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':'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Dotted line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'-'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Solid line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87161"/>
              </p:ext>
            </p:extLst>
          </p:nvPr>
        </p:nvGraphicFramePr>
        <p:xfrm>
          <a:off x="5379395" y="2548466"/>
          <a:ext cx="3599235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1524"/>
                <a:gridCol w="186771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Green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Cyan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Magneta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Yellow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Black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White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8213" y="4494179"/>
            <a:ext cx="3638143" cy="768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plt.plot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ypoints</a:t>
            </a:r>
            <a:r>
              <a:rPr lang="en-IN" dirty="0">
                <a:solidFill>
                  <a:schemeClr val="tx1"/>
                </a:solidFill>
              </a:rPr>
              <a:t>, linewidth = '20.5')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plt.show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50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Examples: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7" y="1352145"/>
            <a:ext cx="3686438" cy="226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02" y="1493352"/>
            <a:ext cx="3869662" cy="181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822-759E-4150-AD7D-7B4FA23820DF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3" y="3754876"/>
            <a:ext cx="3975100" cy="265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01" y="3448049"/>
            <a:ext cx="45974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2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Multiple lines  (</a:t>
            </a:r>
            <a:r>
              <a:rPr lang="en-IN" dirty="0" smtClean="0"/>
              <a:t>use </a:t>
            </a:r>
            <a:r>
              <a:rPr lang="en-IN" dirty="0" err="1" smtClean="0"/>
              <a:t>plt.plot</a:t>
            </a:r>
            <a:r>
              <a:rPr lang="en-IN" dirty="0" smtClean="0"/>
              <a:t>())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4" y="2049102"/>
            <a:ext cx="4893012" cy="274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34" y="1945167"/>
            <a:ext cx="3695890" cy="302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D071-884D-4C40-8E80-AF768DB5F05B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of titles and labels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7" y="1838528"/>
            <a:ext cx="4816915" cy="381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21" y="1634247"/>
            <a:ext cx="4489681" cy="418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FC90-B63F-4A5F-9D29-56FDA96CB1AF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Grid lines (use </a:t>
            </a:r>
            <a:r>
              <a:rPr lang="en-IN" b="1" dirty="0" err="1" smtClean="0">
                <a:solidFill>
                  <a:srgbClr val="C00000"/>
                </a:solidFill>
              </a:rPr>
              <a:t>plt.grid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6" y="2004567"/>
            <a:ext cx="3645087" cy="22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27" y="1568417"/>
            <a:ext cx="4013406" cy="327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37C7-2AA5-42A7-82A9-91E61E15315F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Create multiple plots using subplot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9" y="1652184"/>
            <a:ext cx="5719864" cy="414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74" y="1634247"/>
            <a:ext cx="5067198" cy="428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3AC0-63F0-4B76-9328-EED703526709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Create scatter plot(</a:t>
            </a:r>
            <a:r>
              <a:rPr lang="en-IN" dirty="0"/>
              <a:t>use the </a:t>
            </a:r>
            <a:r>
              <a:rPr lang="en-IN" dirty="0" smtClean="0"/>
              <a:t>scatter() function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5" y="1566154"/>
            <a:ext cx="4494179" cy="239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3" y="4046705"/>
            <a:ext cx="4625004" cy="23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A52C-2361-4FC7-ADE8-81A5E5BEF079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64" y="1739764"/>
            <a:ext cx="5476672" cy="242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81" y="4250987"/>
            <a:ext cx="4445000" cy="235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Change the size of scatterplot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9" y="1828801"/>
            <a:ext cx="5243208" cy="401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45" y="1799617"/>
            <a:ext cx="5535037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DF29-D27D-4E70-B19A-2525ADF53F12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Creating Bars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3" y="1780162"/>
            <a:ext cx="5583677" cy="39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4767" y="2054919"/>
            <a:ext cx="5156465" cy="38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C91C-13F1-426B-A54D-B77C0F4D6DB4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757" y="6186791"/>
            <a:ext cx="104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Change colour using  </a:t>
            </a:r>
            <a:r>
              <a:rPr lang="en-IN" dirty="0" err="1" smtClean="0"/>
              <a:t>color</a:t>
            </a:r>
            <a:r>
              <a:rPr lang="en-IN" dirty="0" smtClean="0"/>
              <a:t> example-</a:t>
            </a:r>
            <a:r>
              <a:rPr lang="en-IN" dirty="0" err="1" smtClean="0"/>
              <a:t>plt.bar</a:t>
            </a:r>
            <a:r>
              <a:rPr lang="en-IN" dirty="0" smtClean="0"/>
              <a:t>(x</a:t>
            </a:r>
            <a:r>
              <a:rPr lang="en-IN" dirty="0"/>
              <a:t>, y, </a:t>
            </a:r>
            <a:r>
              <a:rPr lang="en-IN" dirty="0" err="1"/>
              <a:t>color</a:t>
            </a:r>
            <a:r>
              <a:rPr lang="en-IN" dirty="0"/>
              <a:t> = "red</a:t>
            </a:r>
            <a:r>
              <a:rPr lang="en-IN" dirty="0" smtClean="0"/>
              <a:t>") change </a:t>
            </a:r>
            <a:r>
              <a:rPr lang="en-IN" dirty="0" err="1" smtClean="0"/>
              <a:t>widh</a:t>
            </a:r>
            <a:r>
              <a:rPr lang="en-IN" dirty="0" smtClean="0"/>
              <a:t> example</a:t>
            </a:r>
            <a:r>
              <a:rPr lang="en-IN" smtClean="0"/>
              <a:t>: </a:t>
            </a:r>
            <a:r>
              <a:rPr lang="en-IN"/>
              <a:t>plt.bar(x, y, width = 0.1)</a:t>
            </a:r>
            <a:r>
              <a:rPr lang="en-IN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1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DATA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Frequency Tables and </a:t>
            </a:r>
            <a:r>
              <a:rPr lang="en-US" b="1" dirty="0" err="1" smtClean="0"/>
              <a:t>Graphs_Line</a:t>
            </a:r>
            <a:r>
              <a:rPr lang="en-US" b="1" dirty="0" err="1"/>
              <a:t>,</a:t>
            </a:r>
            <a:r>
              <a:rPr lang="en-US" b="1" dirty="0" err="1" smtClean="0"/>
              <a:t>Bar,Pie</a:t>
            </a:r>
            <a:endParaRPr lang="en-US" b="1" dirty="0" smtClean="0"/>
          </a:p>
          <a:p>
            <a:r>
              <a:rPr lang="en-US" b="1" dirty="0" smtClean="0"/>
              <a:t>Grouped </a:t>
            </a:r>
            <a:r>
              <a:rPr lang="en-US" b="1" dirty="0" err="1" smtClean="0"/>
              <a:t>Data_Scatter</a:t>
            </a:r>
            <a:r>
              <a:rPr lang="en-US" b="1" dirty="0" smtClean="0"/>
              <a:t> Plots</a:t>
            </a:r>
          </a:p>
          <a:p>
            <a:r>
              <a:rPr lang="en-US" b="1" dirty="0" smtClean="0"/>
              <a:t> Histograms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E149-F152-4257-8423-6FA8C0772D7B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Histogram : to show frequency distributions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5" y="1527243"/>
            <a:ext cx="5145932" cy="330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96" y="1498060"/>
            <a:ext cx="5992238" cy="454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87B-1E38-4642-8BFA-520C037DAA6D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Pie Charts (</a:t>
            </a:r>
            <a:r>
              <a:rPr lang="en-US" dirty="0" smtClean="0"/>
              <a:t>use </a:t>
            </a:r>
            <a:r>
              <a:rPr lang="en-US" dirty="0"/>
              <a:t>the </a:t>
            </a:r>
            <a:r>
              <a:rPr lang="en-US" dirty="0"/>
              <a:t>pie()</a:t>
            </a:r>
            <a:r>
              <a:rPr lang="en-US" dirty="0"/>
              <a:t> function to draw pie </a:t>
            </a:r>
            <a:r>
              <a:rPr lang="en-US" dirty="0" smtClean="0"/>
              <a:t>charts)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" y="1955260"/>
            <a:ext cx="5515583" cy="34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50" y="1682886"/>
            <a:ext cx="3899100" cy="380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A31C-9757-4DE3-9D55-AEB9BABA7AF0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Settings: Colour,  legend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0" y="1721795"/>
            <a:ext cx="4248368" cy="216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68" y="1780308"/>
            <a:ext cx="5029200" cy="279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5E13-C243-425B-9254-9A29F056A8BB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372" y="3771900"/>
            <a:ext cx="34353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4" y="4007796"/>
            <a:ext cx="4212077" cy="246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4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www.w3schools.com/python/matplotlib_pyplot.asp</a:t>
            </a:r>
            <a:endParaRPr lang="en-IN" dirty="0" smtClean="0"/>
          </a:p>
          <a:p>
            <a:r>
              <a:rPr lang="en-IN" dirty="0"/>
              <a:t>https://www.simplilearn.com/tutorials/python-tutorial/matplotlib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C7A-D0E0-41B5-8922-C15C5BD7BAE3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-1835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Frequency Tables and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131" y="963476"/>
            <a:ext cx="10515600" cy="4351338"/>
          </a:xfrm>
        </p:spPr>
        <p:txBody>
          <a:bodyPr/>
          <a:lstStyle/>
          <a:p>
            <a:r>
              <a:rPr lang="en-US" dirty="0" smtClean="0"/>
              <a:t>Frequency </a:t>
            </a:r>
            <a:r>
              <a:rPr lang="en-US" dirty="0"/>
              <a:t>table for a data set consisting of </a:t>
            </a:r>
            <a:r>
              <a:rPr lang="en-US" dirty="0" smtClean="0"/>
              <a:t>the starting </a:t>
            </a:r>
            <a:r>
              <a:rPr lang="en-US" dirty="0"/>
              <a:t>yearly salaries (to the nearest thousand dollars) of 42 recently graduated students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5A9F-F8D8-4E96-B4EC-D6C19A6B32E4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56" y="1960653"/>
            <a:ext cx="3486150" cy="400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42" y="66889"/>
            <a:ext cx="10515600" cy="919979"/>
          </a:xfrm>
        </p:spPr>
        <p:txBody>
          <a:bodyPr/>
          <a:lstStyle/>
          <a:p>
            <a:r>
              <a:rPr lang="en-US" b="0" i="1" dirty="0" smtClean="0"/>
              <a:t>Line </a:t>
            </a:r>
            <a:r>
              <a:rPr lang="en-US" b="0" i="1" dirty="0"/>
              <a:t>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60" y="1080992"/>
            <a:ext cx="6064939" cy="460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2F7-7FB1-42C2-B8AF-07EB9CAC9925}" type="datetime1">
              <a:rPr lang="en-US" smtClean="0"/>
              <a:t>10/27/2023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080992"/>
            <a:ext cx="2933156" cy="423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497" y="-67439"/>
            <a:ext cx="10515600" cy="1325563"/>
          </a:xfrm>
        </p:spPr>
        <p:txBody>
          <a:bodyPr/>
          <a:lstStyle/>
          <a:p>
            <a:r>
              <a:rPr lang="en-US" b="0" i="1" dirty="0"/>
              <a:t>B</a:t>
            </a:r>
            <a:r>
              <a:rPr lang="en-US" b="0" i="1" dirty="0" smtClean="0"/>
              <a:t>ar </a:t>
            </a:r>
            <a:r>
              <a:rPr lang="en-US" b="0" i="1" dirty="0"/>
              <a:t>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125768"/>
            <a:ext cx="6290854" cy="484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C252-92BB-4902-9BBE-B29482F5CEFD}" type="datetime1">
              <a:rPr lang="en-US" smtClean="0"/>
              <a:t>10/27/2023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" y="1400026"/>
            <a:ext cx="3235779" cy="467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7" y="-2357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Relative Frequency Tables and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80790"/>
            <a:ext cx="11811000" cy="1170079"/>
          </a:xfrm>
        </p:spPr>
        <p:txBody>
          <a:bodyPr/>
          <a:lstStyle/>
          <a:p>
            <a:r>
              <a:rPr lang="en-US" dirty="0"/>
              <a:t>Consider a data set consisting of </a:t>
            </a:r>
            <a:r>
              <a:rPr lang="en-US" i="1" dirty="0"/>
              <a:t>n </a:t>
            </a:r>
            <a:r>
              <a:rPr lang="en-US" dirty="0"/>
              <a:t>values. </a:t>
            </a:r>
            <a:r>
              <a:rPr lang="en-US" dirty="0">
                <a:solidFill>
                  <a:srgbClr val="0000CC"/>
                </a:solidFill>
              </a:rPr>
              <a:t>If </a:t>
            </a:r>
            <a:r>
              <a:rPr lang="en-US" i="1" dirty="0">
                <a:solidFill>
                  <a:srgbClr val="0000CC"/>
                </a:solidFill>
              </a:rPr>
              <a:t>f </a:t>
            </a:r>
            <a:r>
              <a:rPr lang="en-US" dirty="0">
                <a:solidFill>
                  <a:srgbClr val="0000CC"/>
                </a:solidFill>
              </a:rPr>
              <a:t>is the frequency of a particular value, </a:t>
            </a:r>
            <a:r>
              <a:rPr lang="en-US" dirty="0" smtClean="0">
                <a:solidFill>
                  <a:srgbClr val="0000CC"/>
                </a:solidFill>
              </a:rPr>
              <a:t>then the </a:t>
            </a:r>
            <a:r>
              <a:rPr lang="en-US" dirty="0">
                <a:solidFill>
                  <a:srgbClr val="0000CC"/>
                </a:solidFill>
              </a:rPr>
              <a:t>ratio </a:t>
            </a:r>
            <a:r>
              <a:rPr lang="en-US" i="1" dirty="0">
                <a:solidFill>
                  <a:srgbClr val="0000CC"/>
                </a:solidFill>
              </a:rPr>
              <a:t>f 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i="1" dirty="0">
                <a:solidFill>
                  <a:srgbClr val="0000CC"/>
                </a:solidFill>
              </a:rPr>
              <a:t>n </a:t>
            </a:r>
            <a:r>
              <a:rPr lang="en-US" dirty="0"/>
              <a:t>is called its </a:t>
            </a:r>
            <a:r>
              <a:rPr lang="en-US" i="1" dirty="0"/>
              <a:t>relative frequency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A26-8C7F-4445-97E6-8B6710B12D71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16" y="1685109"/>
            <a:ext cx="3810039" cy="440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2" y="2051414"/>
            <a:ext cx="54578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A36-744B-4EBE-AA35-F5D188EA5F80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63" y="1331051"/>
            <a:ext cx="51816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Grouped Data, </a:t>
            </a:r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Divide </a:t>
            </a:r>
            <a:r>
              <a:rPr lang="en-US" dirty="0"/>
              <a:t>the values into </a:t>
            </a:r>
            <a:r>
              <a:rPr lang="en-US" dirty="0">
                <a:solidFill>
                  <a:srgbClr val="0000CC"/>
                </a:solidFill>
              </a:rPr>
              <a:t>groupings, or </a:t>
            </a:r>
            <a:r>
              <a:rPr lang="en-US" i="1" dirty="0">
                <a:solidFill>
                  <a:srgbClr val="0000CC"/>
                </a:solidFill>
              </a:rPr>
              <a:t>class intervals</a:t>
            </a:r>
            <a:r>
              <a:rPr lang="en-US" dirty="0"/>
              <a:t>, and then plot the number of data </a:t>
            </a:r>
            <a:r>
              <a:rPr lang="en-US" dirty="0" smtClean="0"/>
              <a:t>values falling </a:t>
            </a:r>
            <a:r>
              <a:rPr lang="en-US" dirty="0"/>
              <a:t>in each class </a:t>
            </a:r>
            <a:r>
              <a:rPr lang="en-US" dirty="0" smtClean="0"/>
              <a:t>interval</a:t>
            </a:r>
          </a:p>
          <a:p>
            <a:r>
              <a:rPr lang="en-US" dirty="0"/>
              <a:t>The endpoints of a class interval are called the </a:t>
            </a:r>
            <a:r>
              <a:rPr lang="en-US" i="1" dirty="0"/>
              <a:t>class </a:t>
            </a:r>
            <a:r>
              <a:rPr lang="en-US" i="1" dirty="0" smtClean="0"/>
              <a:t>boundaries</a:t>
            </a:r>
          </a:p>
          <a:p>
            <a:r>
              <a:rPr lang="en-US" dirty="0"/>
              <a:t>We will adopt the </a:t>
            </a:r>
            <a:r>
              <a:rPr lang="en-US" i="1" dirty="0" err="1" smtClean="0">
                <a:solidFill>
                  <a:srgbClr val="0000CC"/>
                </a:solidFill>
              </a:rPr>
              <a:t>leftend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smtClean="0">
                <a:solidFill>
                  <a:srgbClr val="0000CC"/>
                </a:solidFill>
              </a:rPr>
              <a:t>inclusion </a:t>
            </a:r>
            <a:r>
              <a:rPr lang="en-US" i="1" dirty="0">
                <a:solidFill>
                  <a:srgbClr val="0000CC"/>
                </a:solidFill>
              </a:rPr>
              <a:t>convention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D7A-20D4-457D-B2E0-80FCA0E0392F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U_KJSCE THEME TEMPLATE FOR PPT_Standard Screen (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Python Programming</Template>
  <TotalTime>7059</TotalTime>
  <Words>669</Words>
  <Application>Microsoft Office PowerPoint</Application>
  <PresentationFormat>Custom</PresentationFormat>
  <Paragraphs>200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SVU_KJSCE THEME TEMPLATE FOR PPT_Standard Screen (3)</vt:lpstr>
      <vt:lpstr>PP_Module 5.3</vt:lpstr>
      <vt:lpstr>PowerPoint Presentation</vt:lpstr>
      <vt:lpstr>DESCRIBING DATA SETS</vt:lpstr>
      <vt:lpstr>Frequency Tables and Graphs</vt:lpstr>
      <vt:lpstr>Line graph</vt:lpstr>
      <vt:lpstr>Bar graph</vt:lpstr>
      <vt:lpstr>Relative Frequency Tables and Graphs</vt:lpstr>
      <vt:lpstr>Pie Chart</vt:lpstr>
      <vt:lpstr>Grouped Data, Histograms</vt:lpstr>
      <vt:lpstr>PowerPoint Presentation</vt:lpstr>
      <vt:lpstr>Histogram</vt:lpstr>
      <vt:lpstr>PAIRED DATA SETS</vt:lpstr>
      <vt:lpstr>PowerPoint Presentation</vt:lpstr>
      <vt:lpstr>Scatter Diagram</vt:lpstr>
      <vt:lpstr>Matplot library</vt:lpstr>
      <vt:lpstr>Python Matplotlib </vt:lpstr>
      <vt:lpstr>Python Matplotlib </vt:lpstr>
      <vt:lpstr>Line graph</vt:lpstr>
      <vt:lpstr>Examples:</vt:lpstr>
      <vt:lpstr>Markers and grids</vt:lpstr>
      <vt:lpstr>Marker formatting: colour, line style, marker size(use ms)</vt:lpstr>
      <vt:lpstr>Examples:</vt:lpstr>
      <vt:lpstr>Multiple lines  (use plt.plot())</vt:lpstr>
      <vt:lpstr>Formatting of titles and labels</vt:lpstr>
      <vt:lpstr>Grid lines (use plt.grid)</vt:lpstr>
      <vt:lpstr>Create multiple plots using subplot</vt:lpstr>
      <vt:lpstr>Create scatter plot(use the scatter() function)</vt:lpstr>
      <vt:lpstr>Change the size of scatterplot</vt:lpstr>
      <vt:lpstr>Creating Bars</vt:lpstr>
      <vt:lpstr>Histogram : to show frequency distributions</vt:lpstr>
      <vt:lpstr>  Pie Charts (use the pie() function to draw pie charts) </vt:lpstr>
      <vt:lpstr>Settings: Colour,  legend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EXTC</dc:creator>
  <cp:lastModifiedBy>Admin</cp:lastModifiedBy>
  <cp:revision>204</cp:revision>
  <dcterms:created xsi:type="dcterms:W3CDTF">2020-09-07T06:43:20Z</dcterms:created>
  <dcterms:modified xsi:type="dcterms:W3CDTF">2023-10-27T06:09:42Z</dcterms:modified>
</cp:coreProperties>
</file>