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1" r:id="rId1"/>
  </p:sldMasterIdLst>
  <p:notesMasterIdLst>
    <p:notesMasterId r:id="rId13"/>
  </p:notesMasterIdLst>
  <p:sldIdLst>
    <p:sldId id="256" r:id="rId2"/>
    <p:sldId id="272" r:id="rId3"/>
    <p:sldId id="261" r:id="rId4"/>
    <p:sldId id="263" r:id="rId5"/>
    <p:sldId id="276" r:id="rId6"/>
    <p:sldId id="281" r:id="rId7"/>
    <p:sldId id="282" r:id="rId8"/>
    <p:sldId id="285" r:id="rId9"/>
    <p:sldId id="284" r:id="rId10"/>
    <p:sldId id="286" r:id="rId11"/>
    <p:sldId id="27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45"/>
    <p:restoredTop sz="94717"/>
  </p:normalViewPr>
  <p:slideViewPr>
    <p:cSldViewPr snapToGrid="0" snapToObjects="1">
      <p:cViewPr varScale="1">
        <p:scale>
          <a:sx n="124" d="100"/>
          <a:sy n="124" d="100"/>
        </p:scale>
        <p:origin x="1824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9AD5B1F-7229-DB4A-A7B7-B8900E03E554}" type="doc">
      <dgm:prSet loTypeId="urn:microsoft.com/office/officeart/2005/8/layout/hProcess6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7EDFAD3-993A-2C44-82AD-FC4F95A0766E}">
      <dgm:prSet phldrT="[Text]" custT="1"/>
      <dgm:spPr/>
      <dgm:t>
        <a:bodyPr/>
        <a:lstStyle/>
        <a:p>
          <a:r>
            <a:rPr lang="en-US" sz="2000" dirty="0"/>
            <a:t>Step 1</a:t>
          </a:r>
        </a:p>
      </dgm:t>
    </dgm:pt>
    <dgm:pt modelId="{26C344B8-371F-BF42-AF38-706AC319D70A}" type="parTrans" cxnId="{F33096AF-D394-354E-AF82-E1A903DF2226}">
      <dgm:prSet/>
      <dgm:spPr/>
      <dgm:t>
        <a:bodyPr/>
        <a:lstStyle/>
        <a:p>
          <a:endParaRPr lang="en-US"/>
        </a:p>
      </dgm:t>
    </dgm:pt>
    <dgm:pt modelId="{CEE343CB-4716-6646-9167-5EE67AAA9458}" type="sibTrans" cxnId="{F33096AF-D394-354E-AF82-E1A903DF2226}">
      <dgm:prSet/>
      <dgm:spPr/>
      <dgm:t>
        <a:bodyPr/>
        <a:lstStyle/>
        <a:p>
          <a:endParaRPr lang="en-US"/>
        </a:p>
      </dgm:t>
    </dgm:pt>
    <dgm:pt modelId="{34788578-484D-394B-91CF-4463133A7CF2}">
      <dgm:prSet phldrT="[Text]" custT="1"/>
      <dgm:spPr/>
      <dgm:t>
        <a:bodyPr/>
        <a:lstStyle/>
        <a:p>
          <a:pPr algn="ctr"/>
          <a:r>
            <a:rPr lang="en-US" sz="1400" dirty="0"/>
            <a:t>Registration at </a:t>
          </a:r>
          <a:r>
            <a:rPr lang="en-US" sz="1400" dirty="0" err="1"/>
            <a:t>Webhoseio</a:t>
          </a:r>
          <a:endParaRPr lang="en-US" sz="1400" dirty="0"/>
        </a:p>
      </dgm:t>
    </dgm:pt>
    <dgm:pt modelId="{510DBE3C-A656-FC4A-BD53-C76DEE9E9702}" type="parTrans" cxnId="{31C3B6FA-83A2-AE40-BDBA-99BCC6261B90}">
      <dgm:prSet/>
      <dgm:spPr/>
      <dgm:t>
        <a:bodyPr/>
        <a:lstStyle/>
        <a:p>
          <a:endParaRPr lang="en-US"/>
        </a:p>
      </dgm:t>
    </dgm:pt>
    <dgm:pt modelId="{7D5B4D2E-B354-0146-9EBF-F26CDEFB7A8D}" type="sibTrans" cxnId="{31C3B6FA-83A2-AE40-BDBA-99BCC6261B90}">
      <dgm:prSet/>
      <dgm:spPr/>
      <dgm:t>
        <a:bodyPr/>
        <a:lstStyle/>
        <a:p>
          <a:endParaRPr lang="en-US"/>
        </a:p>
      </dgm:t>
    </dgm:pt>
    <dgm:pt modelId="{DF3362F7-C481-5445-B6C5-8C771E212CF0}">
      <dgm:prSet phldrT="[Text]"/>
      <dgm:spPr/>
      <dgm:t>
        <a:bodyPr/>
        <a:lstStyle/>
        <a:p>
          <a:r>
            <a:rPr lang="en-US" dirty="0"/>
            <a:t>Step 2</a:t>
          </a:r>
        </a:p>
      </dgm:t>
    </dgm:pt>
    <dgm:pt modelId="{9D89F420-3636-1949-9E35-6C39C8EF4C8A}" type="parTrans" cxnId="{4633BA28-E556-CC41-AF81-DD8281A6AF44}">
      <dgm:prSet/>
      <dgm:spPr/>
      <dgm:t>
        <a:bodyPr/>
        <a:lstStyle/>
        <a:p>
          <a:endParaRPr lang="en-US"/>
        </a:p>
      </dgm:t>
    </dgm:pt>
    <dgm:pt modelId="{FDECE362-FF35-D04A-B0AE-CDF958625074}" type="sibTrans" cxnId="{4633BA28-E556-CC41-AF81-DD8281A6AF44}">
      <dgm:prSet/>
      <dgm:spPr/>
      <dgm:t>
        <a:bodyPr/>
        <a:lstStyle/>
        <a:p>
          <a:endParaRPr lang="en-US"/>
        </a:p>
      </dgm:t>
    </dgm:pt>
    <dgm:pt modelId="{83DDD3C6-4F47-BB48-AB0B-138A39D30842}">
      <dgm:prSet phldrT="[Text]" custT="1"/>
      <dgm:spPr/>
      <dgm:t>
        <a:bodyPr/>
        <a:lstStyle/>
        <a:p>
          <a:pPr algn="ctr"/>
          <a:r>
            <a:rPr lang="en-US" sz="1400" dirty="0"/>
            <a:t>Make 100 requests to download 10,000 news articles for Microsoft from 16</a:t>
          </a:r>
          <a:r>
            <a:rPr lang="en-US" sz="1400" baseline="30000" dirty="0"/>
            <a:t>th</a:t>
          </a:r>
          <a:r>
            <a:rPr lang="en-US" sz="1400" dirty="0"/>
            <a:t> of May 2019</a:t>
          </a:r>
        </a:p>
      </dgm:t>
    </dgm:pt>
    <dgm:pt modelId="{121A9BBB-ED6A-6F4F-B7E5-03E924A66436}" type="parTrans" cxnId="{039BA73F-51E6-7C44-9215-CF9F00EB8276}">
      <dgm:prSet/>
      <dgm:spPr/>
      <dgm:t>
        <a:bodyPr/>
        <a:lstStyle/>
        <a:p>
          <a:endParaRPr lang="en-US"/>
        </a:p>
      </dgm:t>
    </dgm:pt>
    <dgm:pt modelId="{4E05E207-7262-F04E-96A1-3CED7F0E6235}" type="sibTrans" cxnId="{039BA73F-51E6-7C44-9215-CF9F00EB8276}">
      <dgm:prSet/>
      <dgm:spPr/>
      <dgm:t>
        <a:bodyPr/>
        <a:lstStyle/>
        <a:p>
          <a:endParaRPr lang="en-US"/>
        </a:p>
      </dgm:t>
    </dgm:pt>
    <dgm:pt modelId="{6D16AE36-5178-BC43-9C2A-4E784DFCF645}">
      <dgm:prSet/>
      <dgm:spPr/>
      <dgm:t>
        <a:bodyPr/>
        <a:lstStyle/>
        <a:p>
          <a:r>
            <a:rPr lang="en-US" dirty="0"/>
            <a:t>Step 3</a:t>
          </a:r>
        </a:p>
      </dgm:t>
    </dgm:pt>
    <dgm:pt modelId="{A6DC85E9-C059-B442-9B50-CAB3B7070A8C}" type="parTrans" cxnId="{BB9897BD-12FE-7945-BD68-93A0284CDBCB}">
      <dgm:prSet/>
      <dgm:spPr/>
      <dgm:t>
        <a:bodyPr/>
        <a:lstStyle/>
        <a:p>
          <a:endParaRPr lang="en-US"/>
        </a:p>
      </dgm:t>
    </dgm:pt>
    <dgm:pt modelId="{62F05340-37EF-9D42-816A-5B6F67E055FF}" type="sibTrans" cxnId="{BB9897BD-12FE-7945-BD68-93A0284CDBCB}">
      <dgm:prSet/>
      <dgm:spPr/>
      <dgm:t>
        <a:bodyPr/>
        <a:lstStyle/>
        <a:p>
          <a:endParaRPr lang="en-US"/>
        </a:p>
      </dgm:t>
    </dgm:pt>
    <dgm:pt modelId="{88307F90-D65A-684B-A829-1549B7B510CB}">
      <dgm:prSet custT="1"/>
      <dgm:spPr/>
      <dgm:t>
        <a:bodyPr/>
        <a:lstStyle/>
        <a:p>
          <a:r>
            <a:rPr lang="en-US" sz="1400" dirty="0"/>
            <a:t>Store data in a JSON file</a:t>
          </a:r>
        </a:p>
      </dgm:t>
    </dgm:pt>
    <dgm:pt modelId="{9CAB63CA-03FB-5F41-83A3-54A37AF174FC}" type="parTrans" cxnId="{98936891-1ED9-8D48-8EFD-1C7847D63614}">
      <dgm:prSet/>
      <dgm:spPr/>
      <dgm:t>
        <a:bodyPr/>
        <a:lstStyle/>
        <a:p>
          <a:endParaRPr lang="en-US"/>
        </a:p>
      </dgm:t>
    </dgm:pt>
    <dgm:pt modelId="{73F1B3D2-E91C-D94A-9878-7FC3D3ED34C9}" type="sibTrans" cxnId="{98936891-1ED9-8D48-8EFD-1C7847D63614}">
      <dgm:prSet/>
      <dgm:spPr/>
      <dgm:t>
        <a:bodyPr/>
        <a:lstStyle/>
        <a:p>
          <a:endParaRPr lang="en-US"/>
        </a:p>
      </dgm:t>
    </dgm:pt>
    <dgm:pt modelId="{186A1F87-DE7A-B44F-BFB9-BE31F0B56ECD}" type="pres">
      <dgm:prSet presAssocID="{A9AD5B1F-7229-DB4A-A7B7-B8900E03E554}" presName="theList" presStyleCnt="0">
        <dgm:presLayoutVars>
          <dgm:dir/>
          <dgm:animLvl val="lvl"/>
          <dgm:resizeHandles val="exact"/>
        </dgm:presLayoutVars>
      </dgm:prSet>
      <dgm:spPr/>
    </dgm:pt>
    <dgm:pt modelId="{D3278867-F716-A64B-9007-A4903EF39BC6}" type="pres">
      <dgm:prSet presAssocID="{17EDFAD3-993A-2C44-82AD-FC4F95A0766E}" presName="compNode" presStyleCnt="0"/>
      <dgm:spPr/>
    </dgm:pt>
    <dgm:pt modelId="{C4CB01FD-A11D-F843-90C9-3C6306E655DF}" type="pres">
      <dgm:prSet presAssocID="{17EDFAD3-993A-2C44-82AD-FC4F95A0766E}" presName="noGeometry" presStyleCnt="0"/>
      <dgm:spPr/>
    </dgm:pt>
    <dgm:pt modelId="{1758433C-8192-F24D-8895-6546BA7A16F8}" type="pres">
      <dgm:prSet presAssocID="{17EDFAD3-993A-2C44-82AD-FC4F95A0766E}" presName="childTextVisible" presStyleLbl="bgAccFollowNode1" presStyleIdx="0" presStyleCnt="3" custScaleX="137536" custLinFactNeighborX="5912">
        <dgm:presLayoutVars>
          <dgm:bulletEnabled val="1"/>
        </dgm:presLayoutVars>
      </dgm:prSet>
      <dgm:spPr/>
    </dgm:pt>
    <dgm:pt modelId="{5B367729-0DFD-6D41-BEE0-65512570666B}" type="pres">
      <dgm:prSet presAssocID="{17EDFAD3-993A-2C44-82AD-FC4F95A0766E}" presName="childTextHidden" presStyleLbl="bgAccFollowNode1" presStyleIdx="0" presStyleCnt="3"/>
      <dgm:spPr/>
    </dgm:pt>
    <dgm:pt modelId="{7B379D3B-75B0-0F48-AB87-1BEB4259DC3F}" type="pres">
      <dgm:prSet presAssocID="{17EDFAD3-993A-2C44-82AD-FC4F95A0766E}" presName="parentText" presStyleLbl="node1" presStyleIdx="0" presStyleCnt="3" custLinFactNeighborX="-2486" custLinFactNeighborY="-1281">
        <dgm:presLayoutVars>
          <dgm:chMax val="1"/>
          <dgm:bulletEnabled val="1"/>
        </dgm:presLayoutVars>
      </dgm:prSet>
      <dgm:spPr/>
    </dgm:pt>
    <dgm:pt modelId="{B6DE3661-36ED-BF4F-BFE7-C80374F87576}" type="pres">
      <dgm:prSet presAssocID="{17EDFAD3-993A-2C44-82AD-FC4F95A0766E}" presName="aSpace" presStyleCnt="0"/>
      <dgm:spPr/>
    </dgm:pt>
    <dgm:pt modelId="{5D3F30DB-7641-8C44-95A0-63715A9222DF}" type="pres">
      <dgm:prSet presAssocID="{DF3362F7-C481-5445-B6C5-8C771E212CF0}" presName="compNode" presStyleCnt="0"/>
      <dgm:spPr/>
    </dgm:pt>
    <dgm:pt modelId="{282B2B82-7E3C-E44C-B081-39B4699248D9}" type="pres">
      <dgm:prSet presAssocID="{DF3362F7-C481-5445-B6C5-8C771E212CF0}" presName="noGeometry" presStyleCnt="0"/>
      <dgm:spPr/>
    </dgm:pt>
    <dgm:pt modelId="{F05296E6-3021-A04A-B19E-DB7BFBF1E9F1}" type="pres">
      <dgm:prSet presAssocID="{DF3362F7-C481-5445-B6C5-8C771E212CF0}" presName="childTextVisible" presStyleLbl="bgAccFollowNode1" presStyleIdx="1" presStyleCnt="3" custScaleX="182512" custLinFactNeighborX="4025">
        <dgm:presLayoutVars>
          <dgm:bulletEnabled val="1"/>
        </dgm:presLayoutVars>
      </dgm:prSet>
      <dgm:spPr/>
    </dgm:pt>
    <dgm:pt modelId="{D2812E20-E166-9145-BAC1-A3B9572737FA}" type="pres">
      <dgm:prSet presAssocID="{DF3362F7-C481-5445-B6C5-8C771E212CF0}" presName="childTextHidden" presStyleLbl="bgAccFollowNode1" presStyleIdx="1" presStyleCnt="3"/>
      <dgm:spPr/>
    </dgm:pt>
    <dgm:pt modelId="{C75DD463-33D6-F640-9FD2-4F2797CB07E9}" type="pres">
      <dgm:prSet presAssocID="{DF3362F7-C481-5445-B6C5-8C771E212CF0}" presName="parentText" presStyleLbl="node1" presStyleIdx="1" presStyleCnt="3" custLinFactNeighborX="-39018">
        <dgm:presLayoutVars>
          <dgm:chMax val="1"/>
          <dgm:bulletEnabled val="1"/>
        </dgm:presLayoutVars>
      </dgm:prSet>
      <dgm:spPr/>
    </dgm:pt>
    <dgm:pt modelId="{E9A49A90-1B73-4440-B565-EDC65F6B4F9A}" type="pres">
      <dgm:prSet presAssocID="{DF3362F7-C481-5445-B6C5-8C771E212CF0}" presName="aSpace" presStyleCnt="0"/>
      <dgm:spPr/>
    </dgm:pt>
    <dgm:pt modelId="{A55A7177-7C16-6545-9786-DCB5795AD97B}" type="pres">
      <dgm:prSet presAssocID="{6D16AE36-5178-BC43-9C2A-4E784DFCF645}" presName="compNode" presStyleCnt="0"/>
      <dgm:spPr/>
    </dgm:pt>
    <dgm:pt modelId="{C4DCFCB6-628C-994E-B402-38AC7B09B5D4}" type="pres">
      <dgm:prSet presAssocID="{6D16AE36-5178-BC43-9C2A-4E784DFCF645}" presName="noGeometry" presStyleCnt="0"/>
      <dgm:spPr/>
    </dgm:pt>
    <dgm:pt modelId="{A6C56324-0B63-5E41-BBCA-B9B8FD5B8563}" type="pres">
      <dgm:prSet presAssocID="{6D16AE36-5178-BC43-9C2A-4E784DFCF645}" presName="childTextVisible" presStyleLbl="bgAccFollowNode1" presStyleIdx="2" presStyleCnt="3" custLinFactNeighborX="-12880">
        <dgm:presLayoutVars>
          <dgm:bulletEnabled val="1"/>
        </dgm:presLayoutVars>
      </dgm:prSet>
      <dgm:spPr/>
    </dgm:pt>
    <dgm:pt modelId="{D294DA13-7666-3D4D-A683-73AE705619F9}" type="pres">
      <dgm:prSet presAssocID="{6D16AE36-5178-BC43-9C2A-4E784DFCF645}" presName="childTextHidden" presStyleLbl="bgAccFollowNode1" presStyleIdx="2" presStyleCnt="3"/>
      <dgm:spPr/>
    </dgm:pt>
    <dgm:pt modelId="{71477EAD-2241-8A44-80C4-0D98E3A1B469}" type="pres">
      <dgm:prSet presAssocID="{6D16AE36-5178-BC43-9C2A-4E784DFCF645}" presName="parentText" presStyleLbl="node1" presStyleIdx="2" presStyleCnt="3" custLinFactNeighborX="-28980">
        <dgm:presLayoutVars>
          <dgm:chMax val="1"/>
          <dgm:bulletEnabled val="1"/>
        </dgm:presLayoutVars>
      </dgm:prSet>
      <dgm:spPr/>
    </dgm:pt>
  </dgm:ptLst>
  <dgm:cxnLst>
    <dgm:cxn modelId="{41479A1D-E3C9-2B4D-81B3-08105E9DAE5D}" type="presOf" srcId="{88307F90-D65A-684B-A829-1549B7B510CB}" destId="{D294DA13-7666-3D4D-A683-73AE705619F9}" srcOrd="1" destOrd="0" presId="urn:microsoft.com/office/officeart/2005/8/layout/hProcess6"/>
    <dgm:cxn modelId="{4633BA28-E556-CC41-AF81-DD8281A6AF44}" srcId="{A9AD5B1F-7229-DB4A-A7B7-B8900E03E554}" destId="{DF3362F7-C481-5445-B6C5-8C771E212CF0}" srcOrd="1" destOrd="0" parTransId="{9D89F420-3636-1949-9E35-6C39C8EF4C8A}" sibTransId="{FDECE362-FF35-D04A-B0AE-CDF958625074}"/>
    <dgm:cxn modelId="{039BA73F-51E6-7C44-9215-CF9F00EB8276}" srcId="{DF3362F7-C481-5445-B6C5-8C771E212CF0}" destId="{83DDD3C6-4F47-BB48-AB0B-138A39D30842}" srcOrd="0" destOrd="0" parTransId="{121A9BBB-ED6A-6F4F-B7E5-03E924A66436}" sibTransId="{4E05E207-7262-F04E-96A1-3CED7F0E6235}"/>
    <dgm:cxn modelId="{A3DF2155-7BF3-1E4F-B941-C5ACF2750AA0}" type="presOf" srcId="{83DDD3C6-4F47-BB48-AB0B-138A39D30842}" destId="{D2812E20-E166-9145-BAC1-A3B9572737FA}" srcOrd="1" destOrd="0" presId="urn:microsoft.com/office/officeart/2005/8/layout/hProcess6"/>
    <dgm:cxn modelId="{077C8255-266E-474F-87F2-FB146F54C7A3}" type="presOf" srcId="{34788578-484D-394B-91CF-4463133A7CF2}" destId="{5B367729-0DFD-6D41-BEE0-65512570666B}" srcOrd="1" destOrd="0" presId="urn:microsoft.com/office/officeart/2005/8/layout/hProcess6"/>
    <dgm:cxn modelId="{F8AE6463-DE60-4541-A70A-F88A6D747BED}" type="presOf" srcId="{34788578-484D-394B-91CF-4463133A7CF2}" destId="{1758433C-8192-F24D-8895-6546BA7A16F8}" srcOrd="0" destOrd="0" presId="urn:microsoft.com/office/officeart/2005/8/layout/hProcess6"/>
    <dgm:cxn modelId="{98936891-1ED9-8D48-8EFD-1C7847D63614}" srcId="{6D16AE36-5178-BC43-9C2A-4E784DFCF645}" destId="{88307F90-D65A-684B-A829-1549B7B510CB}" srcOrd="0" destOrd="0" parTransId="{9CAB63CA-03FB-5F41-83A3-54A37AF174FC}" sibTransId="{73F1B3D2-E91C-D94A-9878-7FC3D3ED34C9}"/>
    <dgm:cxn modelId="{5146F3A7-F986-B54F-9069-DE2BE13B79B5}" type="presOf" srcId="{17EDFAD3-993A-2C44-82AD-FC4F95A0766E}" destId="{7B379D3B-75B0-0F48-AB87-1BEB4259DC3F}" srcOrd="0" destOrd="0" presId="urn:microsoft.com/office/officeart/2005/8/layout/hProcess6"/>
    <dgm:cxn modelId="{F33096AF-D394-354E-AF82-E1A903DF2226}" srcId="{A9AD5B1F-7229-DB4A-A7B7-B8900E03E554}" destId="{17EDFAD3-993A-2C44-82AD-FC4F95A0766E}" srcOrd="0" destOrd="0" parTransId="{26C344B8-371F-BF42-AF38-706AC319D70A}" sibTransId="{CEE343CB-4716-6646-9167-5EE67AAA9458}"/>
    <dgm:cxn modelId="{BB9897BD-12FE-7945-BD68-93A0284CDBCB}" srcId="{A9AD5B1F-7229-DB4A-A7B7-B8900E03E554}" destId="{6D16AE36-5178-BC43-9C2A-4E784DFCF645}" srcOrd="2" destOrd="0" parTransId="{A6DC85E9-C059-B442-9B50-CAB3B7070A8C}" sibTransId="{62F05340-37EF-9D42-816A-5B6F67E055FF}"/>
    <dgm:cxn modelId="{DB3966D1-1504-E749-A426-6A937F2BE5DB}" type="presOf" srcId="{6D16AE36-5178-BC43-9C2A-4E784DFCF645}" destId="{71477EAD-2241-8A44-80C4-0D98E3A1B469}" srcOrd="0" destOrd="0" presId="urn:microsoft.com/office/officeart/2005/8/layout/hProcess6"/>
    <dgm:cxn modelId="{725E85EA-8C24-7946-8C1B-0DF4FD487B51}" type="presOf" srcId="{DF3362F7-C481-5445-B6C5-8C771E212CF0}" destId="{C75DD463-33D6-F640-9FD2-4F2797CB07E9}" srcOrd="0" destOrd="0" presId="urn:microsoft.com/office/officeart/2005/8/layout/hProcess6"/>
    <dgm:cxn modelId="{AA2750F1-65DE-E944-8449-EF51EB8EDD83}" type="presOf" srcId="{88307F90-D65A-684B-A829-1549B7B510CB}" destId="{A6C56324-0B63-5E41-BBCA-B9B8FD5B8563}" srcOrd="0" destOrd="0" presId="urn:microsoft.com/office/officeart/2005/8/layout/hProcess6"/>
    <dgm:cxn modelId="{BA29BEF2-1E57-4A43-BABC-16CFB1E36525}" type="presOf" srcId="{83DDD3C6-4F47-BB48-AB0B-138A39D30842}" destId="{F05296E6-3021-A04A-B19E-DB7BFBF1E9F1}" srcOrd="0" destOrd="0" presId="urn:microsoft.com/office/officeart/2005/8/layout/hProcess6"/>
    <dgm:cxn modelId="{31C3B6FA-83A2-AE40-BDBA-99BCC6261B90}" srcId="{17EDFAD3-993A-2C44-82AD-FC4F95A0766E}" destId="{34788578-484D-394B-91CF-4463133A7CF2}" srcOrd="0" destOrd="0" parTransId="{510DBE3C-A656-FC4A-BD53-C76DEE9E9702}" sibTransId="{7D5B4D2E-B354-0146-9EBF-F26CDEFB7A8D}"/>
    <dgm:cxn modelId="{914A7AFB-86D1-D641-89F4-FC03F1CF57DF}" type="presOf" srcId="{A9AD5B1F-7229-DB4A-A7B7-B8900E03E554}" destId="{186A1F87-DE7A-B44F-BFB9-BE31F0B56ECD}" srcOrd="0" destOrd="0" presId="urn:microsoft.com/office/officeart/2005/8/layout/hProcess6"/>
    <dgm:cxn modelId="{136314FA-0050-944F-8A92-DD6A8BF845A5}" type="presParOf" srcId="{186A1F87-DE7A-B44F-BFB9-BE31F0B56ECD}" destId="{D3278867-F716-A64B-9007-A4903EF39BC6}" srcOrd="0" destOrd="0" presId="urn:microsoft.com/office/officeart/2005/8/layout/hProcess6"/>
    <dgm:cxn modelId="{3E5077E5-CFBA-564A-998A-7A524D6A417A}" type="presParOf" srcId="{D3278867-F716-A64B-9007-A4903EF39BC6}" destId="{C4CB01FD-A11D-F843-90C9-3C6306E655DF}" srcOrd="0" destOrd="0" presId="urn:microsoft.com/office/officeart/2005/8/layout/hProcess6"/>
    <dgm:cxn modelId="{1CE73C5E-D98B-8845-8940-43D36243B935}" type="presParOf" srcId="{D3278867-F716-A64B-9007-A4903EF39BC6}" destId="{1758433C-8192-F24D-8895-6546BA7A16F8}" srcOrd="1" destOrd="0" presId="urn:microsoft.com/office/officeart/2005/8/layout/hProcess6"/>
    <dgm:cxn modelId="{2127CCA3-42DA-344F-B6E3-99610F09896B}" type="presParOf" srcId="{D3278867-F716-A64B-9007-A4903EF39BC6}" destId="{5B367729-0DFD-6D41-BEE0-65512570666B}" srcOrd="2" destOrd="0" presId="urn:microsoft.com/office/officeart/2005/8/layout/hProcess6"/>
    <dgm:cxn modelId="{9DB0925E-C270-4543-AC01-7DBD4AD976CE}" type="presParOf" srcId="{D3278867-F716-A64B-9007-A4903EF39BC6}" destId="{7B379D3B-75B0-0F48-AB87-1BEB4259DC3F}" srcOrd="3" destOrd="0" presId="urn:microsoft.com/office/officeart/2005/8/layout/hProcess6"/>
    <dgm:cxn modelId="{D7163555-A65D-984B-980C-C9969F54A4A0}" type="presParOf" srcId="{186A1F87-DE7A-B44F-BFB9-BE31F0B56ECD}" destId="{B6DE3661-36ED-BF4F-BFE7-C80374F87576}" srcOrd="1" destOrd="0" presId="urn:microsoft.com/office/officeart/2005/8/layout/hProcess6"/>
    <dgm:cxn modelId="{A45BF9D6-762E-EA43-9067-F23781DEE196}" type="presParOf" srcId="{186A1F87-DE7A-B44F-BFB9-BE31F0B56ECD}" destId="{5D3F30DB-7641-8C44-95A0-63715A9222DF}" srcOrd="2" destOrd="0" presId="urn:microsoft.com/office/officeart/2005/8/layout/hProcess6"/>
    <dgm:cxn modelId="{90F0A09C-2597-DE42-9D94-02BFF51944F4}" type="presParOf" srcId="{5D3F30DB-7641-8C44-95A0-63715A9222DF}" destId="{282B2B82-7E3C-E44C-B081-39B4699248D9}" srcOrd="0" destOrd="0" presId="urn:microsoft.com/office/officeart/2005/8/layout/hProcess6"/>
    <dgm:cxn modelId="{28888447-2750-2141-8BAE-5E96D6F6C4F6}" type="presParOf" srcId="{5D3F30DB-7641-8C44-95A0-63715A9222DF}" destId="{F05296E6-3021-A04A-B19E-DB7BFBF1E9F1}" srcOrd="1" destOrd="0" presId="urn:microsoft.com/office/officeart/2005/8/layout/hProcess6"/>
    <dgm:cxn modelId="{33FFD2A5-4AE1-AA40-988F-8B4118FB9E3E}" type="presParOf" srcId="{5D3F30DB-7641-8C44-95A0-63715A9222DF}" destId="{D2812E20-E166-9145-BAC1-A3B9572737FA}" srcOrd="2" destOrd="0" presId="urn:microsoft.com/office/officeart/2005/8/layout/hProcess6"/>
    <dgm:cxn modelId="{920256AE-B714-6A4E-B4AF-73F8BE7071C0}" type="presParOf" srcId="{5D3F30DB-7641-8C44-95A0-63715A9222DF}" destId="{C75DD463-33D6-F640-9FD2-4F2797CB07E9}" srcOrd="3" destOrd="0" presId="urn:microsoft.com/office/officeart/2005/8/layout/hProcess6"/>
    <dgm:cxn modelId="{104E2B75-E799-F243-A51A-97792873AC89}" type="presParOf" srcId="{186A1F87-DE7A-B44F-BFB9-BE31F0B56ECD}" destId="{E9A49A90-1B73-4440-B565-EDC65F6B4F9A}" srcOrd="3" destOrd="0" presId="urn:microsoft.com/office/officeart/2005/8/layout/hProcess6"/>
    <dgm:cxn modelId="{E6FB93D3-5115-D245-94B4-4C36757C8843}" type="presParOf" srcId="{186A1F87-DE7A-B44F-BFB9-BE31F0B56ECD}" destId="{A55A7177-7C16-6545-9786-DCB5795AD97B}" srcOrd="4" destOrd="0" presId="urn:microsoft.com/office/officeart/2005/8/layout/hProcess6"/>
    <dgm:cxn modelId="{15EBC9BC-5E1C-744C-9C5C-10447CF775F2}" type="presParOf" srcId="{A55A7177-7C16-6545-9786-DCB5795AD97B}" destId="{C4DCFCB6-628C-994E-B402-38AC7B09B5D4}" srcOrd="0" destOrd="0" presId="urn:microsoft.com/office/officeart/2005/8/layout/hProcess6"/>
    <dgm:cxn modelId="{08B148D6-6E0A-944A-9533-ACF8CA9CA483}" type="presParOf" srcId="{A55A7177-7C16-6545-9786-DCB5795AD97B}" destId="{A6C56324-0B63-5E41-BBCA-B9B8FD5B8563}" srcOrd="1" destOrd="0" presId="urn:microsoft.com/office/officeart/2005/8/layout/hProcess6"/>
    <dgm:cxn modelId="{94A857D0-DA49-8248-AC92-EE6D8BBCBB60}" type="presParOf" srcId="{A55A7177-7C16-6545-9786-DCB5795AD97B}" destId="{D294DA13-7666-3D4D-A683-73AE705619F9}" srcOrd="2" destOrd="0" presId="urn:microsoft.com/office/officeart/2005/8/layout/hProcess6"/>
    <dgm:cxn modelId="{ED862E6A-8715-804C-8952-316BF2B06A1D}" type="presParOf" srcId="{A55A7177-7C16-6545-9786-DCB5795AD97B}" destId="{71477EAD-2241-8A44-80C4-0D98E3A1B469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58433C-8192-F24D-8895-6546BA7A16F8}">
      <dsp:nvSpPr>
        <dsp:cNvPr id="0" name=""/>
        <dsp:cNvSpPr/>
      </dsp:nvSpPr>
      <dsp:spPr>
        <a:xfrm>
          <a:off x="221603" y="248530"/>
          <a:ext cx="2426844" cy="1542409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8890" rIns="1778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Registration at </a:t>
          </a:r>
          <a:r>
            <a:rPr lang="en-US" sz="1400" kern="1200" dirty="0" err="1"/>
            <a:t>Webhoseio</a:t>
          </a:r>
          <a:endParaRPr lang="en-US" sz="1400" kern="1200" dirty="0"/>
        </a:p>
      </dsp:txBody>
      <dsp:txXfrm>
        <a:off x="828314" y="479891"/>
        <a:ext cx="1280290" cy="1079687"/>
      </dsp:txXfrm>
    </dsp:sp>
    <dsp:sp modelId="{7B379D3B-75B0-0F48-AB87-1BEB4259DC3F}">
      <dsp:nvSpPr>
        <dsp:cNvPr id="0" name=""/>
        <dsp:cNvSpPr/>
      </dsp:nvSpPr>
      <dsp:spPr>
        <a:xfrm>
          <a:off x="0" y="567304"/>
          <a:ext cx="882257" cy="88225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algn="bl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Step 1</a:t>
          </a:r>
        </a:p>
      </dsp:txBody>
      <dsp:txXfrm>
        <a:off x="129204" y="696508"/>
        <a:ext cx="623849" cy="623849"/>
      </dsp:txXfrm>
    </dsp:sp>
    <dsp:sp modelId="{F05296E6-3021-A04A-B19E-DB7BFBF1E9F1}">
      <dsp:nvSpPr>
        <dsp:cNvPr id="0" name=""/>
        <dsp:cNvSpPr/>
      </dsp:nvSpPr>
      <dsp:spPr>
        <a:xfrm>
          <a:off x="2725434" y="248530"/>
          <a:ext cx="3220453" cy="1542409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8890" rIns="1778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Make 100 requests to download 10,000 news articles for Microsoft from 16</a:t>
          </a:r>
          <a:r>
            <a:rPr lang="en-US" sz="1400" kern="1200" baseline="30000" dirty="0"/>
            <a:t>th</a:t>
          </a:r>
          <a:r>
            <a:rPr lang="en-US" sz="1400" kern="1200" dirty="0"/>
            <a:t> of May 2019</a:t>
          </a:r>
        </a:p>
      </dsp:txBody>
      <dsp:txXfrm>
        <a:off x="3530547" y="479891"/>
        <a:ext cx="1875497" cy="1079687"/>
      </dsp:txXfrm>
    </dsp:sp>
    <dsp:sp modelId="{C75DD463-33D6-F640-9FD2-4F2797CB07E9}">
      <dsp:nvSpPr>
        <dsp:cNvPr id="0" name=""/>
        <dsp:cNvSpPr/>
      </dsp:nvSpPr>
      <dsp:spPr>
        <a:xfrm>
          <a:off x="2597012" y="578606"/>
          <a:ext cx="882257" cy="88225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algn="bl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Step 2</a:t>
          </a:r>
        </a:p>
      </dsp:txBody>
      <dsp:txXfrm>
        <a:off x="2726216" y="707810"/>
        <a:ext cx="623849" cy="623849"/>
      </dsp:txXfrm>
    </dsp:sp>
    <dsp:sp modelId="{A6C56324-0B63-5E41-BBCA-B9B8FD5B8563}">
      <dsp:nvSpPr>
        <dsp:cNvPr id="0" name=""/>
        <dsp:cNvSpPr/>
      </dsp:nvSpPr>
      <dsp:spPr>
        <a:xfrm>
          <a:off x="6199007" y="248530"/>
          <a:ext cx="1764515" cy="1542409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8890" rIns="1778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Store data in a JSON file</a:t>
          </a:r>
        </a:p>
      </dsp:txBody>
      <dsp:txXfrm>
        <a:off x="6640136" y="479891"/>
        <a:ext cx="860201" cy="1079687"/>
      </dsp:txXfrm>
    </dsp:sp>
    <dsp:sp modelId="{71477EAD-2241-8A44-80C4-0D98E3A1B469}">
      <dsp:nvSpPr>
        <dsp:cNvPr id="0" name=""/>
        <dsp:cNvSpPr/>
      </dsp:nvSpPr>
      <dsp:spPr>
        <a:xfrm>
          <a:off x="5729469" y="578606"/>
          <a:ext cx="882257" cy="88225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algn="bl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Step 3</a:t>
          </a:r>
        </a:p>
      </dsp:txBody>
      <dsp:txXfrm>
        <a:off x="5858673" y="707810"/>
        <a:ext cx="623849" cy="6238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025B44-9CD7-7B43-BFAD-B126BA568E34}" type="datetimeFigureOut">
              <a:rPr lang="en-US" smtClean="0"/>
              <a:t>6/17/19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2BA9D1-15EF-714E-ACD8-F7B4469D1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779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From 1000 feeds, we were down to 6089 feeds after deduplication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2BA9D1-15EF-714E-ACD8-F7B4469D160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5753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Sailence</a:t>
            </a:r>
            <a:r>
              <a:rPr lang="en-US" dirty="0"/>
              <a:t>= Important or Prominent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2BA9D1-15EF-714E-ACD8-F7B4469D160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9871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1080B-E71A-C34B-9BB6-45EA527B74A4}" type="datetimeFigureOut">
              <a:rPr lang="en-US" smtClean="0"/>
              <a:t>6/16/19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7771A-A4D8-664B-9B15-5B1949B2F7B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1080B-E71A-C34B-9BB6-45EA527B74A4}" type="datetimeFigureOut">
              <a:rPr lang="en-US" smtClean="0"/>
              <a:t>6/16/19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7771A-A4D8-664B-9B15-5B1949B2F7B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1080B-E71A-C34B-9BB6-45EA527B74A4}" type="datetimeFigureOut">
              <a:rPr lang="en-US" smtClean="0"/>
              <a:t>6/16/19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7771A-A4D8-664B-9B15-5B1949B2F7B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1080B-E71A-C34B-9BB6-45EA527B74A4}" type="datetimeFigureOut">
              <a:rPr lang="en-US" smtClean="0"/>
              <a:t>6/16/19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7771A-A4D8-664B-9B15-5B1949B2F7B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1080B-E71A-C34B-9BB6-45EA527B74A4}" type="datetimeFigureOut">
              <a:rPr lang="en-US" smtClean="0"/>
              <a:t>6/16/19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7771A-A4D8-664B-9B15-5B1949B2F7B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1080B-E71A-C34B-9BB6-45EA527B74A4}" type="datetimeFigureOut">
              <a:rPr lang="en-US" smtClean="0"/>
              <a:t>6/16/19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7771A-A4D8-664B-9B15-5B1949B2F7B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1080B-E71A-C34B-9BB6-45EA527B74A4}" type="datetimeFigureOut">
              <a:rPr lang="en-US" smtClean="0"/>
              <a:t>6/16/19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7771A-A4D8-664B-9B15-5B1949B2F7B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1080B-E71A-C34B-9BB6-45EA527B74A4}" type="datetimeFigureOut">
              <a:rPr lang="en-US" smtClean="0"/>
              <a:t>6/16/19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7771A-A4D8-664B-9B15-5B1949B2F7B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1080B-E71A-C34B-9BB6-45EA527B74A4}" type="datetimeFigureOut">
              <a:rPr lang="en-US" smtClean="0"/>
              <a:t>6/16/19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7771A-A4D8-664B-9B15-5B1949B2F7B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1080B-E71A-C34B-9BB6-45EA527B74A4}" type="datetimeFigureOut">
              <a:rPr lang="en-US" smtClean="0"/>
              <a:t>6/16/19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7771A-A4D8-664B-9B15-5B1949B2F7B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1080B-E71A-C34B-9BB6-45EA527B74A4}" type="datetimeFigureOut">
              <a:rPr lang="en-US" smtClean="0"/>
              <a:t>6/16/19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37771A-A4D8-664B-9B15-5B1949B2F7B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4937771A-A4D8-664B-9B15-5B1949B2F7B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9DD1080B-E71A-C34B-9BB6-45EA527B74A4}" type="datetimeFigureOut">
              <a:rPr lang="en-US" smtClean="0"/>
              <a:t>6/16/19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567764" y="2311306"/>
            <a:ext cx="7543800" cy="2593975"/>
          </a:xfrm>
        </p:spPr>
        <p:txBody>
          <a:bodyPr/>
          <a:lstStyle/>
          <a:p>
            <a:r>
              <a:rPr lang="en-US" sz="4800" dirty="0"/>
              <a:t>Microsoft Corporation </a:t>
            </a:r>
            <a:br>
              <a:rPr lang="en-US" sz="4800" dirty="0"/>
            </a:br>
            <a:br>
              <a:rPr lang="en-US" sz="4800" dirty="0"/>
            </a:br>
            <a:r>
              <a:rPr lang="en-US" sz="3200" dirty="0"/>
              <a:t>ANLY 610-50-B-2019 Analytical Methods III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0" y="6533211"/>
            <a:ext cx="89945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The project is prepared by: </a:t>
            </a:r>
            <a:r>
              <a:rPr lang="en-US" sz="1400" dirty="0" err="1"/>
              <a:t>Shreejit</a:t>
            </a:r>
            <a:r>
              <a:rPr lang="en-US" sz="1400" dirty="0"/>
              <a:t> </a:t>
            </a:r>
            <a:r>
              <a:rPr lang="en-US" sz="1400" dirty="0" err="1"/>
              <a:t>Pillai</a:t>
            </a:r>
            <a:r>
              <a:rPr lang="en-US" sz="1400" dirty="0"/>
              <a:t>, Anton Mokhovikov, Karan </a:t>
            </a:r>
            <a:r>
              <a:rPr lang="en-US" sz="1400" dirty="0" err="1"/>
              <a:t>Gangwani</a:t>
            </a:r>
            <a:r>
              <a:rPr lang="en-US" sz="1400" dirty="0"/>
              <a:t>, Mariia Vishniakova</a:t>
            </a: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8212" y="-336178"/>
            <a:ext cx="3998259" cy="399825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9751DDE-E30A-6145-8FB5-97DEC97F81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0623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Topics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8220" y="705970"/>
            <a:ext cx="1203302" cy="1203302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3B3EB636-9CAB-744D-870E-7A8E41042989}"/>
              </a:ext>
            </a:extLst>
          </p:cNvPr>
          <p:cNvSpPr txBox="1"/>
          <p:nvPr/>
        </p:nvSpPr>
        <p:spPr>
          <a:xfrm>
            <a:off x="591372" y="2412526"/>
            <a:ext cx="40183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Top Evolving Topics Identified using Taxonomy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D0DBFC9-8FC6-1F4B-A3B2-46B3961D10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9833334"/>
              </p:ext>
            </p:extLst>
          </p:nvPr>
        </p:nvGraphicFramePr>
        <p:xfrm>
          <a:off x="677616" y="2746428"/>
          <a:ext cx="3262787" cy="3860800"/>
        </p:xfrm>
        <a:graphic>
          <a:graphicData uri="http://schemas.openxmlformats.org/drawingml/2006/table">
            <a:tbl>
              <a:tblPr/>
              <a:tblGrid>
                <a:gridCol w="1964689">
                  <a:extLst>
                    <a:ext uri="{9D8B030D-6E8A-4147-A177-3AD203B41FA5}">
                      <a16:colId xmlns:a16="http://schemas.microsoft.com/office/drawing/2014/main" val="4258203789"/>
                    </a:ext>
                  </a:extLst>
                </a:gridCol>
                <a:gridCol w="1298098">
                  <a:extLst>
                    <a:ext uri="{9D8B030D-6E8A-4147-A177-3AD203B41FA5}">
                      <a16:colId xmlns:a16="http://schemas.microsoft.com/office/drawing/2014/main" val="87095713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Topic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Score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086934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Competition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2040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901232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Pricing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106818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Training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54271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New Technology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456414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talent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641088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New Product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381427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Collaborate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059346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New Project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896816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Dividend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300507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Launch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450113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Revenue growth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609404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Revenue Decline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105149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Success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583748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Executive Resignation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848826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Executive Compenstation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866425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failure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723817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investment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608295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Executive Appointment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6817343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0BAB5388-C285-2241-B165-4BCCB3583A44}"/>
              </a:ext>
            </a:extLst>
          </p:cNvPr>
          <p:cNvSpPr/>
          <p:nvPr/>
        </p:nvSpPr>
        <p:spPr>
          <a:xfrm>
            <a:off x="591372" y="2978870"/>
            <a:ext cx="2057559" cy="100866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1A25EA-2287-614E-A154-91E1C2D9FF74}"/>
              </a:ext>
            </a:extLst>
          </p:cNvPr>
          <p:cNvSpPr txBox="1"/>
          <p:nvPr/>
        </p:nvSpPr>
        <p:spPr>
          <a:xfrm>
            <a:off x="174395" y="1383818"/>
            <a:ext cx="60755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charset="2"/>
              <a:buChar char="q"/>
            </a:pPr>
            <a:r>
              <a:rPr lang="en-US" sz="13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 see which topics were the most evolving one’s, we summed up the scores by topic and created a total score</a:t>
            </a:r>
          </a:p>
          <a:p>
            <a:pPr marL="342900" indent="-342900">
              <a:buFont typeface="Wingdings" charset="2"/>
              <a:buChar char="q"/>
            </a:pPr>
            <a:r>
              <a:rPr lang="en-US" sz="13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Competition, Pricing, training, new technology and talent were  the top 5 evolving topics</a:t>
            </a:r>
          </a:p>
        </p:txBody>
      </p:sp>
    </p:spTree>
    <p:extLst>
      <p:ext uri="{BB962C8B-B14F-4D97-AF65-F5344CB8AC3E}">
        <p14:creationId xmlns:p14="http://schemas.microsoft.com/office/powerpoint/2010/main" val="29347118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6118" y="1402696"/>
            <a:ext cx="7543800" cy="2593975"/>
          </a:xfrm>
        </p:spPr>
        <p:txBody>
          <a:bodyPr/>
          <a:lstStyle/>
          <a:p>
            <a:pPr algn="ctr"/>
            <a:r>
              <a:rPr lang="en-US" dirty="0"/>
              <a:t>Thank you!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3625" y="-201707"/>
            <a:ext cx="1604403" cy="1604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094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12270" y="1755588"/>
            <a:ext cx="8084671" cy="1185575"/>
          </a:xfrm>
        </p:spPr>
        <p:txBody>
          <a:bodyPr/>
          <a:lstStyle/>
          <a:p>
            <a:r>
              <a:rPr lang="en-US" sz="3600" b="1" u="sng" dirty="0"/>
              <a:t>Overview</a:t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3625" y="-201707"/>
            <a:ext cx="1604403" cy="160440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D64E64D-5D7B-CA44-B38F-EF0165FE0A10}"/>
              </a:ext>
            </a:extLst>
          </p:cNvPr>
          <p:cNvSpPr txBox="1"/>
          <p:nvPr/>
        </p:nvSpPr>
        <p:spPr>
          <a:xfrm>
            <a:off x="480767" y="2111604"/>
            <a:ext cx="591060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Introduction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Deduplication of Data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Entity Identification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LDA Topic Modeling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Top Topics (Topic Taxonomy)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23360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723197844"/>
              </p:ext>
            </p:extLst>
          </p:nvPr>
        </p:nvGraphicFramePr>
        <p:xfrm>
          <a:off x="248302" y="3731060"/>
          <a:ext cx="8198114" cy="20394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61789" y="1268226"/>
            <a:ext cx="7724588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charset="2"/>
              <a:buChar char="q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 crawled from Webhose.io</a:t>
            </a:r>
          </a:p>
          <a:p>
            <a:pPr marL="457200" indent="-457200">
              <a:buFont typeface="Wingdings" charset="2"/>
              <a:buChar char="q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Applied Filters: </a:t>
            </a:r>
          </a:p>
          <a:p>
            <a:pPr marL="914400" lvl="1" indent="-457200">
              <a:buFont typeface="Wingdings" charset="2"/>
              <a:buChar char="§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Company: Microsoft</a:t>
            </a:r>
          </a:p>
          <a:p>
            <a:pPr marL="914400" lvl="1" indent="-457200">
              <a:buFont typeface="Wingdings" charset="2"/>
              <a:buChar char="§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Language: English</a:t>
            </a:r>
          </a:p>
          <a:p>
            <a:pPr marL="914400" lvl="1" indent="-457200">
              <a:buFont typeface="Wingdings" charset="2"/>
              <a:buChar char="§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Site type: news articles</a:t>
            </a:r>
          </a:p>
          <a:p>
            <a:pPr marL="914400" lvl="1" indent="-457200">
              <a:buFont typeface="Wingdings" charset="2"/>
              <a:buChar char="§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Date range: May 15- June 15 </a:t>
            </a:r>
          </a:p>
          <a:p>
            <a:pPr marL="457200" indent="-457200">
              <a:buFont typeface="Wingdings" charset="2"/>
              <a:buChar char="q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 results: 10,000 news feeds</a:t>
            </a:r>
          </a:p>
          <a:p>
            <a:pPr marL="457200" indent="-457200">
              <a:buFont typeface="Wingdings" charset="2"/>
              <a:buChar char="q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Stored data in a JSON file </a:t>
            </a:r>
          </a:p>
          <a:p>
            <a:endParaRPr lang="en-US" sz="2800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35579"/>
            <a:ext cx="7620000" cy="1143000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53625" y="-201707"/>
            <a:ext cx="1604403" cy="1604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3212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48024" y="1268226"/>
            <a:ext cx="803835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charset="2"/>
              <a:buChar char="q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 order to clean the data we tried to remove all duplicate titles: </a:t>
            </a:r>
          </a:p>
          <a:p>
            <a:pPr marL="914400" lvl="1" indent="-457200">
              <a:buFont typeface="Wingdings" charset="2"/>
              <a:buChar char="§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We used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Word2Vec Google news model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and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SimHash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technique to estimate quickly how similar articles are; </a:t>
            </a:r>
          </a:p>
          <a:p>
            <a:pPr marL="914400" lvl="1" indent="-457200">
              <a:buFont typeface="Wingdings" charset="2"/>
              <a:buChar char="§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We use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15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number of positions for the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hamming distance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between two strings of equal length to identify number of the unique articles;</a:t>
            </a:r>
          </a:p>
          <a:p>
            <a:pPr lvl="1" indent="-457200">
              <a:buFont typeface="Wingdings" charset="2"/>
              <a:buChar char="q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We also removed English stop words (e.g. “the”, “a”, “an”,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etc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indent="-457200">
              <a:buFont typeface="Wingdings" charset="2"/>
              <a:buChar char="q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Total number of feeds after deduplication were 6,089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3625" y="-201707"/>
            <a:ext cx="1604403" cy="1604403"/>
          </a:xfrm>
          <a:prstGeom prst="rect">
            <a:avLst/>
          </a:prstGeom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48024" y="0"/>
            <a:ext cx="7620000" cy="1143000"/>
          </a:xfrm>
        </p:spPr>
        <p:txBody>
          <a:bodyPr/>
          <a:lstStyle/>
          <a:p>
            <a:r>
              <a:rPr lang="en-US" dirty="0"/>
              <a:t>Deduplication of Titles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D42B65E-FE53-EC48-81DD-71BD6E89ED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024" y="3954863"/>
            <a:ext cx="8145195" cy="224416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0701F8F-CAEC-ED49-AA55-6D4BB8B05BC8}"/>
              </a:ext>
            </a:extLst>
          </p:cNvPr>
          <p:cNvSpPr txBox="1"/>
          <p:nvPr/>
        </p:nvSpPr>
        <p:spPr>
          <a:xfrm>
            <a:off x="248024" y="3663103"/>
            <a:ext cx="19012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/>
              <a:t>Data After Deduplication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81CB0BD-032F-F74E-B061-99C269942CCB}"/>
              </a:ext>
            </a:extLst>
          </p:cNvPr>
          <p:cNvSpPr/>
          <p:nvPr/>
        </p:nvSpPr>
        <p:spPr>
          <a:xfrm>
            <a:off x="490195" y="4260915"/>
            <a:ext cx="2318994" cy="1366887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369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Entity Identification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8024" y="1268226"/>
            <a:ext cx="803835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charset="2"/>
              <a:buChar char="q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Leveraged Google Cloud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Natural Language API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 recognize entities</a:t>
            </a:r>
          </a:p>
          <a:p>
            <a:pPr marL="457200" indent="-457200">
              <a:buFont typeface="Wingdings" charset="2"/>
              <a:buChar char="q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 API call was made for each title in the dataset and the API returned entity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name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entity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type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and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salience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for each title </a:t>
            </a:r>
          </a:p>
          <a:p>
            <a:pPr marL="457200" indent="-457200">
              <a:buFont typeface="Wingdings" charset="2"/>
              <a:buChar char="q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However, entities were not recognized for titles that were in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languages not supported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by the API</a:t>
            </a:r>
          </a:p>
          <a:p>
            <a:pPr marL="457200" indent="-457200">
              <a:buFont typeface="Wingdings" charset="2"/>
              <a:buChar char="q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3625" y="-201707"/>
            <a:ext cx="1604403" cy="160440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993FF5B-8DDA-EE47-B6F8-8521E7A55D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0707" y="2754990"/>
            <a:ext cx="4741681" cy="1872224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BF2D567-7F2C-C242-9842-CF36187D4F0F}"/>
              </a:ext>
            </a:extLst>
          </p:cNvPr>
          <p:cNvCxnSpPr>
            <a:cxnSpLocks/>
          </p:cNvCxnSpPr>
          <p:nvPr/>
        </p:nvCxnSpPr>
        <p:spPr>
          <a:xfrm>
            <a:off x="4751109" y="2922309"/>
            <a:ext cx="10275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817E4AB-F609-624A-95CC-E958683DF290}"/>
              </a:ext>
            </a:extLst>
          </p:cNvPr>
          <p:cNvSpPr txBox="1"/>
          <p:nvPr/>
        </p:nvSpPr>
        <p:spPr>
          <a:xfrm>
            <a:off x="5778631" y="2754990"/>
            <a:ext cx="923827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API call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2B23788-CA09-3044-882D-50D84D83F9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0707" y="4721482"/>
            <a:ext cx="3582184" cy="1917425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0DEE52C-5B5F-974B-BDC0-940243587556}"/>
              </a:ext>
            </a:extLst>
          </p:cNvPr>
          <p:cNvCxnSpPr>
            <a:cxnSpLocks/>
          </p:cNvCxnSpPr>
          <p:nvPr/>
        </p:nvCxnSpPr>
        <p:spPr>
          <a:xfrm>
            <a:off x="4710259" y="5090539"/>
            <a:ext cx="10275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5A6D8B9-D6F4-8843-9A34-78E5F3F3645A}"/>
              </a:ext>
            </a:extLst>
          </p:cNvPr>
          <p:cNvSpPr txBox="1"/>
          <p:nvPr/>
        </p:nvSpPr>
        <p:spPr>
          <a:xfrm>
            <a:off x="5778631" y="4767373"/>
            <a:ext cx="1593131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Output in dataframe</a:t>
            </a:r>
          </a:p>
        </p:txBody>
      </p:sp>
    </p:spTree>
    <p:extLst>
      <p:ext uri="{BB962C8B-B14F-4D97-AF65-F5344CB8AC3E}">
        <p14:creationId xmlns:p14="http://schemas.microsoft.com/office/powerpoint/2010/main" val="10735478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Entity Identification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8024" y="1268226"/>
            <a:ext cx="80383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charset="2"/>
              <a:buChar char="q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Organization, Number, and Person were the </a:t>
            </a:r>
            <a:r>
              <a:rPr lang="en-US" dirty="0">
                <a:solidFill>
                  <a:srgbClr val="0070C0"/>
                </a:solidFill>
              </a:rPr>
              <a:t>top 3 entity types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identified</a:t>
            </a:r>
          </a:p>
          <a:p>
            <a:pPr marL="457200" indent="-457200">
              <a:buFont typeface="Wingdings" charset="2"/>
              <a:buChar char="q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 terms </a:t>
            </a:r>
            <a:r>
              <a:rPr lang="en-US" dirty="0">
                <a:solidFill>
                  <a:srgbClr val="FFC000"/>
                </a:solidFill>
              </a:rPr>
              <a:t>entity names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Sony, Google, Huawei had the most mentions 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3625" y="-201707"/>
            <a:ext cx="1604403" cy="1604403"/>
          </a:xfrm>
          <a:prstGeom prst="rect">
            <a:avLst/>
          </a:prstGeom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F928884-4853-3F46-AF02-1AEA28C29B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0008469"/>
              </p:ext>
            </p:extLst>
          </p:nvPr>
        </p:nvGraphicFramePr>
        <p:xfrm>
          <a:off x="825106" y="2411226"/>
          <a:ext cx="2298700" cy="3098800"/>
        </p:xfrm>
        <a:graphic>
          <a:graphicData uri="http://schemas.openxmlformats.org/drawingml/2006/table">
            <a:tbl>
              <a:tblPr/>
              <a:tblGrid>
                <a:gridCol w="1346200">
                  <a:extLst>
                    <a:ext uri="{9D8B030D-6E8A-4147-A177-3AD203B41FA5}">
                      <a16:colId xmlns:a16="http://schemas.microsoft.com/office/drawing/2014/main" val="509253377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2980028950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Entity Type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823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Count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82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4304494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OTHER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8971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9347513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ORGANIZATION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5808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1951378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NUMBER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4217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1158097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PERSON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2285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8930049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CONSUMER_GOOD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1754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7813317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LOCATION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1668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8326979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497453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WORK_OF_ART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9534416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EVENT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3348816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PRICE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5998578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ADDRESS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4835077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PHONE_NUMBER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4214906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1105F0D-4081-1D4A-849B-2503C62F36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264024"/>
              </p:ext>
            </p:extLst>
          </p:nvPr>
        </p:nvGraphicFramePr>
        <p:xfrm>
          <a:off x="4457700" y="2411226"/>
          <a:ext cx="3619500" cy="3822700"/>
        </p:xfrm>
        <a:graphic>
          <a:graphicData uri="http://schemas.openxmlformats.org/drawingml/2006/table">
            <a:tbl>
              <a:tblPr/>
              <a:tblGrid>
                <a:gridCol w="1396500">
                  <a:extLst>
                    <a:ext uri="{9D8B030D-6E8A-4147-A177-3AD203B41FA5}">
                      <a16:colId xmlns:a16="http://schemas.microsoft.com/office/drawing/2014/main" val="2013941139"/>
                    </a:ext>
                  </a:extLst>
                </a:gridCol>
                <a:gridCol w="1396500">
                  <a:extLst>
                    <a:ext uri="{9D8B030D-6E8A-4147-A177-3AD203B41FA5}">
                      <a16:colId xmlns:a16="http://schemas.microsoft.com/office/drawing/2014/main" val="507573113"/>
                    </a:ext>
                  </a:extLst>
                </a:gridCol>
                <a:gridCol w="826500">
                  <a:extLst>
                    <a:ext uri="{9D8B030D-6E8A-4147-A177-3AD203B41FA5}">
                      <a16:colId xmlns:a16="http://schemas.microsoft.com/office/drawing/2014/main" val="92804407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Entity Name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823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Entity Type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823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Count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82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2356964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Microsoft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ORGANIZATION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3159537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Sony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ORGANIZATION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9707050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Google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ORGANIZATION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2949802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Huawei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ORGANIZATION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9644884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USA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ORGANIZATION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1418867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Windows 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OTHER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4658036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Windows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CONSUMER_GOOD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6602476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Xbox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CONSUMER_GOOD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4762533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AI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OTHER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8100564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MSFT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ORGANIZATION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2153369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Microsoft Co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ORGANIZATION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5534832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IBM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ORGANIZATION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9573737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Apple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ORGANIZATION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9214929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Amazon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ORGANIZATION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7273471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Xbox One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CONSUMER_GOOD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2EF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0501927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6312E0EF-9705-B244-9B26-426336AA766A}"/>
              </a:ext>
            </a:extLst>
          </p:cNvPr>
          <p:cNvSpPr/>
          <p:nvPr/>
        </p:nvSpPr>
        <p:spPr>
          <a:xfrm>
            <a:off x="807168" y="2887571"/>
            <a:ext cx="1945459" cy="73529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FB4D04B-D443-9F46-8AAB-033CC50D0C18}"/>
              </a:ext>
            </a:extLst>
          </p:cNvPr>
          <p:cNvSpPr/>
          <p:nvPr/>
        </p:nvSpPr>
        <p:spPr>
          <a:xfrm>
            <a:off x="4457700" y="2868718"/>
            <a:ext cx="1395167" cy="73529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72A91DC-2502-1C46-98D3-A275FE27C021}"/>
              </a:ext>
            </a:extLst>
          </p:cNvPr>
          <p:cNvSpPr txBox="1"/>
          <p:nvPr/>
        </p:nvSpPr>
        <p:spPr>
          <a:xfrm>
            <a:off x="1291471" y="2064470"/>
            <a:ext cx="15742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/>
              <a:t>Counts by Entity Type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E6EECF4-3A76-8148-B0B9-275A340E06DA}"/>
              </a:ext>
            </a:extLst>
          </p:cNvPr>
          <p:cNvSpPr txBox="1"/>
          <p:nvPr/>
        </p:nvSpPr>
        <p:spPr>
          <a:xfrm>
            <a:off x="5363853" y="2043981"/>
            <a:ext cx="16907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/>
              <a:t>Counts by Entity Name</a:t>
            </a:r>
          </a:p>
        </p:txBody>
      </p:sp>
    </p:spTree>
    <p:extLst>
      <p:ext uri="{BB962C8B-B14F-4D97-AF65-F5344CB8AC3E}">
        <p14:creationId xmlns:p14="http://schemas.microsoft.com/office/powerpoint/2010/main" val="31512345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LDA Topic Clusters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9743" y="1268226"/>
            <a:ext cx="8038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charset="2"/>
              <a:buChar char="q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Used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Gensim and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Spark Implementation for Topic Modeling on titles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3625" y="-201707"/>
            <a:ext cx="1604403" cy="160440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130C491-9B18-EE48-9A50-FB23991468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897" y="2518832"/>
            <a:ext cx="6796727" cy="395996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4085685-5E47-9347-BE09-6CFF5E6BE1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831" y="1973931"/>
            <a:ext cx="7018256" cy="42235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DF15006-0FCA-0946-B67F-D24439C98E9F}"/>
              </a:ext>
            </a:extLst>
          </p:cNvPr>
          <p:cNvSpPr txBox="1"/>
          <p:nvPr/>
        </p:nvSpPr>
        <p:spPr>
          <a:xfrm>
            <a:off x="520830" y="1637558"/>
            <a:ext cx="3212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Cluster Visualization (Gensim)</a:t>
            </a:r>
          </a:p>
        </p:txBody>
      </p:sp>
    </p:spTree>
    <p:extLst>
      <p:ext uri="{BB962C8B-B14F-4D97-AF65-F5344CB8AC3E}">
        <p14:creationId xmlns:p14="http://schemas.microsoft.com/office/powerpoint/2010/main" val="28057436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LDA Topic Clusters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9743" y="1268226"/>
            <a:ext cx="8038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charset="2"/>
              <a:buChar char="q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 Topic Clusters from Spark Implementation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3625" y="-201707"/>
            <a:ext cx="1604403" cy="160440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4EBF627-B102-EF41-BE46-EC1A9836BE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319" y="2259429"/>
            <a:ext cx="2215444" cy="148465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92D7C89-9A08-6C40-B0E0-C79911EE55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5426" y="2087105"/>
            <a:ext cx="2534203" cy="16569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221D898-DA98-7B41-988A-7A00906E90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2319" y="4633471"/>
            <a:ext cx="2384698" cy="152024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EE0DB53-3B15-3B4C-997F-C561E386640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96438" y="4633471"/>
            <a:ext cx="2132181" cy="151437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2F96205-97AF-3D42-82C9-3D7D7A84A74D}"/>
              </a:ext>
            </a:extLst>
          </p:cNvPr>
          <p:cNvSpPr txBox="1"/>
          <p:nvPr/>
        </p:nvSpPr>
        <p:spPr>
          <a:xfrm>
            <a:off x="552319" y="1800520"/>
            <a:ext cx="2384698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Windows Software Update release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5D4C5B8-556E-4A4D-9C8A-61AAE5E699FA}"/>
              </a:ext>
            </a:extLst>
          </p:cNvPr>
          <p:cNvSpPr txBox="1"/>
          <p:nvPr/>
        </p:nvSpPr>
        <p:spPr>
          <a:xfrm>
            <a:off x="552319" y="4315862"/>
            <a:ext cx="2384698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Gaming Hardware/ Xbox vs. PS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C15E3F2-8C9A-0F48-B4A0-AD6EC23045AF}"/>
              </a:ext>
            </a:extLst>
          </p:cNvPr>
          <p:cNvSpPr txBox="1"/>
          <p:nvPr/>
        </p:nvSpPr>
        <p:spPr>
          <a:xfrm>
            <a:off x="4795426" y="1797455"/>
            <a:ext cx="2384698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Product/Service Appreciation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E57EB60-062E-C749-8C6B-6D2285EFF39F}"/>
              </a:ext>
            </a:extLst>
          </p:cNvPr>
          <p:cNvSpPr txBox="1"/>
          <p:nvPr/>
        </p:nvSpPr>
        <p:spPr>
          <a:xfrm>
            <a:off x="4795426" y="4303370"/>
            <a:ext cx="2384698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Cloud Services- Azure vs. Others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8AFE752-302E-FB48-B073-61F81C1A9DB4}"/>
              </a:ext>
            </a:extLst>
          </p:cNvPr>
          <p:cNvSpPr/>
          <p:nvPr/>
        </p:nvSpPr>
        <p:spPr>
          <a:xfrm>
            <a:off x="320511" y="1637558"/>
            <a:ext cx="2809188" cy="23122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F775B4E-0AF3-DC4E-B736-BA86F346C23B}"/>
              </a:ext>
            </a:extLst>
          </p:cNvPr>
          <p:cNvSpPr/>
          <p:nvPr/>
        </p:nvSpPr>
        <p:spPr>
          <a:xfrm>
            <a:off x="320511" y="4109789"/>
            <a:ext cx="2809188" cy="23122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D50012A-25B4-7640-882B-1B0D245CDAA7}"/>
              </a:ext>
            </a:extLst>
          </p:cNvPr>
          <p:cNvSpPr/>
          <p:nvPr/>
        </p:nvSpPr>
        <p:spPr>
          <a:xfrm>
            <a:off x="4657933" y="1637558"/>
            <a:ext cx="2809188" cy="23122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9B6B1F3-220A-3348-AAFD-9EAE7EEC3EB0}"/>
              </a:ext>
            </a:extLst>
          </p:cNvPr>
          <p:cNvSpPr/>
          <p:nvPr/>
        </p:nvSpPr>
        <p:spPr>
          <a:xfrm>
            <a:off x="4657933" y="4109728"/>
            <a:ext cx="2809188" cy="23122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2259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en-US" dirty="0"/>
              <a:t>Topic Taxonomy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8220" y="705970"/>
            <a:ext cx="1203302" cy="1203302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3B3EB636-9CAB-744D-870E-7A8E41042989}"/>
              </a:ext>
            </a:extLst>
          </p:cNvPr>
          <p:cNvSpPr txBox="1"/>
          <p:nvPr/>
        </p:nvSpPr>
        <p:spPr>
          <a:xfrm>
            <a:off x="457200" y="1698929"/>
            <a:ext cx="602876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charset="2"/>
              <a:buChar char="q"/>
            </a:pPr>
            <a:r>
              <a:rPr lang="en-US" sz="13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After analyzing the data, we built our own topic taxonomy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2C60CAF8-A8CA-F742-9EAE-4B260A8766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287" y="2046631"/>
            <a:ext cx="3677168" cy="2082928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0E532BF0-40FE-E44E-8B23-BC613E09DFEC}"/>
              </a:ext>
            </a:extLst>
          </p:cNvPr>
          <p:cNvSpPr txBox="1"/>
          <p:nvPr/>
        </p:nvSpPr>
        <p:spPr>
          <a:xfrm>
            <a:off x="457200" y="4379368"/>
            <a:ext cx="6028765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charset="2"/>
              <a:buChar char="q"/>
            </a:pPr>
            <a:r>
              <a:rPr lang="en-US" sz="13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Using topic taxonomy and the Google Word2Vec model, we classified each title in the dataset</a:t>
            </a:r>
          </a:p>
          <a:p>
            <a:pPr marL="342900" indent="-342900">
              <a:buFont typeface="Wingdings" charset="2"/>
              <a:buChar char="q"/>
            </a:pPr>
            <a:endParaRPr lang="en-US" sz="13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9C06A12D-DEE4-E349-9238-B6896FA0AB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286" y="4862694"/>
            <a:ext cx="5151610" cy="977899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481D143D-214F-2549-B710-F1F9F25F56CA}"/>
              </a:ext>
            </a:extLst>
          </p:cNvPr>
          <p:cNvSpPr/>
          <p:nvPr/>
        </p:nvSpPr>
        <p:spPr>
          <a:xfrm>
            <a:off x="857286" y="5515367"/>
            <a:ext cx="5020488" cy="452486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52BD73-AFB5-434E-9255-6349BCE91A5D}"/>
              </a:ext>
            </a:extLst>
          </p:cNvPr>
          <p:cNvSpPr txBox="1"/>
          <p:nvPr/>
        </p:nvSpPr>
        <p:spPr>
          <a:xfrm>
            <a:off x="6796726" y="4779390"/>
            <a:ext cx="1480008" cy="6463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Topics with scores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6B796F4-63DE-4542-9F57-1A69AE4CA4F6}"/>
              </a:ext>
            </a:extLst>
          </p:cNvPr>
          <p:cNvCxnSpPr>
            <a:stCxn id="37" idx="3"/>
          </p:cNvCxnSpPr>
          <p:nvPr/>
        </p:nvCxnSpPr>
        <p:spPr>
          <a:xfrm flipV="1">
            <a:off x="5877774" y="5241303"/>
            <a:ext cx="852964" cy="500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24307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Adjacency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Adjacency.thmx</Template>
  <TotalTime>1789</TotalTime>
  <Words>579</Words>
  <Application>Microsoft Macintosh PowerPoint</Application>
  <PresentationFormat>On-screen Show (4:3)</PresentationFormat>
  <Paragraphs>175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Cambria</vt:lpstr>
      <vt:lpstr>Courier New</vt:lpstr>
      <vt:lpstr>Helvetica Neue</vt:lpstr>
      <vt:lpstr>Wingdings</vt:lpstr>
      <vt:lpstr>Adjacency</vt:lpstr>
      <vt:lpstr>Microsoft Corporation   ANLY 610-50-B-2019 Analytical Methods III </vt:lpstr>
      <vt:lpstr>Overview </vt:lpstr>
      <vt:lpstr>Introduction</vt:lpstr>
      <vt:lpstr>Deduplication of Titles</vt:lpstr>
      <vt:lpstr>Entity Identification</vt:lpstr>
      <vt:lpstr>Entity Identification</vt:lpstr>
      <vt:lpstr>LDA Topic Clusters</vt:lpstr>
      <vt:lpstr>LDA Topic Clusters</vt:lpstr>
      <vt:lpstr>Topic Taxonomy</vt:lpstr>
      <vt:lpstr>Top Topics</vt:lpstr>
      <vt:lpstr>Thank you!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Mariia</dc:creator>
  <cp:lastModifiedBy>Microsoft Office User</cp:lastModifiedBy>
  <cp:revision>62</cp:revision>
  <dcterms:created xsi:type="dcterms:W3CDTF">2017-05-30T20:59:29Z</dcterms:created>
  <dcterms:modified xsi:type="dcterms:W3CDTF">2019-06-18T00:41:24Z</dcterms:modified>
</cp:coreProperties>
</file>