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4" r:id="rId1"/>
  </p:sldMasterIdLst>
  <p:sldIdLst>
    <p:sldId id="263" r:id="rId2"/>
    <p:sldId id="261" r:id="rId3"/>
    <p:sldId id="258" r:id="rId4"/>
    <p:sldId id="257" r:id="rId5"/>
    <p:sldId id="259" r:id="rId6"/>
    <p:sldId id="260" r:id="rId7"/>
    <p:sldId id="268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63" d="100"/>
          <a:sy n="63" d="100"/>
        </p:scale>
        <p:origin x="77" y="53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04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6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575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6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2557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39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8632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024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1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43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12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2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16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7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75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25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51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DF60-E491-71E3-0C16-7F07B2F9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4707" y="1824109"/>
            <a:ext cx="4274585" cy="756239"/>
          </a:xfrm>
        </p:spPr>
        <p:txBody>
          <a:bodyPr/>
          <a:lstStyle/>
          <a:p>
            <a:r>
              <a:rPr lang="en-US" sz="4000" dirty="0" err="1">
                <a:latin typeface="Bodoni MT" panose="02070603080606020203" pitchFamily="18" charset="0"/>
                <a:cs typeface="Aharoni" panose="02010803020104030203" pitchFamily="2" charset="-79"/>
              </a:rPr>
              <a:t>PocketPages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50555-3A8F-168D-2FED-50787DFF1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1934" y="3665514"/>
            <a:ext cx="5308866" cy="1377651"/>
          </a:xfrm>
        </p:spPr>
        <p:txBody>
          <a:bodyPr>
            <a:normAutofit fontScale="92500"/>
          </a:bodyPr>
          <a:lstStyle/>
          <a:p>
            <a:pPr algn="l"/>
            <a:r>
              <a:rPr lang="en-US" sz="1400" dirty="0"/>
              <a:t>Devavrat Verma(Team Lead)    – 23BCE11193 – Batch 2 – CSE – 2</a:t>
            </a:r>
            <a:r>
              <a:rPr lang="en-US" sz="1400" baseline="30000" dirty="0"/>
              <a:t>nd</a:t>
            </a:r>
            <a:r>
              <a:rPr lang="en-US" sz="1400" dirty="0"/>
              <a:t> Year                        Sidhant Choudhury                   – 22BCE0750 – Batch 2 – CSE – 3</a:t>
            </a:r>
            <a:r>
              <a:rPr lang="en-US" sz="1400" baseline="30000" dirty="0"/>
              <a:t>rd</a:t>
            </a:r>
            <a:r>
              <a:rPr lang="en-US" sz="1400" dirty="0"/>
              <a:t> Year       Hrishikesh </a:t>
            </a:r>
            <a:r>
              <a:rPr lang="en-US" sz="1400" dirty="0" err="1"/>
              <a:t>Virupakshi</a:t>
            </a:r>
            <a:r>
              <a:rPr lang="en-US" sz="1400" dirty="0"/>
              <a:t>               – 22BCE1817– Batch 2 – CSE – 3</a:t>
            </a:r>
            <a:r>
              <a:rPr lang="en-US" sz="1400" baseline="30000" dirty="0"/>
              <a:t>rd</a:t>
            </a:r>
            <a:r>
              <a:rPr lang="en-US" sz="1400" dirty="0"/>
              <a:t> Year                  Dev </a:t>
            </a:r>
            <a:r>
              <a:rPr lang="en-US" sz="1400" dirty="0" err="1"/>
              <a:t>Asati</a:t>
            </a:r>
            <a:r>
              <a:rPr lang="en-US" sz="1400" dirty="0"/>
              <a:t>                                  – 23BCE10534– Batch 2 – CSE – 2</a:t>
            </a:r>
            <a:r>
              <a:rPr lang="en-US" sz="1400" baseline="30000" dirty="0"/>
              <a:t>nd</a:t>
            </a:r>
            <a:r>
              <a:rPr lang="en-US" sz="1400" dirty="0"/>
              <a:t> Year                                   Shreejit Paul           – 22BKT0084 – Batch 2 – CSE Blockchain Tech. – 3</a:t>
            </a:r>
            <a:r>
              <a:rPr lang="en-US" sz="1400" baseline="30000" dirty="0"/>
              <a:t>rd</a:t>
            </a:r>
            <a:r>
              <a:rPr lang="en-US" sz="1400" dirty="0"/>
              <a:t> Year</a:t>
            </a:r>
            <a:br>
              <a:rPr lang="en-US" sz="1400" dirty="0"/>
            </a:br>
            <a:r>
              <a:rPr lang="en-US" sz="1400" dirty="0"/>
              <a:t>Shrey Mittal                               – 23BCE11659 – Batch 2 – CSE – 2</a:t>
            </a:r>
            <a:r>
              <a:rPr lang="en-US" sz="1400" baseline="30000" dirty="0"/>
              <a:t>nd</a:t>
            </a:r>
            <a:r>
              <a:rPr lang="en-US" sz="1400" dirty="0"/>
              <a:t> Year</a:t>
            </a:r>
          </a:p>
          <a:p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CEC14-2916-B6E0-8BB3-8264673E47F3}"/>
              </a:ext>
            </a:extLst>
          </p:cNvPr>
          <p:cNvSpPr txBox="1"/>
          <p:nvPr/>
        </p:nvSpPr>
        <p:spPr>
          <a:xfrm>
            <a:off x="2850203" y="2580348"/>
            <a:ext cx="345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</a:t>
            </a:r>
            <a:r>
              <a:rPr lang="en-US" dirty="0"/>
              <a:t> Team </a:t>
            </a:r>
            <a:r>
              <a:rPr lang="en-US" b="1" dirty="0" err="1"/>
              <a:t>DroidDevs</a:t>
            </a:r>
            <a:br>
              <a:rPr lang="en-US" sz="1100" b="1" dirty="0"/>
            </a:br>
            <a:endParaRPr lang="en-US" sz="1400" b="1" dirty="0"/>
          </a:p>
          <a:p>
            <a:pPr algn="ctr"/>
            <a:r>
              <a:rPr lang="en-US" sz="1600" b="1" dirty="0"/>
              <a:t>Team Members: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1356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F128B-0114-21E4-37C0-44A5DA9E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56F9D-1D3D-7696-7ABC-B167D834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5214790" cy="1416383"/>
          </a:xfrm>
        </p:spPr>
        <p:txBody>
          <a:bodyPr>
            <a:noAutofit/>
          </a:bodyPr>
          <a:lstStyle/>
          <a:p>
            <a:r>
              <a:rPr lang="en-US" sz="2800" b="1" dirty="0"/>
              <a:t>Team Members Contributions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7FD2243-469B-7025-0EBE-A33B406554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5326903"/>
              </p:ext>
            </p:extLst>
          </p:nvPr>
        </p:nvGraphicFramePr>
        <p:xfrm>
          <a:off x="755904" y="2490788"/>
          <a:ext cx="749808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5040">
                  <a:extLst>
                    <a:ext uri="{9D8B030D-6E8A-4147-A177-3AD203B41FA5}">
                      <a16:colId xmlns:a16="http://schemas.microsoft.com/office/drawing/2014/main" val="1935541885"/>
                    </a:ext>
                  </a:extLst>
                </a:gridCol>
                <a:gridCol w="5273040">
                  <a:extLst>
                    <a:ext uri="{9D8B030D-6E8A-4147-A177-3AD203B41FA5}">
                      <a16:colId xmlns:a16="http://schemas.microsoft.com/office/drawing/2014/main" val="74655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7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Hrishikesh </a:t>
                      </a:r>
                      <a:r>
                        <a:rPr lang="en-US" dirty="0" err="1"/>
                        <a:t>Virupakshi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UI/UX - Additional Features </a:t>
                      </a:r>
                      <a:endParaRPr lang="en-US" dirty="0">
                        <a:effectLst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views (table/list)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settings UI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Profile 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2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Shreejit Paul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&amp; Testing </a:t>
                      </a:r>
                      <a:endParaRPr lang="en-US" dirty="0">
                        <a:effectLst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Share/export functionality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Version history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Testing (unit/integration/UI)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Test suite implementation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3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459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34E3-B6A7-870D-3217-8E900CD81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5" y="2652697"/>
            <a:ext cx="6798735" cy="13038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91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1CFA-C5DE-C27A-1B0B-5232CBAC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BB1E8-9BE8-08E9-8DF0-D75450216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a world where ideas strike anytime, anywhere — being able to </a:t>
            </a:r>
            <a:r>
              <a:rPr lang="en-US" b="1" dirty="0"/>
              <a:t>capture, organize, and access notes instantly</a:t>
            </a:r>
            <a:r>
              <a:rPr lang="en-US" dirty="0"/>
              <a:t> is essential.</a:t>
            </a:r>
          </a:p>
          <a:p>
            <a:r>
              <a:rPr lang="en-US" dirty="0"/>
              <a:t>However, most note-taking apps today are either too complex, too limited, or entirely depend on internet connectivity.</a:t>
            </a:r>
          </a:p>
          <a:p>
            <a:r>
              <a:rPr lang="en-US" b="1" dirty="0" err="1"/>
              <a:t>PocketPages</a:t>
            </a:r>
            <a:r>
              <a:rPr lang="en-US" dirty="0"/>
              <a:t> solves this by combining the </a:t>
            </a:r>
            <a:r>
              <a:rPr lang="en-US" b="1" dirty="0"/>
              <a:t>flexibility of block-based editing</a:t>
            </a:r>
            <a:r>
              <a:rPr lang="en-US" dirty="0"/>
              <a:t> with a </a:t>
            </a:r>
            <a:r>
              <a:rPr lang="en-US" b="1" dirty="0"/>
              <a:t>fully offline-first architecture</a:t>
            </a:r>
            <a:r>
              <a:rPr lang="en-US" dirty="0"/>
              <a:t>, designed for students, professionals, and creators alike.</a:t>
            </a:r>
          </a:p>
          <a:p>
            <a:r>
              <a:rPr lang="en-US" dirty="0"/>
              <a:t>Whether it's a to-do list, class notes, project ideas, or even long-form writing — </a:t>
            </a:r>
            <a:r>
              <a:rPr lang="en-US" dirty="0" err="1"/>
              <a:t>PocketPages</a:t>
            </a:r>
            <a:r>
              <a:rPr lang="en-US" dirty="0"/>
              <a:t> ensures your data is </a:t>
            </a:r>
            <a:r>
              <a:rPr lang="en-US" b="1" dirty="0"/>
              <a:t>always accessible</a:t>
            </a:r>
            <a:r>
              <a:rPr lang="en-US" dirty="0"/>
              <a:t>, even when the internet isn't.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46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Problem Overview</a:t>
            </a:r>
            <a:endParaRPr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4"/>
            <a:ext cx="6948826" cy="4253565"/>
          </a:xfrm>
        </p:spPr>
        <p:txBody>
          <a:bodyPr>
            <a:noAutofit/>
          </a:bodyPr>
          <a:lstStyle/>
          <a:p>
            <a:r>
              <a:rPr lang="en-IN" sz="1600" dirty="0"/>
              <a:t>📌 Modern mobile users need a unified, reliable workspace app that works seamlessly offline and combines notes, tasks, and structured data</a:t>
            </a:r>
          </a:p>
          <a:p>
            <a:r>
              <a:rPr lang="en-IN" sz="1600" dirty="0"/>
              <a:t>❌ These apps often lack offline capabilities, making them unreliable during travel or low connectivity.</a:t>
            </a:r>
          </a:p>
          <a:p>
            <a:r>
              <a:rPr lang="en-IN" sz="1600" dirty="0"/>
              <a:t>📱 </a:t>
            </a:r>
            <a:r>
              <a:rPr lang="en-IN" sz="1600" b="1" dirty="0"/>
              <a:t>Fragmented Workflow</a:t>
            </a:r>
            <a:r>
              <a:rPr lang="en-IN" sz="1600" dirty="0"/>
              <a:t>: Switching between separate apps for notes, tasks, and schedules disrupts focus and efficiency.</a:t>
            </a:r>
          </a:p>
          <a:p>
            <a:r>
              <a:rPr lang="en-IN" sz="1600" dirty="0"/>
              <a:t>🧾 </a:t>
            </a:r>
            <a:r>
              <a:rPr lang="en-IN" sz="1600" b="1" dirty="0"/>
              <a:t>Lack of Unified Tools</a:t>
            </a:r>
            <a:r>
              <a:rPr lang="en-IN" sz="1600" dirty="0"/>
              <a:t>: Few mobile apps combine rich-text notes with structured databases like lists, tables, and calendars.</a:t>
            </a:r>
          </a:p>
          <a:p>
            <a:r>
              <a:rPr lang="en-IN" sz="1600" dirty="0"/>
              <a:t>🔐 </a:t>
            </a:r>
            <a:r>
              <a:rPr lang="en-IN" sz="1600" b="1" dirty="0"/>
              <a:t>Sync &amp; Security Gaps</a:t>
            </a:r>
            <a:r>
              <a:rPr lang="en-IN" sz="1600" dirty="0"/>
              <a:t>: Many apps lack safe local storage, background syncing, and strong data protection features.</a:t>
            </a:r>
          </a:p>
          <a:p>
            <a:r>
              <a:rPr lang="en-IN" sz="1600" dirty="0"/>
              <a:t>Thus, we bring to you </a:t>
            </a:r>
            <a:r>
              <a:rPr lang="en-IN" sz="1600" i="1" dirty="0" err="1"/>
              <a:t>PocketPages</a:t>
            </a:r>
            <a:r>
              <a:rPr lang="en-IN" sz="1600" dirty="0"/>
              <a:t> — an offline-first, all-in-one workspace app designed to simplify your note-taking, task management, and project planning without compromise.</a:t>
            </a:r>
            <a:r>
              <a:rPr sz="1600"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odoni MT" panose="02070603080606020203" pitchFamily="18" charset="0"/>
              </a:rPr>
              <a:t>Solution Overview</a:t>
            </a:r>
            <a:endParaRPr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IN" sz="5000" dirty="0"/>
              <a:t>🧱 Inspired by Notion’s block-based approach, </a:t>
            </a:r>
            <a:r>
              <a:rPr lang="en-IN" sz="5000" dirty="0" err="1"/>
              <a:t>PocketPages</a:t>
            </a:r>
            <a:r>
              <a:rPr lang="en-IN" sz="5000" dirty="0"/>
              <a:t> allows users to build notes piece-by-piece.</a:t>
            </a:r>
          </a:p>
          <a:p>
            <a:r>
              <a:rPr lang="en-IN" sz="5000" dirty="0"/>
              <a:t>📶 Offline-first design ensures zero reliance on external servers or connectivity.</a:t>
            </a:r>
          </a:p>
          <a:p>
            <a:r>
              <a:rPr lang="en-IN" sz="5000" dirty="0"/>
              <a:t>🧩 Modular architecture (MVVM + Repository) allows clean separation and maintainability.</a:t>
            </a:r>
          </a:p>
          <a:p>
            <a:r>
              <a:rPr lang="en-IN" sz="5000" dirty="0"/>
              <a:t>🗃️ Room DB ensures instant data access and seamless saving without delays.</a:t>
            </a:r>
          </a:p>
          <a:p>
            <a:r>
              <a:rPr lang="en-IN" sz="5000" dirty="0"/>
              <a:t>🧰 Modern Android tech ensures performance, scalability, and a polished user experience</a:t>
            </a:r>
            <a:r>
              <a:rPr lang="en-IN" sz="5500"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odoni MT" panose="02070603080606020203" pitchFamily="18" charset="0"/>
              </a:rPr>
              <a:t>Tech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490135"/>
            <a:ext cx="7019484" cy="3719472"/>
          </a:xfrm>
        </p:spPr>
        <p:txBody>
          <a:bodyPr>
            <a:noAutofit/>
          </a:bodyPr>
          <a:lstStyle/>
          <a:p>
            <a:r>
              <a:rPr lang="en-US" sz="1800" dirty="0"/>
              <a:t>🧠</a:t>
            </a:r>
            <a:r>
              <a:rPr sz="1800" dirty="0"/>
              <a:t> </a:t>
            </a:r>
            <a:r>
              <a:rPr sz="1800" b="1" dirty="0"/>
              <a:t>Language</a:t>
            </a:r>
            <a:r>
              <a:rPr sz="1800" dirty="0"/>
              <a:t>: Kotlin — concise, safe, and modern language for Android.</a:t>
            </a:r>
          </a:p>
          <a:p>
            <a:r>
              <a:rPr sz="1800" dirty="0"/>
              <a:t>🧱 </a:t>
            </a:r>
            <a:r>
              <a:rPr sz="1800" b="1" dirty="0"/>
              <a:t>MVVM</a:t>
            </a:r>
            <a:r>
              <a:rPr sz="1800" dirty="0"/>
              <a:t> Architecture: Promotes separation of concerns and clean code.</a:t>
            </a:r>
          </a:p>
          <a:p>
            <a:r>
              <a:rPr sz="1800" dirty="0"/>
              <a:t> 🗃️ </a:t>
            </a:r>
            <a:r>
              <a:rPr sz="1800" b="1" dirty="0"/>
              <a:t>Room Database</a:t>
            </a:r>
            <a:r>
              <a:rPr sz="1800" dirty="0"/>
              <a:t>: Provides SQLite abstraction with compile-time checks.</a:t>
            </a:r>
          </a:p>
          <a:p>
            <a:r>
              <a:rPr sz="1800" dirty="0"/>
              <a:t>🖼️ </a:t>
            </a:r>
            <a:r>
              <a:rPr sz="1800" b="1" dirty="0"/>
              <a:t>XML Layouts + Material Design 3</a:t>
            </a:r>
            <a:r>
              <a:rPr sz="1800" dirty="0"/>
              <a:t>: Ensures modern UI/UX principles.</a:t>
            </a:r>
          </a:p>
          <a:p>
            <a:r>
              <a:rPr sz="1800" dirty="0"/>
              <a:t>🔄 </a:t>
            </a:r>
            <a:r>
              <a:rPr sz="1800" b="1" dirty="0"/>
              <a:t>Kotlin Coroutines</a:t>
            </a:r>
            <a:r>
              <a:rPr sz="1800" dirty="0"/>
              <a:t>: Seamless handling of async DB/UI operations.</a:t>
            </a:r>
          </a:p>
          <a:p>
            <a:r>
              <a:rPr sz="1800" dirty="0"/>
              <a:t>🧰 </a:t>
            </a:r>
            <a:r>
              <a:rPr sz="1800" b="1" dirty="0"/>
              <a:t>Gradle (Kotlin DSL</a:t>
            </a:r>
            <a:r>
              <a:rPr lang="en-US" sz="1800" b="1" dirty="0"/>
              <a:t>)</a:t>
            </a:r>
            <a:r>
              <a:rPr sz="1800" dirty="0"/>
              <a:t>: Flexible build configuration with better type safety.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300" dirty="0">
                <a:latin typeface="Bodoni MT" panose="02070603080606020203" pitchFamily="18" charset="0"/>
              </a:rPr>
              <a:t>Architecture (MVVM + Repository)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b="1" dirty="0"/>
              <a:t>MVVM Pattern &amp; Repository Layer </a:t>
            </a:r>
            <a:r>
              <a:rPr sz="2000" dirty="0"/>
              <a:t>enable modular and testable code.</a:t>
            </a:r>
          </a:p>
          <a:p>
            <a:r>
              <a:rPr sz="2000" b="1" dirty="0"/>
              <a:t>View</a:t>
            </a:r>
            <a:r>
              <a:rPr sz="2000" dirty="0"/>
              <a:t>: Activities &amp; XML Layouts displaying UI elements.</a:t>
            </a:r>
          </a:p>
          <a:p>
            <a:r>
              <a:rPr sz="2000" b="1" dirty="0" err="1"/>
              <a:t>ViewModel</a:t>
            </a:r>
            <a:r>
              <a:rPr sz="2000" dirty="0"/>
              <a:t>: Stores UI-related data and logic, survives config changes.</a:t>
            </a:r>
          </a:p>
          <a:p>
            <a:r>
              <a:rPr sz="2000" b="1" dirty="0"/>
              <a:t>Repository</a:t>
            </a:r>
            <a:r>
              <a:rPr sz="2000" dirty="0"/>
              <a:t>: Central access point for data from Room or remote sources.</a:t>
            </a:r>
          </a:p>
          <a:p>
            <a:r>
              <a:rPr sz="2000" b="1" dirty="0"/>
              <a:t>Room</a:t>
            </a:r>
            <a:r>
              <a:rPr sz="2000" dirty="0"/>
              <a:t>: Acts as the local database using DAOs for operations.</a:t>
            </a:r>
          </a:p>
          <a:p>
            <a:r>
              <a:rPr sz="2000" b="1" dirty="0"/>
              <a:t>Coroutines</a:t>
            </a:r>
            <a:r>
              <a:rPr sz="2000" dirty="0"/>
              <a:t>: Ensure smooth non-blocking operations for DB and logic.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69992-B011-AC74-6471-14938FEB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57DE-9266-9CB5-39C0-973AE91A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Bodoni MT" panose="02070603080606020203" pitchFamily="18" charset="0"/>
              </a:rPr>
              <a:t>Technical Implementation</a:t>
            </a:r>
            <a:endParaRPr sz="3300" dirty="0"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0611-24FD-8C55-5506-45B8B6283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Layout :- </a:t>
            </a:r>
            <a:r>
              <a:rPr lang="en-US" sz="2000" dirty="0" err="1"/>
              <a:t>ConstraintLayout</a:t>
            </a:r>
            <a:r>
              <a:rPr lang="en-US" sz="2000" dirty="0"/>
              <a:t>, </a:t>
            </a:r>
            <a:r>
              <a:rPr lang="en-US" sz="2000" dirty="0" err="1"/>
              <a:t>LinearLayout</a:t>
            </a:r>
            <a:r>
              <a:rPr lang="en-US" sz="2000" dirty="0"/>
              <a:t>, </a:t>
            </a:r>
            <a:r>
              <a:rPr lang="en-US" sz="2000" dirty="0" err="1"/>
              <a:t>RecyclerView</a:t>
            </a:r>
            <a:r>
              <a:rPr lang="en-US" sz="2000" dirty="0"/>
              <a:t> with custom adapters for responsive interfaces.</a:t>
            </a:r>
            <a:endParaRPr sz="2000" dirty="0"/>
          </a:p>
          <a:p>
            <a:r>
              <a:rPr lang="en-US" sz="2000" b="1" dirty="0"/>
              <a:t>Data Binding</a:t>
            </a:r>
            <a:r>
              <a:rPr sz="2000" dirty="0"/>
              <a:t>: </a:t>
            </a:r>
            <a:r>
              <a:rPr lang="en-US" sz="2000" dirty="0"/>
              <a:t>View Binding for direct references to views, reducing boilerplate code.</a:t>
            </a:r>
          </a:p>
          <a:p>
            <a:r>
              <a:rPr lang="en-US" sz="2000" b="1" dirty="0"/>
              <a:t>Networking</a:t>
            </a:r>
            <a:r>
              <a:rPr sz="2000" dirty="0"/>
              <a:t>: </a:t>
            </a:r>
            <a:r>
              <a:rPr lang="en-US" sz="2000" dirty="0"/>
              <a:t>Retrofit with Coroutines for API calls and asynchronous operations.</a:t>
            </a:r>
            <a:endParaRPr sz="2000" dirty="0"/>
          </a:p>
          <a:p>
            <a:r>
              <a:rPr lang="en-US" sz="2000" b="1" dirty="0"/>
              <a:t>Local Storage </a:t>
            </a:r>
            <a:r>
              <a:rPr sz="2000" dirty="0"/>
              <a:t>: </a:t>
            </a:r>
            <a:r>
              <a:rPr lang="en-US" sz="2000" dirty="0"/>
              <a:t>Room Database for persistent data storage with SQLite integration</a:t>
            </a:r>
          </a:p>
          <a:p>
            <a:r>
              <a:rPr lang="en-US" sz="2000" b="1" dirty="0"/>
              <a:t>Additional Tools </a:t>
            </a:r>
            <a:r>
              <a:rPr sz="2000" dirty="0"/>
              <a:t>: </a:t>
            </a:r>
            <a:r>
              <a:rPr lang="en-US" sz="2000" dirty="0"/>
              <a:t>Jetpack components, and third-party libraries.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3445737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D698-0767-6CB5-9BFA-940542C53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5214790" cy="1416383"/>
          </a:xfrm>
        </p:spPr>
        <p:txBody>
          <a:bodyPr>
            <a:noAutofit/>
          </a:bodyPr>
          <a:lstStyle/>
          <a:p>
            <a:r>
              <a:rPr lang="en-US" sz="2800" b="1" dirty="0"/>
              <a:t>Team Members Contributions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CE76C59-19E9-6140-F64E-E6F8EF8413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5078123"/>
              </p:ext>
            </p:extLst>
          </p:nvPr>
        </p:nvGraphicFramePr>
        <p:xfrm>
          <a:off x="755904" y="2490788"/>
          <a:ext cx="7498080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584">
                  <a:extLst>
                    <a:ext uri="{9D8B030D-6E8A-4147-A177-3AD203B41FA5}">
                      <a16:colId xmlns:a16="http://schemas.microsoft.com/office/drawing/2014/main" val="1935541885"/>
                    </a:ext>
                  </a:extLst>
                </a:gridCol>
                <a:gridCol w="5447496">
                  <a:extLst>
                    <a:ext uri="{9D8B030D-6E8A-4147-A177-3AD203B41FA5}">
                      <a16:colId xmlns:a16="http://schemas.microsoft.com/office/drawing/2014/main" val="74655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7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Devavrat Verma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Team Lead &amp; Core Architecture </a:t>
                      </a:r>
                      <a:endParaRPr lang="en-US" dirty="0">
                        <a:effectLst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 scaffolding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MVVM architecture implementation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Core components (Base classes, utilities)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Navigation setup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Code reviews &amp; integration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2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Shrey Mittal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Layer &amp; Local Storage </a:t>
                      </a:r>
                      <a:endParaRPr lang="en-US" dirty="0">
                        <a:effectLst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Room database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DAOs and repositories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encryption implementation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Local data synchronization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3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658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5F862-78DC-724B-6AB2-9F2E65641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3D4CB-010A-52F9-EE97-45F19A2A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866" y="915337"/>
            <a:ext cx="5214790" cy="1416383"/>
          </a:xfrm>
        </p:spPr>
        <p:txBody>
          <a:bodyPr>
            <a:noAutofit/>
          </a:bodyPr>
          <a:lstStyle/>
          <a:p>
            <a:r>
              <a:rPr lang="en-US" sz="2800" b="1" dirty="0"/>
              <a:t>Team Members Contributions :-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C168C4-6D15-187F-D8FB-7110CA861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237789"/>
              </p:ext>
            </p:extLst>
          </p:nvPr>
        </p:nvGraphicFramePr>
        <p:xfrm>
          <a:off x="755904" y="2490788"/>
          <a:ext cx="7498080" cy="302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584">
                  <a:extLst>
                    <a:ext uri="{9D8B030D-6E8A-4147-A177-3AD203B41FA5}">
                      <a16:colId xmlns:a16="http://schemas.microsoft.com/office/drawing/2014/main" val="1935541885"/>
                    </a:ext>
                  </a:extLst>
                </a:gridCol>
                <a:gridCol w="5447496">
                  <a:extLst>
                    <a:ext uri="{9D8B030D-6E8A-4147-A177-3AD203B41FA5}">
                      <a16:colId xmlns:a16="http://schemas.microsoft.com/office/drawing/2014/main" val="746559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679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 </a:t>
                      </a:r>
                      <a:r>
                        <a:rPr lang="en-US" dirty="0" err="1"/>
                        <a:t>Asati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Authentication &amp; Sync </a:t>
                      </a:r>
                      <a:endParaRPr lang="en-US" dirty="0">
                        <a:effectLst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Complete auth flow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 implementation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Conflict resolution UI/UX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282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Sidhant Choudhury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UI/UX - Core Features </a:t>
                      </a:r>
                      <a:endParaRPr lang="en-US" dirty="0">
                        <a:effectLst/>
                      </a:endParaRP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hierarchy UI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 list with expandable items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Fully functional rich text editor</a:t>
                      </a:r>
                    </a:p>
                    <a:p>
                      <a:pPr marL="742950" lvl="1" indent="-285750">
                        <a:buFont typeface="Wingdings" panose="05000000000000000000" pitchFamily="2" charset="2"/>
                        <a:buChar char="Ø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Accessible UI components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32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241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196</TotalTime>
  <Words>780</Words>
  <Application>Microsoft Office PowerPoint</Application>
  <PresentationFormat>On-screen Show (4:3)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Bodoni MT</vt:lpstr>
      <vt:lpstr>Garamond</vt:lpstr>
      <vt:lpstr>Wingdings</vt:lpstr>
      <vt:lpstr>Organic</vt:lpstr>
      <vt:lpstr>PocketPages</vt:lpstr>
      <vt:lpstr>Introduction</vt:lpstr>
      <vt:lpstr>Problem Overview</vt:lpstr>
      <vt:lpstr>Solution Overview</vt:lpstr>
      <vt:lpstr>Tech Stack </vt:lpstr>
      <vt:lpstr>Architecture (MVVM + Repository)</vt:lpstr>
      <vt:lpstr>Technical Implementation</vt:lpstr>
      <vt:lpstr>Team Members Contributions :-</vt:lpstr>
      <vt:lpstr>Team Members Contributions :-</vt:lpstr>
      <vt:lpstr>Team Members Contributions :-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Devavrat Verma</dc:creator>
  <cp:keywords/>
  <dc:description>generated using python-pptx</dc:description>
  <cp:lastModifiedBy>Devavrat Verma</cp:lastModifiedBy>
  <cp:revision>8</cp:revision>
  <dcterms:created xsi:type="dcterms:W3CDTF">2013-01-27T09:14:16Z</dcterms:created>
  <dcterms:modified xsi:type="dcterms:W3CDTF">2025-06-20T12:54:36Z</dcterms:modified>
  <cp:category/>
</cp:coreProperties>
</file>