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301" r:id="rId4"/>
    <p:sldId id="437" r:id="rId5"/>
    <p:sldId id="258" r:id="rId6"/>
    <p:sldId id="436" r:id="rId7"/>
    <p:sldId id="303" r:id="rId8"/>
    <p:sldId id="302" r:id="rId9"/>
    <p:sldId id="434" r:id="rId10"/>
    <p:sldId id="304" r:id="rId11"/>
    <p:sldId id="435" r:id="rId12"/>
    <p:sldId id="305" r:id="rId13"/>
    <p:sldId id="30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2A6925-B9A0-CA44-B2F8-2C083D9F315E}" v="14" dt="2022-12-11T17:19:25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11"/>
    <p:restoredTop sz="97030"/>
  </p:normalViewPr>
  <p:slideViewPr>
    <p:cSldViewPr snapToGrid="0">
      <p:cViewPr varScale="1">
        <p:scale>
          <a:sx n="118" d="100"/>
          <a:sy n="118" d="100"/>
        </p:scale>
        <p:origin x="208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F243-5AD2-CD24-A08F-CFBB2FF4A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B9B58-624C-A78F-F3FF-60D5BC8B5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5D10C-8661-E31E-F780-5C8DD6AF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534B-3F5A-5E45-AA7D-6FD169E8BD7B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9002C-7B73-9B85-C795-55803953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B9741-F9F2-DAA2-395D-236F440F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4929-4B5E-EB40-A5D7-6DAEED2B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3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8FAA-41E9-029D-FF70-BE444C02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B7B84-EB95-1042-31D9-E7B60B13C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8C528-5D97-FF39-694E-D53FE3A6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534B-3F5A-5E45-AA7D-6FD169E8BD7B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06F3A-A323-A878-BE31-D0ABD4D5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6FA25-3FF9-7FEA-05D0-B84E419F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4929-4B5E-EB40-A5D7-6DAEED2B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2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C5C8C-E211-20EB-A5E2-9D20E2BF9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2DF53-A263-38B3-CD01-2273A6206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DA2C4-E338-AC2C-A288-8F4A20B5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534B-3F5A-5E45-AA7D-6FD169E8BD7B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2D9E-8380-14C1-1F4A-C2F89F51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00EED-3370-2D17-F0DC-6C76C3B8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4929-4B5E-EB40-A5D7-6DAEED2B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5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7DCD-131B-148C-8C4B-0FE680FD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29AF-DF0E-1483-B6A6-F2BA58745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EA8E7-A226-5371-BCF5-4BDFD222B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534B-3F5A-5E45-AA7D-6FD169E8BD7B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4D10-92D4-FFF5-9590-292B1766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C6A16-8984-4BC4-8C84-1C7119B7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4929-4B5E-EB40-A5D7-6DAEED2B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0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C58A-C92E-CFEA-28A3-4682A3AE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FF14D-DDD5-191C-E57A-CA8A38780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F0D13-7971-ECA1-572C-1B6B93AB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534B-3F5A-5E45-AA7D-6FD169E8BD7B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7DC7-C289-3BB4-B274-2B43619F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19A83-E227-294C-E816-3161905A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4929-4B5E-EB40-A5D7-6DAEED2B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4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9415-549C-4EAF-1CE8-80146005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EDD11-09B2-40DE-30F9-F39084D53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B045F-B696-AA3E-4A03-1A824C8C0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021DB-88FB-C3E8-F336-6CF7F442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534B-3F5A-5E45-AA7D-6FD169E8BD7B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47C76-7965-0738-B923-83A75398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D3DE2-7D0B-CAB5-E2E9-D44692DE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4929-4B5E-EB40-A5D7-6DAEED2B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3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D3A0-9D3A-41A1-D77C-AA914FB7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93BDE-4F43-01C1-A8A4-92EE2BA46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C3A71-2CC9-CFAA-F6A9-AB649049B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5CF87-3CF7-0FBE-6F80-036D96C3E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75956-3080-0DFE-A823-F95B2C449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9C628-1244-0858-C1F8-F9F7C570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534B-3F5A-5E45-AA7D-6FD169E8BD7B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916DB-851D-D167-B208-43855B10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EDFF6-80F9-C6C4-E9C1-B8BE4666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4929-4B5E-EB40-A5D7-6DAEED2B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9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CB7A-220C-4BF0-73A6-51F189BF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6E0DD-F7A7-933A-311B-D6A156C6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534B-3F5A-5E45-AA7D-6FD169E8BD7B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85AE0-A8E2-5CB0-52B6-4B97BC92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ABD2D-EF95-A744-BABC-B35725E1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4929-4B5E-EB40-A5D7-6DAEED2B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0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6B592-EEF9-19DA-BF8D-56C6CF65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534B-3F5A-5E45-AA7D-6FD169E8BD7B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A9A13-DBE8-A66D-D53D-97E9A41E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9FA49-1A8C-8ABA-5317-734004B8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4929-4B5E-EB40-A5D7-6DAEED2B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9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79EC-085E-9D20-E99A-C8EBB2D1F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50A84-2C88-9C1F-2065-28A9F2D25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AFFCD-B545-CF9A-B2CC-734C20F87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BC84-6808-88E9-EEBB-73EE7AB5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534B-3F5A-5E45-AA7D-6FD169E8BD7B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FF22E-DD1C-4747-841A-FD42132D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7FDA1-E92F-B50C-1937-1B1B51E9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4929-4B5E-EB40-A5D7-6DAEED2B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4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38C9-BE6A-DAB4-BE25-B5F6B87D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C6DA5-2211-BF68-DFEA-DEAA7A6EE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A7464-332E-911C-0EFC-3FFEAA635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2104C-449B-05AC-FEB5-D7093166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534B-3F5A-5E45-AA7D-6FD169E8BD7B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14F1F-342C-823E-4D7C-8F812778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3AAF2-A3A1-D000-1F3B-BC169D9A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4929-4B5E-EB40-A5D7-6DAEED2B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3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EA842-37A0-396A-39B1-38CEB662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79EC1-FEE1-D9AA-6783-2C26E77F3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5AF01-AE90-7CD3-FE2D-8E52352BF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A534B-3F5A-5E45-AA7D-6FD169E8BD7B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DE02F-7FF5-B4D5-DB0A-C207C44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21AE8-E273-D617-1124-AFA028B36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14929-4B5E-EB40-A5D7-6DAEED2B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8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0A6D-61C1-E08C-0682-59E0A5CE5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b="0" i="0" dirty="0">
                <a:solidFill>
                  <a:srgbClr val="212529"/>
                </a:solidFill>
                <a:effectLst/>
                <a:latin typeface="-apple-system"/>
              </a:rPr>
              <a:t>CM20315 - Machine Learning</a:t>
            </a:r>
            <a:br>
              <a:rPr lang="en-CA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6311EE-E9F1-9F11-7353-2C7CDEE33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426"/>
            <a:ext cx="2730500" cy="1130300"/>
          </a:xfrm>
          <a:prstGeom prst="rect">
            <a:avLst/>
          </a:prstGeom>
        </p:spPr>
      </p:pic>
      <p:pic>
        <p:nvPicPr>
          <p:cNvPr id="1026" name="Picture 2" descr="How to silence your phone – Don't be an annoyance! | | Resource Centre by  Reliance Digital">
            <a:extLst>
              <a:ext uri="{FF2B5EF4-FFF2-40B4-BE49-F238E27FC236}">
                <a16:creationId xmlns:a16="http://schemas.microsoft.com/office/drawing/2014/main" id="{F08C61C2-4357-0DD0-BE11-0832EA1F4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8146" y="4426325"/>
            <a:ext cx="4315708" cy="184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7157D68-BF36-C895-B1E7-35863FF88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8759"/>
            <a:ext cx="9144000" cy="1398863"/>
          </a:xfrm>
        </p:spPr>
        <p:txBody>
          <a:bodyPr/>
          <a:lstStyle/>
          <a:p>
            <a:r>
              <a:rPr lang="en-US" dirty="0"/>
              <a:t>Prof. Simon Prince </a:t>
            </a:r>
          </a:p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13. Unsupervised learning</a:t>
            </a:r>
            <a:endParaRPr lang="en-CA" dirty="0">
              <a:solidFill>
                <a:srgbClr val="212529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34075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DFE4B3-624C-98CE-ADCB-32732D58D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53"/>
          <a:stretch/>
        </p:blipFill>
        <p:spPr>
          <a:xfrm>
            <a:off x="642114" y="487111"/>
            <a:ext cx="10672517" cy="286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4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DFE4B3-624C-98CE-ADCB-32732D58D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1368"/>
          <a:stretch/>
        </p:blipFill>
        <p:spPr>
          <a:xfrm>
            <a:off x="642114" y="487111"/>
            <a:ext cx="10672517" cy="603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D239-3619-32B2-FE7B-6D882D07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good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C523-A6F4-B42F-54D6-E8B5AB820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396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b="1" dirty="0"/>
              <a:t>Eﬀicient sampling: </a:t>
            </a:r>
            <a:r>
              <a:rPr lang="en-US" sz="2400" dirty="0"/>
              <a:t>Generating samples from the model should be computation-</a:t>
            </a:r>
            <a:br>
              <a:rPr lang="en-US" sz="2400" dirty="0"/>
            </a:br>
            <a:r>
              <a:rPr lang="en-US" sz="2400" dirty="0"/>
              <a:t>ally inexpensive and take advantage of the parallelism of modern hardware.</a:t>
            </a:r>
          </a:p>
          <a:p>
            <a:r>
              <a:rPr lang="en-US" sz="2400" b="1" dirty="0"/>
              <a:t>High-quality sampling: </a:t>
            </a:r>
            <a:r>
              <a:rPr lang="en-US" sz="2400" dirty="0"/>
              <a:t>The samples should be indistinguishable from the real</a:t>
            </a:r>
            <a:br>
              <a:rPr lang="en-US" sz="2400" dirty="0"/>
            </a:br>
            <a:r>
              <a:rPr lang="en-US" sz="2400" dirty="0"/>
              <a:t>data that the model was trained with.</a:t>
            </a:r>
          </a:p>
          <a:p>
            <a:r>
              <a:rPr lang="en-US" sz="2400" b="1" dirty="0"/>
              <a:t>Coverage: </a:t>
            </a:r>
            <a:r>
              <a:rPr lang="en-US" sz="2400" dirty="0"/>
              <a:t>Samples should represent the entire training distribution. It is </a:t>
            </a:r>
            <a:r>
              <a:rPr lang="en-US" sz="2400" dirty="0" err="1"/>
              <a:t>insuf</a:t>
            </a:r>
            <a:r>
              <a:rPr lang="en-US" sz="2400" dirty="0"/>
              <a:t>-</a:t>
            </a:r>
            <a:br>
              <a:rPr lang="en-US" sz="2400" dirty="0"/>
            </a:br>
            <a:r>
              <a:rPr lang="en-US" sz="2400" dirty="0" err="1"/>
              <a:t>ficient</a:t>
            </a:r>
            <a:r>
              <a:rPr lang="en-US" sz="2400" dirty="0"/>
              <a:t> to only generate samples that all look like a subset of the training data.</a:t>
            </a:r>
          </a:p>
          <a:p>
            <a:r>
              <a:rPr lang="en-US" sz="2400" b="1" dirty="0"/>
              <a:t>Well-behaved latent space: </a:t>
            </a:r>
            <a:r>
              <a:rPr lang="en-US" sz="2400" dirty="0"/>
              <a:t>Every latent variable z should correspond to a</a:t>
            </a:r>
            <a:br>
              <a:rPr lang="en-US" sz="2400" dirty="0"/>
            </a:br>
            <a:r>
              <a:rPr lang="en-US" sz="2400" dirty="0"/>
              <a:t>plausible data example x and smooth changes in z should correspond to smooth</a:t>
            </a:r>
            <a:br>
              <a:rPr lang="en-US" sz="2400" dirty="0"/>
            </a:br>
            <a:r>
              <a:rPr lang="en-US" sz="2400" dirty="0"/>
              <a:t>changes in x.</a:t>
            </a:r>
          </a:p>
          <a:p>
            <a:r>
              <a:rPr lang="en-US" sz="2400" b="1" dirty="0"/>
              <a:t>Interpretable latent space: </a:t>
            </a:r>
            <a:r>
              <a:rPr lang="en-US" sz="2400" dirty="0"/>
              <a:t>Manipulating each dimension of z should </a:t>
            </a:r>
            <a:r>
              <a:rPr lang="en-US" sz="2400" dirty="0" err="1"/>
              <a:t>corre</a:t>
            </a:r>
            <a:r>
              <a:rPr lang="en-US" sz="2400" dirty="0"/>
              <a:t>-</a:t>
            </a:r>
            <a:br>
              <a:rPr lang="en-US" sz="2400" dirty="0"/>
            </a:br>
            <a:r>
              <a:rPr lang="en-US" sz="2400" dirty="0" err="1"/>
              <a:t>spond</a:t>
            </a:r>
            <a:r>
              <a:rPr lang="en-US" sz="2400" dirty="0"/>
              <a:t> to changing an interpretable property of the data. For example, in a model</a:t>
            </a:r>
            <a:br>
              <a:rPr lang="en-US" sz="2400" dirty="0"/>
            </a:br>
            <a:r>
              <a:rPr lang="en-US" sz="2400" dirty="0"/>
              <a:t>of language, it might change the topic, tense or degree of verbosity.</a:t>
            </a:r>
          </a:p>
          <a:p>
            <a:r>
              <a:rPr lang="en-US" sz="2400" b="1" dirty="0"/>
              <a:t>Eﬀicient likelihood computation: </a:t>
            </a:r>
            <a:r>
              <a:rPr lang="en-US" sz="2400" dirty="0"/>
              <a:t>If the model is probabilistic, we would like</a:t>
            </a:r>
            <a:br>
              <a:rPr lang="en-US" sz="2400" dirty="0"/>
            </a:br>
            <a:r>
              <a:rPr lang="en-US" sz="2400" dirty="0"/>
              <a:t>to be able to calculate the probability of new examples eﬀiciently and accurately</a:t>
            </a:r>
          </a:p>
        </p:txBody>
      </p:sp>
    </p:spTree>
    <p:extLst>
      <p:ext uri="{BB962C8B-B14F-4D97-AF65-F5344CB8AC3E}">
        <p14:creationId xmlns:p14="http://schemas.microsoft.com/office/powerpoint/2010/main" val="1392436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4D6A-1F40-A159-A6C3-7521FC2E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have good models?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F8D5330-6BFE-B66A-045E-5F8F3C3DC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300" y="1542030"/>
            <a:ext cx="9169400" cy="3416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1B5018-B54D-F71E-63C5-274E008AA492}"/>
              </a:ext>
            </a:extLst>
          </p:cNvPr>
          <p:cNvSpPr txBox="1"/>
          <p:nvPr/>
        </p:nvSpPr>
        <p:spPr>
          <a:xfrm>
            <a:off x="1524000" y="5715000"/>
            <a:ext cx="6314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measure performance within or between categories?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 research area.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probabilistic, log probability of test data is one way</a:t>
            </a:r>
          </a:p>
        </p:txBody>
      </p:sp>
    </p:spTree>
    <p:extLst>
      <p:ext uri="{BB962C8B-B14F-4D97-AF65-F5344CB8AC3E}">
        <p14:creationId xmlns:p14="http://schemas.microsoft.com/office/powerpoint/2010/main" val="141258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" name="Graphic 756">
            <a:extLst>
              <a:ext uri="{FF2B5EF4-FFF2-40B4-BE49-F238E27FC236}">
                <a16:creationId xmlns:a16="http://schemas.microsoft.com/office/drawing/2014/main" id="{2C6858EF-E5E5-DFB9-21E5-56A846DD5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0481" y="130629"/>
            <a:ext cx="9871038" cy="659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4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" name="Graphic 756">
            <a:extLst>
              <a:ext uri="{FF2B5EF4-FFF2-40B4-BE49-F238E27FC236}">
                <a16:creationId xmlns:a16="http://schemas.microsoft.com/office/drawing/2014/main" id="{2C6858EF-E5E5-DFB9-21E5-56A846DD5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0481" y="130629"/>
            <a:ext cx="9871038" cy="6596742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EC3941E-D7B5-9B88-BFEB-1078BC57049E}"/>
              </a:ext>
            </a:extLst>
          </p:cNvPr>
          <p:cNvSpPr/>
          <p:nvPr/>
        </p:nvSpPr>
        <p:spPr>
          <a:xfrm>
            <a:off x="2797629" y="4898571"/>
            <a:ext cx="2057400" cy="130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Semester 1</a:t>
            </a:r>
          </a:p>
        </p:txBody>
      </p:sp>
    </p:spTree>
    <p:extLst>
      <p:ext uri="{BB962C8B-B14F-4D97-AF65-F5344CB8AC3E}">
        <p14:creationId xmlns:p14="http://schemas.microsoft.com/office/powerpoint/2010/main" val="26142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5401-3FC4-4FA5-9D75-ECAF1FC2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vs. 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5ACC5-BBA0-4F2F-016C-DF035D7EE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Supervised learning maps data x to labels y based on example training pairs</a:t>
            </a:r>
          </a:p>
          <a:p>
            <a:r>
              <a:rPr lang="en-US" dirty="0"/>
              <a:t>Unsupervised learning only has the data x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Generate new example</a:t>
            </a:r>
          </a:p>
          <a:p>
            <a:pPr lvl="1"/>
            <a:r>
              <a:rPr lang="en-US" dirty="0"/>
              <a:t>Denoise examples</a:t>
            </a:r>
          </a:p>
          <a:p>
            <a:pPr lvl="1"/>
            <a:r>
              <a:rPr lang="en-US" dirty="0"/>
              <a:t>Find outliers</a:t>
            </a:r>
          </a:p>
          <a:p>
            <a:pPr lvl="1"/>
            <a:r>
              <a:rPr lang="en-US" dirty="0"/>
              <a:t>Understand structure of data</a:t>
            </a:r>
          </a:p>
          <a:p>
            <a:pPr lvl="1"/>
            <a:r>
              <a:rPr lang="en-US" dirty="0"/>
              <a:t>Compress data</a:t>
            </a:r>
          </a:p>
          <a:p>
            <a:pPr lvl="1"/>
            <a:r>
              <a:rPr lang="en-US" dirty="0"/>
              <a:t>Manipulate data</a:t>
            </a:r>
          </a:p>
          <a:p>
            <a:pPr lvl="1"/>
            <a:r>
              <a:rPr lang="en-US" dirty="0"/>
              <a:t>Interpolate between data points</a:t>
            </a:r>
          </a:p>
        </p:txBody>
      </p:sp>
    </p:spTree>
    <p:extLst>
      <p:ext uri="{BB962C8B-B14F-4D97-AF65-F5344CB8AC3E}">
        <p14:creationId xmlns:p14="http://schemas.microsoft.com/office/powerpoint/2010/main" val="400513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D33295-F993-3678-5357-77A0797ED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7" y="507043"/>
            <a:ext cx="7758403" cy="5716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7C7FC6-FA76-7C4F-7A13-ACB827118F16}"/>
              </a:ext>
            </a:extLst>
          </p:cNvPr>
          <p:cNvSpPr txBox="1"/>
          <p:nvPr/>
        </p:nvSpPr>
        <p:spPr>
          <a:xfrm>
            <a:off x="7691215" y="1230594"/>
            <a:ext cx="3956703" cy="123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Generative = can generate new examples</a:t>
            </a:r>
          </a:p>
          <a:p>
            <a:r>
              <a:rPr lang="en-US" dirty="0"/>
              <a:t>Probabilistic = can assign probability to data examples</a:t>
            </a:r>
          </a:p>
        </p:txBody>
      </p:sp>
    </p:spTree>
    <p:extLst>
      <p:ext uri="{BB962C8B-B14F-4D97-AF65-F5344CB8AC3E}">
        <p14:creationId xmlns:p14="http://schemas.microsoft.com/office/powerpoint/2010/main" val="237682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3E61-9072-39B6-9917-B369F2F6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5F0EC-115E-4EDD-46A2-25E68541E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Maximize log likelihood of training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B9C7F-AE48-42C3-33C1-827419651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536" y="2871107"/>
            <a:ext cx="52451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5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A6D9-0D76-1F12-E0E2-E7DAE2FF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variable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881617-075A-09D4-C0A2-9D44675B1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750" y="1972698"/>
            <a:ext cx="10565067" cy="27515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82785C-56DA-2B7E-8AF6-E4A23BF651CE}"/>
              </a:ext>
            </a:extLst>
          </p:cNvPr>
          <p:cNvSpPr txBox="1"/>
          <p:nvPr/>
        </p:nvSpPr>
        <p:spPr>
          <a:xfrm>
            <a:off x="940750" y="5400941"/>
            <a:ext cx="798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Latent variable models map a random “latent” variable to create a new data sample</a:t>
            </a:r>
          </a:p>
        </p:txBody>
      </p:sp>
    </p:spTree>
    <p:extLst>
      <p:ext uri="{BB962C8B-B14F-4D97-AF65-F5344CB8AC3E}">
        <p14:creationId xmlns:p14="http://schemas.microsoft.com/office/powerpoint/2010/main" val="220665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40B9-27D3-2481-95B9-C6483E62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unsupervised generative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30781-4BD0-E227-47F6-7A3CF407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Generative adversarial networks (GANs) (LV)</a:t>
            </a:r>
          </a:p>
          <a:p>
            <a:r>
              <a:rPr lang="en-US" dirty="0"/>
              <a:t>Variational auto-encoders (VAEs) (P, LV)</a:t>
            </a:r>
          </a:p>
          <a:p>
            <a:r>
              <a:rPr lang="en-US" dirty="0"/>
              <a:t>Diffusion models (P, LV)</a:t>
            </a:r>
          </a:p>
          <a:p>
            <a:r>
              <a:rPr lang="en-US" dirty="0"/>
              <a:t>Normalizing flows (P, LV)</a:t>
            </a:r>
          </a:p>
          <a:p>
            <a:r>
              <a:rPr lang="en-US" dirty="0"/>
              <a:t>Energy models (P)</a:t>
            </a:r>
          </a:p>
          <a:p>
            <a:r>
              <a:rPr lang="en-US" dirty="0"/>
              <a:t>Autoregressive models (P)</a:t>
            </a:r>
          </a:p>
        </p:txBody>
      </p:sp>
    </p:spTree>
    <p:extLst>
      <p:ext uri="{BB962C8B-B14F-4D97-AF65-F5344CB8AC3E}">
        <p14:creationId xmlns:p14="http://schemas.microsoft.com/office/powerpoint/2010/main" val="377625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AC8B-444F-EC4F-891C-B9D5CABD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Decoder model: GPT3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A40976-5C34-16FF-B9E4-8FC04B67847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job:  predict the next word in a sequence</a:t>
            </a:r>
          </a:p>
          <a:p>
            <a:r>
              <a:rPr lang="en-US" dirty="0"/>
              <a:t>More formally builds an </a:t>
            </a:r>
            <a:r>
              <a:rPr lang="en-US" dirty="0">
                <a:solidFill>
                  <a:srgbClr val="D18362"/>
                </a:solidFill>
              </a:rPr>
              <a:t>autoregressive</a:t>
            </a:r>
            <a:r>
              <a:rPr lang="en-US" dirty="0"/>
              <a:t> probability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Doesn’t use latent variables, but is probabilistic and generative</a:t>
            </a:r>
          </a:p>
          <a:p>
            <a:pPr lvl="1"/>
            <a:r>
              <a:rPr lang="en-US" dirty="0"/>
              <a:t>Can generate new examples</a:t>
            </a:r>
          </a:p>
          <a:p>
            <a:pPr lvl="1"/>
            <a:r>
              <a:rPr lang="en-US" dirty="0"/>
              <a:t>Can assign a probability to new data 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41D70937-D7B4-3E09-986D-C0634F426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148" y="3132571"/>
            <a:ext cx="7636062" cy="109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2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404</Words>
  <Application>Microsoft Macintosh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CM20315 - Machine Learning </vt:lpstr>
      <vt:lpstr>PowerPoint Presentation</vt:lpstr>
      <vt:lpstr>PowerPoint Presentation</vt:lpstr>
      <vt:lpstr>Supervised vs. unsupervised learning</vt:lpstr>
      <vt:lpstr>PowerPoint Presentation</vt:lpstr>
      <vt:lpstr>Probabilistic models</vt:lpstr>
      <vt:lpstr>Latent variable models</vt:lpstr>
      <vt:lpstr>Types of unsupervised generative model</vt:lpstr>
      <vt:lpstr>Decoder model: GPT3</vt:lpstr>
      <vt:lpstr>PowerPoint Presentation</vt:lpstr>
      <vt:lpstr>PowerPoint Presentation</vt:lpstr>
      <vt:lpstr>What makes a good model?</vt:lpstr>
      <vt:lpstr>Do we have good models?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Prince</dc:creator>
  <cp:lastModifiedBy>Simon Prince</cp:lastModifiedBy>
  <cp:revision>1</cp:revision>
  <dcterms:created xsi:type="dcterms:W3CDTF">2022-12-11T16:38:45Z</dcterms:created>
  <dcterms:modified xsi:type="dcterms:W3CDTF">2022-12-11T17:28:15Z</dcterms:modified>
</cp:coreProperties>
</file>