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5" r:id="rId5"/>
    <p:sldId id="280" r:id="rId6"/>
    <p:sldId id="263" r:id="rId7"/>
    <p:sldId id="279" r:id="rId8"/>
    <p:sldId id="257" r:id="rId9"/>
    <p:sldId id="264" r:id="rId10"/>
    <p:sldId id="281" r:id="rId11"/>
    <p:sldId id="277" r:id="rId12"/>
    <p:sldId id="267" r:id="rId13"/>
    <p:sldId id="282" r:id="rId14"/>
    <p:sldId id="274" r:id="rId15"/>
    <p:sldId id="276" r:id="rId16"/>
    <p:sldId id="283" r:id="rId17"/>
    <p:sldId id="284" r:id="rId18"/>
    <p:sldId id="285" r:id="rId19"/>
    <p:sldId id="289" r:id="rId20"/>
    <p:sldId id="286" r:id="rId21"/>
    <p:sldId id="287" r:id="rId22"/>
    <p:sldId id="290" r:id="rId23"/>
    <p:sldId id="291" r:id="rId24"/>
    <p:sldId id="292" r:id="rId25"/>
    <p:sldId id="293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8C20CC-68E5-4875-B9D3-6BF498E6CC80}">
          <p14:sldIdLst>
            <p14:sldId id="265"/>
            <p14:sldId id="280"/>
            <p14:sldId id="263"/>
            <p14:sldId id="279"/>
            <p14:sldId id="257"/>
            <p14:sldId id="264"/>
            <p14:sldId id="281"/>
            <p14:sldId id="277"/>
            <p14:sldId id="267"/>
            <p14:sldId id="282"/>
            <p14:sldId id="274"/>
            <p14:sldId id="276"/>
            <p14:sldId id="283"/>
            <p14:sldId id="284"/>
            <p14:sldId id="285"/>
            <p14:sldId id="289"/>
            <p14:sldId id="286"/>
          </p14:sldIdLst>
        </p14:section>
        <p14:section name="Untitled Section" id="{DAFC3418-2B9F-4294-B817-A3431F5F3725}">
          <p14:sldIdLst>
            <p14:sldId id="287"/>
            <p14:sldId id="290"/>
            <p14:sldId id="291"/>
            <p14:sldId id="292"/>
            <p14:sldId id="29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26EEF-5D49-41B8-9357-3D68B57A0A4B}" v="4" dt="2021-06-11T15:23:4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6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0ACE-BD33-4712-A8BA-C0BB9CD299DE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55C98-9E68-4846-8B02-53A8268BD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5C98-9E68-4846-8B02-53A8268BDE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0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6473-1C53-4A6A-9DC3-2330445FF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04510-1351-466C-B1A6-044FAE9D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5FBB-8263-42B0-B5B2-1F08F404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B53D-5D8A-45F0-9104-E3728B17C2DC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366C-FAB1-443F-B092-DDB5AFA9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0FF5-DF5A-45BA-9437-F5DA496D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028C09C-CA27-4D36-A3FE-9C27A34EE8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91D2-8C94-49D2-BFEE-05BCEDF2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70BB-6072-4F69-9469-9DDCB1C7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138C-EFCC-4BE1-ADA9-32B7FA12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1D0F-CBF9-4804-B090-20441F3EB192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5F7A-3398-4A40-8631-1E4CF77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CF8D-2581-4C32-9D39-F3D855F4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5400A-70ED-40E1-9605-87CCC13C0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D0AD6-E54E-48D0-9C89-0193508C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D9D2-A3C0-49FD-84A2-8AA3D942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99E0-0DD4-45DE-8AE6-A7EE3A30D4CC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CFE1-1237-4E95-8701-208C0D3B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0014-E934-4F64-8701-913F4976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4D88-6701-4D3C-A50F-B2131F15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F614-1806-4F4D-A332-C0D011C0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B919-BEA2-47F0-99D0-8302BE7D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D633-1246-4C04-B40E-10D4F5EC2D4D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E6B6-1B25-439A-B07F-EB6216D2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FA68-5B3E-4FA1-8BCB-0F24C38B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81CD-EF46-4B0D-8E0E-F7B1BD19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D2609-4A61-497E-9AEC-5807FE0A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B238-AACB-4D10-AF3C-3173F150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550-47F3-4B87-BB00-AD63FE9C2CA1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294D-61C5-499F-ACAE-C1EE9583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3B0C-C481-4D10-A085-0561A347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97CC-0456-4EA0-BD8F-3900957A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229D-5A30-40BE-9777-2BCF6B84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830C3-B485-405D-AF0E-6790F9BD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FAAEC-7916-4265-88D7-C9B6C4BA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59D-E32B-4CCD-968E-5EB54A4E79E0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2866-2FB5-4938-A0B2-AC6881DE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CFEA-2613-45DA-B7F6-A14B80EA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DB81-74F2-4ADB-917F-D0D8A81C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3233-422B-49EF-BAB0-AB39FA4C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7DE10-3620-4168-858B-23AF3154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9BED4-D56D-4541-B958-CA7F8BD12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64E57-789C-4F0D-BD0A-4EFE4981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FF720-798B-4920-BCFC-2FD91726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1733-6E6D-482A-8618-ACBCC12F443A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FA77-3BCC-4E1D-BCA8-35D068BF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844E2-0A7C-4969-B9E2-BD878E3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ED4-E6FD-4E38-B341-65582E5D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7CDF1-0EED-46A7-A957-6256A574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82B-5CD7-493D-A1F1-C4601C5648A6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F3D6-0704-42C5-B8CB-901FC31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53C9C-7038-43FF-B71B-5E9E5FF7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153BA-848D-4EBE-9917-02EA0411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C46-8F45-4782-AD16-496EB3622437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617D1-5A26-4EF3-AF73-20BD7AD3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AB6F-7A2D-4EB0-ADAF-F68DB4E4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9AE2-12D4-4500-BA04-73B4E313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5F16-680E-4227-B02B-B41C9A00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3BCB-D923-449A-91AF-2B640A4D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3339-5DEE-4C48-88FC-0CBFBCFA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855F-E72E-4AE6-9938-46FDE011512E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8FC3-4486-4F7E-B29D-681E6692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651B9-67C3-4301-BBAB-350835BA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C904-075C-49A9-8667-26C9FA9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2C597-A8A8-43A2-BE7F-7F2A216C7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9070-1294-4507-831B-2E4E51DD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15958-83F4-403E-979D-71B041D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BB49-1C60-41B2-85B4-2EA292301A63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39B5-D16D-4372-B075-ED62F87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7314-EA40-4358-8956-00DAE47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AFE02-C64C-4FEE-BD24-34D63372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F2C3-EECE-4C18-95FC-2AC92A2B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13AE-34FE-4956-8505-96F105AD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08F7-FE28-4BC6-B828-5ECEF7311B4C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3261-C537-4E23-A3E9-56BC4D5AE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2F76-D80B-447F-984A-B4A58A119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C09C-CA27-4D36-A3FE-9C27A34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3BD53-9BD0-4B71-8153-C3CA0045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97" y="2069433"/>
            <a:ext cx="7842576" cy="271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</a:t>
            </a:r>
            <a:endParaRPr lang="en-US" sz="55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91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7C7838C-F023-4637-97A6-F4AD93F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458C8-36AC-48EB-8AB5-88A5B639F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FDAA71-62A3-40DD-9FDB-5DC4EF84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5" y="57685"/>
            <a:ext cx="11003280" cy="844085"/>
          </a:xfrm>
        </p:spPr>
        <p:txBody>
          <a:bodyPr anchor="ctr">
            <a:normAutofit/>
          </a:bodyPr>
          <a:lstStyle/>
          <a:p>
            <a:r>
              <a:rPr lang="en-US" dirty="0"/>
              <a:t>Testcases for Memory Block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1FB30-6DFD-40D3-8985-97B64C4D9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2761488"/>
            <a:chExt cx="242107" cy="13408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84C4422-4D55-4ED2-89B4-D89A54A74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59">
              <a:extLst>
                <a:ext uri="{FF2B5EF4-FFF2-40B4-BE49-F238E27FC236}">
                  <a16:creationId xmlns:a16="http://schemas.microsoft.com/office/drawing/2014/main" id="{68486070-BCBD-47A1-A328-8EB0992EF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84CD6870-3778-47F6-88EB-CED14BE65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A4E2B414-902A-430A-ABF7-0572F3E6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3910F73-3A1C-45C8-8F41-81B663D38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64097FEF-A75C-4059-B4EA-6EDF80FD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CE762BA2-49BC-43FC-A71E-6550034E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B3FD822B-78E4-451C-A4C0-B0BAC13DD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E176807B-9231-406B-84AB-67267A2B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DCEB95D5-75C1-4885-92CE-BC87E4823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BA61C75-E4F9-4578-BDB8-CA9EB34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352055D5-D17B-4070-9ECB-DE19C7F85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C70658F-44F9-420E-81A0-CE39E6007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0CC286D-0EA2-41CD-AA55-DE5D8ED0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F9AB7D10-CFB8-44EA-961A-58B2540A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2473380A-B11F-4B2E-B40C-1319C3F5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38D685CD-7631-48B7-BE8B-AC0BE8758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4C83354-16B7-49AA-9807-48F8C4F5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2744A869-2276-4BCC-933C-BC7F623D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5E0A99CC-4EBA-4345-8D63-263DD64B3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ABEB8-D3EB-40D9-93D1-268A6F96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8EDDA9A4-3CA8-49BE-8136-12DB271E9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105037"/>
              </p:ext>
            </p:extLst>
          </p:nvPr>
        </p:nvGraphicFramePr>
        <p:xfrm>
          <a:off x="481155" y="715357"/>
          <a:ext cx="10879627" cy="55588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7353">
                  <a:extLst>
                    <a:ext uri="{9D8B030D-6E8A-4147-A177-3AD203B41FA5}">
                      <a16:colId xmlns:a16="http://schemas.microsoft.com/office/drawing/2014/main" val="3657472552"/>
                    </a:ext>
                  </a:extLst>
                </a:gridCol>
                <a:gridCol w="2705667">
                  <a:extLst>
                    <a:ext uri="{9D8B030D-6E8A-4147-A177-3AD203B41FA5}">
                      <a16:colId xmlns:a16="http://schemas.microsoft.com/office/drawing/2014/main" val="3746626249"/>
                    </a:ext>
                  </a:extLst>
                </a:gridCol>
                <a:gridCol w="950376">
                  <a:extLst>
                    <a:ext uri="{9D8B030D-6E8A-4147-A177-3AD203B41FA5}">
                      <a16:colId xmlns:a16="http://schemas.microsoft.com/office/drawing/2014/main" val="2693168093"/>
                    </a:ext>
                  </a:extLst>
                </a:gridCol>
                <a:gridCol w="901744">
                  <a:extLst>
                    <a:ext uri="{9D8B030D-6E8A-4147-A177-3AD203B41FA5}">
                      <a16:colId xmlns:a16="http://schemas.microsoft.com/office/drawing/2014/main" val="1146043521"/>
                    </a:ext>
                  </a:extLst>
                </a:gridCol>
                <a:gridCol w="4332685">
                  <a:extLst>
                    <a:ext uri="{9D8B030D-6E8A-4147-A177-3AD203B41FA5}">
                      <a16:colId xmlns:a16="http://schemas.microsoft.com/office/drawing/2014/main" val="1005485731"/>
                    </a:ext>
                  </a:extLst>
                </a:gridCol>
                <a:gridCol w="831802">
                  <a:extLst>
                    <a:ext uri="{9D8B030D-6E8A-4147-A177-3AD203B41FA5}">
                      <a16:colId xmlns:a16="http://schemas.microsoft.com/office/drawing/2014/main" val="1310897434"/>
                    </a:ext>
                  </a:extLst>
                </a:gridCol>
              </a:tblGrid>
              <a:tr h="5049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 Number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 Value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Output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extLst>
                  <a:ext uri="{0D108BD9-81ED-4DB2-BD59-A6C34878D82A}">
                    <a16:rowId xmlns:a16="http://schemas.microsoft.com/office/drawing/2014/main" val="1059634624"/>
                  </a:ext>
                </a:extLst>
              </a:tr>
              <a:tr h="5049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r>
                        <a:rPr lang="en-IN" sz="1400" dirty="0" err="1"/>
                        <a:t>egative</a:t>
                      </a:r>
                      <a:r>
                        <a:rPr lang="en-IN" sz="1400" dirty="0"/>
                        <a:t> clock edge</a:t>
                      </a:r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lines should not change values even if Input given is changed.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608707798"/>
                  </a:ext>
                </a:extLst>
              </a:tr>
              <a:tr h="691106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Positive clock edge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lines should read data from memory as per the Read Enable input whereas Input lines should write data as per the Write Enable Input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29584842"/>
                  </a:ext>
                </a:extLst>
              </a:tr>
              <a:tr h="457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Clearing the data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when high clears every bit of memory block and makes it 0.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022927398"/>
                  </a:ext>
                </a:extLst>
              </a:tr>
              <a:tr h="457291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Storing the data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when low allows the memory to store data as per its operation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746837618"/>
                  </a:ext>
                </a:extLst>
              </a:tr>
              <a:tr h="47620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Stopping the data to be written to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Wr_en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lines should not be able to write any data into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058080253"/>
                  </a:ext>
                </a:extLst>
              </a:tr>
              <a:tr h="50490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Allowing the data to be written to memory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lines should be able to write the data into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142315236"/>
                  </a:ext>
                </a:extLst>
              </a:tr>
              <a:tr h="5049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Stopping the data to be read from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lines should not be able to read any data from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234674285"/>
                  </a:ext>
                </a:extLst>
              </a:tr>
              <a:tr h="476201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Allowing the data to be read from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lines should be able to read data from memory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004937384"/>
                  </a:ext>
                </a:extLst>
              </a:tr>
              <a:tr h="4762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key/message input is less than 64 bits wide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Msg,</a:t>
                      </a:r>
                      <a:br>
                        <a:rPr lang="en-IN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key_in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&lt;64bits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lines should be saved as it is and don’t care(x) will fill the rest in those empty slots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2442364425"/>
                  </a:ext>
                </a:extLst>
              </a:tr>
              <a:tr h="5049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key/message input is more than 64 bits wide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key_in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&gt;64bits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lines will be taken till 64 bits and rest of the bits are truncated.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197252061"/>
                  </a:ext>
                </a:extLst>
              </a:tr>
            </a:tbl>
          </a:graphicData>
        </a:graphic>
      </p:graphicFrame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D96B0ABE-1760-4EEE-90F5-D40D0ED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752" y="612430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7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7E233-51C3-4F63-A04E-5A6ED7C2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2" y="923630"/>
            <a:ext cx="11043458" cy="996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4B9CA-7EE4-44B8-BE54-299590C2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752" y="611023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B59BD-3B76-4BFA-B3ED-A3CC07B82F15}"/>
              </a:ext>
            </a:extLst>
          </p:cNvPr>
          <p:cNvSpPr txBox="1"/>
          <p:nvPr/>
        </p:nvSpPr>
        <p:spPr>
          <a:xfrm>
            <a:off x="1482365" y="2336060"/>
            <a:ext cx="7652207" cy="938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sz="3200" b="1" kern="0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Results of Verification using System Verilog</a:t>
            </a:r>
          </a:p>
          <a:p>
            <a:pPr marL="228600" marR="0" lvl="0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endParaRPr lang="en-IN" sz="105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B7D340-9289-43B9-9D19-FDA55B9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384" y="6450563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86C09-4995-46DF-819B-1463D453E522}"/>
              </a:ext>
            </a:extLst>
          </p:cNvPr>
          <p:cNvSpPr txBox="1"/>
          <p:nvPr/>
        </p:nvSpPr>
        <p:spPr>
          <a:xfrm>
            <a:off x="0" y="388388"/>
            <a:ext cx="8275203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Encryption Block Result and Waveform</a:t>
            </a:r>
            <a:endParaRPr lang="en-US" sz="320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F5A089-FDE2-4656-A971-62C1EEBAEFB1}"/>
              </a:ext>
            </a:extLst>
          </p:cNvPr>
          <p:cNvPicPr/>
          <p:nvPr/>
        </p:nvPicPr>
        <p:blipFill>
          <a:blip r:embed="rId3">
            <a:extLst>
              <a:ext uri="{FF2B5EF4-FFF2-40B4-BE49-F238E27FC236}">
                <a16:creationId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16="http://schemas.microsoft.com/office/drawing/2014/main" xmlns:arto="http://schemas.microsoft.com/office/word/2006/arto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id="{B9482D36-DAF1-462B-9EEE-CE8D48F0ACAD}"/>
              </a:ext>
            </a:extLst>
          </a:blip>
          <a:stretch>
            <a:fillRect/>
          </a:stretch>
        </p:blipFill>
        <p:spPr>
          <a:xfrm>
            <a:off x="549894" y="1291472"/>
            <a:ext cx="4370898" cy="39404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FBACD3-44CF-4287-BB8F-CFEEF14F7B4C}"/>
              </a:ext>
            </a:extLst>
          </p:cNvPr>
          <p:cNvPicPr/>
          <p:nvPr/>
        </p:nvPicPr>
        <p:blipFill>
          <a:blip r:embed="rId4">
            <a:extLst>
              <a:ext uri="{FF2B5EF4-FFF2-40B4-BE49-F238E27FC236}">
                <a16:creationId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16="http://schemas.microsoft.com/office/drawing/2014/main" xmlns:arto="http://schemas.microsoft.com/office/word/2006/arto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id="{900A01D5-16D2-4357-8364-1819009EE79E}"/>
              </a:ext>
            </a:extLst>
          </a:blip>
          <a:srcRect l="1487" t="12845" r="25207" b="8375"/>
          <a:stretch>
            <a:fillRect/>
          </a:stretch>
        </p:blipFill>
        <p:spPr>
          <a:xfrm>
            <a:off x="4057410" y="1309844"/>
            <a:ext cx="3059826" cy="3940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39757C-01BF-476A-A543-5333B6CDDA21}"/>
              </a:ext>
            </a:extLst>
          </p:cNvPr>
          <p:cNvPicPr/>
          <p:nvPr/>
        </p:nvPicPr>
        <p:blipFill>
          <a:blip r:embed="rId5">
            <a:extLst>
              <a:ext uri="{FF2B5EF4-FFF2-40B4-BE49-F238E27FC236}">
                <a16:creationId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16="http://schemas.microsoft.com/office/drawing/2014/main" xmlns:arto="http://schemas.microsoft.com/office/word/2006/arto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id="{AE0F30BD-5CA8-405A-BF61-A080D3DC68E1}"/>
              </a:ext>
            </a:extLst>
          </a:blip>
          <a:srcRect l="1876" t="25140" b="3092"/>
          <a:stretch>
            <a:fillRect/>
          </a:stretch>
        </p:blipFill>
        <p:spPr>
          <a:xfrm>
            <a:off x="7532016" y="1291472"/>
            <a:ext cx="3337089" cy="39404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8860A7-9D12-46D4-8D54-3DF598D969BE}"/>
              </a:ext>
            </a:extLst>
          </p:cNvPr>
          <p:cNvPicPr/>
          <p:nvPr/>
        </p:nvPicPr>
        <p:blipFill>
          <a:blip r:embed="rId6">
            <a:extLst>
              <a:ext uri="{FF2B5EF4-FFF2-40B4-BE49-F238E27FC236}">
                <a16:creationId xmlns:lc="http://schemas.openxmlformats.org/drawingml/2006/lockedCanvas" xmlns:a16="http://schemas.microsoft.com/office/drawing/2014/main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8E30DC24-BF0C-4CA9-AE7A-4BD69AF42C5C}"/>
              </a:ext>
            </a:extLst>
          </a:blip>
          <a:stretch>
            <a:fillRect/>
          </a:stretch>
        </p:blipFill>
        <p:spPr>
          <a:xfrm>
            <a:off x="549894" y="5231877"/>
            <a:ext cx="10733991" cy="14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16C9D2-1513-428E-8A2B-84F883B053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2" y="1206231"/>
            <a:ext cx="3956050" cy="3920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63F59-7C28-425D-97FF-F3451B4B64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72" y="1206230"/>
            <a:ext cx="6692562" cy="3997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1DA672-1ADD-48EC-80E8-168B445EFE5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27724" r="-111" b="390"/>
          <a:stretch/>
        </p:blipFill>
        <p:spPr bwMode="auto">
          <a:xfrm>
            <a:off x="382269" y="5126478"/>
            <a:ext cx="11135279" cy="14940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357F83-493C-41DE-BB27-6EE2D5939C6D}"/>
              </a:ext>
            </a:extLst>
          </p:cNvPr>
          <p:cNvSpPr txBox="1"/>
          <p:nvPr/>
        </p:nvSpPr>
        <p:spPr>
          <a:xfrm>
            <a:off x="157414" y="312332"/>
            <a:ext cx="884518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cryption Block Result and Waveform</a:t>
            </a:r>
            <a:endParaRPr lang="en-US" sz="320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FD3773E9-266B-4DCE-B3F7-C3E9181E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264" y="6437967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8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15D8AE-56CE-42E8-8D0C-629298281177}"/>
              </a:ext>
            </a:extLst>
          </p:cNvPr>
          <p:cNvSpPr txBox="1"/>
          <p:nvPr/>
        </p:nvSpPr>
        <p:spPr>
          <a:xfrm>
            <a:off x="11783" y="378570"/>
            <a:ext cx="8453487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Block Result and Coverage Analysis</a:t>
            </a:r>
            <a:endParaRPr lang="en-US" sz="320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A979F-7CE9-42D5-9180-4932FA8ACF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7" t="18256" b="53173"/>
          <a:stretch/>
        </p:blipFill>
        <p:spPr bwMode="auto">
          <a:xfrm>
            <a:off x="468584" y="1514300"/>
            <a:ext cx="11239508" cy="2289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45423-5A91-4981-8B9D-1476B409771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13814" b="37614"/>
          <a:stretch/>
        </p:blipFill>
        <p:spPr bwMode="auto">
          <a:xfrm>
            <a:off x="633952" y="4114800"/>
            <a:ext cx="10883597" cy="2289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22C15A67-4464-4012-9236-FC88858D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670" y="6439819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0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83B346-DA2E-4987-8EDE-CAF40BB1C4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11" y="1181687"/>
            <a:ext cx="8832313" cy="5315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62688-8B2F-41FF-AE64-9EBE1F3D4860}"/>
              </a:ext>
            </a:extLst>
          </p:cNvPr>
          <p:cNvSpPr txBox="1"/>
          <p:nvPr/>
        </p:nvSpPr>
        <p:spPr>
          <a:xfrm>
            <a:off x="933856" y="47521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Coverage report of Memory Block</a:t>
            </a:r>
            <a:endParaRPr lang="en-US" sz="3200" dirty="0"/>
          </a:p>
        </p:txBody>
      </p:sp>
      <p:sp>
        <p:nvSpPr>
          <p:cNvPr id="4" name="Slide Number Placeholder 13">
            <a:extLst>
              <a:ext uri="{FF2B5EF4-FFF2-40B4-BE49-F238E27FC236}">
                <a16:creationId xmlns:a16="http://schemas.microsoft.com/office/drawing/2014/main" id="{6E8B90F5-C112-4B3C-8C41-9EF9B32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717" y="6314311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7E233-51C3-4F63-A04E-5A6ED7C2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2" y="923630"/>
            <a:ext cx="11043458" cy="996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B59BD-3B76-4BFA-B3ED-A3CC07B82F15}"/>
              </a:ext>
            </a:extLst>
          </p:cNvPr>
          <p:cNvSpPr txBox="1"/>
          <p:nvPr/>
        </p:nvSpPr>
        <p:spPr>
          <a:xfrm>
            <a:off x="1482365" y="2336060"/>
            <a:ext cx="7652207" cy="938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sz="3200" b="1" kern="0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Results of Verification using </a:t>
            </a:r>
            <a:r>
              <a:rPr lang="en-IN" sz="3200" b="1" kern="0" dirty="0"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UVM</a:t>
            </a:r>
            <a:endParaRPr lang="en-IN" sz="3200" b="1" kern="0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endParaRPr lang="en-IN" sz="105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Slide Number Placeholder 13">
            <a:extLst>
              <a:ext uri="{FF2B5EF4-FFF2-40B4-BE49-F238E27FC236}">
                <a16:creationId xmlns:a16="http://schemas.microsoft.com/office/drawing/2014/main" id="{A5AC0389-9E45-4CE6-AA8D-B73D878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467" y="5983942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7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C615BA-CF9D-459B-9258-F131D749686A}"/>
              </a:ext>
            </a:extLst>
          </p:cNvPr>
          <p:cNvSpPr txBox="1"/>
          <p:nvPr/>
        </p:nvSpPr>
        <p:spPr>
          <a:xfrm>
            <a:off x="351149" y="565387"/>
            <a:ext cx="9763811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Encryption Block Result and Coverage Analysis </a:t>
            </a:r>
            <a:endParaRPr lang="en-US" sz="320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9ADCA-2370-4A91-ABEF-A8399B57558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1" t="20052" b="51549"/>
          <a:stretch/>
        </p:blipFill>
        <p:spPr bwMode="auto">
          <a:xfrm>
            <a:off x="813063" y="1368723"/>
            <a:ext cx="10725345" cy="2588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0E582-36B2-498B-8406-E817C71C1C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" b="60619"/>
          <a:stretch/>
        </p:blipFill>
        <p:spPr bwMode="auto">
          <a:xfrm>
            <a:off x="813063" y="4194928"/>
            <a:ext cx="10725345" cy="22341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0D02774C-EFD3-441D-A9FD-7698B7A8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264" y="6292758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31A9BE-551E-46D6-A008-3F08A8BD7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1162367"/>
            <a:ext cx="9630383" cy="484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C6F0C-13F8-46ED-AE3F-AF3B8A7F1A00}"/>
              </a:ext>
            </a:extLst>
          </p:cNvPr>
          <p:cNvSpPr txBox="1"/>
          <p:nvPr/>
        </p:nvSpPr>
        <p:spPr>
          <a:xfrm>
            <a:off x="683368" y="56922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Coverage report of Encryption Block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13">
            <a:extLst>
              <a:ext uri="{FF2B5EF4-FFF2-40B4-BE49-F238E27FC236}">
                <a16:creationId xmlns:a16="http://schemas.microsoft.com/office/drawing/2014/main" id="{012B65D0-8E94-483E-B79F-633CFD1E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993" y="6323954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5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CD2BAF-C8DE-451C-82FE-69E1D19A56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9" t="19342" r="170" b="62766"/>
          <a:stretch/>
        </p:blipFill>
        <p:spPr bwMode="auto">
          <a:xfrm>
            <a:off x="584461" y="1607943"/>
            <a:ext cx="10605155" cy="19648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48C26-ADC5-48AF-BACD-935D51BE449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1" b="55394"/>
          <a:stretch/>
        </p:blipFill>
        <p:spPr bwMode="auto">
          <a:xfrm>
            <a:off x="584461" y="4044099"/>
            <a:ext cx="10605155" cy="23489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DC7B0-A0B1-4747-BBBF-B13676BEAB9B}"/>
              </a:ext>
            </a:extLst>
          </p:cNvPr>
          <p:cNvSpPr txBox="1"/>
          <p:nvPr/>
        </p:nvSpPr>
        <p:spPr>
          <a:xfrm>
            <a:off x="0" y="540671"/>
            <a:ext cx="8962533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cryption Block Result and Coverage Analysis </a:t>
            </a:r>
            <a:endParaRPr lang="en-US" sz="320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0751E5F2-FACA-4572-ADA9-3D5741E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061" y="6210490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1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399C-1183-4E1E-88A5-31064A54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6283FC4-A9E5-4CB3-BF91-64EF1D54BE3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A69B77C-ADEF-4649-992E-E6328BA32A71}"/>
              </a:ext>
            </a:extLst>
          </p:cNvPr>
          <p:cNvSpPr txBox="1">
            <a:spLocks/>
          </p:cNvSpPr>
          <p:nvPr/>
        </p:nvSpPr>
        <p:spPr>
          <a:xfrm>
            <a:off x="519900" y="1269582"/>
            <a:ext cx="11151894" cy="158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Verification of Hardware Accelerator for Cryptographic Applications 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25A7CD5-4291-426F-A3A0-CE0C09011C6B}"/>
              </a:ext>
            </a:extLst>
          </p:cNvPr>
          <p:cNvSpPr txBox="1">
            <a:spLocks/>
          </p:cNvSpPr>
          <p:nvPr/>
        </p:nvSpPr>
        <p:spPr>
          <a:xfrm>
            <a:off x="1265500" y="5016180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		  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Mr. Shridhar Nayak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			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5D1F8-CE37-44CD-9628-B35727D2BDB7}"/>
              </a:ext>
            </a:extLst>
          </p:cNvPr>
          <p:cNvSpPr txBox="1"/>
          <p:nvPr/>
        </p:nvSpPr>
        <p:spPr>
          <a:xfrm>
            <a:off x="2681528" y="3166871"/>
            <a:ext cx="6828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>
                <a:solidFill>
                  <a:srgbClr val="D15A3E">
                    <a:lumMod val="75000"/>
                  </a:srgbClr>
                </a:solidFill>
              </a:rPr>
              <a:t>	</a:t>
            </a:r>
            <a:r>
              <a:rPr lang="en-US" sz="2100" err="1">
                <a:solidFill>
                  <a:srgbClr val="D15A3E">
                    <a:lumMod val="75000"/>
                  </a:srgbClr>
                </a:solidFill>
              </a:rPr>
              <a:t>Bhuvana</a:t>
            </a:r>
            <a:r>
              <a:rPr lang="en-US" sz="2100">
                <a:solidFill>
                  <a:srgbClr val="D15A3E">
                    <a:lumMod val="75000"/>
                  </a:srgbClr>
                </a:solidFill>
              </a:rPr>
              <a:t> Chandra Deepak M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- 201038003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Shree Jnanesh			 - 201038012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>
                <a:solidFill>
                  <a:srgbClr val="D15A3E">
                    <a:lumMod val="75000"/>
                  </a:srgbClr>
                </a:solidFill>
              </a:rPr>
              <a:t>	Abhishek M H 			 - 201038026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166900-DCD5-492D-8B43-F9F8B770E75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05" y="5540411"/>
            <a:ext cx="7414836" cy="7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7E246-A45F-4FD2-95AE-D68C00A971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3" y="1364566"/>
            <a:ext cx="10048973" cy="4905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60CE9-98EB-4CAD-9B71-BEDE240D662E}"/>
              </a:ext>
            </a:extLst>
          </p:cNvPr>
          <p:cNvSpPr txBox="1"/>
          <p:nvPr/>
        </p:nvSpPr>
        <p:spPr>
          <a:xfrm>
            <a:off x="718795" y="58833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Coverage report of </a:t>
            </a:r>
            <a:r>
              <a:rPr lang="en-IN" sz="32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</a:t>
            </a:r>
            <a:r>
              <a:rPr lang="en-IN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cryption Block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13">
            <a:extLst>
              <a:ext uri="{FF2B5EF4-FFF2-40B4-BE49-F238E27FC236}">
                <a16:creationId xmlns:a16="http://schemas.microsoft.com/office/drawing/2014/main" id="{EFE4A758-E577-4A99-884A-B0B9C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9534" y="6269669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3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E9175D-8270-42F2-B392-C11742801598}"/>
              </a:ext>
            </a:extLst>
          </p:cNvPr>
          <p:cNvSpPr txBox="1"/>
          <p:nvPr/>
        </p:nvSpPr>
        <p:spPr>
          <a:xfrm>
            <a:off x="304015" y="622928"/>
            <a:ext cx="938674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Memory Block of </a:t>
            </a:r>
            <a:r>
              <a:rPr lang="en-IN" sz="3200" b="1" dirty="0">
                <a:effectLst/>
                <a:latin typeface="+mj-lt"/>
                <a:ea typeface="DengXian Light" panose="02010600030101010101" pitchFamily="2" charset="-122"/>
                <a:cs typeface="Times New Roman" panose="02020603050405020304" pitchFamily="18" charset="0"/>
              </a:rPr>
              <a:t>Result and Coverage Analysis </a:t>
            </a:r>
            <a:endParaRPr lang="en-US" sz="3200" b="1" dirty="0">
              <a:effectLst/>
              <a:latin typeface="+mj-lt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4B57B-832E-4AF8-BBED-5973040E32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16246" b="55076"/>
          <a:stretch/>
        </p:blipFill>
        <p:spPr bwMode="auto">
          <a:xfrm>
            <a:off x="754143" y="1687399"/>
            <a:ext cx="10529741" cy="2380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4826C-8492-4EA1-ABCF-619A07E1945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1" b="53173"/>
          <a:stretch/>
        </p:blipFill>
        <p:spPr bwMode="auto">
          <a:xfrm>
            <a:off x="847374" y="4205384"/>
            <a:ext cx="10436510" cy="20296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F34D9BB8-2A6F-4A06-9F94-1914B772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264" y="6372963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4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3837E6-74B8-4AAC-81A0-5E870EC5D4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/>
          <a:stretch>
            <a:fillRect/>
          </a:stretch>
        </p:blipFill>
        <p:spPr>
          <a:xfrm>
            <a:off x="1019175" y="1237957"/>
            <a:ext cx="10439400" cy="5134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D0C88-7C7F-4415-88A5-EE47821619F5}"/>
              </a:ext>
            </a:extLst>
          </p:cNvPr>
          <p:cNvSpPr txBox="1"/>
          <p:nvPr/>
        </p:nvSpPr>
        <p:spPr>
          <a:xfrm>
            <a:off x="895350" y="4857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Coverage report of </a:t>
            </a:r>
            <a:r>
              <a:rPr lang="en-IN" sz="32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Memory Block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13">
            <a:extLst>
              <a:ext uri="{FF2B5EF4-FFF2-40B4-BE49-F238E27FC236}">
                <a16:creationId xmlns:a16="http://schemas.microsoft.com/office/drawing/2014/main" id="{E0458427-503A-4335-8BAB-FEB3856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400" y="6301445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22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3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9F2ED7-9F68-491B-B478-823AC5C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63" y="1935798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tx2"/>
                </a:solidFill>
              </a:rPr>
              <a:t>References</a:t>
            </a:r>
            <a:endParaRPr lang="en-IN" sz="500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A249D-05DF-4339-BF20-840585DB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10775086" cy="29455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http://page.math.tu-berlin.de/~kant/teaching/hess/krypto-ws2006/des.htm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https://verificationguide.com/systemverilog-examples/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http://www.testbench.in/TS_24_VERIFICATION_PLAN.html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https://www.design-reuse.com/articles/16141/verification-planning-for-core-based-designs.html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https://www.chipverify.com/systemverilog/systemverilog-tutorial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13">
            <a:extLst>
              <a:ext uri="{FF2B5EF4-FFF2-40B4-BE49-F238E27FC236}">
                <a16:creationId xmlns:a16="http://schemas.microsoft.com/office/drawing/2014/main" id="{F4195645-6E4D-4C68-9C38-C9BD28F8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112" y="6331828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23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503B770-CFB3-4E73-83DE-C60CA782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18" name="Slide Number Placeholder 13">
            <a:extLst>
              <a:ext uri="{FF2B5EF4-FFF2-40B4-BE49-F238E27FC236}">
                <a16:creationId xmlns:a16="http://schemas.microsoft.com/office/drawing/2014/main" id="{5D803EB1-403C-4D51-972F-D3ABC3FC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886" y="6310313"/>
            <a:ext cx="2743200" cy="365125"/>
          </a:xfrm>
        </p:spPr>
        <p:txBody>
          <a:bodyPr/>
          <a:lstStyle/>
          <a:p>
            <a:fld id="{A028C09C-CA27-4D36-A3FE-9C27A34EE86F}" type="slidenum">
              <a:rPr lang="en-US" sz="1600" smtClean="0">
                <a:solidFill>
                  <a:schemeClr val="tx1"/>
                </a:solidFill>
              </a:rPr>
              <a:t>24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F1D73-6E6C-41C2-B161-E4A2715D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51" y="1259789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Contents</a:t>
            </a:r>
            <a:endParaRPr lang="en-IN" sz="5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24EB-4075-4E68-8440-8DFEA52B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51" y="2582765"/>
            <a:ext cx="10688924" cy="3573978"/>
          </a:xfrm>
        </p:spPr>
        <p:txBody>
          <a:bodyPr anchor="ctr">
            <a:noAutofit/>
          </a:bodyPr>
          <a:lstStyle/>
          <a:p>
            <a:r>
              <a:rPr lang="en-IN" sz="2500" dirty="0"/>
              <a:t>Specification of Design Units</a:t>
            </a:r>
          </a:p>
          <a:p>
            <a:r>
              <a:rPr lang="en-IN" sz="2500" dirty="0"/>
              <a:t>Verification Plan</a:t>
            </a:r>
          </a:p>
          <a:p>
            <a:r>
              <a:rPr lang="en-IN" sz="2500" dirty="0"/>
              <a:t>Verification Environment</a:t>
            </a:r>
          </a:p>
          <a:p>
            <a:r>
              <a:rPr lang="en-IN" sz="2500" dirty="0"/>
              <a:t>Testcases for Encryption</a:t>
            </a:r>
          </a:p>
          <a:p>
            <a:r>
              <a:rPr lang="en-IN" sz="2500" dirty="0"/>
              <a:t>Testcases for Decryption</a:t>
            </a:r>
          </a:p>
          <a:p>
            <a:r>
              <a:rPr lang="en-IN" sz="2500" dirty="0"/>
              <a:t>Testcases for Memory</a:t>
            </a:r>
          </a:p>
          <a:p>
            <a:r>
              <a:rPr lang="en-IN" sz="2500" dirty="0"/>
              <a:t>Results </a:t>
            </a:r>
          </a:p>
          <a:p>
            <a:r>
              <a:rPr lang="en-IN" sz="2500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06EFA-F862-4291-9DE9-74AF23CE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z="16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6">
            <a:extLst>
              <a:ext uri="{FF2B5EF4-FFF2-40B4-BE49-F238E27FC236}">
                <a16:creationId xmlns:a16="http://schemas.microsoft.com/office/drawing/2014/main" id="{A1C0B9C1-D778-4076-B01C-19236BCA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0" y="5146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Specification of Design Units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6B259665-5176-4C7B-9D04-CAF33C6C1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656" y="1651304"/>
            <a:ext cx="10629550" cy="26893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1GHz operating frequency (</a:t>
            </a:r>
            <a:r>
              <a:rPr lang="en-US" sz="2500" dirty="0" err="1">
                <a:solidFill>
                  <a:srgbClr val="000000"/>
                </a:solidFill>
              </a:rPr>
              <a:t>clk</a:t>
            </a:r>
            <a:r>
              <a:rPr lang="en-US" sz="2500" dirty="0">
                <a:solidFill>
                  <a:srgbClr val="000000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115 pipelines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64-bitlength input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64-bitlength Output data Encryption &amp; decryption </a:t>
            </a:r>
            <a:endParaRPr lang="en-IN" sz="2500" dirty="0">
              <a:solidFill>
                <a:srgbClr val="000000"/>
              </a:solidFill>
            </a:endParaRPr>
          </a:p>
          <a:p>
            <a:r>
              <a:rPr lang="en-IN" sz="2500" dirty="0"/>
              <a:t> 64-bitlength Key </a:t>
            </a:r>
          </a:p>
          <a:p>
            <a:r>
              <a:rPr lang="en-IN" sz="2500" dirty="0"/>
              <a:t> 512 Bytes 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62051-F347-430B-903D-4ACE3380C127}"/>
              </a:ext>
            </a:extLst>
          </p:cNvPr>
          <p:cNvSpPr txBox="1"/>
          <p:nvPr/>
        </p:nvSpPr>
        <p:spPr>
          <a:xfrm>
            <a:off x="943208" y="4753551"/>
            <a:ext cx="4379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Encryption DUT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Clk</a:t>
            </a:r>
            <a:r>
              <a:rPr lang="en-US" sz="2000" dirty="0"/>
              <a:t> – 1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Msg – 64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Key – 64 bit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Cipher – 64 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7C552-760E-4FF9-85F3-99F5A208029E}"/>
              </a:ext>
            </a:extLst>
          </p:cNvPr>
          <p:cNvSpPr txBox="1"/>
          <p:nvPr/>
        </p:nvSpPr>
        <p:spPr>
          <a:xfrm>
            <a:off x="4073904" y="4822887"/>
            <a:ext cx="4379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Decryption DUT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Clk</a:t>
            </a:r>
            <a:r>
              <a:rPr lang="en-US" sz="2000" dirty="0"/>
              <a:t> – 1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Cipher – 64 bit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Key – 64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Msg</a:t>
            </a:r>
            <a:r>
              <a:rPr lang="en-IN" sz="2000" dirty="0"/>
              <a:t> </a:t>
            </a:r>
            <a:r>
              <a:rPr lang="en-US" sz="2000" dirty="0"/>
              <a:t>– 64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66555-CD26-4C4D-B056-19BFE0AC72F3}"/>
              </a:ext>
            </a:extLst>
          </p:cNvPr>
          <p:cNvSpPr txBox="1"/>
          <p:nvPr/>
        </p:nvSpPr>
        <p:spPr>
          <a:xfrm>
            <a:off x="411190" y="4228208"/>
            <a:ext cx="10302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Pin Details</a:t>
            </a:r>
            <a:endParaRPr lang="en-IN" sz="30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lide Number Placeholder 11">
            <a:extLst>
              <a:ext uri="{FF2B5EF4-FFF2-40B4-BE49-F238E27FC236}">
                <a16:creationId xmlns:a16="http://schemas.microsoft.com/office/drawing/2014/main" id="{406216FA-B30D-4606-AA08-80676170A6C1}"/>
              </a:ext>
            </a:extLst>
          </p:cNvPr>
          <p:cNvSpPr txBox="1">
            <a:spLocks/>
          </p:cNvSpPr>
          <p:nvPr/>
        </p:nvSpPr>
        <p:spPr>
          <a:xfrm>
            <a:off x="9157928" y="6394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28C09C-CA27-4D36-A3FE-9C27A34EE86F}" type="slidenum">
              <a:rPr lang="en-US" sz="1600" smtClean="0"/>
              <a:pPr/>
              <a:t>4</a:t>
            </a:fld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CC9B2-431E-46BD-90F7-C0BB3ACB4F42}"/>
              </a:ext>
            </a:extLst>
          </p:cNvPr>
          <p:cNvSpPr txBox="1"/>
          <p:nvPr/>
        </p:nvSpPr>
        <p:spPr>
          <a:xfrm>
            <a:off x="7512767" y="4754129"/>
            <a:ext cx="3553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Memory DUT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Clk</a:t>
            </a:r>
            <a:r>
              <a:rPr lang="en-IN" sz="2000" dirty="0"/>
              <a:t> – 1bit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Read/Write Enable – 1bit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Data IO line – 64bit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Key IO line – 64bit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Input line </a:t>
            </a:r>
            <a:r>
              <a:rPr lang="en-IN" sz="2000" dirty="0"/>
              <a:t>– 6bit</a:t>
            </a:r>
            <a:endParaRPr lang="en-US" sz="2000" dirty="0"/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43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6896F-CC3D-4387-ABF3-A0F7EE22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01" y="1209238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5000">
                <a:solidFill>
                  <a:schemeClr val="tx2"/>
                </a:solidFill>
                <a:latin typeface="+mj-lt"/>
                <a:cs typeface="Times New Roman" pitchFamily="16" charset="0"/>
              </a:rPr>
              <a:t>Verification Plan	</a:t>
            </a:r>
            <a:endParaRPr lang="en-US" sz="5000">
              <a:solidFill>
                <a:schemeClr val="tx2"/>
              </a:solidFill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B4C9-92C3-4F75-B5D6-35D5395C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276040"/>
            <a:ext cx="9833548" cy="4262872"/>
          </a:xfrm>
        </p:spPr>
        <p:txBody>
          <a:bodyPr anchor="ctr">
            <a:noAutofit/>
          </a:bodyPr>
          <a:lstStyle/>
          <a:p>
            <a:r>
              <a:rPr lang="en-US" sz="2500" dirty="0"/>
              <a:t>Project schedule</a:t>
            </a:r>
          </a:p>
          <a:p>
            <a:r>
              <a:rPr lang="en-US" sz="2500" dirty="0"/>
              <a:t>Verification approach</a:t>
            </a:r>
          </a:p>
          <a:p>
            <a:r>
              <a:rPr lang="en-US" sz="2500" dirty="0"/>
              <a:t>Test definitions</a:t>
            </a:r>
          </a:p>
          <a:p>
            <a:r>
              <a:rPr lang="en-US" sz="2500" dirty="0"/>
              <a:t>Testbench requirements</a:t>
            </a:r>
          </a:p>
          <a:p>
            <a:r>
              <a:rPr lang="en-IN" sz="2500" dirty="0"/>
              <a:t>Results Checking</a:t>
            </a:r>
            <a:endParaRPr lang="en-US" sz="2500" dirty="0"/>
          </a:p>
          <a:p>
            <a:r>
              <a:rPr lang="en-US" sz="2500" dirty="0"/>
              <a:t>Issue tracking</a:t>
            </a:r>
          </a:p>
          <a:p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E3BBF-C4AF-4C1D-806A-11E2FA5D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z="1600" smtClean="0"/>
              <a:pPr>
                <a:spcAft>
                  <a:spcPts val="600"/>
                </a:spcAft>
              </a:pPr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8873-CB05-4051-9D3A-8788700F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7" y="2616215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System Verilog</a:t>
            </a:r>
            <a:br>
              <a:rPr lang="en-US" dirty="0"/>
            </a:br>
            <a:r>
              <a:rPr lang="en-US" dirty="0"/>
              <a:t>Environment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CFB51-651F-4CA4-8C16-D5655CFD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36626"/>
            <a:ext cx="6019331" cy="35815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0F6E-514B-45F1-91FE-E0DD72C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z="1600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30303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352DD-A33B-407B-8ACF-037E55B6594D}"/>
              </a:ext>
            </a:extLst>
          </p:cNvPr>
          <p:cNvSpPr/>
          <p:nvPr/>
        </p:nvSpPr>
        <p:spPr>
          <a:xfrm>
            <a:off x="6962503" y="2952206"/>
            <a:ext cx="2834640" cy="74458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6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75BE-DE4E-45CA-9678-6E9EA456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UVM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CF35F-852E-4449-BCDF-0EFCFCD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C09C-CA27-4D36-A3FE-9C27A34EE86F}" type="slidenum">
              <a:rPr lang="en-US" sz="1600" smtClean="0"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2ACC4-0474-4DE3-9ABD-DB8B629E074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1000"/>
                    </a14:imgEffect>
                    <a14:imgEffect>
                      <a14:saturation sat="0"/>
                    </a14:imgEffect>
                    <a14:imgEffect>
                      <a14:brightnessContrast bright="3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9" t="5417" r="-699" b="67"/>
          <a:stretch/>
        </p:blipFill>
        <p:spPr bwMode="auto">
          <a:xfrm>
            <a:off x="2083324" y="1690688"/>
            <a:ext cx="7871381" cy="46656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985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E8CF76-E11F-4837-9547-113E38A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5" y="57685"/>
            <a:ext cx="11003280" cy="844085"/>
          </a:xfrm>
        </p:spPr>
        <p:txBody>
          <a:bodyPr anchor="ctr">
            <a:normAutofit/>
          </a:bodyPr>
          <a:lstStyle/>
          <a:p>
            <a:r>
              <a:rPr lang="en-US" sz="4400"/>
              <a:t>Testcases for Encryption</a:t>
            </a:r>
            <a:endParaRPr lang="en-US" sz="4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725D86-3DE6-4E0C-851E-E1DD45A5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2761488"/>
            <a:chExt cx="242107" cy="1340860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2CAEF33-636F-4036-BA69-CC3BF78EF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2CF76BD1-5BDD-4678-B22A-5B8AA3AA8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BE7D26F-5EBA-426E-AFD4-595BDB976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1C38FEF4-B27D-4FD4-A92F-06E9A93C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BF628E95-8FC2-46E9-A49C-892578948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83796CB-BD1E-4C41-B439-1E68E41D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459FE16-46F6-4E64-995D-9DAE6A20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C2227DA-24BF-437C-867E-5BBD6824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53ADF932-1963-444E-9123-3739999A9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91AF4E7-7CE7-43B3-B7C2-1191242AF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C3E0E02-B374-4D57-B3DE-4F82C046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1D60AD3C-01C0-4142-858C-EBB4365D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F127BCA-309A-448D-9D9E-F94C259AF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5E70E66-4DE0-4B7A-ACB4-CB5BD017D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479AB281-5F89-473E-B48F-7528329C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D3B6C99C-8B14-479D-96E1-F0E8D1AFB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272CAA8A-0050-4E07-BC38-9189ACF1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809F8414-1980-430C-BD54-DD7126F51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B74D5608-4AC7-4553-A124-AC41DCDD6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4C045074-9A3D-4075-BE06-7CD4A6EFF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3974A7-99B7-484D-AFB0-E6A122739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807486"/>
              </p:ext>
            </p:extLst>
          </p:nvPr>
        </p:nvGraphicFramePr>
        <p:xfrm>
          <a:off x="596550" y="799776"/>
          <a:ext cx="10705006" cy="551661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61224">
                  <a:extLst>
                    <a:ext uri="{9D8B030D-6E8A-4147-A177-3AD203B41FA5}">
                      <a16:colId xmlns:a16="http://schemas.microsoft.com/office/drawing/2014/main" val="3657472552"/>
                    </a:ext>
                  </a:extLst>
                </a:gridCol>
                <a:gridCol w="2714718">
                  <a:extLst>
                    <a:ext uri="{9D8B030D-6E8A-4147-A177-3AD203B41FA5}">
                      <a16:colId xmlns:a16="http://schemas.microsoft.com/office/drawing/2014/main" val="3746626249"/>
                    </a:ext>
                  </a:extLst>
                </a:gridCol>
                <a:gridCol w="953556">
                  <a:extLst>
                    <a:ext uri="{9D8B030D-6E8A-4147-A177-3AD203B41FA5}">
                      <a16:colId xmlns:a16="http://schemas.microsoft.com/office/drawing/2014/main" val="2693168093"/>
                    </a:ext>
                  </a:extLst>
                </a:gridCol>
                <a:gridCol w="1232810">
                  <a:extLst>
                    <a:ext uri="{9D8B030D-6E8A-4147-A177-3AD203B41FA5}">
                      <a16:colId xmlns:a16="http://schemas.microsoft.com/office/drawing/2014/main" val="1146043521"/>
                    </a:ext>
                  </a:extLst>
                </a:gridCol>
                <a:gridCol w="3588122">
                  <a:extLst>
                    <a:ext uri="{9D8B030D-6E8A-4147-A177-3AD203B41FA5}">
                      <a16:colId xmlns:a16="http://schemas.microsoft.com/office/drawing/2014/main" val="1005485731"/>
                    </a:ext>
                  </a:extLst>
                </a:gridCol>
                <a:gridCol w="1054576">
                  <a:extLst>
                    <a:ext uri="{9D8B030D-6E8A-4147-A177-3AD203B41FA5}">
                      <a16:colId xmlns:a16="http://schemas.microsoft.com/office/drawing/2014/main" val="1310897434"/>
                    </a:ext>
                  </a:extLst>
                </a:gridCol>
              </a:tblGrid>
              <a:tr h="5222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 Number</a:t>
                      </a:r>
                      <a:endParaRPr lang="en-IN" sz="1400" dirty="0"/>
                    </a:p>
                  </a:txBody>
                  <a:tcPr marL="62361" marR="62361" marT="31181" marB="311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</a:t>
                      </a:r>
                      <a:endParaRPr lang="en-IN" sz="1400" dirty="0"/>
                    </a:p>
                  </a:txBody>
                  <a:tcPr marL="62361" marR="62361" marT="31181" marB="311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</a:t>
                      </a:r>
                      <a:endParaRPr lang="en-IN" sz="1400" dirty="0"/>
                    </a:p>
                  </a:txBody>
                  <a:tcPr marL="62361" marR="62361" marT="31181" marB="311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Value</a:t>
                      </a:r>
                      <a:endParaRPr lang="en-IN" sz="1400" dirty="0"/>
                    </a:p>
                  </a:txBody>
                  <a:tcPr marL="62361" marR="62361" marT="31181" marB="311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Output</a:t>
                      </a:r>
                      <a:endParaRPr lang="en-IN" sz="1400" dirty="0"/>
                    </a:p>
                  </a:txBody>
                  <a:tcPr marL="62361" marR="62361" marT="31181" marB="311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</a:t>
                      </a:r>
                      <a:endParaRPr lang="en-IN" sz="1400" dirty="0"/>
                    </a:p>
                  </a:txBody>
                  <a:tcPr marL="62361" marR="62361" marT="31181" marB="31181" anchor="ctr"/>
                </a:tc>
                <a:extLst>
                  <a:ext uri="{0D108BD9-81ED-4DB2-BD59-A6C34878D82A}">
                    <a16:rowId xmlns:a16="http://schemas.microsoft.com/office/drawing/2014/main" val="1059634624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r>
                        <a:rPr lang="en-IN" sz="1400" dirty="0" err="1"/>
                        <a:t>egative</a:t>
                      </a:r>
                      <a:r>
                        <a:rPr lang="en-IN" sz="1400" dirty="0"/>
                        <a:t> clock edge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clk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LOW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Cipher</a:t>
                      </a:r>
                      <a:r>
                        <a:rPr lang="en-IN" sz="1400"/>
                        <a:t> is not changed, previous output are held as it is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PASS</a:t>
                      </a:r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3608707798"/>
                  </a:ext>
                </a:extLst>
              </a:tr>
              <a:tr h="294404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Positive clock edge</a:t>
                      </a:r>
                      <a:endParaRPr lang="en-IN" sz="1400" dirty="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HIGH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Cipher</a:t>
                      </a:r>
                      <a:r>
                        <a:rPr lang="en-IN" sz="1400"/>
                        <a:t> should vary according to DES Algorithm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PASS</a:t>
                      </a:r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129584842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key given is 64 bit wide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key</a:t>
                      </a:r>
                      <a:endParaRPr lang="en-IN" sz="1400" b="1" dirty="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Cipher</a:t>
                      </a:r>
                      <a:r>
                        <a:rPr lang="en-IN" sz="1400"/>
                        <a:t> will be as expected according to DES Algorithm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PASS</a:t>
                      </a:r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1022927398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key length is less than 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&lt;64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An unknown value comes across the </a:t>
                      </a:r>
                      <a:r>
                        <a:rPr lang="en-IN" sz="1400" b="1" dirty="0"/>
                        <a:t>Cipher</a:t>
                      </a:r>
                      <a:r>
                        <a:rPr lang="en-IN" sz="1400" dirty="0"/>
                        <a:t> terminals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1746837618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key length is more than 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&gt;64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The first 64 bits are considered from </a:t>
                      </a:r>
                      <a:r>
                        <a:rPr lang="en-IN" sz="1400" b="1" dirty="0"/>
                        <a:t>key</a:t>
                      </a:r>
                      <a:r>
                        <a:rPr lang="en-IN" sz="1400" dirty="0"/>
                        <a:t> and </a:t>
                      </a:r>
                      <a:r>
                        <a:rPr lang="en-IN" sz="1400" b="1" dirty="0"/>
                        <a:t>Cipher </a:t>
                      </a:r>
                      <a:r>
                        <a:rPr lang="en-IN" sz="1400" dirty="0"/>
                        <a:t>is as per DES Logic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1058080253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Message input is 64 bit wide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msg</a:t>
                      </a:r>
                      <a:endParaRPr lang="en-IN" sz="1400" b="1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Cipher</a:t>
                      </a:r>
                      <a:r>
                        <a:rPr lang="en-IN" sz="1400" dirty="0"/>
                        <a:t> will be as expected according to DES Algorithm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1142315236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Message is less than 64 bit wide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&lt;64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An unknown value comes across the </a:t>
                      </a:r>
                      <a:r>
                        <a:rPr lang="en-IN" sz="1400" b="1" dirty="0"/>
                        <a:t>Cipher</a:t>
                      </a:r>
                      <a:r>
                        <a:rPr lang="en-IN" sz="1400" dirty="0"/>
                        <a:t> terminals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3234674285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Message is more than 64 bit wide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&gt;64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The first 64 bits are considered from </a:t>
                      </a:r>
                      <a:r>
                        <a:rPr lang="en-IN" sz="1400" b="1" dirty="0" err="1"/>
                        <a:t>msg</a:t>
                      </a:r>
                      <a:r>
                        <a:rPr lang="en-IN" sz="1400" dirty="0"/>
                        <a:t> and </a:t>
                      </a:r>
                      <a:r>
                        <a:rPr lang="en-IN" sz="1400" b="1" dirty="0"/>
                        <a:t>Cipher </a:t>
                      </a:r>
                      <a:r>
                        <a:rPr lang="en-IN" sz="1400" dirty="0"/>
                        <a:t>is as per DES Logic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3004937384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When keys are changed for the same message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Msg,key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Different </a:t>
                      </a:r>
                      <a:r>
                        <a:rPr lang="en-US" sz="1400" b="1" dirty="0"/>
                        <a:t>Cipher</a:t>
                      </a:r>
                      <a:r>
                        <a:rPr lang="en-US" sz="1400" dirty="0"/>
                        <a:t> texts should be obtained.</a:t>
                      </a:r>
                      <a:endParaRPr lang="en-IN" sz="1400" dirty="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2442364425"/>
                  </a:ext>
                </a:extLst>
              </a:tr>
              <a:tr h="5222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When Same Key is used with different messages</a:t>
                      </a:r>
                      <a:endParaRPr lang="en-IN" sz="1400"/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Msg,key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Cipher</a:t>
                      </a:r>
                      <a:r>
                        <a:rPr lang="en-IN" sz="1400" dirty="0"/>
                        <a:t> will occur as per DES Logic in different cycles</a:t>
                      </a:r>
                    </a:p>
                  </a:txBody>
                  <a:tcPr marL="62361" marR="62361" marT="31181" marB="31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PASS</a:t>
                      </a:r>
                    </a:p>
                  </a:txBody>
                  <a:tcPr marL="62361" marR="62361" marT="31181" marB="31181"/>
                </a:tc>
                <a:extLst>
                  <a:ext uri="{0D108BD9-81ED-4DB2-BD59-A6C34878D82A}">
                    <a16:rowId xmlns:a16="http://schemas.microsoft.com/office/drawing/2014/main" val="31972520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C20CB-2E92-4DC5-894D-A36BD0C0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90" y="60512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E8CF76-E11F-4837-9547-113E38A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5" y="57685"/>
            <a:ext cx="11003280" cy="844085"/>
          </a:xfrm>
        </p:spPr>
        <p:txBody>
          <a:bodyPr anchor="ctr">
            <a:normAutofit/>
          </a:bodyPr>
          <a:lstStyle/>
          <a:p>
            <a:r>
              <a:rPr lang="en-US"/>
              <a:t>Testcases for Decryption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725D86-3DE6-4E0C-851E-E1DD45A5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2761488"/>
            <a:chExt cx="242107" cy="1340860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2CAEF33-636F-4036-BA69-CC3BF78EF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2CF76BD1-5BDD-4678-B22A-5B8AA3AA8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BE7D26F-5EBA-426E-AFD4-595BDB976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1C38FEF4-B27D-4FD4-A92F-06E9A93C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BF628E95-8FC2-46E9-A49C-892578948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83796CB-BD1E-4C41-B439-1E68E41D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459FE16-46F6-4E64-995D-9DAE6A20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C2227DA-24BF-437C-867E-5BBD6824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53ADF932-1963-444E-9123-3739999A9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91AF4E7-7CE7-43B3-B7C2-1191242AF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C3E0E02-B374-4D57-B3DE-4F82C046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1D60AD3C-01C0-4142-858C-EBB4365D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F127BCA-309A-448D-9D9E-F94C259AF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5E70E66-4DE0-4B7A-ACB4-CB5BD017D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479AB281-5F89-473E-B48F-7528329C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D3B6C99C-8B14-479D-96E1-F0E8D1AFB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272CAA8A-0050-4E07-BC38-9189ACF1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809F8414-1980-430C-BD54-DD7126F51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B74D5608-4AC7-4553-A124-AC41DCDD6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4C045074-9A3D-4075-BE06-7CD4A6EFF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3974A7-99B7-484D-AFB0-E6A122739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11503"/>
              </p:ext>
            </p:extLst>
          </p:nvPr>
        </p:nvGraphicFramePr>
        <p:xfrm>
          <a:off x="553383" y="768859"/>
          <a:ext cx="10489755" cy="5514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37876">
                  <a:extLst>
                    <a:ext uri="{9D8B030D-6E8A-4147-A177-3AD203B41FA5}">
                      <a16:colId xmlns:a16="http://schemas.microsoft.com/office/drawing/2014/main" val="3657472552"/>
                    </a:ext>
                  </a:extLst>
                </a:gridCol>
                <a:gridCol w="2660131">
                  <a:extLst>
                    <a:ext uri="{9D8B030D-6E8A-4147-A177-3AD203B41FA5}">
                      <a16:colId xmlns:a16="http://schemas.microsoft.com/office/drawing/2014/main" val="3746626249"/>
                    </a:ext>
                  </a:extLst>
                </a:gridCol>
                <a:gridCol w="934382">
                  <a:extLst>
                    <a:ext uri="{9D8B030D-6E8A-4147-A177-3AD203B41FA5}">
                      <a16:colId xmlns:a16="http://schemas.microsoft.com/office/drawing/2014/main" val="2693168093"/>
                    </a:ext>
                  </a:extLst>
                </a:gridCol>
                <a:gridCol w="1208021">
                  <a:extLst>
                    <a:ext uri="{9D8B030D-6E8A-4147-A177-3AD203B41FA5}">
                      <a16:colId xmlns:a16="http://schemas.microsoft.com/office/drawing/2014/main" val="1146043521"/>
                    </a:ext>
                  </a:extLst>
                </a:gridCol>
                <a:gridCol w="3515974">
                  <a:extLst>
                    <a:ext uri="{9D8B030D-6E8A-4147-A177-3AD203B41FA5}">
                      <a16:colId xmlns:a16="http://schemas.microsoft.com/office/drawing/2014/main" val="1005485731"/>
                    </a:ext>
                  </a:extLst>
                </a:gridCol>
                <a:gridCol w="1033371">
                  <a:extLst>
                    <a:ext uri="{9D8B030D-6E8A-4147-A177-3AD203B41FA5}">
                      <a16:colId xmlns:a16="http://schemas.microsoft.com/office/drawing/2014/main" val="1310897434"/>
                    </a:ext>
                  </a:extLst>
                </a:gridCol>
              </a:tblGrid>
              <a:tr h="502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 Number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Value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Output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</a:t>
                      </a:r>
                      <a:endParaRPr lang="en-IN" sz="1400" dirty="0"/>
                    </a:p>
                  </a:txBody>
                  <a:tcPr marL="66239" marR="66239" marT="33120" marB="33120" anchor="ctr"/>
                </a:tc>
                <a:extLst>
                  <a:ext uri="{0D108BD9-81ED-4DB2-BD59-A6C34878D82A}">
                    <a16:rowId xmlns:a16="http://schemas.microsoft.com/office/drawing/2014/main" val="1059634624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</a:t>
                      </a:r>
                      <a:r>
                        <a:rPr lang="en-IN" sz="1400"/>
                        <a:t>egative clock edge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clk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Decrypt</a:t>
                      </a:r>
                      <a:r>
                        <a:rPr lang="en-IN" sz="1400"/>
                        <a:t> is not changed, previous output are held as it is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608707798"/>
                  </a:ext>
                </a:extLst>
              </a:tr>
              <a:tr h="284805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Positive clock edge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HIGH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Decrypt</a:t>
                      </a:r>
                      <a:r>
                        <a:rPr lang="en-IN" sz="1400" dirty="0"/>
                        <a:t> should vary according to DES Algorithm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29584842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key given is 64 bit wide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key</a:t>
                      </a:r>
                      <a:endParaRPr lang="en-IN" sz="1400" b="1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Decrypt</a:t>
                      </a:r>
                      <a:r>
                        <a:rPr lang="en-IN" sz="1400" dirty="0"/>
                        <a:t> will be as expected according to DES Algorithm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022927398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key length is less than 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&lt;64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An unknown value comes across the </a:t>
                      </a:r>
                      <a:r>
                        <a:rPr lang="en-IN" sz="1400" b="1"/>
                        <a:t>Decrypt</a:t>
                      </a:r>
                      <a:r>
                        <a:rPr lang="en-IN" sz="1400"/>
                        <a:t> terminals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746837618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key length is more than 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&gt;64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The first 64 bits are considered from </a:t>
                      </a:r>
                      <a:r>
                        <a:rPr lang="en-IN" sz="1400" b="1"/>
                        <a:t>key</a:t>
                      </a:r>
                      <a:r>
                        <a:rPr lang="en-IN" sz="1400"/>
                        <a:t> and </a:t>
                      </a:r>
                      <a:r>
                        <a:rPr lang="en-IN" sz="1400" b="1"/>
                        <a:t>Decrypt </a:t>
                      </a:r>
                      <a:r>
                        <a:rPr lang="en-IN" sz="1400"/>
                        <a:t>is as per DES Logic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058080253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cipher input is 64 bit wide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cipher</a:t>
                      </a:r>
                      <a:endParaRPr lang="en-IN" sz="1400" b="1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Decrypt</a:t>
                      </a:r>
                      <a:r>
                        <a:rPr lang="en-IN" sz="1400"/>
                        <a:t> will be as expected according to DES Algorithm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1142315236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cipher is less than 64 bit wide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&lt;64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An unknown value comes across the </a:t>
                      </a:r>
                      <a:r>
                        <a:rPr lang="en-IN" sz="1400" b="1"/>
                        <a:t>Decrypt</a:t>
                      </a:r>
                      <a:r>
                        <a:rPr lang="en-IN" sz="1400"/>
                        <a:t> terminals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234674285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cipher is more than 64 bit wide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&gt;64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The first 64 bits are considered from </a:t>
                      </a:r>
                      <a:r>
                        <a:rPr lang="en-IN" sz="1400" b="1"/>
                        <a:t>cipher</a:t>
                      </a:r>
                      <a:r>
                        <a:rPr lang="en-IN" sz="1400"/>
                        <a:t> and </a:t>
                      </a:r>
                      <a:r>
                        <a:rPr lang="en-IN" sz="1400" b="1"/>
                        <a:t>Decrypt </a:t>
                      </a:r>
                      <a:r>
                        <a:rPr lang="en-IN" sz="1400"/>
                        <a:t>is as per DES Logic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FAIL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004937384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When keys are changed for the same message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cipher,key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 message should not be obtained at </a:t>
                      </a:r>
                      <a:r>
                        <a:rPr lang="en-US" sz="1400" b="1" dirty="0"/>
                        <a:t>Decrypt</a:t>
                      </a:r>
                      <a:r>
                        <a:rPr lang="en-US" sz="1400" dirty="0"/>
                        <a:t> for different Key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2442364425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When Same Key is used with different messages</a:t>
                      </a:r>
                      <a:endParaRPr lang="en-IN" sz="1400"/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cipher,key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64 bit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Decrypt</a:t>
                      </a:r>
                      <a:r>
                        <a:rPr lang="en-IN" sz="1400"/>
                        <a:t> will occur as per DES Logic in different cycles</a:t>
                      </a:r>
                    </a:p>
                  </a:txBody>
                  <a:tcPr marL="66239" marR="66239" marT="33120" marB="331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</a:t>
                      </a:r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</a:txBody>
                  <a:tcPr marL="66239" marR="66239" marT="33120" marB="33120"/>
                </a:tc>
                <a:extLst>
                  <a:ext uri="{0D108BD9-81ED-4DB2-BD59-A6C34878D82A}">
                    <a16:rowId xmlns:a16="http://schemas.microsoft.com/office/drawing/2014/main" val="31972520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C20CB-2E92-4DC5-894D-A36BD0C0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758" y="610063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C09C-CA27-4D36-A3FE-9C27A34EE86F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1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A462687ACF649825210318618AC19" ma:contentTypeVersion="8" ma:contentTypeDescription="Create a new document." ma:contentTypeScope="" ma:versionID="4d59b76037863a24465d6d1dc8766669">
  <xsd:schema xmlns:xsd="http://www.w3.org/2001/XMLSchema" xmlns:xs="http://www.w3.org/2001/XMLSchema" xmlns:p="http://schemas.microsoft.com/office/2006/metadata/properties" xmlns:ns2="d7592c98-2977-4b83-8738-e88adcd301f8" targetNamespace="http://schemas.microsoft.com/office/2006/metadata/properties" ma:root="true" ma:fieldsID="95d27b533c1e45505127253359610356" ns2:_="">
    <xsd:import namespace="d7592c98-2977-4b83-8738-e88adcd30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92c98-2977-4b83-8738-e88adcd30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8C4DC3-2A5F-4BA2-86F3-8C1618D073B3}">
  <ds:schemaRefs>
    <ds:schemaRef ds:uri="http://schemas.openxmlformats.org/package/2006/metadata/core-properties"/>
    <ds:schemaRef ds:uri="d7592c98-2977-4b83-8738-e88adcd301f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AF338EA-A0A5-472A-8DE5-8582F3A64462}">
  <ds:schemaRefs>
    <ds:schemaRef ds:uri="d7592c98-2977-4b83-8738-e88adcd301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47C76A-0CC1-430A-A439-4668AA860F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1096</Words>
  <Application>Microsoft Office PowerPoint</Application>
  <PresentationFormat>Widescreen</PresentationFormat>
  <Paragraphs>268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Hello,</vt:lpstr>
      <vt:lpstr>PowerPoint Presentation</vt:lpstr>
      <vt:lpstr>Contents</vt:lpstr>
      <vt:lpstr>Specification of Design Units</vt:lpstr>
      <vt:lpstr>Verification Plan </vt:lpstr>
      <vt:lpstr>Verification System Verilog Environment</vt:lpstr>
      <vt:lpstr>Verification UVM Environment</vt:lpstr>
      <vt:lpstr>Testcases for Encryption</vt:lpstr>
      <vt:lpstr>Testcases for Decryption</vt:lpstr>
      <vt:lpstr>Testcases for Memory Block</vt:lpstr>
      <vt:lpstr>Results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Plan</dc:title>
  <dc:creator>ABHISHEK M H - 201038026</dc:creator>
  <cp:lastModifiedBy>SHREE JNANESH - 201038012</cp:lastModifiedBy>
  <cp:revision>17</cp:revision>
  <dcterms:created xsi:type="dcterms:W3CDTF">2021-05-02T04:23:55Z</dcterms:created>
  <dcterms:modified xsi:type="dcterms:W3CDTF">2021-06-11T16:57:07Z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0x0101008B8A462687ACF649825210318618AC19</vt:lpwstr>
  </property>
</Properties>
</file>