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4" r:id="rId4"/>
    <p:sldId id="257" r:id="rId5"/>
    <p:sldId id="263" r:id="rId6"/>
    <p:sldId id="262" r:id="rId7"/>
    <p:sldId id="259" r:id="rId8"/>
    <p:sldId id="258" r:id="rId9"/>
    <p:sldId id="264" r:id="rId10"/>
    <p:sldId id="265" r:id="rId11"/>
    <p:sldId id="260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2" autoAdjust="0"/>
  </p:normalViewPr>
  <p:slideViewPr>
    <p:cSldViewPr>
      <p:cViewPr>
        <p:scale>
          <a:sx n="50" d="100"/>
          <a:sy n="50" d="100"/>
        </p:scale>
        <p:origin x="-1284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B2612-6DCA-486C-AD01-53C75A1F93C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8C005-CB0A-4F4C-B9BB-02E53B5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98E5-4A7E-4F0C-A0C8-343A39BED62E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7D525-D570-407D-94B4-0CD14B96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D525-D570-407D-94B4-0CD14B965C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D525-D570-407D-94B4-0CD14B965C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F079-97B2-4829-A749-FF4A787C38C7}" type="datetime1">
              <a:rPr lang="en-US" smtClean="0"/>
              <a:t>2/20/2021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A9B-F411-4DD0-91A0-865D83131A34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BC1A-A716-4FDC-AD3F-4D2D0E00BD18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5B64-A32D-4911-84D8-C354F495351B}" type="datetime1">
              <a:rPr lang="en-US" smtClean="0"/>
              <a:t>2/20/2021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1162-C13D-4C28-BE9A-7C0A8CC296E5}" type="datetime1">
              <a:rPr lang="en-US" smtClean="0"/>
              <a:t>2/20/2021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E80F-F61E-4D29-B779-EDC9C50A0BAB}" type="datetime1">
              <a:rPr lang="en-US" smtClean="0"/>
              <a:t>2/20/2021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0860-CB58-4685-824A-6E010102C31B}" type="datetime1">
              <a:rPr lang="en-US" smtClean="0"/>
              <a:t>2/20/2021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5503-D172-4275-A4F7-83263DBA6F34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DDC6-7704-4664-B7B6-62E8AA1219FE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3DF-FFEB-45E0-A5BC-B9363CDB1D35}" type="datetime1">
              <a:rPr lang="en-US" smtClean="0"/>
              <a:t>2/20/2021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9A6-5519-41C7-B64B-E4A16F336489}" type="datetime1">
              <a:rPr lang="en-US" smtClean="0"/>
              <a:t>2/20/2021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6F8BB6B-14F3-444C-B29E-29276632E136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jobs/en/search?offset=10&amp;result_limit=10&amp;sort=relevant&amp;distanceType=Mi&amp;radius=24km&amp;latitude=&amp;longitude=&amp;loc_group_id=&amp;loc_query=&amp;base_query=API%20Testing&amp;city=&amp;country=&amp;region=&amp;county=&amp;query_options=&amp;" TargetMode="External"/><Relationship Id="rId2" Type="http://schemas.openxmlformats.org/officeDocument/2006/relationships/hyperlink" Target="https://www.amazon.jobs/en/jobs/1117417/software-development-engineer-in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jobs/en/search?base_query=Selenium+Testing&amp;loc_query=&amp;latitude=&amp;longitude=&amp;loc_group_id=&amp;invalid_location=false&amp;country=&amp;city=&amp;region=&amp;count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Developer%20Survey%202020-21%20Report.pdf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791200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5257800"/>
            <a:ext cx="8382000" cy="1219200"/>
          </a:xfrm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Api </a:t>
            </a:r>
            <a:r>
              <a:rPr lang="en-US" sz="3600" b="1" dirty="0" smtClean="0"/>
              <a:t>&amp; Micro </a:t>
            </a:r>
            <a:r>
              <a:rPr lang="en-US" sz="3600" b="1" dirty="0"/>
              <a:t>Services </a:t>
            </a:r>
            <a:r>
              <a:rPr lang="en-US" sz="3600" b="1" dirty="0" smtClean="0"/>
              <a:t>Test Automation</a:t>
            </a:r>
            <a:endParaRPr lang="en-US" sz="36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Api &amp; Micro Services Test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5181600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>
                <a:effectLst/>
              </a:rPr>
              <a:t>How did </a:t>
            </a:r>
            <a:r>
              <a:rPr lang="en-US" dirty="0" err="1">
                <a:effectLst/>
              </a:rPr>
              <a:t>Uber</a:t>
            </a:r>
            <a:r>
              <a:rPr lang="en-US" dirty="0">
                <a:effectLst/>
              </a:rPr>
              <a:t> manage to achieve this high percentage? </a:t>
            </a:r>
            <a:r>
              <a:rPr lang="en-US" b="1" dirty="0" smtClean="0">
                <a:effectLst/>
              </a:rPr>
              <a:t>Thanks to using APIs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The company anonymously accumulated the driving patterns of more than 3000 professionals in the city of San Francisco at the beginning of </a:t>
            </a:r>
            <a:r>
              <a:rPr lang="en-US" dirty="0" smtClean="0">
                <a:effectLst/>
              </a:rPr>
              <a:t>2014</a:t>
            </a:r>
            <a:r>
              <a:rPr lang="en-US" dirty="0"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which enabled them to collate the success of the model.</a:t>
            </a:r>
          </a:p>
          <a:p>
            <a:pPr fontAlgn="base"/>
            <a:r>
              <a:rPr lang="en-US" dirty="0">
                <a:effectLst/>
              </a:rPr>
              <a:t>An algorithm can also be used to anonymously accumulate information about users' movement patterns, the places they go, what time they go </a:t>
            </a:r>
            <a:r>
              <a:rPr lang="en-US" dirty="0" err="1" smtClean="0">
                <a:effectLst/>
              </a:rPr>
              <a:t>there.The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idea of the </a:t>
            </a:r>
            <a:r>
              <a:rPr lang="en-US" dirty="0" err="1">
                <a:effectLst/>
              </a:rPr>
              <a:t>Uber</a:t>
            </a:r>
            <a:r>
              <a:rPr lang="en-US" dirty="0">
                <a:effectLst/>
              </a:rPr>
              <a:t> data team is to find out more about consumers and offer services that adjust to their needs. </a:t>
            </a:r>
            <a:r>
              <a:rPr lang="en-US" b="1" dirty="0">
                <a:effectLst/>
              </a:rPr>
              <a:t>This wouldn't be viable without APIs.</a:t>
            </a:r>
          </a:p>
          <a:p>
            <a:endParaRPr lang="en-US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7543800" cy="914400"/>
          </a:xfrm>
        </p:spPr>
        <p:txBody>
          <a:bodyPr/>
          <a:lstStyle/>
          <a:p>
            <a:r>
              <a:rPr lang="en-US" sz="3200" dirty="0" err="1" smtClean="0"/>
              <a:t>Uber</a:t>
            </a:r>
            <a:r>
              <a:rPr lang="en-US" sz="3200" dirty="0" smtClean="0"/>
              <a:t> Business Continues..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29150"/>
            <a:ext cx="221932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9150"/>
            <a:ext cx="24384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9150"/>
            <a:ext cx="2743200" cy="1920234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5165"/>
            <a:ext cx="7924800" cy="519803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Real world business cases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Top Companies Exposing APIs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6898"/>
            <a:ext cx="7924800" cy="544250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715811" cy="50787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914400"/>
          </a:xfrm>
        </p:spPr>
        <p:txBody>
          <a:bodyPr/>
          <a:lstStyle/>
          <a:p>
            <a:r>
              <a:rPr lang="en-US" sz="3200" dirty="0" smtClean="0"/>
              <a:t>Still confused??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17078" cy="44564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en-US" sz="3200" dirty="0" smtClean="0"/>
              <a:t>Popularity : Soap &amp; REST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82840" cy="914400"/>
          </a:xfrm>
        </p:spPr>
        <p:txBody>
          <a:bodyPr/>
          <a:lstStyle/>
          <a:p>
            <a:r>
              <a:rPr lang="en-US" sz="3200" dirty="0" smtClean="0"/>
              <a:t>Testing : UI or API 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352" cy="4724400"/>
          </a:xfrm>
        </p:spPr>
      </p:pic>
    </p:spTree>
    <p:extLst>
      <p:ext uri="{BB962C8B-B14F-4D97-AF65-F5344CB8AC3E}">
        <p14:creationId xmlns:p14="http://schemas.microsoft.com/office/powerpoint/2010/main" val="37755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0448"/>
            <a:ext cx="8633282" cy="53789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914400"/>
          </a:xfrm>
        </p:spPr>
        <p:txBody>
          <a:bodyPr/>
          <a:lstStyle/>
          <a:p>
            <a:r>
              <a:rPr lang="en-US" sz="3200" dirty="0" smtClean="0"/>
              <a:t>Top API Testing Tools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  <a:hlinkClick r:id="rId2"/>
              </a:rPr>
              <a:t>https://</a:t>
            </a:r>
            <a:r>
              <a:rPr lang="en-US" dirty="0" smtClean="0">
                <a:effectLst/>
                <a:hlinkClick r:id="rId2"/>
              </a:rPr>
              <a:t>www.amazon.jobs/en/jobs/1117417/software-development-engineer-in-test</a:t>
            </a:r>
            <a:endParaRPr lang="en-US" dirty="0" smtClean="0">
              <a:effectLst/>
            </a:endParaRPr>
          </a:p>
          <a:p>
            <a:r>
              <a:rPr lang="en-US" dirty="0">
                <a:hlinkClick r:id="rId3"/>
              </a:rPr>
              <a:t>https://www.amazon.jobs/en/search?offset=10&amp;result_limit=10&amp;sort=relevant&amp;distanceType=Mi&amp;radius=24km&amp;latitude=&amp;longitude=&amp;loc_group_id=&amp;loc_query=&amp;base_query=API%20Testing&amp;city=&amp;country=&amp;region=&amp;county=&amp;query_options</a:t>
            </a:r>
            <a:r>
              <a:rPr lang="en-US" dirty="0" smtClean="0">
                <a:hlinkClick r:id="rId3"/>
              </a:rPr>
              <a:t>=&amp;</a:t>
            </a:r>
            <a:endParaRPr lang="en-US" dirty="0" smtClean="0"/>
          </a:p>
          <a:p>
            <a:r>
              <a:rPr lang="en-US" dirty="0">
                <a:effectLst/>
                <a:hlinkClick r:id="rId4"/>
              </a:rPr>
              <a:t>https://www.amazon.jobs/en/search?base_query=Selenium+Testing&amp;loc_query=&amp;latitude=&amp;longitude=&amp;loc_group_id=&amp;invalid_location=false&amp;country=&amp;city=&amp;region=&amp;county</a:t>
            </a:r>
            <a:r>
              <a:rPr lang="en-US" dirty="0" smtClean="0">
                <a:effectLst/>
              </a:rPr>
              <a:t>=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00600"/>
            <a:ext cx="7543800" cy="914400"/>
          </a:xfrm>
        </p:spPr>
        <p:txBody>
          <a:bodyPr/>
          <a:lstStyle/>
          <a:p>
            <a:r>
              <a:rPr lang="en-US" dirty="0" smtClean="0"/>
              <a:t>Job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762000"/>
            <a:ext cx="7543800" cy="9144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43800" cy="914400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Content Placeholder 3" descr="Collag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296052" y="1828800"/>
            <a:ext cx="8054820" cy="4724400"/>
          </a:xfrm>
        </p:spPr>
      </p:pic>
    </p:spTree>
    <p:extLst>
      <p:ext uri="{BB962C8B-B14F-4D97-AF65-F5344CB8AC3E}">
        <p14:creationId xmlns:p14="http://schemas.microsoft.com/office/powerpoint/2010/main" val="23443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43800" cy="914400"/>
          </a:xfrm>
        </p:spPr>
        <p:txBody>
          <a:bodyPr/>
          <a:lstStyle/>
          <a:p>
            <a:r>
              <a:rPr lang="en-US" dirty="0" smtClean="0"/>
              <a:t>Why am I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Love to code and teach.</a:t>
            </a:r>
          </a:p>
          <a:p>
            <a:r>
              <a:rPr lang="en-US" dirty="0" smtClean="0"/>
              <a:t>Working in Product based company.</a:t>
            </a:r>
          </a:p>
          <a:p>
            <a:r>
              <a:rPr lang="en-US" dirty="0" smtClean="0"/>
              <a:t>Having </a:t>
            </a:r>
            <a:r>
              <a:rPr lang="en-US" dirty="0" smtClean="0"/>
              <a:t>11+ </a:t>
            </a:r>
            <a:r>
              <a:rPr lang="en-US" dirty="0" smtClean="0"/>
              <a:t>years of experience </a:t>
            </a:r>
            <a:r>
              <a:rPr lang="en-US" dirty="0" smtClean="0"/>
              <a:t>in </a:t>
            </a:r>
            <a:r>
              <a:rPr lang="en-US" dirty="0" smtClean="0"/>
              <a:t>Automation </a:t>
            </a:r>
            <a:r>
              <a:rPr lang="en-US" dirty="0" smtClean="0"/>
              <a:t>Testing.</a:t>
            </a:r>
          </a:p>
          <a:p>
            <a:pPr lvl="0"/>
            <a:r>
              <a:rPr lang="en-US" dirty="0" smtClean="0"/>
              <a:t>Conducting trainings, seminars and webinars </a:t>
            </a:r>
            <a:r>
              <a:rPr lang="en-US" dirty="0"/>
              <a:t> </a:t>
            </a:r>
            <a:r>
              <a:rPr lang="en-US" dirty="0" smtClean="0"/>
              <a:t>both </a:t>
            </a:r>
            <a:r>
              <a:rPr lang="en-US" dirty="0" smtClean="0"/>
              <a:t>in-house and </a:t>
            </a:r>
            <a:r>
              <a:rPr lang="en-US" dirty="0" smtClean="0"/>
              <a:t>outdoor </a:t>
            </a:r>
            <a:r>
              <a:rPr lang="en-US" dirty="0" smtClean="0"/>
              <a:t>from last </a:t>
            </a:r>
            <a:r>
              <a:rPr lang="en-US" dirty="0" smtClean="0"/>
              <a:t>4 years</a:t>
            </a:r>
            <a:r>
              <a:rPr lang="en-US" dirty="0"/>
              <a:t> </a:t>
            </a:r>
            <a:r>
              <a:rPr lang="en-US" dirty="0" smtClean="0"/>
              <a:t>in the area of automation.</a:t>
            </a:r>
            <a:endParaRPr lang="en-US" dirty="0" smtClean="0"/>
          </a:p>
          <a:p>
            <a:r>
              <a:rPr lang="en-US" dirty="0" smtClean="0"/>
              <a:t>Having hands on experience on building UI as well as API automation framework.</a:t>
            </a:r>
          </a:p>
          <a:p>
            <a:r>
              <a:rPr lang="en-US" dirty="0" smtClean="0"/>
              <a:t>Designed and Developed frameworks using c#, java, python, Appium </a:t>
            </a:r>
            <a:r>
              <a:rPr lang="en-US" dirty="0" err="1" smtClean="0"/>
              <a:t>selenide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Working for a cloud based product where involved in designing </a:t>
            </a:r>
            <a:r>
              <a:rPr lang="en-US" dirty="0" err="1" smtClean="0"/>
              <a:t>devOps</a:t>
            </a:r>
            <a:r>
              <a:rPr lang="en-US" dirty="0" smtClean="0"/>
              <a:t> solution using tools like Jenkins,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629400"/>
          </a:xfrm>
        </p:spPr>
        <p:txBody>
          <a:bodyPr anchor="t"/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Need?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- Interface for communicating between client and server.</a:t>
            </a:r>
          </a:p>
          <a:p>
            <a:pPr marL="18288" indent="0">
              <a:buNone/>
            </a:pPr>
            <a:r>
              <a:rPr lang="en-US" b="1" i="1" dirty="0" smtClean="0">
                <a:effectLst/>
              </a:rPr>
              <a:t>it's </a:t>
            </a:r>
            <a:r>
              <a:rPr lang="en-US" b="1" i="1" dirty="0">
                <a:effectLst/>
              </a:rPr>
              <a:t>a set of clearly defined methods of communication between various software </a:t>
            </a:r>
            <a:r>
              <a:rPr lang="en-US" b="1" i="1" dirty="0" smtClean="0">
                <a:effectLst/>
              </a:rPr>
              <a:t>components.</a:t>
            </a:r>
          </a:p>
          <a:p>
            <a:pPr marL="18288" indent="0">
              <a:buNone/>
            </a:pPr>
            <a:endParaRPr lang="en-US" b="1" i="1" dirty="0">
              <a:effectLst/>
            </a:endParaRP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API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3048000"/>
            <a:ext cx="4762500" cy="31813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5867400"/>
          </a:xfrm>
        </p:spPr>
        <p:txBody>
          <a:bodyPr anchor="t"/>
          <a:lstStyle/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APIs </a:t>
            </a:r>
            <a:r>
              <a:rPr lang="en-US" dirty="0">
                <a:effectLst/>
              </a:rPr>
              <a:t>provides product or service to communicate with other products and services without having to know how they're implemented.</a:t>
            </a:r>
            <a:endParaRPr lang="en-US" b="1" i="1" dirty="0">
              <a:effectLst/>
            </a:endParaRP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API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5867400" cy="350520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181600"/>
          </a:xfrm>
        </p:spPr>
        <p:txBody>
          <a:bodyPr anchor="t"/>
          <a:lstStyle/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Web service is a collection of open protocols and standards which are widely used for exchanging data between systems or </a:t>
            </a:r>
            <a:r>
              <a:rPr lang="en-US" dirty="0" smtClean="0">
                <a:effectLst/>
              </a:rPr>
              <a:t>applications.</a:t>
            </a: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-13855"/>
            <a:ext cx="7543800" cy="914400"/>
          </a:xfrm>
        </p:spPr>
        <p:txBody>
          <a:bodyPr/>
          <a:lstStyle/>
          <a:p>
            <a:r>
              <a:rPr lang="en-US" sz="3200" dirty="0" smtClean="0"/>
              <a:t>Web-Services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1750"/>
            <a:ext cx="7439187" cy="3657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Facts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990600"/>
            <a:ext cx="7315200" cy="1219200"/>
          </a:xfrm>
        </p:spPr>
        <p:txBody>
          <a:bodyPr/>
          <a:lstStyle/>
          <a:p>
            <a:pPr marL="18288" indent="0">
              <a:buNone/>
            </a:pPr>
            <a:r>
              <a:rPr lang="en-US" dirty="0" err="1" smtClean="0">
                <a:effectLst/>
                <a:hlinkClick r:id="rId2" action="ppaction://hlinksldjump"/>
              </a:rPr>
              <a:t>RapidAPI</a:t>
            </a:r>
            <a:r>
              <a:rPr lang="en-US" dirty="0" smtClean="0">
                <a:effectLst/>
                <a:hlinkClick r:id="rId2" action="ppaction://hlinksldjump"/>
              </a:rPr>
              <a:t> Developer Survey Highlights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14400" y="2209800"/>
            <a:ext cx="7315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smtClean="0">
                <a:effectLst/>
                <a:hlinkClick r:id="rId3" action="ppaction://hlinkfile"/>
              </a:rPr>
              <a:t>Developer Survey 2020-21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360"/>
            <a:ext cx="3733800" cy="42316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3124200" cy="4343399"/>
          </a:xfrm>
        </p:spPr>
        <p:txBody>
          <a:bodyPr>
            <a:normAutofit/>
          </a:bodyPr>
          <a:lstStyle/>
          <a:p>
            <a:r>
              <a:rPr lang="en-US" sz="1800" dirty="0" err="1"/>
              <a:t>Airbnb</a:t>
            </a:r>
            <a:r>
              <a:rPr lang="en-US" sz="1800" dirty="0"/>
              <a:t> has already admitted that they work with algorithms to place </a:t>
            </a:r>
            <a:r>
              <a:rPr lang="en-US" sz="1800" dirty="0" err="1"/>
              <a:t>advertizing</a:t>
            </a:r>
            <a:r>
              <a:rPr lang="en-US" sz="1800" dirty="0"/>
              <a:t> based on image quality. </a:t>
            </a:r>
          </a:p>
          <a:p>
            <a:r>
              <a:rPr lang="en-US" sz="1800" dirty="0" smtClean="0">
                <a:effectLst/>
              </a:rPr>
              <a:t>These </a:t>
            </a:r>
            <a:r>
              <a:rPr lang="en-US" sz="1800" dirty="0">
                <a:effectLst/>
              </a:rPr>
              <a:t>types of </a:t>
            </a:r>
            <a:r>
              <a:rPr lang="en-US" sz="1800" dirty="0" smtClean="0">
                <a:effectLst/>
              </a:rPr>
              <a:t>predictive </a:t>
            </a:r>
            <a:r>
              <a:rPr lang="en-US" sz="1800" dirty="0">
                <a:effectLst/>
              </a:rPr>
              <a:t>models have increased the site's total number of bookings by 4%.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543800" cy="914400"/>
          </a:xfrm>
        </p:spPr>
        <p:txBody>
          <a:bodyPr/>
          <a:lstStyle/>
          <a:p>
            <a:r>
              <a:rPr lang="en-US" sz="3200" dirty="0" smtClean="0"/>
              <a:t>Real World Usage</a:t>
            </a:r>
            <a:endParaRPr lang="en-US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2924387" cy="26669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3124200" cy="4343399"/>
          </a:xfrm>
        </p:spPr>
        <p:txBody>
          <a:bodyPr>
            <a:normAutofit/>
          </a:bodyPr>
          <a:lstStyle/>
          <a:p>
            <a:r>
              <a:rPr lang="en-US" sz="2000" dirty="0" err="1"/>
              <a:t>Uber</a:t>
            </a:r>
            <a:r>
              <a:rPr lang="en-US" sz="2000" dirty="0"/>
              <a:t> uses </a:t>
            </a:r>
            <a:r>
              <a:rPr lang="en-US" sz="2000" dirty="0" smtClean="0"/>
              <a:t>information </a:t>
            </a:r>
            <a:r>
              <a:rPr lang="en-US" sz="2000" dirty="0"/>
              <a:t>to create predictive models to find out, for example, what your destination will be when you use their </a:t>
            </a:r>
            <a:r>
              <a:rPr lang="en-US" sz="2000" dirty="0" smtClean="0"/>
              <a:t>transport </a:t>
            </a:r>
            <a:r>
              <a:rPr lang="en-US" sz="2000" dirty="0"/>
              <a:t>service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effectLst/>
              </a:rPr>
              <a:t>Their data team uses Bayesian statistics to achieve a model that is able to determine the destination 75% of the time.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543800" cy="914400"/>
          </a:xfrm>
        </p:spPr>
        <p:txBody>
          <a:bodyPr/>
          <a:lstStyle/>
          <a:p>
            <a:r>
              <a:rPr lang="en-US" sz="3200" dirty="0" smtClean="0"/>
              <a:t>Real World Usage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517</Words>
  <Application>Microsoft Office PowerPoint</Application>
  <PresentationFormat>On-screen Show (4:3)</PresentationFormat>
  <Paragraphs>70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     Api &amp; Micro Services Test Automation</vt:lpstr>
      <vt:lpstr>Who Am I?</vt:lpstr>
      <vt:lpstr>Why am I here?</vt:lpstr>
      <vt:lpstr>API</vt:lpstr>
      <vt:lpstr>API</vt:lpstr>
      <vt:lpstr>Web-Services</vt:lpstr>
      <vt:lpstr>Facts</vt:lpstr>
      <vt:lpstr>Real World Usage</vt:lpstr>
      <vt:lpstr>Real World Usage</vt:lpstr>
      <vt:lpstr>Uber Business Continues..</vt:lpstr>
      <vt:lpstr>Real world business cases </vt:lpstr>
      <vt:lpstr>Top Companies Exposing APIs</vt:lpstr>
      <vt:lpstr>Still confused??</vt:lpstr>
      <vt:lpstr>Popularity : Soap &amp; REST</vt:lpstr>
      <vt:lpstr>Testing : UI or API ?</vt:lpstr>
      <vt:lpstr>Top API Testing Tools</vt:lpstr>
      <vt:lpstr>Job Profiles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62</cp:revision>
  <dcterms:created xsi:type="dcterms:W3CDTF">2019-11-15T17:38:54Z</dcterms:created>
  <dcterms:modified xsi:type="dcterms:W3CDTF">2021-02-20T18:30:38Z</dcterms:modified>
</cp:coreProperties>
</file>