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4"/>
  </p:notesMasterIdLst>
  <p:handoutMasterIdLst>
    <p:handoutMasterId r:id="rId25"/>
  </p:handoutMasterIdLst>
  <p:sldIdLst>
    <p:sldId id="256" r:id="rId2"/>
    <p:sldId id="273" r:id="rId3"/>
    <p:sldId id="274" r:id="rId4"/>
    <p:sldId id="257" r:id="rId5"/>
    <p:sldId id="263" r:id="rId6"/>
    <p:sldId id="262" r:id="rId7"/>
    <p:sldId id="278" r:id="rId8"/>
    <p:sldId id="259" r:id="rId9"/>
    <p:sldId id="264" r:id="rId10"/>
    <p:sldId id="265" r:id="rId11"/>
    <p:sldId id="275" r:id="rId12"/>
    <p:sldId id="276" r:id="rId13"/>
    <p:sldId id="277" r:id="rId14"/>
    <p:sldId id="260" r:id="rId15"/>
    <p:sldId id="266" r:id="rId16"/>
    <p:sldId id="267" r:id="rId17"/>
    <p:sldId id="268" r:id="rId18"/>
    <p:sldId id="279"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2" autoAdjust="0"/>
  </p:normalViewPr>
  <p:slideViewPr>
    <p:cSldViewPr>
      <p:cViewPr>
        <p:scale>
          <a:sx n="50" d="100"/>
          <a:sy n="50" d="100"/>
        </p:scale>
        <p:origin x="-1968" y="-5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B2612-6DCA-486C-AD01-53C75A1F93C8}" type="datetimeFigureOut">
              <a:rPr lang="en-US" smtClean="0"/>
              <a:t>2/21/2021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8C005-CB0A-4F4C-B9BB-02E53B569375}" type="slidenum">
              <a:rPr lang="en-US" smtClean="0"/>
              <a:t>‹#›</a:t>
            </a:fld>
            <a:endParaRPr lang="en-US"/>
          </a:p>
        </p:txBody>
      </p:sp>
    </p:spTree>
    <p:extLst>
      <p:ext uri="{BB962C8B-B14F-4D97-AF65-F5344CB8AC3E}">
        <p14:creationId xmlns:p14="http://schemas.microsoft.com/office/powerpoint/2010/main" val="2233657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7298E5-4A7E-4F0C-A0C8-343A39BED62E}" type="datetimeFigureOut">
              <a:rPr lang="en-US" smtClean="0"/>
              <a:t>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C7D525-D570-407D-94B4-0CD14B965CB8}" type="slidenum">
              <a:rPr lang="en-US" smtClean="0"/>
              <a:t>‹#›</a:t>
            </a:fld>
            <a:endParaRPr lang="en-US"/>
          </a:p>
        </p:txBody>
      </p:sp>
    </p:spTree>
    <p:extLst>
      <p:ext uri="{BB962C8B-B14F-4D97-AF65-F5344CB8AC3E}">
        <p14:creationId xmlns:p14="http://schemas.microsoft.com/office/powerpoint/2010/main" val="12301879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C7D525-D570-407D-94B4-0CD14B965CB8}" type="slidenum">
              <a:rPr lang="en-US" smtClean="0"/>
              <a:t>1</a:t>
            </a:fld>
            <a:endParaRPr lang="en-US"/>
          </a:p>
        </p:txBody>
      </p:sp>
    </p:spTree>
    <p:extLst>
      <p:ext uri="{BB962C8B-B14F-4D97-AF65-F5344CB8AC3E}">
        <p14:creationId xmlns:p14="http://schemas.microsoft.com/office/powerpoint/2010/main" val="358386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C7D525-D570-407D-94B4-0CD14B965CB8}" type="slidenum">
              <a:rPr lang="en-US" smtClean="0"/>
              <a:t>4</a:t>
            </a:fld>
            <a:endParaRPr lang="en-US"/>
          </a:p>
        </p:txBody>
      </p:sp>
    </p:spTree>
    <p:extLst>
      <p:ext uri="{BB962C8B-B14F-4D97-AF65-F5344CB8AC3E}">
        <p14:creationId xmlns:p14="http://schemas.microsoft.com/office/powerpoint/2010/main" val="392213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93F0F079-97B2-4829-A749-FF4A787C38C7}" type="datetime1">
              <a:rPr lang="en-US" smtClean="0"/>
              <a:t>2/21/2021</a:t>
            </a:fld>
            <a:endParaRPr lang="en-US"/>
          </a:p>
        </p:txBody>
      </p:sp>
      <p:sp>
        <p:nvSpPr>
          <p:cNvPr id="16" name="Slide Number Placeholder 15"/>
          <p:cNvSpPr>
            <a:spLocks noGrp="1"/>
          </p:cNvSpPr>
          <p:nvPr>
            <p:ph type="sldNum" sz="quarter" idx="11"/>
          </p:nvPr>
        </p:nvSpPr>
        <p:spPr/>
        <p:txBody>
          <a:bodyPr/>
          <a:lstStyle/>
          <a:p>
            <a:fld id="{80EE37D3-CD54-4946-A790-2982BFD02406}" type="slidenum">
              <a:rPr lang="en-US" smtClean="0"/>
              <a:t>‹#›</a:t>
            </a:fld>
            <a:endParaRPr lang="en-US"/>
          </a:p>
        </p:txBody>
      </p:sp>
      <p:sp>
        <p:nvSpPr>
          <p:cNvPr id="17" name="Footer Placeholder 16"/>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1FA9B-F411-4DD0-91A0-865D83131A34}" type="datetime1">
              <a:rPr lang="en-US" smtClean="0"/>
              <a:t>2/21/2021</a:t>
            </a:fld>
            <a:endParaRPr lang="en-US"/>
          </a:p>
        </p:txBody>
      </p:sp>
      <p:sp>
        <p:nvSpPr>
          <p:cNvPr id="5" name="Footer Placeholder 4"/>
          <p:cNvSpPr>
            <a:spLocks noGrp="1"/>
          </p:cNvSpPr>
          <p:nvPr>
            <p:ph type="ftr" sz="quarter" idx="11"/>
          </p:nvPr>
        </p:nvSpPr>
        <p:spPr/>
        <p:txBody>
          <a:bodyPr/>
          <a:lstStyle/>
          <a:p>
            <a:r>
              <a:rPr lang="en-US" smtClean="0"/>
              <a:t>Api &amp; Micro Services Test Automation</a:t>
            </a:r>
            <a:endParaRPr lang="en-US"/>
          </a:p>
        </p:txBody>
      </p:sp>
      <p:sp>
        <p:nvSpPr>
          <p:cNvPr id="6" name="Slide Number Placeholder 5"/>
          <p:cNvSpPr>
            <a:spLocks noGrp="1"/>
          </p:cNvSpPr>
          <p:nvPr>
            <p:ph type="sldNum" sz="quarter" idx="12"/>
          </p:nvPr>
        </p:nvSpPr>
        <p:spPr/>
        <p:txBody>
          <a:bodyPr/>
          <a:lstStyle/>
          <a:p>
            <a:fld id="{80EE37D3-CD54-4946-A790-2982BFD024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9BC1A-A716-4FDC-AD3F-4D2D0E00BD18}" type="datetime1">
              <a:rPr lang="en-US" smtClean="0"/>
              <a:t>2/21/2021</a:t>
            </a:fld>
            <a:endParaRPr lang="en-US"/>
          </a:p>
        </p:txBody>
      </p:sp>
      <p:sp>
        <p:nvSpPr>
          <p:cNvPr id="5" name="Footer Placeholder 4"/>
          <p:cNvSpPr>
            <a:spLocks noGrp="1"/>
          </p:cNvSpPr>
          <p:nvPr>
            <p:ph type="ftr" sz="quarter" idx="11"/>
          </p:nvPr>
        </p:nvSpPr>
        <p:spPr/>
        <p:txBody>
          <a:bodyPr/>
          <a:lstStyle/>
          <a:p>
            <a:r>
              <a:rPr lang="en-US" smtClean="0"/>
              <a:t>Api &amp; Micro Services Test Automation</a:t>
            </a:r>
            <a:endParaRPr lang="en-US"/>
          </a:p>
        </p:txBody>
      </p:sp>
      <p:sp>
        <p:nvSpPr>
          <p:cNvPr id="6" name="Slide Number Placeholder 5"/>
          <p:cNvSpPr>
            <a:spLocks noGrp="1"/>
          </p:cNvSpPr>
          <p:nvPr>
            <p:ph type="sldNum" sz="quarter" idx="12"/>
          </p:nvPr>
        </p:nvSpPr>
        <p:spPr/>
        <p:txBody>
          <a:bodyPr/>
          <a:lstStyle/>
          <a:p>
            <a:fld id="{80EE37D3-CD54-4946-A790-2982BFD024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6C415B64-A32D-4911-84D8-C354F495351B}" type="datetime1">
              <a:rPr lang="en-US" smtClean="0"/>
              <a:t>2/21/2021</a:t>
            </a:fld>
            <a:endParaRPr lang="en-US"/>
          </a:p>
        </p:txBody>
      </p:sp>
      <p:sp>
        <p:nvSpPr>
          <p:cNvPr id="15" name="Slide Number Placeholder 14"/>
          <p:cNvSpPr>
            <a:spLocks noGrp="1"/>
          </p:cNvSpPr>
          <p:nvPr>
            <p:ph type="sldNum" sz="quarter" idx="11"/>
          </p:nvPr>
        </p:nvSpPr>
        <p:spPr/>
        <p:txBody>
          <a:bodyPr/>
          <a:lstStyle/>
          <a:p>
            <a:fld id="{80EE37D3-CD54-4946-A790-2982BFD02406}" type="slidenum">
              <a:rPr lang="en-US" smtClean="0"/>
              <a:t>‹#›</a:t>
            </a:fld>
            <a:endParaRPr lang="en-US"/>
          </a:p>
        </p:txBody>
      </p:sp>
      <p:sp>
        <p:nvSpPr>
          <p:cNvPr id="16" name="Footer Placeholder 15"/>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8F841162-C13D-4C28-BE9A-7C0A8CC296E5}" type="datetime1">
              <a:rPr lang="en-US" smtClean="0"/>
              <a:t>2/21/2021</a:t>
            </a:fld>
            <a:endParaRPr lang="en-US"/>
          </a:p>
        </p:txBody>
      </p:sp>
      <p:sp>
        <p:nvSpPr>
          <p:cNvPr id="13" name="Slide Number Placeholder 12"/>
          <p:cNvSpPr>
            <a:spLocks noGrp="1"/>
          </p:cNvSpPr>
          <p:nvPr>
            <p:ph type="sldNum" sz="quarter" idx="11"/>
          </p:nvPr>
        </p:nvSpPr>
        <p:spPr/>
        <p:txBody>
          <a:bodyPr/>
          <a:lstStyle/>
          <a:p>
            <a:fld id="{80EE37D3-CD54-4946-A790-2982BFD02406}" type="slidenum">
              <a:rPr lang="en-US" smtClean="0"/>
              <a:t>‹#›</a:t>
            </a:fld>
            <a:endParaRPr lang="en-US"/>
          </a:p>
        </p:txBody>
      </p:sp>
      <p:sp>
        <p:nvSpPr>
          <p:cNvPr id="14" name="Footer Placeholder 13"/>
          <p:cNvSpPr>
            <a:spLocks noGrp="1"/>
          </p:cNvSpPr>
          <p:nvPr>
            <p:ph type="ftr" sz="quarter" idx="12"/>
          </p:nvPr>
        </p:nvSpPr>
        <p:spPr/>
        <p:txBody>
          <a:bodyPr/>
          <a:lstStyle/>
          <a:p>
            <a:r>
              <a:rPr lang="en-US" smtClean="0"/>
              <a:t>Api &amp; Micro Services Test Automation</a:t>
            </a:r>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F511E80F-F61E-4D29-B779-EDC9C50A0BAB}" type="datetime1">
              <a:rPr lang="en-US" smtClean="0"/>
              <a:t>2/21/2021</a:t>
            </a:fld>
            <a:endParaRPr lang="en-US"/>
          </a:p>
        </p:txBody>
      </p:sp>
      <p:sp>
        <p:nvSpPr>
          <p:cNvPr id="9" name="Slide Number Placeholder 8"/>
          <p:cNvSpPr>
            <a:spLocks noGrp="1"/>
          </p:cNvSpPr>
          <p:nvPr>
            <p:ph type="sldNum" sz="quarter" idx="11"/>
          </p:nvPr>
        </p:nvSpPr>
        <p:spPr/>
        <p:txBody>
          <a:bodyPr/>
          <a:lstStyle/>
          <a:p>
            <a:fld id="{80EE37D3-CD54-4946-A790-2982BFD02406}" type="slidenum">
              <a:rPr lang="en-US" smtClean="0"/>
              <a:t>‹#›</a:t>
            </a:fld>
            <a:endParaRPr lang="en-US"/>
          </a:p>
        </p:txBody>
      </p:sp>
      <p:sp>
        <p:nvSpPr>
          <p:cNvPr id="10" name="Footer Placeholder 9"/>
          <p:cNvSpPr>
            <a:spLocks noGrp="1"/>
          </p:cNvSpPr>
          <p:nvPr>
            <p:ph type="ftr" sz="quarter" idx="12"/>
          </p:nvPr>
        </p:nvSpPr>
        <p:spPr/>
        <p:txBody>
          <a:bodyPr/>
          <a:lstStyle/>
          <a:p>
            <a:r>
              <a:rPr lang="en-US" smtClean="0"/>
              <a:t>Api &amp; Micro Services Test Automation</a:t>
            </a:r>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27F0860-CB58-4685-824A-6E010102C31B}" type="datetime1">
              <a:rPr lang="en-US" smtClean="0"/>
              <a:t>2/21/2021</a:t>
            </a:fld>
            <a:endParaRPr lang="en-US"/>
          </a:p>
        </p:txBody>
      </p:sp>
      <p:sp>
        <p:nvSpPr>
          <p:cNvPr id="15" name="Slide Number Placeholder 14"/>
          <p:cNvSpPr>
            <a:spLocks noGrp="1"/>
          </p:cNvSpPr>
          <p:nvPr>
            <p:ph type="sldNum" sz="quarter" idx="11"/>
          </p:nvPr>
        </p:nvSpPr>
        <p:spPr/>
        <p:txBody>
          <a:bodyPr/>
          <a:lstStyle/>
          <a:p>
            <a:fld id="{80EE37D3-CD54-4946-A790-2982BFD02406}" type="slidenum">
              <a:rPr lang="en-US" smtClean="0"/>
              <a:t>‹#›</a:t>
            </a:fld>
            <a:endParaRPr lang="en-US"/>
          </a:p>
        </p:txBody>
      </p:sp>
      <p:sp>
        <p:nvSpPr>
          <p:cNvPr id="16" name="Footer Placeholder 15"/>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B48B5503-D172-4275-A4F7-83263DBA6F34}" type="datetime1">
              <a:rPr lang="en-US" smtClean="0"/>
              <a:t>2/21/2021</a:t>
            </a:fld>
            <a:endParaRPr lang="en-US"/>
          </a:p>
        </p:txBody>
      </p:sp>
      <p:sp>
        <p:nvSpPr>
          <p:cNvPr id="8" name="Slide Number Placeholder 7"/>
          <p:cNvSpPr>
            <a:spLocks noGrp="1"/>
          </p:cNvSpPr>
          <p:nvPr>
            <p:ph type="sldNum" sz="quarter" idx="11"/>
          </p:nvPr>
        </p:nvSpPr>
        <p:spPr/>
        <p:txBody>
          <a:bodyPr/>
          <a:lstStyle/>
          <a:p>
            <a:fld id="{80EE37D3-CD54-4946-A790-2982BFD02406}" type="slidenum">
              <a:rPr lang="en-US" smtClean="0"/>
              <a:t>‹#›</a:t>
            </a:fld>
            <a:endParaRPr lang="en-US"/>
          </a:p>
        </p:txBody>
      </p:sp>
      <p:sp>
        <p:nvSpPr>
          <p:cNvPr id="9" name="Footer Placeholder 8"/>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5FDDC6-7704-4664-B7B6-62E8AA1219FE}" type="datetime1">
              <a:rPr lang="en-US" smtClean="0"/>
              <a:t>2/21/2021</a:t>
            </a:fld>
            <a:endParaRPr lang="en-US"/>
          </a:p>
        </p:txBody>
      </p:sp>
      <p:sp>
        <p:nvSpPr>
          <p:cNvPr id="6" name="Slide Number Placeholder 5"/>
          <p:cNvSpPr>
            <a:spLocks noGrp="1"/>
          </p:cNvSpPr>
          <p:nvPr>
            <p:ph type="sldNum" sz="quarter" idx="11"/>
          </p:nvPr>
        </p:nvSpPr>
        <p:spPr/>
        <p:txBody>
          <a:bodyPr/>
          <a:lstStyle/>
          <a:p>
            <a:fld id="{80EE37D3-CD54-4946-A790-2982BFD02406}" type="slidenum">
              <a:rPr lang="en-US" smtClean="0"/>
              <a:t>‹#›</a:t>
            </a:fld>
            <a:endParaRPr lang="en-US"/>
          </a:p>
        </p:txBody>
      </p:sp>
      <p:sp>
        <p:nvSpPr>
          <p:cNvPr id="7" name="Footer Placeholder 6"/>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75CFB3DF-FFEB-45E0-A5BC-B9363CDB1D35}" type="datetime1">
              <a:rPr lang="en-US" smtClean="0"/>
              <a:t>2/21/2021</a:t>
            </a:fld>
            <a:endParaRPr lang="en-US"/>
          </a:p>
        </p:txBody>
      </p:sp>
      <p:sp>
        <p:nvSpPr>
          <p:cNvPr id="16" name="Slide Number Placeholder 15"/>
          <p:cNvSpPr>
            <a:spLocks noGrp="1"/>
          </p:cNvSpPr>
          <p:nvPr>
            <p:ph type="sldNum" sz="quarter" idx="11"/>
          </p:nvPr>
        </p:nvSpPr>
        <p:spPr/>
        <p:txBody>
          <a:bodyPr/>
          <a:lstStyle/>
          <a:p>
            <a:fld id="{80EE37D3-CD54-4946-A790-2982BFD02406}" type="slidenum">
              <a:rPr lang="en-US" smtClean="0"/>
              <a:t>‹#›</a:t>
            </a:fld>
            <a:endParaRPr lang="en-US"/>
          </a:p>
        </p:txBody>
      </p:sp>
      <p:sp>
        <p:nvSpPr>
          <p:cNvPr id="17" name="Footer Placeholder 16"/>
          <p:cNvSpPr>
            <a:spLocks noGrp="1"/>
          </p:cNvSpPr>
          <p:nvPr>
            <p:ph type="ftr" sz="quarter" idx="12"/>
          </p:nvPr>
        </p:nvSpPr>
        <p:spPr/>
        <p:txBody>
          <a:bodyPr/>
          <a:lstStyle/>
          <a:p>
            <a:r>
              <a:rPr lang="en-US" smtClean="0"/>
              <a:t>Api &amp; Micro Services Test Automation</a:t>
            </a:r>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0F159A6-5519-41C7-B64B-E4A16F336489}" type="datetime1">
              <a:rPr lang="en-US" smtClean="0"/>
              <a:t>2/21/2021</a:t>
            </a:fld>
            <a:endParaRPr lang="en-US"/>
          </a:p>
        </p:txBody>
      </p:sp>
      <p:sp>
        <p:nvSpPr>
          <p:cNvPr id="14" name="Slide Number Placeholder 13"/>
          <p:cNvSpPr>
            <a:spLocks noGrp="1"/>
          </p:cNvSpPr>
          <p:nvPr>
            <p:ph type="sldNum" sz="quarter" idx="11"/>
          </p:nvPr>
        </p:nvSpPr>
        <p:spPr/>
        <p:txBody>
          <a:bodyPr/>
          <a:lstStyle/>
          <a:p>
            <a:fld id="{80EE37D3-CD54-4946-A790-2982BFD02406}" type="slidenum">
              <a:rPr lang="en-US" smtClean="0"/>
              <a:t>‹#›</a:t>
            </a:fld>
            <a:endParaRPr lang="en-US"/>
          </a:p>
        </p:txBody>
      </p:sp>
      <p:sp>
        <p:nvSpPr>
          <p:cNvPr id="15" name="Footer Placeholder 14"/>
          <p:cNvSpPr>
            <a:spLocks noGrp="1"/>
          </p:cNvSpPr>
          <p:nvPr>
            <p:ph type="ftr" sz="quarter" idx="12"/>
          </p:nvPr>
        </p:nvSpPr>
        <p:spPr/>
        <p:txBody>
          <a:bodyPr/>
          <a:lstStyle/>
          <a:p>
            <a:r>
              <a:rPr lang="en-US" smtClean="0"/>
              <a:t>Api &amp; Micro Services Test Automation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36F8BB6B-14F3-444C-B29E-29276632E136}" type="datetime1">
              <a:rPr lang="en-US" smtClean="0"/>
              <a:t>2/21/2021</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smtClean="0"/>
              <a:t>Api &amp; Micro Services Test Automation</a:t>
            </a:r>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0EE37D3-CD54-4946-A790-2982BFD0240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mazon.jobs/en/search?offset=10&amp;result_limit=10&amp;sort=relevant&amp;distanceType=Mi&amp;radius=24km&amp;latitude=&amp;longitude=&amp;loc_group_id=&amp;loc_query=&amp;base_query=API%20Testing&amp;city=&amp;country=&amp;region=&amp;county=&amp;query_options=&amp;" TargetMode="External"/><Relationship Id="rId2" Type="http://schemas.openxmlformats.org/officeDocument/2006/relationships/hyperlink" Target="https://www.amazon.jobs/en/jobs/1117417/software-development-engineer-in-test" TargetMode="External"/><Relationship Id="rId1" Type="http://schemas.openxmlformats.org/officeDocument/2006/relationships/slideLayout" Target="../slideLayouts/slideLayout2.xml"/><Relationship Id="rId4" Type="http://schemas.openxmlformats.org/officeDocument/2006/relationships/hyperlink" Target="https://www.amazon.jobs/en/search?base_query=Selenium+Testing&amp;loc_query=&amp;latitude=&amp;longitude=&amp;loc_group_id=&amp;invalid_location=false&amp;country=&amp;city=&amp;region=&amp;coun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eveloper%20Survey%202020-21%20Report.pdf" TargetMode="Externa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9144001" cy="5791200"/>
          </a:xfrm>
        </p:spPr>
      </p:pic>
      <p:sp>
        <p:nvSpPr>
          <p:cNvPr id="10" name="Title 9"/>
          <p:cNvSpPr>
            <a:spLocks noGrp="1"/>
          </p:cNvSpPr>
          <p:nvPr>
            <p:ph type="title"/>
          </p:nvPr>
        </p:nvSpPr>
        <p:spPr>
          <a:xfrm>
            <a:off x="304800" y="5867400"/>
            <a:ext cx="8382000" cy="609600"/>
          </a:xfrm>
        </p:spPr>
        <p:txBody>
          <a:bodyPr/>
          <a:lstStyle/>
          <a:p>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a:t/>
            </a:r>
            <a:br>
              <a:rPr lang="en-US" sz="3600" b="1" dirty="0"/>
            </a:br>
            <a:r>
              <a:rPr lang="en-US" sz="3600" b="1" dirty="0" smtClean="0"/>
              <a:t>API &amp; Micro </a:t>
            </a:r>
            <a:r>
              <a:rPr lang="en-US" sz="3600" b="1" dirty="0"/>
              <a:t>Services </a:t>
            </a:r>
            <a:r>
              <a:rPr lang="en-US" sz="3600" b="1" dirty="0" smtClean="0"/>
              <a:t>Test Automation</a:t>
            </a:r>
            <a:endParaRPr lang="en-US" sz="3600" dirty="0"/>
          </a:p>
        </p:txBody>
      </p:sp>
    </p:spTree>
    <p:extLst>
      <p:ext uri="{BB962C8B-B14F-4D97-AF65-F5344CB8AC3E}">
        <p14:creationId xmlns:p14="http://schemas.microsoft.com/office/powerpoint/2010/main" val="208595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0" y="1219200"/>
            <a:ext cx="7696200" cy="5181600"/>
          </a:xfrm>
        </p:spPr>
        <p:txBody>
          <a:bodyPr anchor="t">
            <a:normAutofit/>
          </a:bodyPr>
          <a:lstStyle/>
          <a:p>
            <a:pPr fontAlgn="base"/>
            <a:r>
              <a:rPr lang="en-US" sz="1900" dirty="0">
                <a:effectLst/>
                <a:latin typeface="Calibri" pitchFamily="34" charset="0"/>
                <a:cs typeface="Calibri" pitchFamily="34" charset="0"/>
              </a:rPr>
              <a:t>How did </a:t>
            </a:r>
            <a:r>
              <a:rPr lang="en-US" sz="1900" dirty="0" err="1">
                <a:effectLst/>
                <a:latin typeface="Calibri" pitchFamily="34" charset="0"/>
                <a:cs typeface="Calibri" pitchFamily="34" charset="0"/>
              </a:rPr>
              <a:t>Uber</a:t>
            </a:r>
            <a:r>
              <a:rPr lang="en-US" sz="1900" dirty="0">
                <a:effectLst/>
                <a:latin typeface="Calibri" pitchFamily="34" charset="0"/>
                <a:cs typeface="Calibri" pitchFamily="34" charset="0"/>
              </a:rPr>
              <a:t> manage to achieve this high percentage? </a:t>
            </a:r>
            <a:r>
              <a:rPr lang="en-US" sz="1900" b="1" dirty="0" smtClean="0">
                <a:effectLst/>
                <a:latin typeface="Calibri" pitchFamily="34" charset="0"/>
                <a:cs typeface="Calibri" pitchFamily="34" charset="0"/>
              </a:rPr>
              <a:t>Thanks to using APIs</a:t>
            </a:r>
            <a:r>
              <a:rPr lang="en-US" sz="1900" dirty="0" smtClean="0">
                <a:effectLst/>
                <a:latin typeface="Calibri" pitchFamily="34" charset="0"/>
                <a:cs typeface="Calibri" pitchFamily="34" charset="0"/>
              </a:rPr>
              <a:t>. </a:t>
            </a:r>
            <a:r>
              <a:rPr lang="en-US" sz="1900" dirty="0">
                <a:effectLst/>
                <a:latin typeface="Calibri" pitchFamily="34" charset="0"/>
                <a:cs typeface="Calibri" pitchFamily="34" charset="0"/>
              </a:rPr>
              <a:t>The company anonymously accumulated the driving patterns of more than 3000 professionals in the city of San Francisco at the beginning of </a:t>
            </a:r>
            <a:r>
              <a:rPr lang="en-US" sz="1900" dirty="0" smtClean="0">
                <a:effectLst/>
                <a:latin typeface="Calibri" pitchFamily="34" charset="0"/>
                <a:cs typeface="Calibri" pitchFamily="34" charset="0"/>
              </a:rPr>
              <a:t>2014</a:t>
            </a:r>
            <a:r>
              <a:rPr lang="en-US" sz="1900" dirty="0">
                <a:effectLst/>
                <a:latin typeface="Calibri" pitchFamily="34" charset="0"/>
                <a:cs typeface="Calibri" pitchFamily="34" charset="0"/>
              </a:rPr>
              <a:t>,</a:t>
            </a:r>
            <a:r>
              <a:rPr lang="en-US" sz="1900" dirty="0" smtClean="0">
                <a:effectLst/>
                <a:latin typeface="Calibri" pitchFamily="34" charset="0"/>
                <a:cs typeface="Calibri" pitchFamily="34" charset="0"/>
              </a:rPr>
              <a:t> </a:t>
            </a:r>
            <a:r>
              <a:rPr lang="en-US" sz="1900" dirty="0">
                <a:effectLst/>
                <a:latin typeface="Calibri" pitchFamily="34" charset="0"/>
                <a:cs typeface="Calibri" pitchFamily="34" charset="0"/>
              </a:rPr>
              <a:t>which enabled them to collate the success of the model</a:t>
            </a:r>
            <a:r>
              <a:rPr lang="en-US" sz="1900" dirty="0" smtClean="0">
                <a:effectLst/>
                <a:latin typeface="Calibri" pitchFamily="34" charset="0"/>
                <a:cs typeface="Calibri" pitchFamily="34" charset="0"/>
              </a:rPr>
              <a:t>.</a:t>
            </a:r>
          </a:p>
          <a:p>
            <a:pPr fontAlgn="base"/>
            <a:endParaRPr lang="en-US" sz="1900" dirty="0">
              <a:effectLst/>
              <a:latin typeface="Calibri" pitchFamily="34" charset="0"/>
              <a:cs typeface="Calibri" pitchFamily="34" charset="0"/>
            </a:endParaRPr>
          </a:p>
          <a:p>
            <a:pPr fontAlgn="base"/>
            <a:r>
              <a:rPr lang="en-US" sz="1900" dirty="0">
                <a:effectLst/>
                <a:latin typeface="Calibri" pitchFamily="34" charset="0"/>
                <a:cs typeface="Calibri" pitchFamily="34" charset="0"/>
              </a:rPr>
              <a:t>An algorithm can also be used to anonymously accumulate information about users' movement patterns, the places they go, what time they go </a:t>
            </a:r>
            <a:r>
              <a:rPr lang="en-US" sz="1900" dirty="0" smtClean="0">
                <a:effectLst/>
                <a:latin typeface="Calibri" pitchFamily="34" charset="0"/>
                <a:cs typeface="Calibri" pitchFamily="34" charset="0"/>
              </a:rPr>
              <a:t>there. The </a:t>
            </a:r>
            <a:r>
              <a:rPr lang="en-US" sz="1900" dirty="0">
                <a:effectLst/>
                <a:latin typeface="Calibri" pitchFamily="34" charset="0"/>
                <a:cs typeface="Calibri" pitchFamily="34" charset="0"/>
              </a:rPr>
              <a:t>idea of the </a:t>
            </a:r>
            <a:r>
              <a:rPr lang="en-US" sz="1900" dirty="0" err="1">
                <a:effectLst/>
                <a:latin typeface="Calibri" pitchFamily="34" charset="0"/>
                <a:cs typeface="Calibri" pitchFamily="34" charset="0"/>
              </a:rPr>
              <a:t>Uber</a:t>
            </a:r>
            <a:r>
              <a:rPr lang="en-US" sz="1900" dirty="0">
                <a:effectLst/>
                <a:latin typeface="Calibri" pitchFamily="34" charset="0"/>
                <a:cs typeface="Calibri" pitchFamily="34" charset="0"/>
              </a:rPr>
              <a:t> data team is to find out more about consumers and offer services that adjust to their needs. </a:t>
            </a:r>
            <a:r>
              <a:rPr lang="en-US" sz="1900" b="1" dirty="0">
                <a:effectLst/>
                <a:latin typeface="Calibri" pitchFamily="34" charset="0"/>
                <a:cs typeface="Calibri" pitchFamily="34" charset="0"/>
              </a:rPr>
              <a:t>This wouldn't be viable without APIs</a:t>
            </a:r>
            <a:r>
              <a:rPr lang="en-US" sz="1800" b="1" dirty="0">
                <a:effectLst/>
                <a:latin typeface="Calibri" pitchFamily="34" charset="0"/>
                <a:cs typeface="Calibri" pitchFamily="34" charset="0"/>
              </a:rPr>
              <a:t>.</a:t>
            </a:r>
          </a:p>
          <a:p>
            <a:endParaRPr lang="en-US" dirty="0" smtClean="0"/>
          </a:p>
          <a:p>
            <a:pPr marL="18288" indent="0">
              <a:buNone/>
            </a:pPr>
            <a:endParaRPr lang="en-US" dirty="0"/>
          </a:p>
        </p:txBody>
      </p:sp>
      <p:sp>
        <p:nvSpPr>
          <p:cNvPr id="5" name="Title 4"/>
          <p:cNvSpPr>
            <a:spLocks noGrp="1"/>
          </p:cNvSpPr>
          <p:nvPr>
            <p:ph type="title"/>
          </p:nvPr>
        </p:nvSpPr>
        <p:spPr>
          <a:xfrm>
            <a:off x="152400" y="228600"/>
            <a:ext cx="7543800" cy="914400"/>
          </a:xfrm>
        </p:spPr>
        <p:txBody>
          <a:bodyPr/>
          <a:lstStyle/>
          <a:p>
            <a:r>
              <a:rPr lang="en-US" sz="3200" dirty="0" err="1" smtClean="0"/>
              <a:t>Uber</a:t>
            </a:r>
            <a:r>
              <a:rPr lang="en-US" sz="3200" dirty="0" smtClean="0"/>
              <a:t> Business Continues..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4629150"/>
            <a:ext cx="2219325" cy="2057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629150"/>
            <a:ext cx="2438400" cy="2057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629150"/>
            <a:ext cx="2743200" cy="1920234"/>
          </a:xfrm>
          <a:prstGeom prst="rect">
            <a:avLst/>
          </a:prstGeom>
        </p:spPr>
      </p:pic>
      <p:sp>
        <p:nvSpPr>
          <p:cNvPr id="10" name="Footer Placeholder 9"/>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124399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838200"/>
            <a:ext cx="8534400" cy="5791200"/>
          </a:xfrm>
        </p:spPr>
        <p:txBody>
          <a:bodyPr anchor="t">
            <a:normAutofit/>
          </a:bodyPr>
          <a:lstStyle/>
          <a:p>
            <a:r>
              <a:rPr lang="en-US" dirty="0">
                <a:effectLst/>
              </a:rPr>
              <a:t> </a:t>
            </a:r>
            <a:r>
              <a:rPr lang="en-US" b="1" dirty="0">
                <a:effectLst/>
              </a:rPr>
              <a:t>C</a:t>
            </a:r>
            <a:r>
              <a:rPr lang="en-US" b="1" dirty="0" smtClean="0">
                <a:effectLst/>
              </a:rPr>
              <a:t>reating </a:t>
            </a:r>
            <a:r>
              <a:rPr lang="en-US" b="1" dirty="0">
                <a:effectLst/>
              </a:rPr>
              <a:t>and publishing tweets after the occurrence of X </a:t>
            </a:r>
            <a:r>
              <a:rPr lang="en-US" b="1" dirty="0" smtClean="0">
                <a:effectLst/>
              </a:rPr>
              <a:t>requirements</a:t>
            </a:r>
            <a:br>
              <a:rPr lang="en-US" b="1" dirty="0" smtClean="0">
                <a:effectLst/>
              </a:rPr>
            </a:br>
            <a:r>
              <a:rPr lang="en-US" b="1" dirty="0" smtClean="0">
                <a:effectLst/>
              </a:rPr>
              <a:t/>
            </a:r>
            <a:br>
              <a:rPr lang="en-US" b="1" dirty="0" smtClean="0">
                <a:effectLst/>
              </a:rPr>
            </a:br>
            <a:r>
              <a:rPr lang="en-US" sz="1900" dirty="0">
                <a:effectLst/>
                <a:latin typeface="Calibri" pitchFamily="34" charset="0"/>
                <a:cs typeface="Calibri" pitchFamily="34" charset="0"/>
              </a:rPr>
              <a:t>Each time someone names your company in Twitter and includes the words “query”, “question”, please” or “thank you”, you can create a default thank you tweet with your company’s maximum response time. Any bot in Twitter or profiles that publish automatic tweets normally uses the streaming Twitter API, based on an app created in this social network. There are thousands of entertaining cases of bots in Twitter, in fact, </a:t>
            </a:r>
            <a:r>
              <a:rPr lang="en-US" sz="1900" dirty="0">
                <a:solidFill>
                  <a:srgbClr val="FFC000"/>
                </a:solidFill>
                <a:effectLst/>
                <a:latin typeface="Calibri" pitchFamily="34" charset="0"/>
                <a:cs typeface="Calibri" pitchFamily="34" charset="0"/>
              </a:rPr>
              <a:t>according to </a:t>
            </a:r>
            <a:r>
              <a:rPr lang="en-US" sz="1900" dirty="0" smtClean="0">
                <a:solidFill>
                  <a:srgbClr val="FFC000"/>
                </a:solidFill>
                <a:effectLst/>
                <a:latin typeface="Calibri" pitchFamily="34" charset="0"/>
                <a:cs typeface="Calibri" pitchFamily="34" charset="0"/>
              </a:rPr>
              <a:t>a recent study,</a:t>
            </a:r>
            <a:r>
              <a:rPr lang="en-US" sz="1900" dirty="0">
                <a:solidFill>
                  <a:srgbClr val="FFC000"/>
                </a:solidFill>
                <a:effectLst/>
                <a:latin typeface="Calibri" pitchFamily="34" charset="0"/>
                <a:cs typeface="Calibri" pitchFamily="34" charset="0"/>
              </a:rPr>
              <a:t> </a:t>
            </a:r>
            <a:r>
              <a:rPr lang="en-US" sz="2000" b="1" dirty="0">
                <a:solidFill>
                  <a:srgbClr val="FFC000"/>
                </a:solidFill>
                <a:effectLst/>
                <a:latin typeface="Calibri" pitchFamily="34" charset="0"/>
                <a:cs typeface="Calibri" pitchFamily="34" charset="0"/>
              </a:rPr>
              <a:t>15%</a:t>
            </a:r>
            <a:r>
              <a:rPr lang="en-US" sz="1900" dirty="0">
                <a:solidFill>
                  <a:srgbClr val="FFC000"/>
                </a:solidFill>
                <a:effectLst/>
                <a:latin typeface="Calibri" pitchFamily="34" charset="0"/>
                <a:cs typeface="Calibri" pitchFamily="34" charset="0"/>
              </a:rPr>
              <a:t> of Twitter users are bots</a:t>
            </a:r>
          </a:p>
          <a:p>
            <a:pPr marL="18288" indent="0">
              <a:buNone/>
            </a:pPr>
            <a:endParaRPr lang="en-US" sz="1800" b="1" dirty="0">
              <a:solidFill>
                <a:srgbClr val="FFC000"/>
              </a:solidFill>
              <a:effectLst/>
            </a:endParaRPr>
          </a:p>
          <a:p>
            <a:r>
              <a:rPr lang="en-US" sz="1800" b="1" dirty="0">
                <a:effectLst/>
              </a:rPr>
              <a:t>Case studies</a:t>
            </a:r>
          </a:p>
          <a:p>
            <a:pPr marL="384048" lvl="1" indent="0">
              <a:buNone/>
            </a:pPr>
            <a:r>
              <a:rPr lang="en-US" sz="1800" dirty="0">
                <a:effectLst/>
                <a:latin typeface="Calibri" pitchFamily="34" charset="0"/>
                <a:cs typeface="Calibri" pitchFamily="34" charset="0"/>
              </a:rPr>
              <a:t>Y</a:t>
            </a:r>
            <a:r>
              <a:rPr lang="en-US" sz="1800" dirty="0" smtClean="0">
                <a:effectLst/>
                <a:latin typeface="Calibri" pitchFamily="34" charset="0"/>
                <a:cs typeface="Calibri" pitchFamily="34" charset="0"/>
              </a:rPr>
              <a:t>ou </a:t>
            </a:r>
            <a:r>
              <a:rPr lang="en-US" sz="1800" dirty="0">
                <a:effectLst/>
                <a:latin typeface="Calibri" pitchFamily="34" charset="0"/>
                <a:cs typeface="Calibri" pitchFamily="34" charset="0"/>
              </a:rPr>
              <a:t>are an </a:t>
            </a:r>
            <a:r>
              <a:rPr lang="en-US" sz="1800" b="1" dirty="0">
                <a:effectLst/>
                <a:latin typeface="Calibri" pitchFamily="34" charset="0"/>
                <a:cs typeface="Calibri" pitchFamily="34" charset="0"/>
              </a:rPr>
              <a:t>airline</a:t>
            </a:r>
            <a:r>
              <a:rPr lang="en-US" sz="1800" dirty="0">
                <a:effectLst/>
                <a:latin typeface="Calibri" pitchFamily="34" charset="0"/>
                <a:cs typeface="Calibri" pitchFamily="34" charset="0"/>
              </a:rPr>
              <a:t> and you want to know more about travelers’ experience and the profile of the most frequent travelers. You can use the Twitter API to search for airports where your company flies to that include the word “flight”, thereby obtaining data about how many users have complained on the social network about flight cancellations or delays and, for example, the average number of followers of those users. Thus, even if these users are not your customers, you can find out which airports usually have the most problems and the types of users who use this social network to find this type of information or even as a customer service medium.</a:t>
            </a:r>
          </a:p>
          <a:p>
            <a:pPr marL="18288" indent="0">
              <a:buNone/>
            </a:pPr>
            <a:endParaRPr lang="en-US" sz="1800" dirty="0"/>
          </a:p>
        </p:txBody>
      </p:sp>
      <p:sp>
        <p:nvSpPr>
          <p:cNvPr id="5" name="Title 4"/>
          <p:cNvSpPr>
            <a:spLocks noGrp="1"/>
          </p:cNvSpPr>
          <p:nvPr>
            <p:ph type="title"/>
          </p:nvPr>
        </p:nvSpPr>
        <p:spPr>
          <a:xfrm>
            <a:off x="152400" y="0"/>
            <a:ext cx="8763000" cy="914400"/>
          </a:xfrm>
        </p:spPr>
        <p:txBody>
          <a:bodyPr/>
          <a:lstStyle/>
          <a:p>
            <a:r>
              <a:rPr lang="en-US" sz="3200" dirty="0" smtClean="0">
                <a:effectLst/>
              </a:rPr>
              <a:t>Twitter API </a:t>
            </a:r>
            <a:endParaRPr lang="en-US" sz="3200" dirty="0">
              <a:effectLst/>
            </a:endParaRPr>
          </a:p>
        </p:txBody>
      </p:sp>
      <p:sp>
        <p:nvSpPr>
          <p:cNvPr id="10" name="Footer Placeholder 9"/>
          <p:cNvSpPr>
            <a:spLocks noGrp="1"/>
          </p:cNvSpPr>
          <p:nvPr>
            <p:ph type="ftr" sz="quarter" idx="12"/>
          </p:nvPr>
        </p:nvSpPr>
        <p:spPr/>
        <p:txBody>
          <a:bodyPr/>
          <a:lstStyle/>
          <a:p>
            <a:r>
              <a:rPr lang="en-US" smtClean="0"/>
              <a:t>Api &amp; Micro Services Test Automation</a:t>
            </a: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876" y="152400"/>
            <a:ext cx="771524" cy="771524"/>
          </a:xfrm>
          <a:prstGeom prst="rect">
            <a:avLst/>
          </a:prstGeom>
        </p:spPr>
      </p:pic>
    </p:spTree>
    <p:extLst>
      <p:ext uri="{BB962C8B-B14F-4D97-AF65-F5344CB8AC3E}">
        <p14:creationId xmlns:p14="http://schemas.microsoft.com/office/powerpoint/2010/main" val="3688268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838200"/>
            <a:ext cx="8534400" cy="5791200"/>
          </a:xfrm>
        </p:spPr>
        <p:txBody>
          <a:bodyPr anchor="t">
            <a:normAutofit/>
          </a:bodyPr>
          <a:lstStyle/>
          <a:p>
            <a:r>
              <a:rPr lang="en-US" dirty="0">
                <a:effectLst/>
              </a:rPr>
              <a:t> </a:t>
            </a:r>
            <a:r>
              <a:rPr lang="en-US" b="1" dirty="0" smtClean="0">
                <a:solidFill>
                  <a:srgbClr val="FFC000"/>
                </a:solidFill>
                <a:effectLst/>
                <a:latin typeface="Calibri" pitchFamily="34" charset="0"/>
                <a:cs typeface="Calibri" pitchFamily="34" charset="0"/>
              </a:rPr>
              <a:t>Facebook Leads Ads API </a:t>
            </a:r>
            <a:endParaRPr lang="en-US" dirty="0">
              <a:solidFill>
                <a:srgbClr val="FFC000"/>
              </a:solidFill>
              <a:effectLst/>
              <a:latin typeface="Calibri" pitchFamily="34" charset="0"/>
              <a:cs typeface="Calibri" pitchFamily="34" charset="0"/>
            </a:endParaRPr>
          </a:p>
          <a:p>
            <a:r>
              <a:rPr lang="en-US" sz="2000" dirty="0">
                <a:effectLst/>
                <a:latin typeface="Calibri" pitchFamily="34" charset="0"/>
                <a:cs typeface="Calibri" pitchFamily="34" charset="0"/>
              </a:rPr>
              <a:t>Ads on Facebook are one of the best ways of attracting potential customers online. They help all kinds of businesses connect with consumers interested in their products and services.</a:t>
            </a:r>
          </a:p>
          <a:p>
            <a:r>
              <a:rPr lang="en-US" sz="2000" dirty="0" smtClean="0">
                <a:effectLst/>
                <a:latin typeface="Calibri" pitchFamily="34" charset="0"/>
                <a:cs typeface="Calibri" pitchFamily="34" charset="0"/>
              </a:rPr>
              <a:t>With </a:t>
            </a:r>
            <a:r>
              <a:rPr lang="en-US" sz="2000" dirty="0">
                <a:effectLst/>
                <a:latin typeface="Calibri" pitchFamily="34" charset="0"/>
                <a:cs typeface="Calibri" pitchFamily="34" charset="0"/>
              </a:rPr>
              <a:t>Facebook Lead Ads, users can </a:t>
            </a:r>
            <a:r>
              <a:rPr lang="en-US" sz="2000" b="1" dirty="0">
                <a:effectLst/>
                <a:latin typeface="Calibri" pitchFamily="34" charset="0"/>
                <a:cs typeface="Calibri" pitchFamily="34" charset="0"/>
              </a:rPr>
              <a:t>easily register</a:t>
            </a:r>
            <a:r>
              <a:rPr lang="en-US" sz="2000" dirty="0">
                <a:effectLst/>
                <a:latin typeface="Calibri" pitchFamily="34" charset="0"/>
                <a:cs typeface="Calibri" pitchFamily="34" charset="0"/>
              </a:rPr>
              <a:t> with your business; a button and a form are shown inside every message. The ingenious thing about it is the fact that Facebook pre-populates the requested details: name, phone number, email address, etc. This makes potential customers much less reluctant to send their personal details and find out about your offers and services or register in your platform</a:t>
            </a:r>
            <a:r>
              <a:rPr lang="en-US" sz="2000" dirty="0" smtClean="0">
                <a:effectLst/>
                <a:latin typeface="Calibri" pitchFamily="34" charset="0"/>
                <a:cs typeface="Calibri" pitchFamily="34" charset="0"/>
              </a:rPr>
              <a:t>.</a:t>
            </a:r>
          </a:p>
          <a:p>
            <a:r>
              <a:rPr lang="en-US" sz="2000" dirty="0">
                <a:effectLst/>
                <a:latin typeface="Calibri" pitchFamily="34" charset="0"/>
                <a:cs typeface="Calibri" pitchFamily="34" charset="0"/>
              </a:rPr>
              <a:t>After you post the message with the button to capture “leads,” you can use other Facebook tools to promote your message and reach more people.</a:t>
            </a:r>
            <a:endParaRPr lang="en-US" sz="2000" dirty="0" smtClean="0">
              <a:effectLst/>
              <a:latin typeface="Calibri" pitchFamily="34" charset="0"/>
              <a:cs typeface="Calibri" pitchFamily="34" charset="0"/>
            </a:endParaRPr>
          </a:p>
          <a:p>
            <a:endParaRPr lang="en-US" sz="1800" dirty="0">
              <a:effectLst/>
            </a:endParaRPr>
          </a:p>
          <a:p>
            <a:pPr marL="18288" indent="0">
              <a:buNone/>
            </a:pPr>
            <a:endParaRPr lang="en-US" sz="1800" dirty="0"/>
          </a:p>
        </p:txBody>
      </p:sp>
      <p:sp>
        <p:nvSpPr>
          <p:cNvPr id="5" name="Title 4"/>
          <p:cNvSpPr>
            <a:spLocks noGrp="1"/>
          </p:cNvSpPr>
          <p:nvPr>
            <p:ph type="title"/>
          </p:nvPr>
        </p:nvSpPr>
        <p:spPr>
          <a:xfrm>
            <a:off x="152400" y="0"/>
            <a:ext cx="8763000" cy="914400"/>
          </a:xfrm>
        </p:spPr>
        <p:txBody>
          <a:bodyPr/>
          <a:lstStyle/>
          <a:p>
            <a:r>
              <a:rPr lang="en-US" sz="3200" dirty="0" smtClean="0">
                <a:effectLst/>
              </a:rPr>
              <a:t>Facebook API </a:t>
            </a:r>
            <a:r>
              <a:rPr lang="en-US" sz="3200" dirty="0">
                <a:effectLst/>
              </a:rPr>
              <a:t>in your business</a:t>
            </a:r>
          </a:p>
        </p:txBody>
      </p:sp>
      <p:sp>
        <p:nvSpPr>
          <p:cNvPr id="10" name="Footer Placeholder 9"/>
          <p:cNvSpPr>
            <a:spLocks noGrp="1"/>
          </p:cNvSpPr>
          <p:nvPr>
            <p:ph type="ftr" sz="quarter" idx="12"/>
          </p:nvPr>
        </p:nvSpPr>
        <p:spPr/>
        <p:txBody>
          <a:bodyPr/>
          <a:lstStyle/>
          <a:p>
            <a:r>
              <a:rPr lang="en-US" smtClean="0"/>
              <a:t>Api &amp; Micro Services Test Automation</a:t>
            </a: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140493"/>
            <a:ext cx="842962" cy="842962"/>
          </a:xfrm>
          <a:prstGeom prst="rect">
            <a:avLst/>
          </a:prstGeom>
        </p:spPr>
      </p:pic>
    </p:spTree>
    <p:extLst>
      <p:ext uri="{BB962C8B-B14F-4D97-AF65-F5344CB8AC3E}">
        <p14:creationId xmlns:p14="http://schemas.microsoft.com/office/powerpoint/2010/main" val="4077537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838200"/>
            <a:ext cx="8534400" cy="5791200"/>
          </a:xfrm>
        </p:spPr>
        <p:txBody>
          <a:bodyPr anchor="t">
            <a:noAutofit/>
          </a:bodyPr>
          <a:lstStyle/>
          <a:p>
            <a:r>
              <a:rPr lang="en-US" sz="1800" b="1" dirty="0">
                <a:solidFill>
                  <a:srgbClr val="FFC000"/>
                </a:solidFill>
                <a:effectLst/>
                <a:latin typeface="Calibri" pitchFamily="34" charset="0"/>
                <a:cs typeface="Calibri" pitchFamily="34" charset="0"/>
              </a:rPr>
              <a:t>Google Maps</a:t>
            </a:r>
          </a:p>
          <a:p>
            <a:pPr marL="18288" indent="0">
              <a:buNone/>
            </a:pPr>
            <a:r>
              <a:rPr lang="en-US" sz="1800" b="1" dirty="0" smtClean="0">
                <a:effectLst/>
                <a:latin typeface="Calibri" pitchFamily="34" charset="0"/>
                <a:cs typeface="Calibri" pitchFamily="34" charset="0"/>
              </a:rPr>
              <a:t>7744</a:t>
            </a:r>
            <a:r>
              <a:rPr lang="en-US" sz="1800" dirty="0">
                <a:effectLst/>
                <a:latin typeface="Calibri" pitchFamily="34" charset="0"/>
                <a:cs typeface="Calibri" pitchFamily="34" charset="0"/>
              </a:rPr>
              <a:t> companies reportedly use </a:t>
            </a:r>
            <a:r>
              <a:rPr lang="en-US" sz="1800" b="1" dirty="0">
                <a:effectLst/>
                <a:latin typeface="Calibri" pitchFamily="34" charset="0"/>
                <a:cs typeface="Calibri" pitchFamily="34" charset="0"/>
              </a:rPr>
              <a:t>Google Maps</a:t>
            </a:r>
            <a:r>
              <a:rPr lang="en-US" sz="1800" dirty="0">
                <a:effectLst/>
                <a:latin typeface="Calibri" pitchFamily="34" charset="0"/>
                <a:cs typeface="Calibri" pitchFamily="34" charset="0"/>
              </a:rPr>
              <a:t> in their tech stacks, including </a:t>
            </a:r>
            <a:r>
              <a:rPr lang="en-US" sz="1800" b="1" dirty="0">
                <a:effectLst/>
                <a:latin typeface="Calibri" pitchFamily="34" charset="0"/>
                <a:cs typeface="Calibri" pitchFamily="34" charset="0"/>
              </a:rPr>
              <a:t>Google, </a:t>
            </a:r>
            <a:r>
              <a:rPr lang="en-US" sz="1800" b="1" dirty="0" err="1">
                <a:effectLst/>
                <a:latin typeface="Calibri" pitchFamily="34" charset="0"/>
                <a:cs typeface="Calibri" pitchFamily="34" charset="0"/>
              </a:rPr>
              <a:t>Lyft</a:t>
            </a:r>
            <a:r>
              <a:rPr lang="en-US" sz="1800" b="1" dirty="0">
                <a:effectLst/>
                <a:latin typeface="Calibri" pitchFamily="34" charset="0"/>
                <a:cs typeface="Calibri" pitchFamily="34" charset="0"/>
              </a:rPr>
              <a:t>, </a:t>
            </a:r>
            <a:r>
              <a:rPr lang="en-US" sz="1800" dirty="0">
                <a:effectLst/>
                <a:latin typeface="Calibri" pitchFamily="34" charset="0"/>
                <a:cs typeface="Calibri" pitchFamily="34" charset="0"/>
              </a:rPr>
              <a:t>and </a:t>
            </a:r>
            <a:r>
              <a:rPr lang="en-US" sz="1800" b="1" dirty="0" err="1">
                <a:effectLst/>
                <a:latin typeface="Calibri" pitchFamily="34" charset="0"/>
                <a:cs typeface="Calibri" pitchFamily="34" charset="0"/>
              </a:rPr>
              <a:t>Snapchat</a:t>
            </a:r>
            <a:r>
              <a:rPr lang="en-US" sz="1800" dirty="0">
                <a:effectLst/>
                <a:latin typeface="Calibri" pitchFamily="34" charset="0"/>
                <a:cs typeface="Calibri" pitchFamily="34" charset="0"/>
              </a:rPr>
              <a:t>.</a:t>
            </a:r>
          </a:p>
          <a:p>
            <a:pPr marL="18288" indent="0">
              <a:buNone/>
            </a:pPr>
            <a:endParaRPr lang="en-US" sz="1800" dirty="0" smtClean="0">
              <a:latin typeface="Calibri" pitchFamily="34" charset="0"/>
              <a:cs typeface="Calibri" pitchFamily="34" charset="0"/>
            </a:endParaRPr>
          </a:p>
          <a:p>
            <a:r>
              <a:rPr lang="en-US" sz="1800" b="1" dirty="0">
                <a:solidFill>
                  <a:srgbClr val="FFC000"/>
                </a:solidFill>
                <a:effectLst/>
                <a:latin typeface="Calibri" pitchFamily="34" charset="0"/>
                <a:cs typeface="Calibri" pitchFamily="34" charset="0"/>
              </a:rPr>
              <a:t>G Pay</a:t>
            </a:r>
          </a:p>
          <a:p>
            <a:pPr marL="18288" indent="0">
              <a:buNone/>
            </a:pPr>
            <a:r>
              <a:rPr lang="en-US" sz="1800" dirty="0">
                <a:effectLst/>
                <a:latin typeface="Calibri" pitchFamily="34" charset="0"/>
                <a:cs typeface="Calibri" pitchFamily="34" charset="0"/>
              </a:rPr>
              <a:t>Google Pay lets your customers pay with the press of a button — using payment methods saved to their Google Account</a:t>
            </a:r>
            <a:r>
              <a:rPr lang="en-US" sz="1800" dirty="0" smtClean="0">
                <a:effectLst/>
                <a:latin typeface="Calibri" pitchFamily="34" charset="0"/>
                <a:cs typeface="Calibri" pitchFamily="34" charset="0"/>
              </a:rPr>
              <a:t>.</a:t>
            </a:r>
          </a:p>
          <a:p>
            <a:pPr marL="18288" indent="0">
              <a:buNone/>
            </a:pPr>
            <a:r>
              <a:rPr lang="en-US" sz="1800" b="1" dirty="0" smtClean="0">
                <a:effectLst/>
                <a:latin typeface="Calibri" pitchFamily="34" charset="0"/>
                <a:cs typeface="Calibri" pitchFamily="34" charset="0"/>
              </a:rPr>
              <a:t>airbnb11x </a:t>
            </a:r>
            <a:r>
              <a:rPr lang="en-US" sz="1800" b="1" dirty="0">
                <a:effectLst/>
                <a:latin typeface="Calibri" pitchFamily="34" charset="0"/>
                <a:cs typeface="Calibri" pitchFamily="34" charset="0"/>
              </a:rPr>
              <a:t>increase</a:t>
            </a:r>
            <a:r>
              <a:rPr lang="en-US" sz="1800" dirty="0">
                <a:effectLst/>
                <a:latin typeface="Calibri" pitchFamily="34" charset="0"/>
                <a:cs typeface="Calibri" pitchFamily="34" charset="0"/>
              </a:rPr>
              <a:t> in average daily transaction volume facilitated by Google Pay</a:t>
            </a:r>
            <a:r>
              <a:rPr lang="en-US" sz="1800" dirty="0" smtClean="0">
                <a:effectLst/>
                <a:latin typeface="Calibri" pitchFamily="34" charset="0"/>
                <a:cs typeface="Calibri" pitchFamily="34" charset="0"/>
              </a:rPr>
              <a:t>.</a:t>
            </a:r>
          </a:p>
          <a:p>
            <a:pPr marL="18288" indent="0">
              <a:buNone/>
            </a:pPr>
            <a:r>
              <a:rPr lang="en-US" sz="1800" b="1" dirty="0" smtClean="0">
                <a:effectLst/>
                <a:latin typeface="Calibri" pitchFamily="34" charset="0"/>
                <a:cs typeface="Calibri" pitchFamily="34" charset="0"/>
              </a:rPr>
              <a:t>Hotel Tonight 65</a:t>
            </a:r>
            <a:r>
              <a:rPr lang="en-US" sz="1800" b="1" dirty="0">
                <a:effectLst/>
                <a:latin typeface="Calibri" pitchFamily="34" charset="0"/>
                <a:cs typeface="Calibri" pitchFamily="34" charset="0"/>
              </a:rPr>
              <a:t>% increase</a:t>
            </a:r>
            <a:r>
              <a:rPr lang="en-US" sz="1800" dirty="0">
                <a:effectLst/>
                <a:latin typeface="Calibri" pitchFamily="34" charset="0"/>
                <a:cs typeface="Calibri" pitchFamily="34" charset="0"/>
              </a:rPr>
              <a:t> more likely to complete the booking flow with Google Pay.</a:t>
            </a:r>
            <a:endParaRPr lang="en-US" sz="1800" dirty="0" smtClean="0">
              <a:effectLst/>
              <a:latin typeface="Calibri" pitchFamily="34" charset="0"/>
              <a:cs typeface="Calibri" pitchFamily="34" charset="0"/>
            </a:endParaRPr>
          </a:p>
          <a:p>
            <a:pPr marL="18288" indent="0">
              <a:buNone/>
            </a:pPr>
            <a:endParaRPr lang="en-US" sz="1800" dirty="0">
              <a:latin typeface="Calibri" pitchFamily="34" charset="0"/>
              <a:cs typeface="Calibri" pitchFamily="34" charset="0"/>
            </a:endParaRPr>
          </a:p>
          <a:p>
            <a:r>
              <a:rPr lang="en-US" sz="1800" b="1" dirty="0">
                <a:solidFill>
                  <a:srgbClr val="FFC000"/>
                </a:solidFill>
                <a:effectLst/>
                <a:latin typeface="Calibri" pitchFamily="34" charset="0"/>
                <a:cs typeface="Calibri" pitchFamily="34" charset="0"/>
              </a:rPr>
              <a:t>Google Analytics</a:t>
            </a:r>
          </a:p>
          <a:p>
            <a:pPr marL="18288" indent="0">
              <a:buNone/>
            </a:pPr>
            <a:r>
              <a:rPr lang="en-US" sz="1800" dirty="0">
                <a:latin typeface="Calibri" pitchFamily="34" charset="0"/>
                <a:cs typeface="Calibri" pitchFamily="34" charset="0"/>
              </a:rPr>
              <a:t> </a:t>
            </a:r>
            <a:r>
              <a:rPr lang="en-US" sz="1800" dirty="0">
                <a:effectLst/>
                <a:latin typeface="Calibri" pitchFamily="34" charset="0"/>
                <a:cs typeface="Calibri" pitchFamily="34" charset="0"/>
              </a:rPr>
              <a:t>Google Analytics APIs for enterprise allows IT teams to programmatically setup and configure Google Analytics accounts, saving time, and allowing you to spend more time analyzing data</a:t>
            </a:r>
            <a:r>
              <a:rPr lang="en-US" sz="1800" dirty="0" smtClean="0">
                <a:effectLst/>
                <a:latin typeface="Calibri" pitchFamily="34" charset="0"/>
                <a:cs typeface="Calibri" pitchFamily="34" charset="0"/>
              </a:rPr>
              <a:t>.</a:t>
            </a:r>
          </a:p>
          <a:p>
            <a:pPr marL="18288" indent="0">
              <a:buNone/>
            </a:pPr>
            <a:endParaRPr lang="en-US" sz="1800" dirty="0" smtClean="0">
              <a:effectLst/>
              <a:latin typeface="Calibri" pitchFamily="34" charset="0"/>
              <a:cs typeface="Calibri" pitchFamily="34" charset="0"/>
            </a:endParaRPr>
          </a:p>
          <a:p>
            <a:pPr marL="18288" indent="0">
              <a:buNone/>
            </a:pPr>
            <a:endParaRPr lang="en-US" sz="1800" dirty="0">
              <a:effectLst/>
              <a:latin typeface="Calibri" pitchFamily="34" charset="0"/>
              <a:cs typeface="Calibri" pitchFamily="34" charset="0"/>
            </a:endParaRPr>
          </a:p>
        </p:txBody>
      </p:sp>
      <p:sp>
        <p:nvSpPr>
          <p:cNvPr id="5" name="Title 4"/>
          <p:cNvSpPr>
            <a:spLocks noGrp="1"/>
          </p:cNvSpPr>
          <p:nvPr>
            <p:ph type="title"/>
          </p:nvPr>
        </p:nvSpPr>
        <p:spPr>
          <a:xfrm>
            <a:off x="152400" y="-152400"/>
            <a:ext cx="8763000" cy="914400"/>
          </a:xfrm>
        </p:spPr>
        <p:txBody>
          <a:bodyPr/>
          <a:lstStyle/>
          <a:p>
            <a:r>
              <a:rPr lang="en-US" sz="3200" dirty="0" smtClean="0">
                <a:effectLst/>
              </a:rPr>
              <a:t>Google</a:t>
            </a:r>
            <a:endParaRPr lang="en-US" sz="3200" dirty="0">
              <a:effectLst/>
            </a:endParaRPr>
          </a:p>
        </p:txBody>
      </p:sp>
      <p:sp>
        <p:nvSpPr>
          <p:cNvPr id="10" name="Footer Placeholder 9"/>
          <p:cNvSpPr>
            <a:spLocks noGrp="1"/>
          </p:cNvSpPr>
          <p:nvPr>
            <p:ph type="ftr" sz="quarter" idx="12"/>
          </p:nvPr>
        </p:nvSpPr>
        <p:spPr/>
        <p:txBody>
          <a:bodyPr/>
          <a:lstStyle/>
          <a:p>
            <a:r>
              <a:rPr lang="en-US" dirty="0" err="1" smtClean="0"/>
              <a:t>Ap</a:t>
            </a:r>
            <a:r>
              <a:rPr lang="en-US" dirty="0" smtClean="0"/>
              <a:t> &amp; Micro Services Test Automation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90501"/>
            <a:ext cx="533400" cy="5334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280306"/>
            <a:ext cx="685800" cy="6858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0650" y="5309534"/>
            <a:ext cx="571500" cy="62734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900" y="5237443"/>
            <a:ext cx="723900" cy="72866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7550" y="5237443"/>
            <a:ext cx="685800" cy="699435"/>
          </a:xfrm>
          <a:prstGeom prst="rect">
            <a:avLst/>
          </a:prstGeom>
        </p:spPr>
      </p:pic>
    </p:spTree>
    <p:extLst>
      <p:ext uri="{BB962C8B-B14F-4D97-AF65-F5344CB8AC3E}">
        <p14:creationId xmlns:p14="http://schemas.microsoft.com/office/powerpoint/2010/main" val="4149384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55165"/>
            <a:ext cx="7924800" cy="5198035"/>
          </a:xfrm>
        </p:spPr>
      </p:pic>
      <p:sp>
        <p:nvSpPr>
          <p:cNvPr id="4" name="Title 3"/>
          <p:cNvSpPr>
            <a:spLocks noGrp="1"/>
          </p:cNvSpPr>
          <p:nvPr>
            <p:ph type="title"/>
          </p:nvPr>
        </p:nvSpPr>
        <p:spPr>
          <a:xfrm>
            <a:off x="762000" y="152400"/>
            <a:ext cx="7543800" cy="914400"/>
          </a:xfrm>
        </p:spPr>
        <p:txBody>
          <a:bodyPr/>
          <a:lstStyle/>
          <a:p>
            <a:r>
              <a:rPr lang="en-US" sz="3200" dirty="0" smtClean="0"/>
              <a:t>Real world business cases </a:t>
            </a:r>
            <a:endParaRPr lang="en-US" sz="3200" dirty="0"/>
          </a:p>
        </p:txBody>
      </p:sp>
      <p:sp>
        <p:nvSpPr>
          <p:cNvPr id="3" name="Footer Placeholder 2"/>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365731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52400"/>
            <a:ext cx="7543800" cy="914400"/>
          </a:xfrm>
        </p:spPr>
        <p:txBody>
          <a:bodyPr/>
          <a:lstStyle/>
          <a:p>
            <a:r>
              <a:rPr lang="en-US" sz="3200" dirty="0" smtClean="0"/>
              <a:t>Top Companies Exposing APIs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86898"/>
            <a:ext cx="7924800" cy="5442502"/>
          </a:xfrm>
        </p:spPr>
      </p:pic>
      <p:sp>
        <p:nvSpPr>
          <p:cNvPr id="6" name="Footer Placeholder 5"/>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214581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447800"/>
            <a:ext cx="5715811" cy="5078718"/>
          </a:xfrm>
        </p:spPr>
      </p:pic>
      <p:sp>
        <p:nvSpPr>
          <p:cNvPr id="3" name="Title 2"/>
          <p:cNvSpPr>
            <a:spLocks noGrp="1"/>
          </p:cNvSpPr>
          <p:nvPr>
            <p:ph type="title"/>
          </p:nvPr>
        </p:nvSpPr>
        <p:spPr>
          <a:xfrm>
            <a:off x="457200" y="381000"/>
            <a:ext cx="7543800" cy="914400"/>
          </a:xfrm>
        </p:spPr>
        <p:txBody>
          <a:bodyPr/>
          <a:lstStyle/>
          <a:p>
            <a:r>
              <a:rPr lang="en-US" sz="3200" dirty="0" smtClean="0"/>
              <a:t>Still confused??</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2370951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00200"/>
            <a:ext cx="8817078" cy="4456458"/>
          </a:xfrm>
        </p:spPr>
      </p:pic>
      <p:sp>
        <p:nvSpPr>
          <p:cNvPr id="3" name="Title 2"/>
          <p:cNvSpPr>
            <a:spLocks noGrp="1"/>
          </p:cNvSpPr>
          <p:nvPr>
            <p:ph type="title"/>
          </p:nvPr>
        </p:nvSpPr>
        <p:spPr>
          <a:xfrm>
            <a:off x="457200" y="304800"/>
            <a:ext cx="7543800" cy="914400"/>
          </a:xfrm>
        </p:spPr>
        <p:txBody>
          <a:bodyPr/>
          <a:lstStyle/>
          <a:p>
            <a:r>
              <a:rPr lang="en-US" sz="3200" dirty="0" smtClean="0"/>
              <a:t>Popularity : Soap &amp; REST</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415292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7482840" cy="914400"/>
          </a:xfrm>
        </p:spPr>
        <p:txBody>
          <a:bodyPr/>
          <a:lstStyle/>
          <a:p>
            <a:r>
              <a:rPr lang="en-US" sz="3200" dirty="0" smtClean="0"/>
              <a:t>Testing : UI or API ?</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614" y="1447800"/>
            <a:ext cx="7544786" cy="4343400"/>
          </a:xfrm>
        </p:spPr>
      </p:pic>
    </p:spTree>
    <p:extLst>
      <p:ext uri="{BB962C8B-B14F-4D97-AF65-F5344CB8AC3E}">
        <p14:creationId xmlns:p14="http://schemas.microsoft.com/office/powerpoint/2010/main" val="3319521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7482840" cy="914400"/>
          </a:xfrm>
        </p:spPr>
        <p:txBody>
          <a:bodyPr/>
          <a:lstStyle/>
          <a:p>
            <a:r>
              <a:rPr lang="en-US" sz="3200" dirty="0" smtClean="0"/>
              <a:t>Testing : UI or API ?</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352" cy="4724400"/>
          </a:xfrm>
        </p:spPr>
      </p:pic>
    </p:spTree>
    <p:extLst>
      <p:ext uri="{BB962C8B-B14F-4D97-AF65-F5344CB8AC3E}">
        <p14:creationId xmlns:p14="http://schemas.microsoft.com/office/powerpoint/2010/main" val="3775555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543800" cy="914400"/>
          </a:xfrm>
        </p:spPr>
        <p:txBody>
          <a:bodyPr/>
          <a:lstStyle/>
          <a:p>
            <a:r>
              <a:rPr lang="en-US" dirty="0" smtClean="0"/>
              <a:t>Who Am I?</a:t>
            </a:r>
            <a:endParaRPr lang="en-US" dirty="0"/>
          </a:p>
        </p:txBody>
      </p:sp>
      <p:pic>
        <p:nvPicPr>
          <p:cNvPr id="4" name="Content Placeholder 3" descr="Collage.jpeg"/>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a:xfrm>
            <a:off x="296052" y="1828800"/>
            <a:ext cx="8054820" cy="4724400"/>
          </a:xfrm>
        </p:spPr>
      </p:pic>
    </p:spTree>
    <p:extLst>
      <p:ext uri="{BB962C8B-B14F-4D97-AF65-F5344CB8AC3E}">
        <p14:creationId xmlns:p14="http://schemas.microsoft.com/office/powerpoint/2010/main" val="234438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250448"/>
            <a:ext cx="8633282" cy="5378951"/>
          </a:xfrm>
        </p:spPr>
      </p:pic>
      <p:sp>
        <p:nvSpPr>
          <p:cNvPr id="3" name="Title 2"/>
          <p:cNvSpPr>
            <a:spLocks noGrp="1"/>
          </p:cNvSpPr>
          <p:nvPr>
            <p:ph type="title"/>
          </p:nvPr>
        </p:nvSpPr>
        <p:spPr>
          <a:xfrm>
            <a:off x="762000" y="381000"/>
            <a:ext cx="7543800" cy="914400"/>
          </a:xfrm>
        </p:spPr>
        <p:txBody>
          <a:bodyPr/>
          <a:lstStyle/>
          <a:p>
            <a:r>
              <a:rPr lang="en-US" sz="3200" dirty="0" smtClean="0"/>
              <a:t>Top API Testing Tools</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3707931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effectLst/>
                <a:hlinkClick r:id="rId2"/>
              </a:rPr>
              <a:t>https://</a:t>
            </a:r>
            <a:r>
              <a:rPr lang="en-US" dirty="0" smtClean="0">
                <a:effectLst/>
                <a:hlinkClick r:id="rId2"/>
              </a:rPr>
              <a:t>www.amazon.jobs/en/jobs/1117417/software-development-engineer-in-test</a:t>
            </a:r>
            <a:endParaRPr lang="en-US" dirty="0" smtClean="0">
              <a:effectLst/>
            </a:endParaRPr>
          </a:p>
          <a:p>
            <a:r>
              <a:rPr lang="en-US" dirty="0">
                <a:hlinkClick r:id="rId3"/>
              </a:rPr>
              <a:t>https://www.amazon.jobs/en/search?offset=10&amp;result_limit=10&amp;sort=relevant&amp;distanceType=Mi&amp;radius=24km&amp;latitude=&amp;longitude=&amp;loc_group_id=&amp;loc_query=&amp;base_query=API%20Testing&amp;city=&amp;country=&amp;region=&amp;county=&amp;query_options</a:t>
            </a:r>
            <a:r>
              <a:rPr lang="en-US" dirty="0" smtClean="0">
                <a:hlinkClick r:id="rId3"/>
              </a:rPr>
              <a:t>=&amp;</a:t>
            </a:r>
            <a:endParaRPr lang="en-US" dirty="0" smtClean="0"/>
          </a:p>
          <a:p>
            <a:r>
              <a:rPr lang="en-US" dirty="0">
                <a:effectLst/>
                <a:hlinkClick r:id="rId4"/>
              </a:rPr>
              <a:t>https://www.amazon.jobs/en/search?base_query=Selenium+Testing&amp;loc_query=&amp;latitude=&amp;longitude=&amp;loc_group_id=&amp;invalid_location=false&amp;country=&amp;city=&amp;region=&amp;county</a:t>
            </a:r>
            <a:r>
              <a:rPr lang="en-US" dirty="0" smtClean="0">
                <a:effectLst/>
              </a:rPr>
              <a:t>=</a:t>
            </a:r>
          </a:p>
          <a:p>
            <a:pPr marL="18288" indent="0">
              <a:buNone/>
            </a:pPr>
            <a:endParaRPr lang="en-US" dirty="0"/>
          </a:p>
        </p:txBody>
      </p:sp>
      <p:sp>
        <p:nvSpPr>
          <p:cNvPr id="3" name="Title 2"/>
          <p:cNvSpPr>
            <a:spLocks noGrp="1"/>
          </p:cNvSpPr>
          <p:nvPr>
            <p:ph type="title"/>
          </p:nvPr>
        </p:nvSpPr>
        <p:spPr>
          <a:xfrm>
            <a:off x="777240" y="4800600"/>
            <a:ext cx="7543800" cy="914400"/>
          </a:xfrm>
        </p:spPr>
        <p:txBody>
          <a:bodyPr/>
          <a:lstStyle/>
          <a:p>
            <a:r>
              <a:rPr lang="en-US" dirty="0" smtClean="0"/>
              <a:t>Job Profiles</a:t>
            </a:r>
            <a:endParaRPr lang="en-US" dirty="0"/>
          </a:p>
        </p:txBody>
      </p:sp>
      <p:sp>
        <p:nvSpPr>
          <p:cNvPr id="4" name="Footer Placeholder 3"/>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2377914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762000"/>
            <a:ext cx="7543800" cy="914400"/>
          </a:xfrm>
        </p:spPr>
        <p:txBody>
          <a:bodyPr/>
          <a:lstStyle/>
          <a:p>
            <a:r>
              <a:rPr lang="en-US" dirty="0" smtClean="0"/>
              <a:t>Demo</a:t>
            </a:r>
            <a:endParaRPr lang="en-US" dirty="0"/>
          </a:p>
        </p:txBody>
      </p:sp>
      <p:sp>
        <p:nvSpPr>
          <p:cNvPr id="4" name="Footer Placeholder 3"/>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2168141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543800" cy="914400"/>
          </a:xfrm>
        </p:spPr>
        <p:txBody>
          <a:bodyPr/>
          <a:lstStyle/>
          <a:p>
            <a:r>
              <a:rPr lang="en-US" dirty="0" smtClean="0"/>
              <a:t>Why am I here?</a:t>
            </a:r>
            <a:endParaRPr lang="en-US" dirty="0"/>
          </a:p>
        </p:txBody>
      </p:sp>
      <p:sp>
        <p:nvSpPr>
          <p:cNvPr id="3" name="Content Placeholder 2"/>
          <p:cNvSpPr>
            <a:spLocks noGrp="1"/>
          </p:cNvSpPr>
          <p:nvPr>
            <p:ph idx="1"/>
          </p:nvPr>
        </p:nvSpPr>
        <p:spPr>
          <a:xfrm>
            <a:off x="533400" y="1295400"/>
            <a:ext cx="7924800" cy="5105399"/>
          </a:xfrm>
        </p:spPr>
        <p:txBody>
          <a:bodyPr>
            <a:normAutofit/>
          </a:bodyPr>
          <a:lstStyle/>
          <a:p>
            <a:r>
              <a:rPr lang="en-US" dirty="0" smtClean="0"/>
              <a:t>Love to code and teach.</a:t>
            </a:r>
          </a:p>
          <a:p>
            <a:r>
              <a:rPr lang="en-US" dirty="0" smtClean="0"/>
              <a:t>Working in Product based company.</a:t>
            </a:r>
          </a:p>
          <a:p>
            <a:r>
              <a:rPr lang="en-US" dirty="0" smtClean="0"/>
              <a:t>Having 11+ years of experience in Automation Testing.</a:t>
            </a:r>
          </a:p>
          <a:p>
            <a:pPr lvl="0"/>
            <a:r>
              <a:rPr lang="en-US" dirty="0" smtClean="0"/>
              <a:t>Conducting trainings, seminars and webinars </a:t>
            </a:r>
            <a:r>
              <a:rPr lang="en-US" dirty="0"/>
              <a:t> </a:t>
            </a:r>
            <a:r>
              <a:rPr lang="en-US" dirty="0" smtClean="0"/>
              <a:t>both in-house and outdoor from last 4 years</a:t>
            </a:r>
            <a:r>
              <a:rPr lang="en-US" dirty="0"/>
              <a:t> </a:t>
            </a:r>
            <a:r>
              <a:rPr lang="en-US" dirty="0" smtClean="0"/>
              <a:t>in the area of automation.</a:t>
            </a:r>
          </a:p>
          <a:p>
            <a:r>
              <a:rPr lang="en-US" dirty="0" smtClean="0"/>
              <a:t>Having hands on experience on building UI as well as API automation framework.</a:t>
            </a:r>
          </a:p>
          <a:p>
            <a:r>
              <a:rPr lang="en-US" dirty="0" smtClean="0"/>
              <a:t>Designed and Developed frameworks using c#, java, python, Appium </a:t>
            </a:r>
            <a:r>
              <a:rPr lang="en-US" dirty="0" err="1" smtClean="0"/>
              <a:t>selenide</a:t>
            </a:r>
            <a:r>
              <a:rPr lang="en-US" dirty="0" smtClean="0"/>
              <a:t> etc.</a:t>
            </a:r>
          </a:p>
          <a:p>
            <a:r>
              <a:rPr lang="en-US" dirty="0" smtClean="0"/>
              <a:t>Working on cloud based product as principle software developer having responsibilities like writing API based micro services and managing deployment, automation of them end to end.</a:t>
            </a:r>
            <a:endParaRPr lang="en-US" dirty="0"/>
          </a:p>
        </p:txBody>
      </p:sp>
    </p:spTree>
    <p:extLst>
      <p:ext uri="{BB962C8B-B14F-4D97-AF65-F5344CB8AC3E}">
        <p14:creationId xmlns:p14="http://schemas.microsoft.com/office/powerpoint/2010/main" val="1598339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0"/>
            <a:ext cx="8382000" cy="6629400"/>
          </a:xfrm>
        </p:spPr>
        <p:txBody>
          <a:bodyPr anchor="t"/>
          <a:lstStyle/>
          <a:p>
            <a:pPr marL="18288" indent="0">
              <a:buNone/>
            </a:pPr>
            <a:endParaRPr lang="en-US" dirty="0" smtClean="0"/>
          </a:p>
          <a:p>
            <a:pPr marL="18288" indent="0">
              <a:buNone/>
            </a:pPr>
            <a:endParaRPr lang="en-US" dirty="0"/>
          </a:p>
          <a:p>
            <a:pPr marL="18288" indent="0">
              <a:buNone/>
            </a:pPr>
            <a:endParaRPr lang="en-US" dirty="0" smtClean="0"/>
          </a:p>
          <a:p>
            <a:pPr marL="18288" indent="0">
              <a:buNone/>
            </a:pPr>
            <a:r>
              <a:rPr lang="en-US" dirty="0" smtClean="0"/>
              <a:t>Need?</a:t>
            </a:r>
          </a:p>
          <a:p>
            <a:pPr marL="18288" indent="0">
              <a:buNone/>
            </a:pPr>
            <a:r>
              <a:rPr lang="en-US" dirty="0"/>
              <a:t> </a:t>
            </a:r>
            <a:r>
              <a:rPr lang="en-US" dirty="0" smtClean="0"/>
              <a:t> - Interface for communicating between client and server.</a:t>
            </a:r>
          </a:p>
          <a:p>
            <a:pPr marL="18288" indent="0">
              <a:buNone/>
            </a:pPr>
            <a:r>
              <a:rPr lang="en-US" b="1" i="1" dirty="0" smtClean="0">
                <a:effectLst/>
              </a:rPr>
              <a:t>it's </a:t>
            </a:r>
            <a:r>
              <a:rPr lang="en-US" b="1" i="1" dirty="0">
                <a:effectLst/>
              </a:rPr>
              <a:t>a set of clearly defined methods of communication between various software </a:t>
            </a:r>
            <a:r>
              <a:rPr lang="en-US" b="1" i="1" dirty="0" smtClean="0">
                <a:effectLst/>
              </a:rPr>
              <a:t>components.</a:t>
            </a:r>
          </a:p>
          <a:p>
            <a:pPr marL="18288" indent="0">
              <a:buNone/>
            </a:pPr>
            <a:endParaRPr lang="en-US" b="1" i="1" dirty="0">
              <a:effectLst/>
            </a:endParaRPr>
          </a:p>
          <a:p>
            <a:pPr marL="18288" indent="0">
              <a:buNone/>
            </a:pPr>
            <a:r>
              <a:rPr lang="en-US" dirty="0" smtClean="0"/>
              <a:t> </a:t>
            </a:r>
          </a:p>
          <a:p>
            <a:pPr marL="18288" indent="0">
              <a:buNone/>
            </a:pPr>
            <a:endParaRPr lang="en-US" dirty="0"/>
          </a:p>
        </p:txBody>
      </p:sp>
      <p:sp>
        <p:nvSpPr>
          <p:cNvPr id="4" name="Title 3"/>
          <p:cNvSpPr>
            <a:spLocks noGrp="1"/>
          </p:cNvSpPr>
          <p:nvPr>
            <p:ph type="title"/>
          </p:nvPr>
        </p:nvSpPr>
        <p:spPr>
          <a:xfrm>
            <a:off x="762000" y="152400"/>
            <a:ext cx="7543800" cy="914400"/>
          </a:xfrm>
        </p:spPr>
        <p:txBody>
          <a:bodyPr/>
          <a:lstStyle/>
          <a:p>
            <a:r>
              <a:rPr lang="en-US" sz="3200" dirty="0" smtClean="0"/>
              <a:t>API</a:t>
            </a:r>
            <a:endParaRPr lang="en-US" sz="3200" dirty="0"/>
          </a:p>
        </p:txBody>
      </p:sp>
      <p:sp>
        <p:nvSpPr>
          <p:cNvPr id="7" name="Footer Placeholder 6"/>
          <p:cNvSpPr>
            <a:spLocks noGrp="1"/>
          </p:cNvSpPr>
          <p:nvPr>
            <p:ph type="ftr" sz="quarter" idx="12"/>
          </p:nvPr>
        </p:nvSpPr>
        <p:spPr/>
        <p:txBody>
          <a:bodyPr/>
          <a:lstStyle/>
          <a:p>
            <a:r>
              <a:rPr lang="en-US" smtClean="0"/>
              <a:t>Api &amp; Micro Services Test Automation</a:t>
            </a: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688336"/>
            <a:ext cx="7391400" cy="3102864"/>
          </a:xfrm>
          <a:prstGeom prst="rect">
            <a:avLst/>
          </a:prstGeom>
        </p:spPr>
      </p:pic>
    </p:spTree>
    <p:extLst>
      <p:ext uri="{BB962C8B-B14F-4D97-AF65-F5344CB8AC3E}">
        <p14:creationId xmlns:p14="http://schemas.microsoft.com/office/powerpoint/2010/main" val="3017878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0"/>
            <a:ext cx="8382000" cy="5867400"/>
          </a:xfrm>
        </p:spPr>
        <p:txBody>
          <a:bodyPr anchor="t"/>
          <a:lstStyle/>
          <a:p>
            <a:pPr marL="18288" indent="0">
              <a:buNone/>
            </a:pPr>
            <a:endParaRPr lang="en-US" dirty="0" smtClean="0">
              <a:effectLst/>
            </a:endParaRPr>
          </a:p>
          <a:p>
            <a:pPr marL="18288" indent="0">
              <a:buNone/>
            </a:pPr>
            <a:endParaRPr lang="en-US" dirty="0">
              <a:effectLst/>
            </a:endParaRPr>
          </a:p>
          <a:p>
            <a:pPr marL="18288" indent="0">
              <a:buNone/>
            </a:pPr>
            <a:endParaRPr lang="en-US" dirty="0" smtClean="0">
              <a:effectLst/>
            </a:endParaRPr>
          </a:p>
          <a:p>
            <a:pPr marL="18288" indent="0">
              <a:buNone/>
            </a:pPr>
            <a:r>
              <a:rPr lang="en-US" dirty="0" smtClean="0">
                <a:effectLst/>
              </a:rPr>
              <a:t>APIs </a:t>
            </a:r>
            <a:r>
              <a:rPr lang="en-US" dirty="0">
                <a:effectLst/>
              </a:rPr>
              <a:t>provides product or service to communicate with other products and services without having to know how they're implemented.</a:t>
            </a:r>
            <a:endParaRPr lang="en-US" b="1" i="1" dirty="0">
              <a:effectLst/>
            </a:endParaRPr>
          </a:p>
          <a:p>
            <a:pPr marL="18288" indent="0">
              <a:buNone/>
            </a:pPr>
            <a:r>
              <a:rPr lang="en-US" dirty="0" smtClean="0"/>
              <a:t> </a:t>
            </a:r>
          </a:p>
          <a:p>
            <a:pPr marL="18288" indent="0">
              <a:buNone/>
            </a:pPr>
            <a:endParaRPr lang="en-US" dirty="0"/>
          </a:p>
        </p:txBody>
      </p:sp>
      <p:sp>
        <p:nvSpPr>
          <p:cNvPr id="4" name="Title 3"/>
          <p:cNvSpPr>
            <a:spLocks noGrp="1"/>
          </p:cNvSpPr>
          <p:nvPr>
            <p:ph type="title"/>
          </p:nvPr>
        </p:nvSpPr>
        <p:spPr>
          <a:xfrm>
            <a:off x="762000" y="152400"/>
            <a:ext cx="7543800" cy="914400"/>
          </a:xfrm>
        </p:spPr>
        <p:txBody>
          <a:bodyPr/>
          <a:lstStyle/>
          <a:p>
            <a:r>
              <a:rPr lang="en-US" sz="3200" dirty="0" smtClean="0"/>
              <a:t>API</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971800"/>
            <a:ext cx="5867400" cy="3505201"/>
          </a:xfrm>
          <a:prstGeom prst="rect">
            <a:avLst/>
          </a:prstGeom>
        </p:spPr>
      </p:pic>
      <p:sp>
        <p:nvSpPr>
          <p:cNvPr id="3" name="Footer Placeholder 2"/>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691216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077200" cy="5181600"/>
          </a:xfrm>
        </p:spPr>
        <p:txBody>
          <a:bodyPr anchor="t"/>
          <a:lstStyle/>
          <a:p>
            <a:pPr marL="18288" indent="0">
              <a:buNone/>
            </a:pPr>
            <a:endParaRPr lang="en-US" dirty="0" smtClean="0">
              <a:effectLst/>
            </a:endParaRPr>
          </a:p>
          <a:p>
            <a:pPr marL="18288" indent="0">
              <a:buNone/>
            </a:pPr>
            <a:r>
              <a:rPr lang="en-US" dirty="0" smtClean="0">
                <a:effectLst/>
              </a:rPr>
              <a:t>A </a:t>
            </a:r>
            <a:r>
              <a:rPr lang="en-US" dirty="0">
                <a:effectLst/>
              </a:rPr>
              <a:t>Web service is a collection of open protocols and standards which are widely used for exchanging data between systems or </a:t>
            </a:r>
            <a:r>
              <a:rPr lang="en-US" dirty="0" smtClean="0">
                <a:effectLst/>
              </a:rPr>
              <a:t>applications.</a:t>
            </a:r>
          </a:p>
          <a:p>
            <a:pPr marL="18288" indent="0">
              <a:buNone/>
            </a:pPr>
            <a:endParaRPr lang="en-US" dirty="0">
              <a:effectLst/>
            </a:endParaRPr>
          </a:p>
          <a:p>
            <a:pPr marL="18288" indent="0">
              <a:buNone/>
            </a:pPr>
            <a:endParaRPr lang="en-US" dirty="0"/>
          </a:p>
        </p:txBody>
      </p:sp>
      <p:sp>
        <p:nvSpPr>
          <p:cNvPr id="4" name="Title 3"/>
          <p:cNvSpPr>
            <a:spLocks noGrp="1"/>
          </p:cNvSpPr>
          <p:nvPr>
            <p:ph type="title"/>
          </p:nvPr>
        </p:nvSpPr>
        <p:spPr>
          <a:xfrm>
            <a:off x="762000" y="-13855"/>
            <a:ext cx="7543800" cy="914400"/>
          </a:xfrm>
        </p:spPr>
        <p:txBody>
          <a:bodyPr/>
          <a:lstStyle/>
          <a:p>
            <a:r>
              <a:rPr lang="en-US" sz="3200" dirty="0" smtClean="0"/>
              <a:t>Web-Services</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71750"/>
            <a:ext cx="7439187" cy="3657600"/>
          </a:xfrm>
          <a:prstGeom prst="rect">
            <a:avLst/>
          </a:prstGeom>
        </p:spPr>
      </p:pic>
      <p:sp>
        <p:nvSpPr>
          <p:cNvPr id="6" name="Footer Placeholder 5"/>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66702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077200" cy="5181600"/>
          </a:xfrm>
        </p:spPr>
        <p:txBody>
          <a:bodyPr anchor="t"/>
          <a:lstStyle/>
          <a:p>
            <a:pPr marL="18288" indent="0">
              <a:buNone/>
            </a:pPr>
            <a:endParaRPr lang="en-US" dirty="0">
              <a:effectLst/>
            </a:endParaRPr>
          </a:p>
          <a:p>
            <a:pPr marL="18288" indent="0">
              <a:buNone/>
            </a:pPr>
            <a:endParaRPr lang="en-US" dirty="0"/>
          </a:p>
        </p:txBody>
      </p:sp>
      <p:sp>
        <p:nvSpPr>
          <p:cNvPr id="4" name="Title 3"/>
          <p:cNvSpPr>
            <a:spLocks noGrp="1"/>
          </p:cNvSpPr>
          <p:nvPr>
            <p:ph type="title"/>
          </p:nvPr>
        </p:nvSpPr>
        <p:spPr>
          <a:xfrm>
            <a:off x="762000" y="-13855"/>
            <a:ext cx="7543800" cy="914400"/>
          </a:xfrm>
        </p:spPr>
        <p:txBody>
          <a:bodyPr/>
          <a:lstStyle/>
          <a:p>
            <a:r>
              <a:rPr lang="en-US" sz="3200" dirty="0" smtClean="0"/>
              <a:t>Micro Services</a:t>
            </a:r>
            <a:endParaRPr lang="en-US" sz="3200" dirty="0"/>
          </a:p>
        </p:txBody>
      </p:sp>
      <p:sp>
        <p:nvSpPr>
          <p:cNvPr id="6" name="Footer Placeholder 5"/>
          <p:cNvSpPr>
            <a:spLocks noGrp="1"/>
          </p:cNvSpPr>
          <p:nvPr>
            <p:ph type="ftr" sz="quarter" idx="12"/>
          </p:nvPr>
        </p:nvSpPr>
        <p:spPr/>
        <p:txBody>
          <a:bodyPr/>
          <a:lstStyle/>
          <a:p>
            <a:r>
              <a:rPr lang="en-US" smtClean="0"/>
              <a:t>Api &amp; Micro Services Test Automation</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053678"/>
            <a:ext cx="4043926" cy="5042322"/>
          </a:xfrm>
          <a:prstGeom prst="rect">
            <a:avLst/>
          </a:prstGeom>
        </p:spPr>
      </p:pic>
    </p:spTree>
    <p:extLst>
      <p:ext uri="{BB962C8B-B14F-4D97-AF65-F5344CB8AC3E}">
        <p14:creationId xmlns:p14="http://schemas.microsoft.com/office/powerpoint/2010/main" val="1633502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52400"/>
            <a:ext cx="7543800" cy="914400"/>
          </a:xfrm>
        </p:spPr>
        <p:txBody>
          <a:bodyPr/>
          <a:lstStyle/>
          <a:p>
            <a:r>
              <a:rPr lang="en-US" sz="3200" dirty="0" smtClean="0"/>
              <a:t>Facts</a:t>
            </a:r>
            <a:endParaRPr lang="en-US" sz="3200" dirty="0"/>
          </a:p>
        </p:txBody>
      </p:sp>
      <p:sp>
        <p:nvSpPr>
          <p:cNvPr id="3" name="Footer Placeholder 2"/>
          <p:cNvSpPr>
            <a:spLocks noGrp="1"/>
          </p:cNvSpPr>
          <p:nvPr>
            <p:ph type="ftr" sz="quarter" idx="12"/>
          </p:nvPr>
        </p:nvSpPr>
        <p:spPr/>
        <p:txBody>
          <a:bodyPr/>
          <a:lstStyle/>
          <a:p>
            <a:r>
              <a:rPr lang="en-US" smtClean="0"/>
              <a:t>Api &amp; Micro Services Test Automation</a:t>
            </a:r>
            <a:endParaRPr lang="en-US"/>
          </a:p>
        </p:txBody>
      </p:sp>
      <p:sp>
        <p:nvSpPr>
          <p:cNvPr id="7" name="Content Placeholder 6"/>
          <p:cNvSpPr>
            <a:spLocks noGrp="1"/>
          </p:cNvSpPr>
          <p:nvPr>
            <p:ph idx="1"/>
          </p:nvPr>
        </p:nvSpPr>
        <p:spPr>
          <a:xfrm>
            <a:off x="914400" y="990600"/>
            <a:ext cx="7315200" cy="1219200"/>
          </a:xfrm>
        </p:spPr>
        <p:txBody>
          <a:bodyPr/>
          <a:lstStyle/>
          <a:p>
            <a:pPr marL="18288" indent="0">
              <a:buNone/>
            </a:pPr>
            <a:r>
              <a:rPr lang="en-US" dirty="0" err="1" smtClean="0">
                <a:effectLst/>
                <a:hlinkClick r:id="rId2" action="ppaction://hlinksldjump"/>
              </a:rPr>
              <a:t>RapidAPI</a:t>
            </a:r>
            <a:r>
              <a:rPr lang="en-US" dirty="0" smtClean="0">
                <a:effectLst/>
                <a:hlinkClick r:id="rId2" action="ppaction://hlinksldjump"/>
              </a:rPr>
              <a:t> Developer Survey Highlights</a:t>
            </a:r>
            <a:endParaRPr lang="en-US" dirty="0"/>
          </a:p>
        </p:txBody>
      </p:sp>
      <p:sp>
        <p:nvSpPr>
          <p:cNvPr id="8" name="Content Placeholder 6"/>
          <p:cNvSpPr txBox="1">
            <a:spLocks/>
          </p:cNvSpPr>
          <p:nvPr/>
        </p:nvSpPr>
        <p:spPr>
          <a:xfrm>
            <a:off x="914400" y="2209800"/>
            <a:ext cx="7315200" cy="12192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dirty="0" smtClean="0">
                <a:effectLst/>
                <a:hlinkClick r:id="rId3" action="ppaction://hlinkfile"/>
              </a:rPr>
              <a:t>Developer Survey 2020-21 Report</a:t>
            </a:r>
            <a:endParaRPr lang="en-US" dirty="0"/>
          </a:p>
        </p:txBody>
      </p:sp>
    </p:spTree>
    <p:extLst>
      <p:ext uri="{BB962C8B-B14F-4D97-AF65-F5344CB8AC3E}">
        <p14:creationId xmlns:p14="http://schemas.microsoft.com/office/powerpoint/2010/main" val="2110499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447800"/>
            <a:ext cx="2924387" cy="2666999"/>
          </a:xfrm>
        </p:spPr>
      </p:pic>
      <p:sp>
        <p:nvSpPr>
          <p:cNvPr id="3" name="Text Placeholder 2"/>
          <p:cNvSpPr>
            <a:spLocks noGrp="1"/>
          </p:cNvSpPr>
          <p:nvPr>
            <p:ph type="body" sz="half" idx="2"/>
          </p:nvPr>
        </p:nvSpPr>
        <p:spPr>
          <a:xfrm>
            <a:off x="5715000" y="685801"/>
            <a:ext cx="3124200" cy="4343399"/>
          </a:xfrm>
        </p:spPr>
        <p:txBody>
          <a:bodyPr>
            <a:normAutofit/>
          </a:bodyPr>
          <a:lstStyle/>
          <a:p>
            <a:r>
              <a:rPr lang="en-US" sz="2000" dirty="0" err="1"/>
              <a:t>Uber</a:t>
            </a:r>
            <a:r>
              <a:rPr lang="en-US" sz="2000" dirty="0"/>
              <a:t> uses </a:t>
            </a:r>
            <a:r>
              <a:rPr lang="en-US" sz="2000" dirty="0" smtClean="0"/>
              <a:t>information </a:t>
            </a:r>
            <a:r>
              <a:rPr lang="en-US" sz="2000" dirty="0"/>
              <a:t>to create predictive models to find out, for example, what your destination will be when you use their </a:t>
            </a:r>
            <a:r>
              <a:rPr lang="en-US" sz="2000" dirty="0" smtClean="0"/>
              <a:t>transport </a:t>
            </a:r>
            <a:r>
              <a:rPr lang="en-US" sz="2000" dirty="0"/>
              <a:t>service</a:t>
            </a:r>
            <a:r>
              <a:rPr lang="en-US" sz="2000" dirty="0" smtClean="0"/>
              <a:t>.</a:t>
            </a:r>
          </a:p>
          <a:p>
            <a:endParaRPr lang="en-US" sz="2000" dirty="0"/>
          </a:p>
          <a:p>
            <a:r>
              <a:rPr lang="en-US" sz="2000" dirty="0">
                <a:effectLst/>
              </a:rPr>
              <a:t>Their data team uses Bayesian statistics to achieve a model that is able to determine the destination 75% of the time.</a:t>
            </a:r>
            <a:endParaRPr lang="en-US" sz="2000" dirty="0"/>
          </a:p>
        </p:txBody>
      </p:sp>
      <p:sp>
        <p:nvSpPr>
          <p:cNvPr id="4" name="Title 3"/>
          <p:cNvSpPr>
            <a:spLocks noGrp="1"/>
          </p:cNvSpPr>
          <p:nvPr>
            <p:ph type="title"/>
          </p:nvPr>
        </p:nvSpPr>
        <p:spPr>
          <a:xfrm>
            <a:off x="838200" y="0"/>
            <a:ext cx="7543800" cy="914400"/>
          </a:xfrm>
        </p:spPr>
        <p:txBody>
          <a:bodyPr/>
          <a:lstStyle/>
          <a:p>
            <a:r>
              <a:rPr lang="en-US" sz="3200" dirty="0" smtClean="0"/>
              <a:t>Real World Usage</a:t>
            </a:r>
            <a:endParaRPr lang="en-US" sz="3200" dirty="0"/>
          </a:p>
        </p:txBody>
      </p:sp>
      <p:sp>
        <p:nvSpPr>
          <p:cNvPr id="5" name="Footer Placeholder 4"/>
          <p:cNvSpPr>
            <a:spLocks noGrp="1"/>
          </p:cNvSpPr>
          <p:nvPr>
            <p:ph type="ftr" sz="quarter" idx="12"/>
          </p:nvPr>
        </p:nvSpPr>
        <p:spPr/>
        <p:txBody>
          <a:bodyPr/>
          <a:lstStyle/>
          <a:p>
            <a:r>
              <a:rPr lang="en-US" smtClean="0"/>
              <a:t>Api &amp; Micro Services Test Automation</a:t>
            </a:r>
            <a:endParaRPr lang="en-US"/>
          </a:p>
        </p:txBody>
      </p:sp>
    </p:spTree>
    <p:extLst>
      <p:ext uri="{BB962C8B-B14F-4D97-AF65-F5344CB8AC3E}">
        <p14:creationId xmlns:p14="http://schemas.microsoft.com/office/powerpoint/2010/main" val="3461102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539</Words>
  <Application>Microsoft Office PowerPoint</Application>
  <PresentationFormat>On-screen Show (4:3)</PresentationFormat>
  <Paragraphs>94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Elemental</vt:lpstr>
      <vt:lpstr>     API &amp; Micro Services Test Automation</vt:lpstr>
      <vt:lpstr>Who Am I?</vt:lpstr>
      <vt:lpstr>Why am I here?</vt:lpstr>
      <vt:lpstr>API</vt:lpstr>
      <vt:lpstr>API</vt:lpstr>
      <vt:lpstr>Web-Services</vt:lpstr>
      <vt:lpstr>Micro Services</vt:lpstr>
      <vt:lpstr>Facts</vt:lpstr>
      <vt:lpstr>Real World Usage</vt:lpstr>
      <vt:lpstr>Uber Business Continues..</vt:lpstr>
      <vt:lpstr>Twitter API </vt:lpstr>
      <vt:lpstr>Facebook API in your business</vt:lpstr>
      <vt:lpstr>Google</vt:lpstr>
      <vt:lpstr>Real world business cases </vt:lpstr>
      <vt:lpstr>Top Companies Exposing APIs</vt:lpstr>
      <vt:lpstr>Still confused??</vt:lpstr>
      <vt:lpstr>Popularity : Soap &amp; REST</vt:lpstr>
      <vt:lpstr>Testing : UI or API ?</vt:lpstr>
      <vt:lpstr>Testing : UI or API ?</vt:lpstr>
      <vt:lpstr>Top API Testing Tools</vt:lpstr>
      <vt:lpstr>Job Profiles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129</cp:revision>
  <dcterms:created xsi:type="dcterms:W3CDTF">2019-11-15T17:38:54Z</dcterms:created>
  <dcterms:modified xsi:type="dcterms:W3CDTF">2021-02-21T13:24:43Z</dcterms:modified>
</cp:coreProperties>
</file>