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8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10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4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9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4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1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54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kafka/" TargetMode="External"/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.twitter.com/2/tweets/sample/str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Final Project</a:t>
            </a:r>
            <a:br>
              <a:rPr lang="en-GB" dirty="0" smtClean="0"/>
            </a:br>
            <a:r>
              <a:rPr lang="en-GB" dirty="0" smtClean="0"/>
              <a:t>TWEET ANALYSER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4907" y="4958301"/>
            <a:ext cx="6605217" cy="1405467"/>
          </a:xfrm>
        </p:spPr>
        <p:txBody>
          <a:bodyPr/>
          <a:lstStyle/>
          <a:p>
            <a:r>
              <a:rPr lang="en-GB" b="1" dirty="0" smtClean="0"/>
              <a:t>Submitted By: Shree Krishna </a:t>
            </a:r>
            <a:r>
              <a:rPr lang="en-GB" b="1" dirty="0" err="1" smtClean="0"/>
              <a:t>Poudel</a:t>
            </a:r>
            <a:endParaRPr lang="en-GB" b="1" dirty="0" smtClean="0"/>
          </a:p>
          <a:p>
            <a:r>
              <a:rPr lang="en-GB" b="1" dirty="0" smtClean="0"/>
              <a:t>Submitted To: </a:t>
            </a:r>
            <a:r>
              <a:rPr lang="en-GB" b="1" dirty="0" err="1" smtClean="0"/>
              <a:t>Prof.</a:t>
            </a:r>
            <a:r>
              <a:rPr lang="en-GB" b="1" dirty="0" smtClean="0"/>
              <a:t> </a:t>
            </a:r>
            <a:r>
              <a:rPr lang="en-GB" b="1" dirty="0" err="1" smtClean="0"/>
              <a:t>Mrudula</a:t>
            </a:r>
            <a:r>
              <a:rPr lang="en-GB" b="1" dirty="0" smtClean="0"/>
              <a:t> </a:t>
            </a:r>
            <a:r>
              <a:rPr lang="en-GB" b="1" dirty="0" err="1" smtClean="0"/>
              <a:t>Mukadam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09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GB" b="1" dirty="0" smtClean="0"/>
              <a:t>Step 1: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Created </a:t>
            </a:r>
            <a:r>
              <a:rPr lang="en-GB" dirty="0"/>
              <a:t>a twitter developer account (</a:t>
            </a:r>
            <a:r>
              <a:rPr lang="en-GB" dirty="0">
                <a:solidFill>
                  <a:srgbClr val="46ABEE"/>
                </a:solidFill>
                <a:uFill>
                  <a:noFill/>
                </a:uFill>
                <a:hlinkClick r:id="rId2"/>
              </a:rPr>
              <a:t>https://</a:t>
            </a:r>
            <a:r>
              <a:rPr lang="en-GB" dirty="0" smtClean="0">
                <a:solidFill>
                  <a:srgbClr val="46ABEE"/>
                </a:solidFill>
                <a:uFill>
                  <a:noFill/>
                </a:uFill>
                <a:hlinkClick r:id="rId2"/>
              </a:rPr>
              <a:t>developer.twitter.com</a:t>
            </a:r>
            <a:r>
              <a:rPr lang="en-GB" dirty="0" smtClean="0"/>
              <a:t>)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Generated </a:t>
            </a:r>
            <a:r>
              <a:rPr lang="en-GB" b="1" dirty="0" smtClean="0"/>
              <a:t>Bearer Token</a:t>
            </a:r>
          </a:p>
          <a:p>
            <a:pPr marL="292608" lvl="1" indent="0">
              <a:buNone/>
            </a:pPr>
            <a:r>
              <a:rPr lang="en-US" b="1" dirty="0" smtClean="0"/>
              <a:t>Step 2: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Download </a:t>
            </a:r>
            <a:r>
              <a:rPr lang="en-US" dirty="0"/>
              <a:t>Kafka from </a:t>
            </a:r>
            <a:r>
              <a:rPr lang="en-US" dirty="0">
                <a:solidFill>
                  <a:srgbClr val="46ABEE"/>
                </a:solidFill>
                <a:uFill>
                  <a:noFill/>
                </a:uFill>
                <a:hlinkClick r:id="rId3"/>
              </a:rPr>
              <a:t>https://</a:t>
            </a:r>
            <a:r>
              <a:rPr lang="en-US" dirty="0" smtClean="0">
                <a:solidFill>
                  <a:srgbClr val="46ABEE"/>
                </a:solidFill>
                <a:uFill>
                  <a:noFill/>
                </a:uFill>
                <a:hlinkClick r:id="rId3"/>
              </a:rPr>
              <a:t>archive.apache.org/dist/kafka/</a:t>
            </a:r>
            <a:endParaRPr lang="en-US" dirty="0" smtClean="0"/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Extract </a:t>
            </a:r>
            <a:r>
              <a:rPr lang="en-US" dirty="0"/>
              <a:t>at </a:t>
            </a:r>
            <a:r>
              <a:rPr lang="en-US" dirty="0" smtClean="0"/>
              <a:t>opt </a:t>
            </a:r>
            <a:r>
              <a:rPr lang="en-US" dirty="0" smtClean="0">
                <a:solidFill>
                  <a:srgbClr val="46ABEE"/>
                </a:solidFill>
              </a:rPr>
              <a:t>i.e</a:t>
            </a:r>
            <a:r>
              <a:rPr lang="en-US" dirty="0">
                <a:solidFill>
                  <a:srgbClr val="46ABEE"/>
                </a:solidFill>
              </a:rPr>
              <a:t>. </a:t>
            </a:r>
            <a:r>
              <a:rPr lang="en-US" dirty="0" smtClean="0">
                <a:solidFill>
                  <a:srgbClr val="46ABEE"/>
                </a:solidFill>
              </a:rPr>
              <a:t>/opt/kafka_2.11-1.1.0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Run </a:t>
            </a:r>
            <a:r>
              <a:rPr lang="en-US" dirty="0"/>
              <a:t>Zookeeper </a:t>
            </a:r>
            <a:r>
              <a:rPr lang="en-US" dirty="0" smtClean="0"/>
              <a:t>: </a:t>
            </a:r>
            <a:r>
              <a:rPr lang="en-US" b="1" dirty="0" smtClean="0"/>
              <a:t>bin/zookeeper-server-start.sh </a:t>
            </a:r>
            <a:r>
              <a:rPr lang="en-US" b="1" dirty="0" err="1" smtClean="0"/>
              <a:t>config</a:t>
            </a:r>
            <a:r>
              <a:rPr lang="en-US" b="1" dirty="0" smtClean="0"/>
              <a:t>/</a:t>
            </a:r>
            <a:r>
              <a:rPr lang="en-US" b="1" dirty="0" err="1" smtClean="0"/>
              <a:t>zookeeper.properties</a:t>
            </a:r>
            <a:endParaRPr lang="en-US" b="1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Since we will have 3 servers, it’s better to maintain 3 configuration files for each server. Copy the </a:t>
            </a:r>
            <a:r>
              <a:rPr lang="en-GB" dirty="0" err="1"/>
              <a:t>config</a:t>
            </a:r>
            <a:r>
              <a:rPr lang="en-GB" dirty="0"/>
              <a:t>/</a:t>
            </a:r>
            <a:r>
              <a:rPr lang="en-GB" dirty="0" err="1"/>
              <a:t>server.properties</a:t>
            </a:r>
            <a:r>
              <a:rPr lang="en-GB" dirty="0"/>
              <a:t> file and make 3 files for each server </a:t>
            </a:r>
            <a:r>
              <a:rPr lang="en-GB" dirty="0" smtClean="0"/>
              <a:t>instance</a:t>
            </a:r>
          </a:p>
          <a:p>
            <a:pPr marL="292608" lvl="1" indent="0">
              <a:buNone/>
            </a:pPr>
            <a:r>
              <a:rPr lang="en-GB" dirty="0" smtClean="0"/>
              <a:t>     	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10944"/>
              </p:ext>
            </p:extLst>
          </p:nvPr>
        </p:nvGraphicFramePr>
        <p:xfrm>
          <a:off x="1592162" y="4979149"/>
          <a:ext cx="7598137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8137"/>
              </a:tblGrid>
              <a:tr h="370840">
                <a:tc>
                  <a:txBody>
                    <a:bodyPr/>
                    <a:lstStyle/>
                    <a:p>
                      <a:pPr marL="292608" lvl="1" indent="0">
                        <a:buNone/>
                      </a:pPr>
                      <a:r>
                        <a:rPr lang="en-US" dirty="0" err="1" smtClean="0"/>
                        <a:t>cp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server.properties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/server.1.properties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 smtClean="0"/>
                        <a:t>cp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server.properties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/server.2.properties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 smtClean="0"/>
                        <a:t>cp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server.properties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/server.3.properties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steps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Change the above 3 properties for each copy of the file so that they are all unique.</a:t>
            </a: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13523"/>
              </p:ext>
            </p:extLst>
          </p:nvPr>
        </p:nvGraphicFramePr>
        <p:xfrm>
          <a:off x="1661611" y="2224375"/>
          <a:ext cx="8128000" cy="3931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0"/>
              </a:tblGrid>
              <a:tr h="449377">
                <a:tc>
                  <a:txBody>
                    <a:bodyPr/>
                    <a:lstStyle/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server.1.properties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broker.id=1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listeners=PLAINTEXT://:9093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 smtClean="0"/>
                        <a:t>log.dirs</a:t>
                      </a:r>
                      <a:r>
                        <a:rPr lang="en-US" dirty="0" smtClean="0"/>
                        <a:t>=/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/kafka-logs1</a:t>
                      </a:r>
                    </a:p>
                    <a:p>
                      <a:pPr marL="292608" lvl="1" indent="0">
                        <a:buNone/>
                      </a:pPr>
                      <a:endParaRPr lang="en-US" dirty="0" smtClean="0"/>
                    </a:p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server.2.properties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broker.id=2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listeners=PLAINTEXT://:9094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 smtClean="0"/>
                        <a:t>log.dirs</a:t>
                      </a:r>
                      <a:r>
                        <a:rPr lang="en-US" dirty="0" smtClean="0"/>
                        <a:t>=/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/kafka-logs2</a:t>
                      </a:r>
                    </a:p>
                    <a:p>
                      <a:pPr marL="292608" lvl="1" indent="0">
                        <a:buNone/>
                      </a:pPr>
                      <a:endParaRPr lang="en-US" dirty="0" smtClean="0"/>
                    </a:p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server.3.properties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broker.id=3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listeners=PLAINTEXT://:9096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 smtClean="0"/>
                        <a:t>log.dirs</a:t>
                      </a:r>
                      <a:r>
                        <a:rPr lang="en-US" dirty="0" smtClean="0"/>
                        <a:t>=/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/kafka-logs3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steps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Create the log directories that we configured</a:t>
            </a:r>
            <a:r>
              <a:rPr lang="en-GB" dirty="0" smtClean="0"/>
              <a:t>: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US" dirty="0"/>
              <a:t>Finally, we can start the broker instances. Run the below three commands on different terminal sessions</a:t>
            </a:r>
            <a:r>
              <a:rPr lang="en-US" dirty="0" smtClean="0"/>
              <a:t>: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12300"/>
              </p:ext>
            </p:extLst>
          </p:nvPr>
        </p:nvGraphicFramePr>
        <p:xfrm>
          <a:off x="1499565" y="2270674"/>
          <a:ext cx="8128000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292608" lvl="1" indent="0">
                        <a:buNone/>
                      </a:pP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 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/kafka-logs1 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 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/kafka-logs2</a:t>
                      </a:r>
                    </a:p>
                    <a:p>
                      <a:pPr marL="292608" lvl="1" indent="0">
                        <a:buNone/>
                      </a:pP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 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/kafka-logs3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24544"/>
              </p:ext>
            </p:extLst>
          </p:nvPr>
        </p:nvGraphicFramePr>
        <p:xfrm>
          <a:off x="1557438" y="4400415"/>
          <a:ext cx="8128000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292608" lvl="1" indent="0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bin/kafka-server-start.sh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/server.1.properties</a:t>
                      </a:r>
                    </a:p>
                    <a:p>
                      <a:pPr marL="292608" lvl="1" indent="0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bin/kafka-server-start.sh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/server.2.properties</a:t>
                      </a:r>
                    </a:p>
                    <a:p>
                      <a:pPr marL="292608" lvl="1" indent="0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bin/kafka-server-start.sh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/server.3.properties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4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steps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Creating Topics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23370"/>
              </p:ext>
            </p:extLst>
          </p:nvPr>
        </p:nvGraphicFramePr>
        <p:xfrm>
          <a:off x="1296365" y="2316972"/>
          <a:ext cx="9016678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16678"/>
              </a:tblGrid>
              <a:tr h="370840">
                <a:tc>
                  <a:txBody>
                    <a:bodyPr/>
                    <a:lstStyle/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bin/kafka-topics.sh --create --topic TWEET --bootstrap-server localhost:9093 --partitions 3 --replication-factor 2</a:t>
                      </a:r>
                    </a:p>
                    <a:p>
                      <a:pPr marL="292608" lvl="1" indent="0">
                        <a:buNone/>
                      </a:pPr>
                      <a:endParaRPr lang="en-US" dirty="0" smtClean="0"/>
                    </a:p>
                    <a:p>
                      <a:pPr marL="292608" lvl="1" indent="0">
                        <a:buNone/>
                      </a:pPr>
                      <a:r>
                        <a:rPr lang="en-US" dirty="0" smtClean="0"/>
                        <a:t>bin/kafka-topics.sh --create --topic TWEET_HBASE --bootstrap-server localhost:9093 --partitions 3 --replication-factor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steps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GB" b="1" dirty="0"/>
              <a:t>Step </a:t>
            </a:r>
            <a:r>
              <a:rPr lang="en-GB" b="1" dirty="0" smtClean="0"/>
              <a:t>3</a:t>
            </a:r>
            <a:r>
              <a:rPr lang="en-GB" b="1" dirty="0"/>
              <a:t>: 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Run the Twitter Kafka Producer Application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It </a:t>
            </a:r>
            <a:r>
              <a:rPr lang="en-GB" dirty="0"/>
              <a:t>fetches tweets from </a:t>
            </a:r>
            <a:r>
              <a:rPr lang="en-GB" dirty="0" smtClean="0"/>
              <a:t>twitter API and produce to Kafka cluster on topic TWEET</a:t>
            </a:r>
          </a:p>
          <a:p>
            <a:pPr marL="292608" lvl="1" indent="0">
              <a:buNone/>
            </a:pPr>
            <a:r>
              <a:rPr lang="en-GB" b="1" dirty="0" smtClean="0"/>
              <a:t>Step 4: </a:t>
            </a:r>
            <a:endParaRPr lang="en-GB" b="1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Run the Spark Kafka Application(Spark Streaming) </a:t>
            </a:r>
            <a:r>
              <a:rPr lang="en-GB" dirty="0" smtClean="0"/>
              <a:t> which aggregation/filter tweets and produce </a:t>
            </a:r>
            <a:r>
              <a:rPr lang="en-GB" dirty="0"/>
              <a:t>K</a:t>
            </a:r>
            <a:r>
              <a:rPr lang="en-GB" dirty="0" smtClean="0"/>
              <a:t>afka cluster on topic TWEET_HBASE</a:t>
            </a:r>
            <a:endParaRPr lang="en-GB" dirty="0"/>
          </a:p>
          <a:p>
            <a:pPr marL="292608" lvl="1" indent="0">
              <a:buNone/>
            </a:pPr>
            <a:r>
              <a:rPr lang="en-GB" b="1" dirty="0"/>
              <a:t>Step </a:t>
            </a:r>
            <a:r>
              <a:rPr lang="en-GB" b="1" dirty="0" smtClean="0"/>
              <a:t>5</a:t>
            </a:r>
            <a:r>
              <a:rPr lang="en-GB" b="1" dirty="0"/>
              <a:t>: 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/>
              <a:t>Run the </a:t>
            </a:r>
            <a:r>
              <a:rPr lang="en-GB" dirty="0" smtClean="0"/>
              <a:t>twitter-</a:t>
            </a:r>
            <a:r>
              <a:rPr lang="en-GB" dirty="0" err="1" smtClean="0"/>
              <a:t>hbase</a:t>
            </a:r>
            <a:r>
              <a:rPr lang="en-GB" dirty="0" smtClean="0"/>
              <a:t> which store process data to </a:t>
            </a:r>
            <a:r>
              <a:rPr lang="en-GB" dirty="0" err="1" smtClean="0"/>
              <a:t>HBase</a:t>
            </a:r>
            <a:r>
              <a:rPr lang="en-GB" dirty="0" smtClean="0"/>
              <a:t> </a:t>
            </a:r>
            <a:r>
              <a:rPr lang="en-GB" dirty="0" err="1" smtClean="0"/>
              <a:t>datastore</a:t>
            </a:r>
            <a:r>
              <a:rPr lang="en-GB" dirty="0" smtClean="0"/>
              <a:t>.</a:t>
            </a: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768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slideteam.net/media/catalog/product/cache/1280x720/0/9/0914_thank_you_note_with_blue_pen_on_white_background_stock_photo_Slid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6" y="-92598"/>
            <a:ext cx="12095544" cy="64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98440"/>
            <a:ext cx="10131425" cy="3649133"/>
          </a:xfrm>
        </p:spPr>
        <p:txBody>
          <a:bodyPr/>
          <a:lstStyle/>
          <a:p>
            <a:r>
              <a:rPr lang="en-GB" b="1" dirty="0" smtClean="0"/>
              <a:t>Twitter Stream: </a:t>
            </a:r>
            <a:r>
              <a:rPr lang="en-GB" dirty="0" smtClean="0"/>
              <a:t>I have used twitter API to get stream of tweets from twitter</a:t>
            </a:r>
            <a:endParaRPr lang="en-US" dirty="0"/>
          </a:p>
          <a:p>
            <a:r>
              <a:rPr lang="en-GB" b="1" dirty="0" smtClean="0"/>
              <a:t>Kafka: </a:t>
            </a:r>
            <a:r>
              <a:rPr lang="en-GB" dirty="0" smtClean="0"/>
              <a:t>Distributed messaging system which is used for </a:t>
            </a:r>
            <a:r>
              <a:rPr lang="en-US" dirty="0" smtClean="0"/>
              <a:t>streaming analytics and data integration</a:t>
            </a:r>
          </a:p>
          <a:p>
            <a:r>
              <a:rPr lang="en-GB" b="1" dirty="0" smtClean="0"/>
              <a:t>Spark: </a:t>
            </a:r>
            <a:r>
              <a:rPr lang="en-GB" dirty="0" smtClean="0"/>
              <a:t>It </a:t>
            </a:r>
            <a:r>
              <a:rPr lang="en-GB" dirty="0"/>
              <a:t>is used for getting the tweets from </a:t>
            </a:r>
            <a:r>
              <a:rPr lang="en-GB" dirty="0" smtClean="0"/>
              <a:t>Kafka </a:t>
            </a:r>
            <a:r>
              <a:rPr lang="en-GB" dirty="0"/>
              <a:t>and performing some filter and </a:t>
            </a:r>
            <a:r>
              <a:rPr lang="en-GB" dirty="0" smtClean="0"/>
              <a:t>aggregation</a:t>
            </a:r>
          </a:p>
          <a:p>
            <a:r>
              <a:rPr lang="en-GB" b="1" dirty="0" err="1" smtClean="0"/>
              <a:t>HBase</a:t>
            </a:r>
            <a:r>
              <a:rPr lang="en-GB" b="1" dirty="0" smtClean="0"/>
              <a:t>: </a:t>
            </a:r>
            <a:r>
              <a:rPr lang="en-GB" dirty="0" smtClean="0"/>
              <a:t>The </a:t>
            </a:r>
            <a:r>
              <a:rPr lang="en-GB" dirty="0"/>
              <a:t>enriched hashtag frequency is </a:t>
            </a:r>
            <a:r>
              <a:rPr lang="en-GB" dirty="0" smtClean="0"/>
              <a:t>saved in </a:t>
            </a:r>
            <a:r>
              <a:rPr lang="en-GB" dirty="0" err="1" smtClean="0"/>
              <a:t>HBase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5" y="1805726"/>
            <a:ext cx="7152489" cy="4449795"/>
          </a:xfrm>
        </p:spPr>
      </p:pic>
    </p:spTree>
    <p:extLst>
      <p:ext uri="{BB962C8B-B14F-4D97-AF65-F5344CB8AC3E}">
        <p14:creationId xmlns:p14="http://schemas.microsoft.com/office/powerpoint/2010/main" val="5879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stack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0648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Kafka – 3.1.0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Spark – 1.6.0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Java - 8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err="1" smtClean="0"/>
              <a:t>Hadoop</a:t>
            </a:r>
            <a:r>
              <a:rPr lang="en-GB" dirty="0" smtClean="0"/>
              <a:t> – 2.6.0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err="1" smtClean="0"/>
              <a:t>Hbase</a:t>
            </a:r>
            <a:r>
              <a:rPr lang="en-GB" dirty="0" smtClean="0"/>
              <a:t> – 1.3.1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Twitter Stream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Spring Boot : 2.7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      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508" lvl="1" indent="-342900">
              <a:buFont typeface="Wingdings" panose="05000000000000000000" pitchFamily="2" charset="2"/>
              <a:buChar char="v"/>
            </a:pPr>
            <a:r>
              <a:rPr lang="en-GB" dirty="0" smtClean="0"/>
              <a:t>Allows us to stream public Tweets from the platform in real-time</a:t>
            </a:r>
          </a:p>
          <a:p>
            <a:pPr marL="635508" lvl="1" indent="-342900">
              <a:buFont typeface="Wingdings" panose="05000000000000000000" pitchFamily="2" charset="2"/>
              <a:buChar char="v"/>
            </a:pPr>
            <a:r>
              <a:rPr lang="en-GB" dirty="0" smtClean="0"/>
              <a:t>Provides an </a:t>
            </a:r>
            <a:r>
              <a:rPr lang="en-GB" dirty="0" err="1" smtClean="0"/>
              <a:t>api</a:t>
            </a:r>
            <a:r>
              <a:rPr lang="en-GB" dirty="0" smtClean="0"/>
              <a:t> </a:t>
            </a:r>
            <a:r>
              <a:rPr lang="en-US" dirty="0" smtClean="0">
                <a:hlinkClick r:id="rId2"/>
              </a:rPr>
              <a:t>https://api.twitter.com/2/tweets/sample/stream</a:t>
            </a:r>
            <a:r>
              <a:rPr lang="en-US" dirty="0" smtClean="0"/>
              <a:t> for streaming</a:t>
            </a:r>
          </a:p>
          <a:p>
            <a:pPr marL="635508" lvl="1" indent="-342900">
              <a:buFont typeface="Wingdings" panose="05000000000000000000" pitchFamily="2" charset="2"/>
              <a:buChar char="v"/>
            </a:pPr>
            <a:r>
              <a:rPr lang="en-GB" dirty="0" smtClean="0"/>
              <a:t>Need to provide bearer token to access </a:t>
            </a:r>
            <a:r>
              <a:rPr lang="en-GB" dirty="0" err="1" smtClean="0"/>
              <a:t>api</a:t>
            </a:r>
            <a:endParaRPr lang="en-GB" dirty="0" smtClean="0"/>
          </a:p>
          <a:p>
            <a:pPr marL="635508" lvl="1" indent="-342900">
              <a:buFont typeface="Wingdings" panose="05000000000000000000" pitchFamily="2" charset="2"/>
              <a:buChar char="v"/>
            </a:pPr>
            <a:r>
              <a:rPr lang="en-GB" dirty="0" smtClean="0"/>
              <a:t>I have implement </a:t>
            </a:r>
            <a:r>
              <a:rPr lang="en-GB" dirty="0" err="1" smtClean="0"/>
              <a:t>okHttpClient</a:t>
            </a:r>
            <a:r>
              <a:rPr lang="en-GB" dirty="0" smtClean="0"/>
              <a:t> for consuming twitter stream data</a:t>
            </a:r>
          </a:p>
          <a:p>
            <a:pPr marL="292608" lvl="1" indent="0">
              <a:buNone/>
            </a:pPr>
            <a:endParaRPr lang="en-GB" dirty="0" smtClean="0"/>
          </a:p>
          <a:p>
            <a:pPr marL="29260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914400"/>
            <a:ext cx="931334" cy="9313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946" y="3327771"/>
            <a:ext cx="6752111" cy="28461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02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Twitter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Received tweets are send to </a:t>
            </a:r>
            <a:r>
              <a:rPr lang="en-GB" dirty="0"/>
              <a:t>K</a:t>
            </a:r>
            <a:r>
              <a:rPr lang="en-GB" dirty="0" smtClean="0"/>
              <a:t>afka on TWEET topic.</a:t>
            </a:r>
          </a:p>
          <a:p>
            <a:pPr marL="292608" lvl="1" indent="0">
              <a:buNone/>
            </a:pPr>
            <a:endParaRPr lang="en-GB" dirty="0"/>
          </a:p>
          <a:p>
            <a:pPr marL="292608" lvl="1" indent="0">
              <a:buNone/>
            </a:pPr>
            <a:r>
              <a:rPr lang="en-GB" dirty="0" smtClean="0"/>
              <a:t>   </a:t>
            </a:r>
          </a:p>
          <a:p>
            <a:pPr marL="29260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914400"/>
            <a:ext cx="931334" cy="931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65" y="2473531"/>
            <a:ext cx="9839316" cy="205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469452" y="4526651"/>
            <a:ext cx="29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 2: Twitter stream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6962"/>
            <a:ext cx="10058400" cy="1450757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   Apache Kafka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73323" y="1112340"/>
            <a:ext cx="358607" cy="58213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Consist three brokers (Kafka cluster) and manage by zookeeper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Consist topics TWEET and TWEET_HBASE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TWEET topic for sending tweets stream to Spark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TWEET_HBASE for sending </a:t>
            </a:r>
            <a:r>
              <a:rPr lang="en-GB" dirty="0"/>
              <a:t>enriched hashtag frequency </a:t>
            </a:r>
            <a:r>
              <a:rPr lang="en-GB" dirty="0" smtClean="0"/>
              <a:t>data to persist at </a:t>
            </a:r>
            <a:r>
              <a:rPr lang="en-GB" dirty="0" err="1" smtClean="0"/>
              <a:t>HBase</a:t>
            </a:r>
            <a:endParaRPr lang="en-GB" dirty="0" smtClean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92608" lvl="1" indent="0">
              <a:buFont typeface="Calibri" pitchFamily="34" charset="0"/>
              <a:buNone/>
            </a:pPr>
            <a:r>
              <a:rPr lang="en-GB" dirty="0" smtClean="0"/>
              <a:t>   </a:t>
            </a:r>
          </a:p>
          <a:p>
            <a:pPr marL="292608" lvl="1" indent="0">
              <a:buFont typeface="Calibri" pitchFamily="34" charset="0"/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30" y="3264492"/>
            <a:ext cx="7884171" cy="29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   Spark Streaming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83" y="865066"/>
            <a:ext cx="1744588" cy="87229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Consumer tweets from topic TWEET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Filter English tweet only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Finds hashtag in tweets and calculate frequency with aggregation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Produce </a:t>
            </a:r>
            <a:r>
              <a:rPr lang="en-GB" dirty="0"/>
              <a:t>enriched hashtag </a:t>
            </a:r>
            <a:r>
              <a:rPr lang="en-GB" dirty="0" smtClean="0"/>
              <a:t>frequency in </a:t>
            </a:r>
            <a:r>
              <a:rPr lang="en-GB" dirty="0" err="1" smtClean="0"/>
              <a:t>kafka</a:t>
            </a:r>
            <a:r>
              <a:rPr lang="en-GB" dirty="0" smtClean="0"/>
              <a:t> TWEET_HBASE topic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92608" lvl="1" indent="0">
              <a:buFont typeface="Calibri" pitchFamily="34" charset="0"/>
              <a:buNone/>
            </a:pPr>
            <a:r>
              <a:rPr lang="en-GB" dirty="0" smtClean="0"/>
              <a:t>   </a:t>
            </a:r>
          </a:p>
          <a:p>
            <a:pPr marL="292608" lvl="1" indent="0">
              <a:buFont typeface="Calibri" pitchFamily="34" charset="0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63" y="3566934"/>
            <a:ext cx="8877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Apache HBASE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3" t="35610" r="8881" b="32683"/>
          <a:stretch/>
        </p:blipFill>
        <p:spPr>
          <a:xfrm>
            <a:off x="1170773" y="1088893"/>
            <a:ext cx="1922804" cy="55547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The process data from spark (</a:t>
            </a:r>
            <a:r>
              <a:rPr lang="en-GB" dirty="0"/>
              <a:t>enriched hashtag frequency</a:t>
            </a:r>
            <a:r>
              <a:rPr lang="en-GB" dirty="0" smtClean="0"/>
              <a:t>) is persist in </a:t>
            </a:r>
            <a:r>
              <a:rPr lang="en-GB" dirty="0" err="1" smtClean="0"/>
              <a:t>H</a:t>
            </a:r>
            <a:r>
              <a:rPr lang="en-GB" dirty="0" err="1"/>
              <a:t>B</a:t>
            </a:r>
            <a:r>
              <a:rPr lang="en-GB" dirty="0" err="1" smtClean="0"/>
              <a:t>ase</a:t>
            </a:r>
            <a:r>
              <a:rPr lang="en-GB" dirty="0" smtClean="0"/>
              <a:t> database</a:t>
            </a:r>
          </a:p>
          <a:p>
            <a:pPr marL="578358" lvl="1" indent="-285750">
              <a:buFont typeface="Wingdings" panose="05000000000000000000" pitchFamily="2" charset="2"/>
              <a:buChar char="v"/>
            </a:pPr>
            <a:r>
              <a:rPr lang="en-GB" dirty="0" smtClean="0"/>
              <a:t>Column </a:t>
            </a:r>
            <a:r>
              <a:rPr lang="en-GB" dirty="0"/>
              <a:t>families </a:t>
            </a:r>
            <a:r>
              <a:rPr lang="en-GB" dirty="0" err="1"/>
              <a:t>tweet_count</a:t>
            </a:r>
            <a:r>
              <a:rPr lang="en-GB" dirty="0"/>
              <a:t> and </a:t>
            </a:r>
            <a:r>
              <a:rPr lang="en-GB" dirty="0" err="1"/>
              <a:t>tweet_hash</a:t>
            </a:r>
            <a:r>
              <a:rPr lang="en-GB" dirty="0"/>
              <a:t> which are the key value </a:t>
            </a:r>
            <a:r>
              <a:rPr lang="en-GB" dirty="0" smtClean="0"/>
              <a:t>pairs</a:t>
            </a:r>
          </a:p>
          <a:p>
            <a:pPr marL="292608" lvl="1" indent="0">
              <a:buFont typeface="Calibri" pitchFamily="34" charset="0"/>
              <a:buNone/>
            </a:pPr>
            <a:r>
              <a:rPr lang="en-GB" dirty="0" smtClean="0"/>
              <a:t>   </a:t>
            </a:r>
          </a:p>
          <a:p>
            <a:pPr marL="292608" lvl="1" indent="0">
              <a:buFont typeface="Calibri" pitchFamily="34" charset="0"/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43" y="2872936"/>
            <a:ext cx="3200400" cy="1228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78" y="2852706"/>
            <a:ext cx="3120869" cy="12822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95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</TotalTime>
  <Words>525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Final Project TWEET ANALYSER</vt:lpstr>
      <vt:lpstr>Project Overview</vt:lpstr>
      <vt:lpstr>Project Overview</vt:lpstr>
      <vt:lpstr>Technology stack used</vt:lpstr>
      <vt:lpstr>      Twitter API</vt:lpstr>
      <vt:lpstr>      Twitter Stream</vt:lpstr>
      <vt:lpstr>    Apache Kafka</vt:lpstr>
      <vt:lpstr>    Spark Streaming</vt:lpstr>
      <vt:lpstr>   Apache HBASE</vt:lpstr>
      <vt:lpstr>Demo steps</vt:lpstr>
      <vt:lpstr>Demo steps (Continue..)</vt:lpstr>
      <vt:lpstr>Demo steps (Continue..)</vt:lpstr>
      <vt:lpstr>Demo steps (Continue..)</vt:lpstr>
      <vt:lpstr>Demo steps (Continue..)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TWEET ANALYSER</dc:title>
  <dc:creator>9779811194185</dc:creator>
  <cp:lastModifiedBy>9779811194185</cp:lastModifiedBy>
  <cp:revision>25</cp:revision>
  <dcterms:created xsi:type="dcterms:W3CDTF">2022-09-21T20:32:52Z</dcterms:created>
  <dcterms:modified xsi:type="dcterms:W3CDTF">2022-09-22T04:17:37Z</dcterms:modified>
</cp:coreProperties>
</file>