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6" r:id="rId8"/>
    <p:sldId id="267" r:id="rId9"/>
    <p:sldId id="268" r:id="rId10"/>
    <p:sldId id="269" r:id="rId11"/>
    <p:sldId id="270" r:id="rId12"/>
    <p:sldId id="271" r:id="rId13"/>
    <p:sldId id="272" r:id="rId14"/>
    <p:sldId id="273" r:id="rId15"/>
    <p:sldId id="274" r:id="rId16"/>
    <p:sldId id="260" r:id="rId17"/>
    <p:sldId id="261" r:id="rId18"/>
    <p:sldId id="262" r:id="rId19"/>
    <p:sldId id="263" r:id="rId20"/>
    <p:sldId id="275" r:id="rId21"/>
    <p:sldId id="276" r:id="rId22"/>
    <p:sldId id="277" r:id="rId23"/>
    <p:sldId id="278" r:id="rId24"/>
    <p:sldId id="279" r:id="rId25"/>
    <p:sldId id="280" r:id="rId26"/>
    <p:sldId id="281" r:id="rId27"/>
    <p:sldId id="282" r:id="rId28"/>
    <p:sldId id="283" r:id="rId29"/>
    <p:sldId id="286" r:id="rId30"/>
    <p:sldId id="287" r:id="rId31"/>
    <p:sldId id="288" r:id="rId32"/>
    <p:sldId id="289" r:id="rId33"/>
    <p:sldId id="285" r:id="rId34"/>
    <p:sldId id="290" r:id="rId35"/>
    <p:sldId id="291" r:id="rId36"/>
    <p:sldId id="29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172" autoAdjust="0"/>
  </p:normalViewPr>
  <p:slideViewPr>
    <p:cSldViewPr>
      <p:cViewPr varScale="1">
        <p:scale>
          <a:sx n="113" d="100"/>
          <a:sy n="113" d="100"/>
        </p:scale>
        <p:origin x="160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898B1E1-A309-4C8A-88CC-B4BEFEABF12B}" type="datetimeFigureOut">
              <a:rPr lang="en-US" smtClean="0"/>
              <a:t>1/23/19</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834D788-E9DD-4BDD-9527-B8145FE7E58A}"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898B1E1-A309-4C8A-88CC-B4BEFEABF12B}"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4D788-E9DD-4BDD-9527-B8145FE7E5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898B1E1-A309-4C8A-88CC-B4BEFEABF12B}"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4D788-E9DD-4BDD-9527-B8145FE7E5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898B1E1-A309-4C8A-88CC-B4BEFEABF12B}"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4D788-E9DD-4BDD-9527-B8145FE7E58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898B1E1-A309-4C8A-88CC-B4BEFEABF12B}" type="datetimeFigureOut">
              <a:rPr lang="en-US" smtClean="0"/>
              <a:t>1/23/19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4D788-E9DD-4BDD-9527-B8145FE7E58A}"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898B1E1-A309-4C8A-88CC-B4BEFEABF12B}"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4D788-E9DD-4BDD-9527-B8145FE7E5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898B1E1-A309-4C8A-88CC-B4BEFEABF12B}" type="datetimeFigureOut">
              <a:rPr lang="en-US" smtClean="0"/>
              <a:t>1/23/19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34D788-E9DD-4BDD-9527-B8145FE7E5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898B1E1-A309-4C8A-88CC-B4BEFEABF12B}" type="datetimeFigureOut">
              <a:rPr lang="en-US" smtClean="0"/>
              <a:t>1/23/19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34D788-E9DD-4BDD-9527-B8145FE7E5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898B1E1-A309-4C8A-88CC-B4BEFEABF12B}" type="datetimeFigureOut">
              <a:rPr lang="en-US" smtClean="0"/>
              <a:t>1/23/19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34D788-E9DD-4BDD-9527-B8145FE7E58A}"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898B1E1-A309-4C8A-88CC-B4BEFEABF12B}"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4D788-E9DD-4BDD-9527-B8145FE7E58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898B1E1-A309-4C8A-88CC-B4BEFEABF12B}" type="datetimeFigureOut">
              <a:rPr lang="en-US" smtClean="0"/>
              <a:t>1/23/19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4D788-E9DD-4BDD-9527-B8145FE7E58A}"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898B1E1-A309-4C8A-88CC-B4BEFEABF12B}" type="datetimeFigureOut">
              <a:rPr lang="en-US" smtClean="0"/>
              <a:t>1/23/19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834D788-E9DD-4BDD-9527-B8145FE7E58A}"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905000"/>
            <a:ext cx="7406640" cy="2286000"/>
          </a:xfrm>
        </p:spPr>
        <p:txBody>
          <a:bodyPr>
            <a:normAutofit/>
          </a:bodyPr>
          <a:lstStyle/>
          <a:p>
            <a:pPr algn="ctr"/>
            <a:r>
              <a:rPr lang="en-US" dirty="0"/>
              <a:t>Unit –II </a:t>
            </a:r>
            <a:br>
              <a:rPr lang="en-US" dirty="0"/>
            </a:br>
            <a:r>
              <a:rPr lang="en-US" dirty="0"/>
              <a:t>Patents and Procedure For Obtaining Patent </a:t>
            </a:r>
          </a:p>
        </p:txBody>
      </p:sp>
    </p:spTree>
    <p:extLst>
      <p:ext uri="{BB962C8B-B14F-4D97-AF65-F5344CB8AC3E}">
        <p14:creationId xmlns:p14="http://schemas.microsoft.com/office/powerpoint/2010/main" val="1824965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47800"/>
            <a:ext cx="7498080" cy="5181600"/>
          </a:xfrm>
        </p:spPr>
        <p:txBody>
          <a:bodyPr>
            <a:normAutofit lnSpcReduction="10000"/>
          </a:bodyPr>
          <a:lstStyle/>
          <a:p>
            <a:pPr algn="just"/>
            <a:r>
              <a:rPr lang="en-US" sz="1800" dirty="0"/>
              <a:t>If result produced is either a new article or a cheaper article  then before, the combination will be entitled to patent .</a:t>
            </a:r>
          </a:p>
          <a:p>
            <a:pPr algn="just"/>
            <a:r>
              <a:rPr lang="en-US" sz="1800" dirty="0"/>
              <a:t>For example, the known component of aspirin, namely, Acetyl Salicylic acid is found to be produced by a method which produces ten times the quantum of aspirin from same input. Such method of manufacturer yields the old result, i.e. aspirin, but does it in a more economical manner. Such method would be entitled to patent.</a:t>
            </a:r>
          </a:p>
          <a:p>
            <a:pPr algn="just"/>
            <a:r>
              <a:rPr lang="en-US" sz="1800" dirty="0"/>
              <a:t>An “alleged invention”  means something which is alleged  to be a manner of new manufacturer even though it may not be so.</a:t>
            </a:r>
          </a:p>
          <a:p>
            <a:pPr algn="just"/>
            <a:r>
              <a:rPr lang="en-US" sz="1800" dirty="0"/>
              <a:t>Improvement of a manner of a manufacture means any useful modification of an already known manner of manufacture of an article or substance, whether such a previously existing manner of manufacture is patented or not.</a:t>
            </a:r>
          </a:p>
          <a:p>
            <a:pPr algn="just"/>
            <a:r>
              <a:rPr lang="en-US" sz="1800" dirty="0"/>
              <a:t>Thus to be patentable an invention has to be new product or process involving an inventive step and capable of industrial application. An invention also includes an inventive step.</a:t>
            </a:r>
          </a:p>
          <a:p>
            <a:pPr algn="just"/>
            <a:r>
              <a:rPr lang="en-US" sz="1800" dirty="0"/>
              <a:t>An invention of above kind must not be patentable within the Act. In other words, it should not be an invention prohibited from being patented under the Act.</a:t>
            </a:r>
          </a:p>
          <a:p>
            <a:pPr algn="just"/>
            <a:endParaRPr lang="en-US" sz="1400" dirty="0"/>
          </a:p>
        </p:txBody>
      </p:sp>
      <p:sp>
        <p:nvSpPr>
          <p:cNvPr id="4" name="Title 1"/>
          <p:cNvSpPr>
            <a:spLocks noGrp="1"/>
          </p:cNvSpPr>
          <p:nvPr>
            <p:ph type="title"/>
          </p:nvPr>
        </p:nvSpPr>
        <p:spPr>
          <a:xfrm>
            <a:off x="1447800" y="152400"/>
            <a:ext cx="7498080" cy="1143000"/>
          </a:xfrm>
        </p:spPr>
        <p:txBody>
          <a:bodyPr>
            <a:normAutofit fontScale="90000"/>
          </a:bodyPr>
          <a:lstStyle/>
          <a:p>
            <a:br>
              <a:rPr lang="en-US" dirty="0">
                <a:effectLst/>
              </a:rPr>
            </a:br>
            <a:br>
              <a:rPr lang="en-US" dirty="0">
                <a:effectLst/>
              </a:rPr>
            </a:br>
            <a:r>
              <a:rPr lang="en-US" dirty="0">
                <a:effectLst/>
              </a:rPr>
              <a:t>Intangibles Are Not Patentable</a:t>
            </a:r>
            <a:br>
              <a:rPr lang="en-US" dirty="0">
                <a:effectLst/>
              </a:rPr>
            </a:br>
            <a:r>
              <a:rPr lang="en-US" dirty="0">
                <a:effectLst/>
              </a:rPr>
              <a:t> </a:t>
            </a:r>
            <a:br>
              <a:rPr lang="en-US" dirty="0">
                <a:effectLst/>
              </a:rPr>
            </a:br>
            <a:endParaRPr lang="en-US" dirty="0"/>
          </a:p>
        </p:txBody>
      </p:sp>
    </p:spTree>
    <p:extLst>
      <p:ext uri="{BB962C8B-B14F-4D97-AF65-F5344CB8AC3E}">
        <p14:creationId xmlns:p14="http://schemas.microsoft.com/office/powerpoint/2010/main" val="20489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normAutofit fontScale="90000"/>
          </a:bodyPr>
          <a:lstStyle/>
          <a:p>
            <a:br>
              <a:rPr lang="en-US" dirty="0">
                <a:effectLst/>
              </a:rPr>
            </a:br>
            <a:r>
              <a:rPr lang="en-US" dirty="0">
                <a:effectLst/>
              </a:rPr>
              <a:t>Inventions Which Are Not Patentable Under The Act</a:t>
            </a:r>
            <a:br>
              <a:rPr lang="en-US" dirty="0">
                <a:effectLst/>
              </a:rPr>
            </a:br>
            <a:endParaRPr lang="en-US" dirty="0"/>
          </a:p>
        </p:txBody>
      </p:sp>
      <p:sp>
        <p:nvSpPr>
          <p:cNvPr id="3" name="Content Placeholder 2"/>
          <p:cNvSpPr>
            <a:spLocks noGrp="1"/>
          </p:cNvSpPr>
          <p:nvPr>
            <p:ph idx="1"/>
          </p:nvPr>
        </p:nvSpPr>
        <p:spPr>
          <a:xfrm>
            <a:off x="1447800" y="1219200"/>
            <a:ext cx="7498080" cy="5410200"/>
          </a:xfrm>
        </p:spPr>
        <p:txBody>
          <a:bodyPr>
            <a:normAutofit fontScale="47500" lnSpcReduction="20000"/>
          </a:bodyPr>
          <a:lstStyle/>
          <a:p>
            <a:pPr lvl="0" algn="just"/>
            <a:r>
              <a:rPr lang="en-US" sz="3500" dirty="0"/>
              <a:t>A </a:t>
            </a:r>
            <a:r>
              <a:rPr lang="en-US" sz="3500" b="1" dirty="0"/>
              <a:t>frivolous invention or the one contrary to established natural laws</a:t>
            </a:r>
            <a:r>
              <a:rPr lang="en-US" sz="3500" dirty="0"/>
              <a:t> is not patentable. A perpetual motion machine or a machine that gives more than 100% performance cannot be patented according to this clause. An  invention whose commercial exploitation is contrary to public order and morality or which causes serious prejudice to human, animal, plant or the environment is not patentable.</a:t>
            </a:r>
          </a:p>
          <a:p>
            <a:pPr lvl="0" algn="just"/>
            <a:r>
              <a:rPr lang="en-US" sz="3500" b="1" dirty="0"/>
              <a:t>Mere discovery of a scientific principle or the formulation of an abstract theory or discovery of any living thing or non-living substance occurring in nature </a:t>
            </a:r>
            <a:r>
              <a:rPr lang="en-US" sz="3500" dirty="0"/>
              <a:t>is not patentable. </a:t>
            </a:r>
          </a:p>
          <a:p>
            <a:pPr lvl="0" algn="just"/>
            <a:r>
              <a:rPr lang="en-US" sz="3500" b="1" dirty="0"/>
              <a:t>Mere discovery of any new form of a known substance which does not result in the enhancement of the known efficacy of that substance or mere discovery of any new property or new use for a known substance or of the mere use of a known process, machine or apparatus unless such process results in a new product or employs at least one new reactant</a:t>
            </a:r>
            <a:r>
              <a:rPr lang="en-US" sz="3500" dirty="0"/>
              <a:t> cannot be patented.</a:t>
            </a:r>
          </a:p>
          <a:p>
            <a:pPr lvl="0" algn="just"/>
            <a:r>
              <a:rPr lang="en-US" sz="3500" dirty="0"/>
              <a:t>Mere </a:t>
            </a:r>
            <a:r>
              <a:rPr lang="en-US" sz="3500" b="1" dirty="0"/>
              <a:t>arrangement or re-arrangement or duplication of known devices, each functioning independently of one another in a known way</a:t>
            </a:r>
            <a:r>
              <a:rPr lang="en-US" sz="3500" dirty="0"/>
              <a:t> is exclusion under clause (f). Thus, a torch attached to a bucket or a clock and a radio in a single closed cabinet cannot be patented as they work independently of each other. But, if such an arrangement results in a different use of the combined product then it is patentable.</a:t>
            </a:r>
          </a:p>
          <a:p>
            <a:pPr lvl="0" algn="just"/>
            <a:r>
              <a:rPr lang="en-US" sz="3500" dirty="0"/>
              <a:t>A </a:t>
            </a:r>
            <a:r>
              <a:rPr lang="en-US" sz="3500" b="1" dirty="0"/>
              <a:t>method of agriculture or horticulture,</a:t>
            </a:r>
            <a:r>
              <a:rPr lang="en-US" sz="3500" dirty="0"/>
              <a:t> for example, a new type of soil or a new method of cultivating wheat cannot be patented. But this clause does not exclude filing for a patent of a new, better working agricultural equipment.</a:t>
            </a:r>
          </a:p>
          <a:p>
            <a:endParaRPr lang="en-US" dirty="0"/>
          </a:p>
        </p:txBody>
      </p:sp>
    </p:spTree>
    <p:extLst>
      <p:ext uri="{BB962C8B-B14F-4D97-AF65-F5344CB8AC3E}">
        <p14:creationId xmlns:p14="http://schemas.microsoft.com/office/powerpoint/2010/main" val="171694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143000"/>
            <a:ext cx="7498080" cy="5486400"/>
          </a:xfrm>
        </p:spPr>
        <p:txBody>
          <a:bodyPr>
            <a:normAutofit fontScale="25000" lnSpcReduction="20000"/>
          </a:bodyPr>
          <a:lstStyle/>
          <a:p>
            <a:pPr lvl="0" algn="just"/>
            <a:r>
              <a:rPr lang="en-US" sz="6400" u="sng" dirty="0"/>
              <a:t>Any</a:t>
            </a:r>
            <a:r>
              <a:rPr lang="en-US" sz="6400" b="1" u="sng" dirty="0"/>
              <a:t> process for the medicinal, surgical, curative, prophylactic diagnostic, therapeutic or other treatment of human beings or any process for a similar treatment of animals to render them free of disease or to increase their economic value or that of their products </a:t>
            </a:r>
            <a:r>
              <a:rPr lang="en-US" sz="6400" u="sng" dirty="0"/>
              <a:t>for example process of carrying out a surgery or blood transfusion is not patentable.</a:t>
            </a:r>
          </a:p>
          <a:p>
            <a:pPr lvl="0" algn="just"/>
            <a:r>
              <a:rPr lang="en-US" sz="6400" b="1" u="sng" dirty="0"/>
              <a:t>Plants and animals as a whole or parts thereof other than micro-organisms but including seeds, varieties and species and essentially biological processes for production or propagation of plants and animals</a:t>
            </a:r>
            <a:endParaRPr lang="en-US" sz="6400" u="sng" dirty="0"/>
          </a:p>
          <a:p>
            <a:pPr lvl="0" algn="just"/>
            <a:r>
              <a:rPr lang="en-US" sz="6400" u="sng" dirty="0"/>
              <a:t>A</a:t>
            </a:r>
            <a:r>
              <a:rPr lang="en-US" sz="6400" b="1" u="sng" dirty="0"/>
              <a:t> mathematical method or business method or algorithms or computer programme per se</a:t>
            </a:r>
            <a:endParaRPr lang="en-US" sz="6400" u="sng" dirty="0"/>
          </a:p>
          <a:p>
            <a:pPr lvl="0" algn="just"/>
            <a:r>
              <a:rPr lang="en-US" sz="6400" b="1" u="sng" dirty="0"/>
              <a:t>A literary, dramatic, musical or artistic work or any other aesthetic creation whatsoever including cinematographic works and television productions</a:t>
            </a:r>
            <a:r>
              <a:rPr lang="en-US" sz="6400" u="sng" dirty="0"/>
              <a:t> comes under the Copyrights Act protection and therefore is left out of the purview of Patents Act</a:t>
            </a:r>
          </a:p>
          <a:p>
            <a:pPr lvl="0" algn="just"/>
            <a:r>
              <a:rPr lang="en-US" sz="6400" b="1" u="sng" dirty="0"/>
              <a:t>A mere scheme or rule or method of performing a mental act or method of playing game</a:t>
            </a:r>
            <a:r>
              <a:rPr lang="en-US" sz="6400" u="sng" dirty="0"/>
              <a:t> example method of learning a language, or solving a crossword puzzle etc. is excluded from Patent Law application.</a:t>
            </a:r>
          </a:p>
          <a:p>
            <a:pPr lvl="0" algn="just"/>
            <a:r>
              <a:rPr lang="en-US" sz="6400" b="1" u="sng" dirty="0"/>
              <a:t>The topography of integrated circuits</a:t>
            </a:r>
            <a:r>
              <a:rPr lang="en-US" sz="6400" u="sng" dirty="0"/>
              <a:t> is also not patentable. They can only seek protection under Semiconductor Integrated Circuit Layout-Designs Act.</a:t>
            </a:r>
          </a:p>
          <a:p>
            <a:pPr lvl="0" algn="just"/>
            <a:r>
              <a:rPr lang="en-US" sz="6400" b="1" u="sng" dirty="0"/>
              <a:t>Inventions which are of traditional knowledge or an aggregation or duplication of known properties of the traditionally known component or components</a:t>
            </a:r>
            <a:r>
              <a:rPr lang="en-US" sz="6400" u="sng" dirty="0"/>
              <a:t> are not patentable. </a:t>
            </a:r>
          </a:p>
          <a:p>
            <a:pPr lvl="0" algn="just"/>
            <a:r>
              <a:rPr lang="en-US" sz="6400" b="1" u="sng" dirty="0"/>
              <a:t>Inventions relating to atomic energy falling within Section 20(1) of the Atomic Energy Act, 1962</a:t>
            </a:r>
            <a:endParaRPr lang="en-US" sz="6400" u="sng" dirty="0"/>
          </a:p>
          <a:p>
            <a:endParaRPr lang="en-US" dirty="0"/>
          </a:p>
        </p:txBody>
      </p:sp>
      <p:sp>
        <p:nvSpPr>
          <p:cNvPr id="4" name="Title 1"/>
          <p:cNvSpPr>
            <a:spLocks noGrp="1"/>
          </p:cNvSpPr>
          <p:nvPr>
            <p:ph type="title"/>
          </p:nvPr>
        </p:nvSpPr>
        <p:spPr>
          <a:xfrm>
            <a:off x="1447800" y="31845"/>
            <a:ext cx="7498080" cy="882555"/>
          </a:xfrm>
        </p:spPr>
        <p:txBody>
          <a:bodyPr>
            <a:normAutofit fontScale="90000"/>
          </a:bodyPr>
          <a:lstStyle/>
          <a:p>
            <a:br>
              <a:rPr lang="en-US" dirty="0">
                <a:effectLst/>
              </a:rPr>
            </a:br>
            <a:r>
              <a:rPr lang="en-US" dirty="0">
                <a:effectLst/>
              </a:rPr>
              <a:t>Inventions Which Are Not Patentable Under The Act</a:t>
            </a:r>
            <a:br>
              <a:rPr lang="en-US" dirty="0">
                <a:effectLst/>
              </a:rPr>
            </a:br>
            <a:endParaRPr lang="en-US" dirty="0"/>
          </a:p>
        </p:txBody>
      </p:sp>
    </p:spTree>
    <p:extLst>
      <p:ext uri="{BB962C8B-B14F-4D97-AF65-F5344CB8AC3E}">
        <p14:creationId xmlns:p14="http://schemas.microsoft.com/office/powerpoint/2010/main" val="36952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498080" cy="1143000"/>
          </a:xfrm>
        </p:spPr>
        <p:txBody>
          <a:bodyPr>
            <a:normAutofit/>
          </a:bodyPr>
          <a:lstStyle/>
          <a:p>
            <a:r>
              <a:rPr lang="en-US" dirty="0">
                <a:effectLst/>
              </a:rPr>
              <a:t>Patent Of Addition</a:t>
            </a:r>
            <a:endParaRPr lang="en-US" dirty="0"/>
          </a:p>
        </p:txBody>
      </p:sp>
      <p:sp>
        <p:nvSpPr>
          <p:cNvPr id="3" name="Content Placeholder 2"/>
          <p:cNvSpPr>
            <a:spLocks noGrp="1"/>
          </p:cNvSpPr>
          <p:nvPr>
            <p:ph idx="1"/>
          </p:nvPr>
        </p:nvSpPr>
        <p:spPr>
          <a:xfrm>
            <a:off x="1371600" y="1219200"/>
            <a:ext cx="7498080" cy="4800600"/>
          </a:xfrm>
        </p:spPr>
        <p:txBody>
          <a:bodyPr>
            <a:noAutofit/>
          </a:bodyPr>
          <a:lstStyle/>
          <a:p>
            <a:pPr algn="just"/>
            <a:r>
              <a:rPr lang="en-US" sz="2400" dirty="0"/>
              <a:t>If a person who has applied for a patent or a person who has already obtained a patent makes an application to controller in respect of any improvement in or modification of an invention described or disclosed in complete specification of invention, the controller may grant patent for such improvement or modification termed as Patent of Addition.</a:t>
            </a:r>
          </a:p>
          <a:p>
            <a:pPr algn="just"/>
            <a:r>
              <a:rPr lang="en-US" sz="2400" dirty="0"/>
              <a:t>However, a patent shall not be granted as a patent of addition unless the date of filing of application was same as or later than date of filing of the application in respect of main invention.</a:t>
            </a:r>
          </a:p>
          <a:p>
            <a:pPr algn="just"/>
            <a:r>
              <a:rPr lang="en-US" sz="2400" dirty="0"/>
              <a:t>The Patents (Amendment) Act, 2005 has added a new provision that patent of addition shall not be granted before grant of patent for main invention</a:t>
            </a:r>
          </a:p>
        </p:txBody>
      </p:sp>
    </p:spTree>
    <p:extLst>
      <p:ext uri="{BB962C8B-B14F-4D97-AF65-F5344CB8AC3E}">
        <p14:creationId xmlns:p14="http://schemas.microsoft.com/office/powerpoint/2010/main" val="2130757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Terms Of Patent Of Addition</a:t>
            </a:r>
            <a:endParaRPr lang="en-US" dirty="0"/>
          </a:p>
        </p:txBody>
      </p:sp>
      <p:sp>
        <p:nvSpPr>
          <p:cNvPr id="3" name="Content Placeholder 2"/>
          <p:cNvSpPr>
            <a:spLocks noGrp="1"/>
          </p:cNvSpPr>
          <p:nvPr>
            <p:ph idx="1"/>
          </p:nvPr>
        </p:nvSpPr>
        <p:spPr>
          <a:xfrm>
            <a:off x="1371600" y="1295400"/>
            <a:ext cx="7498080" cy="5105400"/>
          </a:xfrm>
        </p:spPr>
        <p:txBody>
          <a:bodyPr>
            <a:noAutofit/>
          </a:bodyPr>
          <a:lstStyle/>
          <a:p>
            <a:pPr algn="just"/>
            <a:r>
              <a:rPr lang="en-US" sz="2400" dirty="0"/>
              <a:t>A patent of addition shall be granted for a term equal to that of a patent for the main invention or for so much of term of patent of main invention as has not expired.</a:t>
            </a:r>
          </a:p>
          <a:p>
            <a:pPr algn="just"/>
            <a:r>
              <a:rPr lang="en-US" sz="2400" dirty="0"/>
              <a:t>However, if the patent for main invention is revoked, the court or the controller, on request made by the patentee may order that the patent of addition shall become an independent patent for the remainder of the term for the patent of main invention.</a:t>
            </a:r>
          </a:p>
          <a:p>
            <a:pPr algn="just"/>
            <a:r>
              <a:rPr lang="en-US" sz="2400" dirty="0"/>
              <a:t>No renewal </a:t>
            </a:r>
            <a:r>
              <a:rPr lang="en-US" sz="2400"/>
              <a:t>fees shall </a:t>
            </a:r>
            <a:r>
              <a:rPr lang="en-US" sz="2400" dirty="0"/>
              <a:t>be payable in respect of patent of addition, but if any patent becomes an independent patent, the same fees shall be thereafter payable, as if the patent had been originally granted as an independent patent.</a:t>
            </a:r>
          </a:p>
          <a:p>
            <a:pPr marL="82296" indent="0" algn="just">
              <a:buNone/>
            </a:pPr>
            <a:endParaRPr lang="en-US" sz="2400" dirty="0"/>
          </a:p>
        </p:txBody>
      </p:sp>
    </p:spTree>
    <p:extLst>
      <p:ext uri="{BB962C8B-B14F-4D97-AF65-F5344CB8AC3E}">
        <p14:creationId xmlns:p14="http://schemas.microsoft.com/office/powerpoint/2010/main" val="219175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Process Patent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patent can be granted to a new and useful:</a:t>
            </a:r>
          </a:p>
          <a:p>
            <a:pPr marL="946404" lvl="2" indent="-342900">
              <a:buFont typeface="Wingdings" pitchFamily="2" charset="2"/>
              <a:buChar char="Ø"/>
            </a:pPr>
            <a:r>
              <a:rPr lang="en-US" dirty="0"/>
              <a:t>Product</a:t>
            </a:r>
          </a:p>
          <a:p>
            <a:pPr marL="946404" lvl="2" indent="-342900">
              <a:buFont typeface="Wingdings" pitchFamily="2" charset="2"/>
              <a:buChar char="Ø"/>
            </a:pPr>
            <a:r>
              <a:rPr lang="en-US" dirty="0"/>
              <a:t>Process</a:t>
            </a:r>
          </a:p>
          <a:p>
            <a:r>
              <a:rPr lang="en-US" dirty="0"/>
              <a:t>The Act recognizes only the process patents in foods and drugs, and not product patents in them.</a:t>
            </a:r>
          </a:p>
          <a:p>
            <a:r>
              <a:rPr lang="en-US" dirty="0"/>
              <a:t>There as been a clash between India and the other signatories of the World Trade Organization (WTO) in this regard. The other members of WTO want India to grant product patents also in above categories of goods.</a:t>
            </a:r>
          </a:p>
          <a:p>
            <a:r>
              <a:rPr lang="en-US" dirty="0"/>
              <a:t>India being a signatory to the WTO agreement cannot escape the requirement of amending the Act to grant of patents for products in these categories.</a:t>
            </a:r>
          </a:p>
          <a:p>
            <a:endParaRPr lang="en-US" dirty="0"/>
          </a:p>
        </p:txBody>
      </p:sp>
    </p:spTree>
    <p:extLst>
      <p:ext uri="{BB962C8B-B14F-4D97-AF65-F5344CB8AC3E}">
        <p14:creationId xmlns:p14="http://schemas.microsoft.com/office/powerpoint/2010/main" val="929678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Applicant to File Provisional Specification</a:t>
            </a:r>
          </a:p>
        </p:txBody>
      </p:sp>
      <p:sp>
        <p:nvSpPr>
          <p:cNvPr id="3" name="Content Placeholder 2"/>
          <p:cNvSpPr>
            <a:spLocks noGrp="1"/>
          </p:cNvSpPr>
          <p:nvPr>
            <p:ph idx="1"/>
          </p:nvPr>
        </p:nvSpPr>
        <p:spPr/>
        <p:txBody>
          <a:bodyPr/>
          <a:lstStyle/>
          <a:p>
            <a:r>
              <a:rPr lang="en-US" dirty="0"/>
              <a:t>What is a Specification?</a:t>
            </a:r>
          </a:p>
          <a:p>
            <a:pPr lvl="2">
              <a:buFont typeface="Wingdings" pitchFamily="2" charset="2"/>
              <a:buChar char="Ø"/>
            </a:pPr>
            <a:r>
              <a:rPr lang="en-US" dirty="0"/>
              <a:t>A patent specification is a technical document describing the invention.</a:t>
            </a:r>
          </a:p>
          <a:p>
            <a:pPr lvl="2">
              <a:buFont typeface="Wingdings" pitchFamily="2" charset="2"/>
              <a:buChar char="Ø"/>
            </a:pPr>
            <a:r>
              <a:rPr lang="en-US" dirty="0"/>
              <a:t>A specification may be provisional which gives the initial description of an invention when the application is filed.</a:t>
            </a:r>
          </a:p>
          <a:p>
            <a:pPr lvl="2">
              <a:buFont typeface="Wingdings" pitchFamily="2" charset="2"/>
              <a:buChar char="Ø"/>
            </a:pPr>
            <a:r>
              <a:rPr lang="en-US" dirty="0"/>
              <a:t>A complete specification gives full and sufficient detail of an invention in such a manner that a person skilled in the art can use the invention when he reads such a description.</a:t>
            </a:r>
          </a:p>
        </p:txBody>
      </p:sp>
    </p:spTree>
    <p:extLst>
      <p:ext uri="{BB962C8B-B14F-4D97-AF65-F5344CB8AC3E}">
        <p14:creationId xmlns:p14="http://schemas.microsoft.com/office/powerpoint/2010/main" val="2107718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Provisional Specification</a:t>
            </a:r>
          </a:p>
        </p:txBody>
      </p:sp>
      <p:sp>
        <p:nvSpPr>
          <p:cNvPr id="3" name="Content Placeholder 2"/>
          <p:cNvSpPr>
            <a:spLocks noGrp="1"/>
          </p:cNvSpPr>
          <p:nvPr>
            <p:ph idx="1"/>
          </p:nvPr>
        </p:nvSpPr>
        <p:spPr/>
        <p:txBody>
          <a:bodyPr>
            <a:normAutofit fontScale="92500" lnSpcReduction="20000"/>
          </a:bodyPr>
          <a:lstStyle/>
          <a:p>
            <a:r>
              <a:rPr lang="en-US" dirty="0"/>
              <a:t>A provisional specification is a patent document filed to establish priority of the invention in case the disclosed inventions is only at a conceptual stage and a delay is expected in submitting full and specific description of the invention.</a:t>
            </a:r>
          </a:p>
          <a:p>
            <a:r>
              <a:rPr lang="en-US" dirty="0"/>
              <a:t>It is permanent and independent scientific cum legal document and no amendment is allowed in this.</a:t>
            </a:r>
          </a:p>
          <a:p>
            <a:r>
              <a:rPr lang="en-US" dirty="0"/>
              <a:t>It is a document of record and it cannot be amended by adding new matter to it once it has been filed.</a:t>
            </a:r>
          </a:p>
        </p:txBody>
      </p:sp>
    </p:spTree>
    <p:extLst>
      <p:ext uri="{BB962C8B-B14F-4D97-AF65-F5344CB8AC3E}">
        <p14:creationId xmlns:p14="http://schemas.microsoft.com/office/powerpoint/2010/main" val="2514852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295400"/>
            <a:ext cx="7498080" cy="5105400"/>
          </a:xfrm>
        </p:spPr>
        <p:txBody>
          <a:bodyPr>
            <a:normAutofit fontScale="85000" lnSpcReduction="20000"/>
          </a:bodyPr>
          <a:lstStyle/>
          <a:p>
            <a:r>
              <a:rPr lang="en-US" dirty="0"/>
              <a:t>Provisional Specification contains the following:</a:t>
            </a:r>
          </a:p>
          <a:p>
            <a:pPr lvl="2">
              <a:buFont typeface="Wingdings" pitchFamily="2" charset="2"/>
              <a:buChar char="Ø"/>
            </a:pPr>
            <a:r>
              <a:rPr lang="en-US" dirty="0"/>
              <a:t>Title</a:t>
            </a:r>
          </a:p>
          <a:p>
            <a:pPr lvl="2">
              <a:buFont typeface="Wingdings" pitchFamily="2" charset="2"/>
              <a:buChar char="Ø"/>
            </a:pPr>
            <a:r>
              <a:rPr lang="en-US" dirty="0"/>
              <a:t>Written description</a:t>
            </a:r>
          </a:p>
          <a:p>
            <a:pPr lvl="2">
              <a:buFont typeface="Wingdings" pitchFamily="2" charset="2"/>
              <a:buChar char="Ø"/>
            </a:pPr>
            <a:r>
              <a:rPr lang="en-US" dirty="0"/>
              <a:t>Drawings, if necessary and</a:t>
            </a:r>
          </a:p>
          <a:p>
            <a:pPr lvl="2">
              <a:buFont typeface="Wingdings" pitchFamily="2" charset="2"/>
              <a:buChar char="Ø"/>
            </a:pPr>
            <a:r>
              <a:rPr lang="en-US" dirty="0"/>
              <a:t>Claims(optional)</a:t>
            </a:r>
          </a:p>
          <a:p>
            <a:r>
              <a:rPr lang="en-US" dirty="0"/>
              <a:t>A patent is never granted on the basis of a provisional specification.</a:t>
            </a:r>
          </a:p>
          <a:p>
            <a:r>
              <a:rPr lang="en-US" dirty="0"/>
              <a:t>It has to be followed by a complete specification within 12 months from the date of its filing for obtaining a patent for the said invention.</a:t>
            </a:r>
          </a:p>
          <a:p>
            <a:r>
              <a:rPr lang="en-US" dirty="0"/>
              <a:t>Filing of a provisional application is useful as it gives sufficient time to the applicant to assess and evaluate the market potential of his invention before filing complete specification.</a:t>
            </a:r>
          </a:p>
        </p:txBody>
      </p:sp>
      <p:sp>
        <p:nvSpPr>
          <p:cNvPr id="4" name="Title 1"/>
          <p:cNvSpPr>
            <a:spLocks noGrp="1"/>
          </p:cNvSpPr>
          <p:nvPr>
            <p:ph type="title"/>
          </p:nvPr>
        </p:nvSpPr>
        <p:spPr/>
        <p:txBody>
          <a:bodyPr/>
          <a:lstStyle/>
          <a:p>
            <a:r>
              <a:rPr lang="en-US" dirty="0"/>
              <a:t>Provisional Specification</a:t>
            </a:r>
          </a:p>
        </p:txBody>
      </p:sp>
    </p:spTree>
    <p:extLst>
      <p:ext uri="{BB962C8B-B14F-4D97-AF65-F5344CB8AC3E}">
        <p14:creationId xmlns:p14="http://schemas.microsoft.com/office/powerpoint/2010/main" val="880541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It is not necessary to file an applicant with provisional specification before the complete specification.</a:t>
            </a:r>
          </a:p>
          <a:p>
            <a:r>
              <a:rPr lang="en-US" dirty="0"/>
              <a:t>An application with complete specification can be filled right at the first instance.</a:t>
            </a:r>
          </a:p>
          <a:p>
            <a:r>
              <a:rPr lang="en-US" dirty="0"/>
              <a:t>If there aren’t any significant changes the applicant can also file the same provisional specification as complete specification within 12 months.</a:t>
            </a:r>
          </a:p>
          <a:p>
            <a:endParaRPr lang="en-US" dirty="0"/>
          </a:p>
        </p:txBody>
      </p:sp>
      <p:sp>
        <p:nvSpPr>
          <p:cNvPr id="4" name="Title 1"/>
          <p:cNvSpPr>
            <a:spLocks noGrp="1"/>
          </p:cNvSpPr>
          <p:nvPr>
            <p:ph type="title"/>
          </p:nvPr>
        </p:nvSpPr>
        <p:spPr/>
        <p:txBody>
          <a:bodyPr/>
          <a:lstStyle/>
          <a:p>
            <a:r>
              <a:rPr lang="en-US" dirty="0"/>
              <a:t>Provisional Specification</a:t>
            </a:r>
          </a:p>
        </p:txBody>
      </p:sp>
    </p:spTree>
    <p:extLst>
      <p:ext uri="{BB962C8B-B14F-4D97-AF65-F5344CB8AC3E}">
        <p14:creationId xmlns:p14="http://schemas.microsoft.com/office/powerpoint/2010/main" val="4118857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Principles Underlying The Patent Law In India</a:t>
            </a:r>
          </a:p>
        </p:txBody>
      </p:sp>
      <p:sp>
        <p:nvSpPr>
          <p:cNvPr id="3" name="Content Placeholder 2"/>
          <p:cNvSpPr>
            <a:spLocks noGrp="1"/>
          </p:cNvSpPr>
          <p:nvPr>
            <p:ph idx="1"/>
          </p:nvPr>
        </p:nvSpPr>
        <p:spPr>
          <a:xfrm>
            <a:off x="1435608" y="1447800"/>
            <a:ext cx="7498080" cy="5410200"/>
          </a:xfrm>
        </p:spPr>
        <p:txBody>
          <a:bodyPr>
            <a:normAutofit fontScale="92500" lnSpcReduction="10000"/>
          </a:bodyPr>
          <a:lstStyle/>
          <a:p>
            <a:r>
              <a:rPr lang="en-US" dirty="0"/>
              <a:t>Inventions must be </a:t>
            </a:r>
            <a:r>
              <a:rPr lang="en-US" b="1" dirty="0"/>
              <a:t>new, useful and non-obvious</a:t>
            </a:r>
          </a:p>
          <a:p>
            <a:pPr marL="82296" indent="0">
              <a:buNone/>
            </a:pPr>
            <a:r>
              <a:rPr lang="en-US" b="1" dirty="0"/>
              <a:t>	1. Novelty or inventiveness: </a:t>
            </a:r>
          </a:p>
          <a:p>
            <a:pPr lvl="5">
              <a:buFont typeface="Wingdings" pitchFamily="2" charset="2"/>
              <a:buChar char="Ø"/>
            </a:pPr>
            <a:r>
              <a:rPr lang="en-US" dirty="0"/>
              <a:t>The element of novel invention is dependent upon the state of prior art, i.e. the existing knowledge and similar inventions already known in the particular field. </a:t>
            </a:r>
          </a:p>
          <a:p>
            <a:pPr lvl="5">
              <a:buFont typeface="Wingdings" pitchFamily="2" charset="2"/>
              <a:buChar char="Ø"/>
            </a:pPr>
            <a:r>
              <a:rPr lang="en-US" dirty="0"/>
              <a:t>E.g. The recent grant of patent in USA to Turmeric products was challenged on this ground, the Indian council of scientific and industrial research (CSIR) challenged the grant of patent on Turmeric by the US patent office on the ground that patent could not be granted since there was no novelty in the invention. </a:t>
            </a:r>
          </a:p>
          <a:p>
            <a:pPr lvl="5">
              <a:buFont typeface="Wingdings" pitchFamily="2" charset="2"/>
              <a:buChar char="Ø"/>
            </a:pPr>
            <a:r>
              <a:rPr lang="en-US" dirty="0"/>
              <a:t>Also, that what was patented was already published in Indian texts and use of Turmeric preparations has been made in our country since time immemorial. </a:t>
            </a:r>
          </a:p>
          <a:p>
            <a:pPr lvl="5">
              <a:buFont typeface="Wingdings" pitchFamily="2" charset="2"/>
              <a:buChar char="Ø"/>
            </a:pPr>
            <a:r>
              <a:rPr lang="en-US" dirty="0"/>
              <a:t>The CSIR was successful in getting the grant of patent to an American company revoked</a:t>
            </a:r>
            <a:endParaRPr lang="en-US" b="1" dirty="0"/>
          </a:p>
        </p:txBody>
      </p:sp>
    </p:spTree>
    <p:extLst>
      <p:ext uri="{BB962C8B-B14F-4D97-AF65-F5344CB8AC3E}">
        <p14:creationId xmlns:p14="http://schemas.microsoft.com/office/powerpoint/2010/main" val="537360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complete specification is a techno-legal document which fully and particularly describes the invention and discloses the best method of performing the invention. </a:t>
            </a:r>
          </a:p>
          <a:p>
            <a:r>
              <a:rPr lang="en-US" dirty="0"/>
              <a:t>As the complete specification is an extremely important document in the patent proceedings it is advised that it should be drafted with utmost care without any ambiguity</a:t>
            </a:r>
          </a:p>
        </p:txBody>
      </p:sp>
      <p:sp>
        <p:nvSpPr>
          <p:cNvPr id="4" name="Title 1"/>
          <p:cNvSpPr>
            <a:spLocks noGrp="1"/>
          </p:cNvSpPr>
          <p:nvPr>
            <p:ph type="title"/>
          </p:nvPr>
        </p:nvSpPr>
        <p:spPr/>
        <p:txBody>
          <a:bodyPr/>
          <a:lstStyle/>
          <a:p>
            <a:r>
              <a:rPr lang="en-US" dirty="0"/>
              <a:t>Complete Specification</a:t>
            </a:r>
          </a:p>
        </p:txBody>
      </p:sp>
    </p:spTree>
    <p:extLst>
      <p:ext uri="{BB962C8B-B14F-4D97-AF65-F5344CB8AC3E}">
        <p14:creationId xmlns:p14="http://schemas.microsoft.com/office/powerpoint/2010/main" val="1008516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47800"/>
            <a:ext cx="7498080" cy="5181600"/>
          </a:xfrm>
        </p:spPr>
        <p:txBody>
          <a:bodyPr>
            <a:normAutofit fontScale="92500" lnSpcReduction="10000"/>
          </a:bodyPr>
          <a:lstStyle/>
          <a:p>
            <a:pPr algn="just"/>
            <a:r>
              <a:rPr lang="en-US" sz="3000" dirty="0"/>
              <a:t>Important Elements of the Complete Specification:</a:t>
            </a:r>
          </a:p>
          <a:p>
            <a:pPr marL="946404" lvl="2" indent="-342900" algn="just">
              <a:buFont typeface="Wingdings" pitchFamily="2" charset="2"/>
              <a:buChar char="Ø"/>
            </a:pPr>
            <a:r>
              <a:rPr lang="en-US" dirty="0"/>
              <a:t>As per Section 10, every complete specification is required to – </a:t>
            </a:r>
          </a:p>
          <a:p>
            <a:pPr marL="1472184" lvl="4" indent="-457200" algn="just">
              <a:buAutoNum type="alphaLcParenBoth"/>
            </a:pPr>
            <a:r>
              <a:rPr lang="en-US" dirty="0"/>
              <a:t>fully and particularly describe the invention and its operation or use and the method by which it is to be performed;</a:t>
            </a:r>
          </a:p>
          <a:p>
            <a:pPr marL="1472184" lvl="4" indent="-457200" algn="just">
              <a:buAutoNum type="alphaLcParenBoth"/>
            </a:pPr>
            <a:r>
              <a:rPr lang="en-US" dirty="0"/>
              <a:t>disclose the best method of performing the invention which is known to the applicant and for which he is entitled to claim protection; and </a:t>
            </a:r>
          </a:p>
          <a:p>
            <a:pPr marL="1472184" lvl="4" indent="-457200" algn="just">
              <a:buAutoNum type="alphaLcParenBoth"/>
            </a:pPr>
            <a:r>
              <a:rPr lang="en-US" dirty="0"/>
              <a:t>end with a claim or claims defining the scope of the invention for which protection is claimed; and </a:t>
            </a:r>
          </a:p>
          <a:p>
            <a:pPr marL="1472184" lvl="4" indent="-457200" algn="just">
              <a:buAutoNum type="alphaLcParenBoth"/>
            </a:pPr>
            <a:r>
              <a:rPr lang="en-US" dirty="0"/>
              <a:t>be accompanied by an abstract to provide technical information on the invention. </a:t>
            </a:r>
          </a:p>
          <a:p>
            <a:pPr marL="813816" lvl="3" indent="0" algn="just">
              <a:buNone/>
            </a:pPr>
            <a:r>
              <a:rPr lang="en-US" dirty="0"/>
              <a:t>Also, make reference to deposit of the biological material in the International Depository Authority, if applicable.</a:t>
            </a:r>
          </a:p>
        </p:txBody>
      </p:sp>
      <p:sp>
        <p:nvSpPr>
          <p:cNvPr id="4" name="Title 1"/>
          <p:cNvSpPr>
            <a:spLocks noGrp="1"/>
          </p:cNvSpPr>
          <p:nvPr>
            <p:ph type="title"/>
          </p:nvPr>
        </p:nvSpPr>
        <p:spPr/>
        <p:txBody>
          <a:bodyPr/>
          <a:lstStyle/>
          <a:p>
            <a:r>
              <a:rPr lang="en-US" dirty="0"/>
              <a:t>Complete Specification</a:t>
            </a:r>
          </a:p>
        </p:txBody>
      </p:sp>
    </p:spTree>
    <p:extLst>
      <p:ext uri="{BB962C8B-B14F-4D97-AF65-F5344CB8AC3E}">
        <p14:creationId xmlns:p14="http://schemas.microsoft.com/office/powerpoint/2010/main" val="4251508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838200"/>
            <a:ext cx="7498080" cy="6019800"/>
          </a:xfrm>
        </p:spPr>
        <p:txBody>
          <a:bodyPr>
            <a:noAutofit/>
          </a:bodyPr>
          <a:lstStyle/>
          <a:p>
            <a:pPr algn="just"/>
            <a:r>
              <a:rPr lang="en-US" sz="1800" dirty="0"/>
              <a:t>Controller may amend the abstract for providing better information to third parties.</a:t>
            </a:r>
          </a:p>
          <a:p>
            <a:pPr algn="just"/>
            <a:r>
              <a:rPr lang="en-US" sz="1800" dirty="0"/>
              <a:t>If the applicant mentions a biological material in the specification which may not be described in such a way as to satisfy clauses (a) and (b) above and if such material is not available to the public, the application shall be completed by depositing the material to an International Depository Authority under the Budapest Treaty. </a:t>
            </a:r>
          </a:p>
          <a:p>
            <a:pPr algn="just"/>
            <a:r>
              <a:rPr lang="en-US" sz="1800" dirty="0"/>
              <a:t>By fulfilling the following conditions, namely: </a:t>
            </a:r>
          </a:p>
          <a:p>
            <a:pPr marL="946404" lvl="2" indent="-342900" algn="just">
              <a:buFont typeface="Wingdings" pitchFamily="2" charset="2"/>
              <a:buChar char="Ø"/>
            </a:pPr>
            <a:r>
              <a:rPr lang="en-US" sz="1800" dirty="0"/>
              <a:t>the deposit of the material shall be made not later than the date of filing the patent application in India and a reference thereof shall be made in the specification within the prescribed period; </a:t>
            </a:r>
          </a:p>
          <a:p>
            <a:pPr marL="946404" lvl="2" indent="-342900" algn="just">
              <a:buFont typeface="Wingdings" pitchFamily="2" charset="2"/>
              <a:buChar char="Ø"/>
            </a:pPr>
            <a:r>
              <a:rPr lang="en-US" sz="1800" dirty="0"/>
              <a:t>all the available characteristics of the material required for it to be correctly identified or indicated are included in the specification including the name, address of the depository institution and the date and number of the deposit of the material at the institution; </a:t>
            </a:r>
          </a:p>
          <a:p>
            <a:pPr marL="946404" lvl="2" indent="-342900" algn="just">
              <a:buFont typeface="Wingdings" pitchFamily="2" charset="2"/>
              <a:buChar char="Ø"/>
            </a:pPr>
            <a:r>
              <a:rPr lang="en-US" sz="1800" dirty="0"/>
              <a:t>access to the material is available in the depository institution only after the date of the application for patent in India or if a priority is claimed after the date of the priority; </a:t>
            </a:r>
          </a:p>
          <a:p>
            <a:pPr marL="946404" lvl="2" indent="-342900" algn="just">
              <a:buFont typeface="Wingdings" pitchFamily="2" charset="2"/>
              <a:buChar char="Ø"/>
            </a:pPr>
            <a:r>
              <a:rPr lang="en-US" sz="1800" dirty="0"/>
              <a:t>disclose the source and geographical origin of the biological material in the specification, when used in an invention. </a:t>
            </a:r>
          </a:p>
        </p:txBody>
      </p:sp>
      <p:sp>
        <p:nvSpPr>
          <p:cNvPr id="4" name="Title 1"/>
          <p:cNvSpPr>
            <a:spLocks noGrp="1"/>
          </p:cNvSpPr>
          <p:nvPr>
            <p:ph type="title"/>
          </p:nvPr>
        </p:nvSpPr>
        <p:spPr>
          <a:xfrm>
            <a:off x="1371600" y="0"/>
            <a:ext cx="7498080" cy="990600"/>
          </a:xfrm>
        </p:spPr>
        <p:txBody>
          <a:bodyPr/>
          <a:lstStyle/>
          <a:p>
            <a:r>
              <a:rPr lang="en-US" dirty="0"/>
              <a:t>Complete Specification</a:t>
            </a:r>
          </a:p>
        </p:txBody>
      </p:sp>
    </p:spTree>
    <p:extLst>
      <p:ext uri="{BB962C8B-B14F-4D97-AF65-F5344CB8AC3E}">
        <p14:creationId xmlns:p14="http://schemas.microsoft.com/office/powerpoint/2010/main" val="2804044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Patent Applications</a:t>
            </a:r>
          </a:p>
        </p:txBody>
      </p:sp>
      <p:sp>
        <p:nvSpPr>
          <p:cNvPr id="3" name="Content Placeholder 2"/>
          <p:cNvSpPr>
            <a:spLocks noGrp="1"/>
          </p:cNvSpPr>
          <p:nvPr>
            <p:ph idx="1"/>
          </p:nvPr>
        </p:nvSpPr>
        <p:spPr/>
        <p:txBody>
          <a:bodyPr>
            <a:normAutofit fontScale="92500" lnSpcReduction="10000"/>
          </a:bodyPr>
          <a:lstStyle/>
          <a:p>
            <a:r>
              <a:rPr lang="en-US" dirty="0"/>
              <a:t>1. Ordinary Application, i.e., an Application which has been filed directly in the Indian Patent Office. </a:t>
            </a:r>
          </a:p>
          <a:p>
            <a:r>
              <a:rPr lang="en-US" dirty="0"/>
              <a:t>2. Convention Application. </a:t>
            </a:r>
          </a:p>
          <a:p>
            <a:r>
              <a:rPr lang="en-US" dirty="0"/>
              <a:t>3. PCT Application (International Patent). </a:t>
            </a:r>
          </a:p>
          <a:p>
            <a:r>
              <a:rPr lang="en-US" dirty="0"/>
              <a:t>4. Divisional Application, which can result from division of a Patent Application. </a:t>
            </a:r>
          </a:p>
          <a:p>
            <a:r>
              <a:rPr lang="en-US" dirty="0"/>
              <a:t>5. Patent of Addition, which may be filed subsequent to the Filing of an Application for Patent, for an improvement or modification. </a:t>
            </a:r>
          </a:p>
        </p:txBody>
      </p:sp>
    </p:spTree>
    <p:extLst>
      <p:ext uri="{BB962C8B-B14F-4D97-AF65-F5344CB8AC3E}">
        <p14:creationId xmlns:p14="http://schemas.microsoft.com/office/powerpoint/2010/main" val="3772957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For Obtaining Patent</a:t>
            </a:r>
          </a:p>
        </p:txBody>
      </p:sp>
      <p:sp>
        <p:nvSpPr>
          <p:cNvPr id="3" name="Content Placeholder 2"/>
          <p:cNvSpPr>
            <a:spLocks noGrp="1"/>
          </p:cNvSpPr>
          <p:nvPr>
            <p:ph idx="1"/>
          </p:nvPr>
        </p:nvSpPr>
        <p:spPr/>
        <p:txBody>
          <a:bodyPr/>
          <a:lstStyle/>
          <a:p>
            <a:r>
              <a:rPr lang="en-US" dirty="0"/>
              <a:t>It consists of the following steps:</a:t>
            </a:r>
          </a:p>
          <a:p>
            <a:pPr marL="813816" lvl="1" indent="-457200">
              <a:buFont typeface="Wingdings" pitchFamily="2" charset="2"/>
              <a:buChar char="ü"/>
            </a:pPr>
            <a:r>
              <a:rPr lang="en-US" dirty="0"/>
              <a:t>Submission of application</a:t>
            </a:r>
          </a:p>
          <a:p>
            <a:pPr marL="813816" lvl="1" indent="-457200">
              <a:buFont typeface="Wingdings" pitchFamily="2" charset="2"/>
              <a:buChar char="ü"/>
            </a:pPr>
            <a:r>
              <a:rPr lang="en-US" dirty="0"/>
              <a:t> Examination of application</a:t>
            </a:r>
          </a:p>
          <a:p>
            <a:pPr marL="813816" lvl="1" indent="-457200">
              <a:buFont typeface="Wingdings" pitchFamily="2" charset="2"/>
              <a:buChar char="ü"/>
            </a:pPr>
            <a:r>
              <a:rPr lang="en-US" dirty="0"/>
              <a:t>Advertisement of acceptance of complete specification</a:t>
            </a:r>
          </a:p>
          <a:p>
            <a:pPr marL="813816" lvl="1" indent="-457200">
              <a:buFont typeface="Wingdings" pitchFamily="2" charset="2"/>
              <a:buChar char="ü"/>
            </a:pPr>
            <a:r>
              <a:rPr lang="en-US" dirty="0"/>
              <a:t>Opposition to grant of patent to the applicant</a:t>
            </a:r>
          </a:p>
          <a:p>
            <a:pPr marL="813816" lvl="1" indent="-457200">
              <a:buFont typeface="Wingdings" pitchFamily="2" charset="2"/>
              <a:buChar char="ü"/>
            </a:pPr>
            <a:r>
              <a:rPr lang="en-US" dirty="0"/>
              <a:t>Hearing of the parties</a:t>
            </a:r>
          </a:p>
          <a:p>
            <a:pPr marL="813816" lvl="1" indent="-457200">
              <a:buFont typeface="Wingdings" pitchFamily="2" charset="2"/>
              <a:buChar char="ü"/>
            </a:pPr>
            <a:r>
              <a:rPr lang="en-US" dirty="0"/>
              <a:t>Grant aid and sealing of patent.</a:t>
            </a:r>
          </a:p>
        </p:txBody>
      </p:sp>
    </p:spTree>
    <p:extLst>
      <p:ext uri="{BB962C8B-B14F-4D97-AF65-F5344CB8AC3E}">
        <p14:creationId xmlns:p14="http://schemas.microsoft.com/office/powerpoint/2010/main" val="4186458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Submission Of Application</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Section 6 to 11 of the act list the conditions, which are to be satisfied by the applicant while submitting application for a grant of a patent  </a:t>
            </a:r>
          </a:p>
          <a:p>
            <a:pPr algn="just"/>
            <a:r>
              <a:rPr lang="en-US" dirty="0"/>
              <a:t>Section 7 provides the form for patent application to be filed in patent office for only one invention and also provides for international application under PATENT COOPERATION TREATY.</a:t>
            </a:r>
          </a:p>
          <a:p>
            <a:pPr algn="just"/>
            <a:r>
              <a:rPr lang="en-US" dirty="0"/>
              <a:t>Section 8 lays down information and undertaking regarding foreign applications, which are required to be furnished under the Act.</a:t>
            </a:r>
          </a:p>
          <a:p>
            <a:pPr algn="just"/>
            <a:r>
              <a:rPr lang="en-US" dirty="0"/>
              <a:t>Section 9 and 10 list the contents of provisional and complete specification to be filed with the application to be describing the invention method of performing, claim of invention and the provision for technical information, along with the provision for international application for invention, respectively.</a:t>
            </a:r>
          </a:p>
          <a:p>
            <a:pPr algn="just"/>
            <a:endParaRPr lang="en-US" dirty="0"/>
          </a:p>
        </p:txBody>
      </p:sp>
    </p:spTree>
    <p:extLst>
      <p:ext uri="{BB962C8B-B14F-4D97-AF65-F5344CB8AC3E}">
        <p14:creationId xmlns:p14="http://schemas.microsoft.com/office/powerpoint/2010/main" val="180182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Persons Entitled To Apply For Patents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Section 6 provides that a patent application can be made:</a:t>
            </a:r>
          </a:p>
          <a:p>
            <a:pPr marL="946404" lvl="2" indent="-342900" algn="just">
              <a:buFont typeface="Wingdings" pitchFamily="2" charset="2"/>
              <a:buChar char="Ø"/>
            </a:pPr>
            <a:r>
              <a:rPr lang="en-US" dirty="0"/>
              <a:t>By any person claiming to be the first and true inventor of the invention,</a:t>
            </a:r>
          </a:p>
          <a:p>
            <a:pPr marL="946404" lvl="2" indent="-342900" algn="just">
              <a:buFont typeface="Wingdings" pitchFamily="2" charset="2"/>
              <a:buChar char="Ø"/>
            </a:pPr>
            <a:r>
              <a:rPr lang="en-US" dirty="0"/>
              <a:t>By any person being the assignee of the person claiming to be true and first inventor in respect of right to make such application,</a:t>
            </a:r>
          </a:p>
          <a:p>
            <a:pPr marL="946404" lvl="2" indent="-342900" algn="just">
              <a:buFont typeface="Wingdings" pitchFamily="2" charset="2"/>
              <a:buChar char="Ø"/>
            </a:pPr>
            <a:r>
              <a:rPr lang="en-US" dirty="0"/>
              <a:t>By the legal representative of any deceased person, who immediately before his death was entitled to make such an application.</a:t>
            </a:r>
          </a:p>
          <a:p>
            <a:pPr algn="just"/>
            <a:r>
              <a:rPr lang="en-US" dirty="0"/>
              <a:t>An application can be made by any person either alone or jointly with any other person.</a:t>
            </a:r>
          </a:p>
          <a:p>
            <a:pPr algn="just"/>
            <a:endParaRPr lang="en-US" dirty="0"/>
          </a:p>
        </p:txBody>
      </p:sp>
    </p:spTree>
    <p:extLst>
      <p:ext uri="{BB962C8B-B14F-4D97-AF65-F5344CB8AC3E}">
        <p14:creationId xmlns:p14="http://schemas.microsoft.com/office/powerpoint/2010/main" val="2261890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First-to-apply System</a:t>
            </a:r>
            <a:endParaRPr lang="en-US" dirty="0"/>
          </a:p>
        </p:txBody>
      </p:sp>
      <p:sp>
        <p:nvSpPr>
          <p:cNvPr id="3" name="Content Placeholder 2"/>
          <p:cNvSpPr>
            <a:spLocks noGrp="1"/>
          </p:cNvSpPr>
          <p:nvPr>
            <p:ph idx="1"/>
          </p:nvPr>
        </p:nvSpPr>
        <p:spPr/>
        <p:txBody>
          <a:bodyPr/>
          <a:lstStyle/>
          <a:p>
            <a:r>
              <a:rPr lang="en-US" dirty="0"/>
              <a:t>The statute is based on the first-to-apply system, sort of first come first served principle. </a:t>
            </a:r>
          </a:p>
          <a:p>
            <a:r>
              <a:rPr lang="en-US" dirty="0"/>
              <a:t>That is, a person who applies first gets the patent. </a:t>
            </a:r>
          </a:p>
          <a:p>
            <a:r>
              <a:rPr lang="en-US" dirty="0"/>
              <a:t>In case an inventor is first to invent but applies patent later—any time after another inventor has made an application, he will not be entitled to get the patent.</a:t>
            </a:r>
          </a:p>
          <a:p>
            <a:endParaRPr lang="en-US" dirty="0"/>
          </a:p>
        </p:txBody>
      </p:sp>
    </p:spTree>
    <p:extLst>
      <p:ext uri="{BB962C8B-B14F-4D97-AF65-F5344CB8AC3E}">
        <p14:creationId xmlns:p14="http://schemas.microsoft.com/office/powerpoint/2010/main" val="3424093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Meaning Of First And True Inventor</a:t>
            </a:r>
            <a:endParaRPr lang="en-US" dirty="0"/>
          </a:p>
        </p:txBody>
      </p:sp>
      <p:sp>
        <p:nvSpPr>
          <p:cNvPr id="3" name="Content Placeholder 2"/>
          <p:cNvSpPr>
            <a:spLocks noGrp="1"/>
          </p:cNvSpPr>
          <p:nvPr>
            <p:ph idx="1"/>
          </p:nvPr>
        </p:nvSpPr>
        <p:spPr/>
        <p:txBody>
          <a:bodyPr/>
          <a:lstStyle/>
          <a:p>
            <a:pPr algn="just"/>
            <a:r>
              <a:rPr lang="en-US" dirty="0"/>
              <a:t>A person, who is first one to convert the ideas and scientific principles into a working invention producing a new result, is the first and true inventor. </a:t>
            </a:r>
          </a:p>
          <a:p>
            <a:pPr algn="just"/>
            <a:r>
              <a:rPr lang="en-US" dirty="0"/>
              <a:t>A person, who merely communicates an idea to another, cannot claim to be the first and true inventor and so is not entitled to apply for the patent.</a:t>
            </a:r>
          </a:p>
          <a:p>
            <a:pPr algn="just"/>
            <a:endParaRPr lang="en-US" dirty="0"/>
          </a:p>
        </p:txBody>
      </p:sp>
    </p:spTree>
    <p:extLst>
      <p:ext uri="{BB962C8B-B14F-4D97-AF65-F5344CB8AC3E}">
        <p14:creationId xmlns:p14="http://schemas.microsoft.com/office/powerpoint/2010/main" val="2927025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Assignee Of An Inventor May Apply</a:t>
            </a:r>
            <a:endParaRPr lang="en-US" dirty="0"/>
          </a:p>
        </p:txBody>
      </p:sp>
      <p:sp>
        <p:nvSpPr>
          <p:cNvPr id="3" name="Content Placeholder 2"/>
          <p:cNvSpPr>
            <a:spLocks noGrp="1"/>
          </p:cNvSpPr>
          <p:nvPr>
            <p:ph idx="1"/>
          </p:nvPr>
        </p:nvSpPr>
        <p:spPr/>
        <p:txBody>
          <a:bodyPr/>
          <a:lstStyle/>
          <a:p>
            <a:r>
              <a:rPr lang="en-US" dirty="0"/>
              <a:t>The right to apply for patent may be assigned by the true and first inventor on another. On such an assignment, the assignee is entitled to apply for a patent.</a:t>
            </a:r>
          </a:p>
          <a:p>
            <a:pPr marL="82296" indent="0">
              <a:buNone/>
            </a:pPr>
            <a:endParaRPr lang="en-US" dirty="0"/>
          </a:p>
        </p:txBody>
      </p:sp>
    </p:spTree>
    <p:extLst>
      <p:ext uri="{BB962C8B-B14F-4D97-AF65-F5344CB8AC3E}">
        <p14:creationId xmlns:p14="http://schemas.microsoft.com/office/powerpoint/2010/main" val="142251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47800"/>
            <a:ext cx="7498080" cy="5181600"/>
          </a:xfrm>
        </p:spPr>
        <p:txBody>
          <a:bodyPr>
            <a:normAutofit fontScale="92500" lnSpcReduction="10000"/>
          </a:bodyPr>
          <a:lstStyle/>
          <a:p>
            <a:pPr marL="82296" indent="0">
              <a:buNone/>
            </a:pPr>
            <a:r>
              <a:rPr lang="en-US" dirty="0"/>
              <a:t> 2. </a:t>
            </a:r>
            <a:r>
              <a:rPr lang="en-US" b="1" dirty="0"/>
              <a:t>Usefulness or utility:</a:t>
            </a:r>
          </a:p>
          <a:p>
            <a:pPr lvl="3">
              <a:buFont typeface="Wingdings" pitchFamily="2" charset="2"/>
              <a:buChar char="Ø"/>
            </a:pPr>
            <a:r>
              <a:rPr lang="en-US" b="1" dirty="0"/>
              <a:t> </a:t>
            </a:r>
            <a:r>
              <a:rPr lang="en-US" dirty="0"/>
              <a:t>The invention besides being new and non-obvious must also be useful. </a:t>
            </a:r>
          </a:p>
          <a:p>
            <a:pPr lvl="3">
              <a:buFont typeface="Wingdings" pitchFamily="2" charset="2"/>
              <a:buChar char="Ø"/>
            </a:pPr>
            <a:r>
              <a:rPr lang="en-US" dirty="0"/>
              <a:t>An invention which is new and also non-obvious but which cannot be put to any beneficial use of mankind cannot be patented. </a:t>
            </a:r>
          </a:p>
          <a:p>
            <a:pPr lvl="3">
              <a:buFont typeface="Wingdings" pitchFamily="2" charset="2"/>
              <a:buChar char="Ø"/>
            </a:pPr>
            <a:r>
              <a:rPr lang="en-US" dirty="0"/>
              <a:t>In some countries, not so useful inventions are protected as utility models. </a:t>
            </a:r>
          </a:p>
          <a:p>
            <a:pPr lvl="3">
              <a:buFont typeface="Wingdings" pitchFamily="2" charset="2"/>
              <a:buChar char="Ø"/>
            </a:pPr>
            <a:r>
              <a:rPr lang="en-US" dirty="0"/>
              <a:t>But that concept is not statutorily recognized in India.</a:t>
            </a:r>
          </a:p>
          <a:p>
            <a:pPr lvl="3">
              <a:buFont typeface="Wingdings" pitchFamily="2" charset="2"/>
              <a:buChar char="Ø"/>
            </a:pPr>
            <a:r>
              <a:rPr lang="en-US" dirty="0"/>
              <a:t>For example, the following claims do not represent a specific utility/use:</a:t>
            </a:r>
          </a:p>
          <a:p>
            <a:pPr lvl="4">
              <a:buFont typeface="Wingdings" pitchFamily="2" charset="2"/>
              <a:buChar char="ü"/>
            </a:pPr>
            <a:r>
              <a:rPr lang="en-US" dirty="0"/>
              <a:t>A class of chemical compounds may be stated to be “pharmaceutically active” without any explanation of the type of activity </a:t>
            </a:r>
          </a:p>
          <a:p>
            <a:pPr lvl="4">
              <a:buFont typeface="Wingdings" pitchFamily="2" charset="2"/>
              <a:buChar char="ü"/>
            </a:pPr>
            <a:r>
              <a:rPr lang="en-US" dirty="0"/>
              <a:t>An isolated DNA sequence where the only stated utility is that it may be used as a “molecular marker” or “gene probe”.</a:t>
            </a:r>
          </a:p>
        </p:txBody>
      </p:sp>
      <p:sp>
        <p:nvSpPr>
          <p:cNvPr id="4" name="Title 1"/>
          <p:cNvSpPr>
            <a:spLocks noGrp="1"/>
          </p:cNvSpPr>
          <p:nvPr>
            <p:ph type="title"/>
          </p:nvPr>
        </p:nvSpPr>
        <p:spPr/>
        <p:txBody>
          <a:bodyPr>
            <a:normAutofit fontScale="90000"/>
          </a:bodyPr>
          <a:lstStyle/>
          <a:p>
            <a:r>
              <a:rPr lang="en-US" dirty="0"/>
              <a:t>Principles Underlying The Patent Law In India</a:t>
            </a:r>
          </a:p>
        </p:txBody>
      </p:sp>
    </p:spTree>
    <p:extLst>
      <p:ext uri="{BB962C8B-B14F-4D97-AF65-F5344CB8AC3E}">
        <p14:creationId xmlns:p14="http://schemas.microsoft.com/office/powerpoint/2010/main" val="3449972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Inventions Made By An Employee</a:t>
            </a:r>
            <a:endParaRPr lang="en-US" dirty="0"/>
          </a:p>
        </p:txBody>
      </p:sp>
      <p:sp>
        <p:nvSpPr>
          <p:cNvPr id="3" name="Content Placeholder 2"/>
          <p:cNvSpPr>
            <a:spLocks noGrp="1"/>
          </p:cNvSpPr>
          <p:nvPr>
            <p:ph idx="1"/>
          </p:nvPr>
        </p:nvSpPr>
        <p:spPr>
          <a:xfrm>
            <a:off x="1435608" y="1295400"/>
            <a:ext cx="7498080" cy="4953000"/>
          </a:xfrm>
        </p:spPr>
        <p:txBody>
          <a:bodyPr>
            <a:normAutofit fontScale="77500" lnSpcReduction="20000"/>
          </a:bodyPr>
          <a:lstStyle/>
          <a:p>
            <a:pPr algn="just"/>
            <a:r>
              <a:rPr lang="en-US" dirty="0"/>
              <a:t>Where an employee makes an invention during his employment, he is entitled to apply for patent.</a:t>
            </a:r>
          </a:p>
          <a:p>
            <a:pPr algn="just"/>
            <a:r>
              <a:rPr lang="en-US" dirty="0"/>
              <a:t>The person entitled to apply in such situation would be determined by the contractual relationship, whether express or implied, between the employer and the employee. </a:t>
            </a:r>
          </a:p>
          <a:p>
            <a:pPr algn="just"/>
            <a:r>
              <a:rPr lang="en-US" dirty="0"/>
              <a:t>In general, the invention made by an employee even though made during employer’s time and with employer’s materials and expense, would be patentable in the name of employee unless a specific contract provides otherwise.</a:t>
            </a:r>
          </a:p>
          <a:p>
            <a:pPr algn="just"/>
            <a:r>
              <a:rPr lang="en-US" dirty="0"/>
              <a:t>It is not so in case of invention made by employee specifically employed for research and development. In such cases the inventions belong to employer and he entitled to apply for patent.</a:t>
            </a:r>
          </a:p>
          <a:p>
            <a:pPr algn="just"/>
            <a:endParaRPr lang="en-US" dirty="0"/>
          </a:p>
        </p:txBody>
      </p:sp>
    </p:spTree>
    <p:extLst>
      <p:ext uri="{BB962C8B-B14F-4D97-AF65-F5344CB8AC3E}">
        <p14:creationId xmlns:p14="http://schemas.microsoft.com/office/powerpoint/2010/main" val="2802827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Form Of Application</a:t>
            </a:r>
            <a:endParaRPr lang="en-US" dirty="0"/>
          </a:p>
        </p:txBody>
      </p:sp>
      <p:sp>
        <p:nvSpPr>
          <p:cNvPr id="3" name="Content Placeholder 2"/>
          <p:cNvSpPr>
            <a:spLocks noGrp="1"/>
          </p:cNvSpPr>
          <p:nvPr>
            <p:ph idx="1"/>
          </p:nvPr>
        </p:nvSpPr>
        <p:spPr>
          <a:xfrm>
            <a:off x="1435608" y="1447800"/>
            <a:ext cx="7498080" cy="5257800"/>
          </a:xfrm>
        </p:spPr>
        <p:txBody>
          <a:bodyPr>
            <a:normAutofit fontScale="70000" lnSpcReduction="20000"/>
          </a:bodyPr>
          <a:lstStyle/>
          <a:p>
            <a:r>
              <a:rPr lang="en-US" dirty="0"/>
              <a:t>Section7 (1) provides that only one application can be made for one invention and it has to be made in prescribed form (available in patent office) and file in patent office.</a:t>
            </a:r>
          </a:p>
          <a:p>
            <a:r>
              <a:rPr lang="en-US" dirty="0"/>
              <a:t>Every specification, whether provisional or complete, shall be made in form 2 prescribed under the patents rule, 2003.</a:t>
            </a:r>
          </a:p>
          <a:p>
            <a:r>
              <a:rPr lang="en-US" dirty="0"/>
              <a:t>Section 7 (1A) provides for application for international patent under PATENT COOPERATION TREATY.</a:t>
            </a:r>
          </a:p>
          <a:p>
            <a:r>
              <a:rPr lang="en-US" dirty="0"/>
              <a:t>Section 7 (1B) provides that filing date of an application referred to in sub-section (1A) and its complete specification, processed by the patent office as designated office or elected office, shall be the international filing date accorded under the patent cooperation treaty.</a:t>
            </a:r>
          </a:p>
          <a:p>
            <a:r>
              <a:rPr lang="en-US" dirty="0"/>
              <a:t>Section 7 (2) provides that where an application is made by virtue of an assignment of the right to apply for the patent for the invention, there shall be furnished with application, the proof of the right to make application, i.e., some document showing that assignment by the true and first inventor has actually been made in favor of the applicant.</a:t>
            </a:r>
          </a:p>
          <a:p>
            <a:endParaRPr lang="en-US" dirty="0"/>
          </a:p>
          <a:p>
            <a:endParaRPr lang="en-US" dirty="0"/>
          </a:p>
        </p:txBody>
      </p:sp>
    </p:spTree>
    <p:extLst>
      <p:ext uri="{BB962C8B-B14F-4D97-AF65-F5344CB8AC3E}">
        <p14:creationId xmlns:p14="http://schemas.microsoft.com/office/powerpoint/2010/main" val="3321762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762000"/>
            <a:ext cx="7498080" cy="5715000"/>
          </a:xfrm>
        </p:spPr>
        <p:txBody>
          <a:bodyPr>
            <a:normAutofit fontScale="70000" lnSpcReduction="20000"/>
          </a:bodyPr>
          <a:lstStyle/>
          <a:p>
            <a:r>
              <a:rPr lang="en-US" dirty="0"/>
              <a:t>Section 7 (3) lays down that every application shall state that applicant is in procession of invention and shall name the person claiming to be true and first inventor and where the person so claiming to be the true and first inventor is not the applicant (for instance, an employee) the application shall contain a declaration that the applicant (for instance, an employer assignee) believes the person so named to be true and first inventor.</a:t>
            </a:r>
            <a:br>
              <a:rPr lang="en-US" dirty="0"/>
            </a:br>
            <a:endParaRPr lang="en-US" dirty="0"/>
          </a:p>
          <a:p>
            <a:r>
              <a:rPr lang="en-US" dirty="0"/>
              <a:t>Section 7 (4) provides that every such application (not being a convention application filed under the Patent Co-Operation Treaty designating India) shall be accompanied by a provisional or complete specification. It provides hat where an application made by a foreign national of a convention country i.e. a country offering the reciprocal right to Indian citizen to apply for a patent in that country, the patent application is to be accompanied with the complete specification and not provisional specification.</a:t>
            </a:r>
          </a:p>
          <a:p>
            <a:endParaRPr lang="en-US" dirty="0"/>
          </a:p>
        </p:txBody>
      </p:sp>
    </p:spTree>
    <p:extLst>
      <p:ext uri="{BB962C8B-B14F-4D97-AF65-F5344CB8AC3E}">
        <p14:creationId xmlns:p14="http://schemas.microsoft.com/office/powerpoint/2010/main" val="600407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1845"/>
            <a:ext cx="7498080" cy="1143000"/>
          </a:xfrm>
        </p:spPr>
        <p:txBody>
          <a:bodyPr>
            <a:normAutofit fontScale="90000"/>
          </a:bodyPr>
          <a:lstStyle/>
          <a:p>
            <a:pPr algn="ctr"/>
            <a:r>
              <a:rPr lang="en-US" dirty="0">
                <a:effectLst/>
              </a:rPr>
              <a:t>Procedure For Registration Of Patent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1143000"/>
            <a:ext cx="5333999" cy="5625502"/>
          </a:xfrm>
        </p:spPr>
      </p:pic>
    </p:spTree>
    <p:extLst>
      <p:ext uri="{BB962C8B-B14F-4D97-AF65-F5344CB8AC3E}">
        <p14:creationId xmlns:p14="http://schemas.microsoft.com/office/powerpoint/2010/main" val="1487174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1143000"/>
          </a:xfrm>
        </p:spPr>
        <p:txBody>
          <a:bodyPr>
            <a:normAutofit fontScale="90000"/>
          </a:bodyPr>
          <a:lstStyle/>
          <a:p>
            <a:pPr algn="ctr"/>
            <a:r>
              <a:rPr lang="en-US" dirty="0">
                <a:effectLst/>
              </a:rPr>
              <a:t>Special Provision For Foreign Applicants</a:t>
            </a:r>
            <a:endParaRPr lang="en-US" dirty="0"/>
          </a:p>
        </p:txBody>
      </p:sp>
      <p:sp>
        <p:nvSpPr>
          <p:cNvPr id="3" name="Content Placeholder 2"/>
          <p:cNvSpPr>
            <a:spLocks noGrp="1"/>
          </p:cNvSpPr>
          <p:nvPr>
            <p:ph idx="1"/>
          </p:nvPr>
        </p:nvSpPr>
        <p:spPr>
          <a:xfrm>
            <a:off x="1435608" y="1219200"/>
            <a:ext cx="7555992" cy="5486400"/>
          </a:xfrm>
        </p:spPr>
        <p:txBody>
          <a:bodyPr>
            <a:noAutofit/>
          </a:bodyPr>
          <a:lstStyle/>
          <a:p>
            <a:pPr algn="just"/>
            <a:r>
              <a:rPr lang="en-US" sz="2000" dirty="0"/>
              <a:t>Section 8 provides that where an applicant for patent is prosecuting, either alone or jointly with any other person, an application for a patent in any country outside India in respect of same or substantially the same invention, he shall file along with the application or subsequently within the prescribed time [as the controller may allow]:</a:t>
            </a:r>
          </a:p>
          <a:p>
            <a:pPr marL="946404" lvl="2" indent="-342900" algn="just">
              <a:buFont typeface="Wingdings" pitchFamily="2" charset="2"/>
              <a:buChar char="Ø"/>
            </a:pPr>
            <a:r>
              <a:rPr lang="en-US" sz="1600" dirty="0"/>
              <a:t>A statement setting out detailed particulars of such application,</a:t>
            </a:r>
          </a:p>
          <a:p>
            <a:pPr marL="946404" lvl="2" indent="-342900" algn="just">
              <a:buFont typeface="Wingdings" pitchFamily="2" charset="2"/>
              <a:buChar char="Ø"/>
            </a:pPr>
            <a:r>
              <a:rPr lang="en-US" sz="1600" dirty="0"/>
              <a:t>An undertaking , that up to the grant patent in India, he would keep the controller informed in writing from time to time, of detailed particulars as required, in respect of every other application relating to same or substantially the same invention.</a:t>
            </a:r>
          </a:p>
          <a:p>
            <a:pPr algn="just"/>
            <a:r>
              <a:rPr lang="en-US" sz="2000" dirty="0"/>
              <a:t>However, at any time after an application of patent is filed in India, till the grant or refusal to grant of patent, the controller may also require to furnish details relating to the processing of application in a country outside India. The statement and undertaking required to filed shall be made in Form 3 as specified in Patents Rule, 2003.</a:t>
            </a:r>
          </a:p>
          <a:p>
            <a:pPr marL="82296" indent="0" algn="just">
              <a:buNone/>
            </a:pPr>
            <a:endParaRPr lang="en-US" sz="2000" dirty="0"/>
          </a:p>
        </p:txBody>
      </p:sp>
    </p:spTree>
    <p:extLst>
      <p:ext uri="{BB962C8B-B14F-4D97-AF65-F5344CB8AC3E}">
        <p14:creationId xmlns:p14="http://schemas.microsoft.com/office/powerpoint/2010/main" val="888624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 of Patent</a:t>
            </a:r>
          </a:p>
        </p:txBody>
      </p:sp>
      <p:sp>
        <p:nvSpPr>
          <p:cNvPr id="3" name="Content Placeholder 2"/>
          <p:cNvSpPr>
            <a:spLocks noGrp="1"/>
          </p:cNvSpPr>
          <p:nvPr>
            <p:ph idx="1"/>
          </p:nvPr>
        </p:nvSpPr>
        <p:spPr/>
        <p:txBody>
          <a:bodyPr/>
          <a:lstStyle/>
          <a:p>
            <a:r>
              <a:rPr lang="en-US" dirty="0"/>
              <a:t>In respect of a invention claiming process of manufacture of a substance intended to be used as food or medicine ---- 5 </a:t>
            </a:r>
            <a:r>
              <a:rPr lang="en-US" dirty="0" err="1"/>
              <a:t>yrs</a:t>
            </a:r>
            <a:r>
              <a:rPr lang="en-US" dirty="0"/>
              <a:t> from the date of sealing or 7 </a:t>
            </a:r>
            <a:r>
              <a:rPr lang="en-US" dirty="0" err="1"/>
              <a:t>yrs</a:t>
            </a:r>
            <a:r>
              <a:rPr lang="en-US" dirty="0"/>
              <a:t> from the date of patent whichever is shorter. </a:t>
            </a:r>
          </a:p>
          <a:p>
            <a:r>
              <a:rPr lang="en-US" dirty="0"/>
              <a:t>In case of any other invention ---- 14 </a:t>
            </a:r>
            <a:r>
              <a:rPr lang="en-US" dirty="0" err="1"/>
              <a:t>yrs</a:t>
            </a:r>
            <a:r>
              <a:rPr lang="en-US" dirty="0"/>
              <a:t> from the date of patent. </a:t>
            </a:r>
          </a:p>
        </p:txBody>
      </p:sp>
    </p:spTree>
    <p:extLst>
      <p:ext uri="{BB962C8B-B14F-4D97-AF65-F5344CB8AC3E}">
        <p14:creationId xmlns:p14="http://schemas.microsoft.com/office/powerpoint/2010/main" val="2210595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Expiry of a Patent</a:t>
            </a:r>
          </a:p>
        </p:txBody>
      </p:sp>
      <p:sp>
        <p:nvSpPr>
          <p:cNvPr id="3" name="Content Placeholder 2"/>
          <p:cNvSpPr>
            <a:spLocks noGrp="1"/>
          </p:cNvSpPr>
          <p:nvPr>
            <p:ph idx="1"/>
          </p:nvPr>
        </p:nvSpPr>
        <p:spPr/>
        <p:txBody>
          <a:bodyPr>
            <a:normAutofit/>
          </a:bodyPr>
          <a:lstStyle/>
          <a:p>
            <a:r>
              <a:rPr lang="en-US" dirty="0"/>
              <a:t>A patent can expire in the following ways: </a:t>
            </a:r>
          </a:p>
          <a:p>
            <a:pPr marL="946404" lvl="2" indent="-342900" algn="just">
              <a:buFont typeface="Wingdings" pitchFamily="2" charset="2"/>
              <a:buChar char="ü"/>
            </a:pPr>
            <a:r>
              <a:rPr lang="en-US" dirty="0"/>
              <a:t>The patent has lived its full term. </a:t>
            </a:r>
          </a:p>
          <a:p>
            <a:pPr marL="946404" lvl="2" indent="-342900" algn="just">
              <a:buFont typeface="Wingdings" pitchFamily="2" charset="2"/>
              <a:buChar char="ü"/>
            </a:pPr>
            <a:r>
              <a:rPr lang="en-US" dirty="0"/>
              <a:t>The patentee has failed to pay the renewal fee. </a:t>
            </a:r>
          </a:p>
          <a:p>
            <a:pPr marL="946404" lvl="2" indent="-342900" algn="just">
              <a:buFont typeface="Wingdings" pitchFamily="2" charset="2"/>
              <a:buChar char="ü"/>
            </a:pPr>
            <a:r>
              <a:rPr lang="en-US" dirty="0"/>
              <a:t>The validity of the patent has been successfully challenged by an opponent by filing an opposition either with the patent office or with the courts. </a:t>
            </a:r>
          </a:p>
          <a:p>
            <a:pPr marL="946404" lvl="2" indent="-342900" algn="just">
              <a:buFont typeface="Wingdings" pitchFamily="2" charset="2"/>
              <a:buChar char="ü"/>
            </a:pPr>
            <a:r>
              <a:rPr lang="en-US" dirty="0"/>
              <a:t>As soon as the patent expires, it pass to the general public domain and now anybody can use it without the permission of the original inventor</a:t>
            </a:r>
          </a:p>
        </p:txBody>
      </p:sp>
    </p:spTree>
    <p:extLst>
      <p:ext uri="{BB962C8B-B14F-4D97-AF65-F5344CB8AC3E}">
        <p14:creationId xmlns:p14="http://schemas.microsoft.com/office/powerpoint/2010/main" val="570952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82296" indent="0">
              <a:buNone/>
            </a:pPr>
            <a:r>
              <a:rPr lang="en-US" dirty="0"/>
              <a:t>3. </a:t>
            </a:r>
            <a:r>
              <a:rPr lang="en-US" b="1" dirty="0"/>
              <a:t>Non-obviousness: </a:t>
            </a:r>
          </a:p>
          <a:p>
            <a:pPr marL="1156716" lvl="3" indent="-342900">
              <a:buFont typeface="Wingdings" pitchFamily="2" charset="2"/>
              <a:buChar char="Ø"/>
            </a:pPr>
            <a:r>
              <a:rPr lang="en-US" dirty="0"/>
              <a:t>The invention must be non-obviousness to a person reasonably skilled in the art to which the invention relates. </a:t>
            </a:r>
          </a:p>
          <a:p>
            <a:pPr marL="1156716" lvl="3" indent="-342900">
              <a:buFont typeface="Wingdings" pitchFamily="2" charset="2"/>
              <a:buChar char="Ø"/>
            </a:pPr>
            <a:r>
              <a:rPr lang="en-US" dirty="0"/>
              <a:t>Example: An invention in carpentry may be non- obvious to a layman but it may be obvious to a carpenter of average skill. Such obvious invention would not be patentable.</a:t>
            </a:r>
          </a:p>
        </p:txBody>
      </p:sp>
      <p:sp>
        <p:nvSpPr>
          <p:cNvPr id="4" name="Title 1"/>
          <p:cNvSpPr>
            <a:spLocks noGrp="1"/>
          </p:cNvSpPr>
          <p:nvPr>
            <p:ph type="title"/>
          </p:nvPr>
        </p:nvSpPr>
        <p:spPr/>
        <p:txBody>
          <a:bodyPr>
            <a:normAutofit fontScale="90000"/>
          </a:bodyPr>
          <a:lstStyle/>
          <a:p>
            <a:r>
              <a:rPr lang="en-US" dirty="0"/>
              <a:t>Principles Underlying The Patent Law In India</a:t>
            </a:r>
          </a:p>
        </p:txBody>
      </p:sp>
      <p:grpSp>
        <p:nvGrpSpPr>
          <p:cNvPr id="29" name="Group 28"/>
          <p:cNvGrpSpPr/>
          <p:nvPr/>
        </p:nvGrpSpPr>
        <p:grpSpPr>
          <a:xfrm>
            <a:off x="1219200" y="3848100"/>
            <a:ext cx="7620000" cy="2838628"/>
            <a:chOff x="1219200" y="3848100"/>
            <a:chExt cx="7620000" cy="2838628"/>
          </a:xfrm>
        </p:grpSpPr>
        <p:sp>
          <p:nvSpPr>
            <p:cNvPr id="5" name="Rectangle 4"/>
            <p:cNvSpPr/>
            <p:nvPr/>
          </p:nvSpPr>
          <p:spPr>
            <a:xfrm>
              <a:off x="3657600" y="3848100"/>
              <a:ext cx="2590800" cy="83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3810000" y="4082534"/>
              <a:ext cx="2286000" cy="369332"/>
            </a:xfrm>
            <a:prstGeom prst="rect">
              <a:avLst/>
            </a:prstGeom>
            <a:noFill/>
          </p:spPr>
          <p:txBody>
            <a:bodyPr wrap="square" rtlCol="0">
              <a:spAutoFit/>
            </a:bodyPr>
            <a:lstStyle/>
            <a:p>
              <a:r>
                <a:rPr lang="en-US" dirty="0"/>
                <a:t>A Patentable Invention</a:t>
              </a:r>
            </a:p>
          </p:txBody>
        </p:sp>
        <p:sp>
          <p:nvSpPr>
            <p:cNvPr id="8" name="Rectangle 7"/>
            <p:cNvSpPr/>
            <p:nvPr/>
          </p:nvSpPr>
          <p:spPr>
            <a:xfrm>
              <a:off x="1219200" y="5257800"/>
              <a:ext cx="17526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3200400" y="5257800"/>
              <a:ext cx="15240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4929116" y="5257800"/>
              <a:ext cx="1676400" cy="10757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6781800" y="5257799"/>
              <a:ext cx="2057400" cy="14289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Arrow Connector 12"/>
            <p:cNvCxnSpPr>
              <a:stCxn id="5" idx="1"/>
              <a:endCxn id="8" idx="0"/>
            </p:cNvCxnSpPr>
            <p:nvPr/>
          </p:nvCxnSpPr>
          <p:spPr>
            <a:xfrm flipH="1">
              <a:off x="2095500" y="4267200"/>
              <a:ext cx="15621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9" idx="0"/>
            </p:cNvCxnSpPr>
            <p:nvPr/>
          </p:nvCxnSpPr>
          <p:spPr>
            <a:xfrm flipH="1">
              <a:off x="3962400" y="4686300"/>
              <a:ext cx="9906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10" idx="0"/>
            </p:cNvCxnSpPr>
            <p:nvPr/>
          </p:nvCxnSpPr>
          <p:spPr>
            <a:xfrm>
              <a:off x="4953000" y="4686300"/>
              <a:ext cx="814316"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5" idx="3"/>
              <a:endCxn id="11" idx="0"/>
            </p:cNvCxnSpPr>
            <p:nvPr/>
          </p:nvCxnSpPr>
          <p:spPr>
            <a:xfrm>
              <a:off x="6248400" y="4267200"/>
              <a:ext cx="1562100" cy="990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71600" y="5410200"/>
              <a:ext cx="1504950" cy="923330"/>
            </a:xfrm>
            <a:prstGeom prst="rect">
              <a:avLst/>
            </a:prstGeom>
            <a:noFill/>
          </p:spPr>
          <p:txBody>
            <a:bodyPr wrap="square" rtlCol="0">
              <a:spAutoFit/>
            </a:bodyPr>
            <a:lstStyle/>
            <a:p>
              <a:r>
                <a:rPr lang="en-US" dirty="0"/>
                <a:t>Must be a new product or process</a:t>
              </a:r>
            </a:p>
          </p:txBody>
        </p:sp>
        <p:sp>
          <p:nvSpPr>
            <p:cNvPr id="22" name="TextBox 21"/>
            <p:cNvSpPr txBox="1"/>
            <p:nvPr/>
          </p:nvSpPr>
          <p:spPr>
            <a:xfrm>
              <a:off x="3333750" y="5410200"/>
              <a:ext cx="1257300" cy="923330"/>
            </a:xfrm>
            <a:prstGeom prst="rect">
              <a:avLst/>
            </a:prstGeom>
            <a:noFill/>
          </p:spPr>
          <p:txBody>
            <a:bodyPr wrap="square" rtlCol="0">
              <a:spAutoFit/>
            </a:bodyPr>
            <a:lstStyle/>
            <a:p>
              <a:r>
                <a:rPr lang="en-US" dirty="0"/>
                <a:t>Must be non-obvious</a:t>
              </a:r>
            </a:p>
          </p:txBody>
        </p:sp>
        <p:sp>
          <p:nvSpPr>
            <p:cNvPr id="24" name="TextBox 23"/>
            <p:cNvSpPr txBox="1"/>
            <p:nvPr/>
          </p:nvSpPr>
          <p:spPr>
            <a:xfrm>
              <a:off x="5081516" y="5410200"/>
              <a:ext cx="1371600" cy="646331"/>
            </a:xfrm>
            <a:prstGeom prst="rect">
              <a:avLst/>
            </a:prstGeom>
            <a:noFill/>
          </p:spPr>
          <p:txBody>
            <a:bodyPr wrap="square" rtlCol="0">
              <a:spAutoFit/>
            </a:bodyPr>
            <a:lstStyle/>
            <a:p>
              <a:r>
                <a:rPr lang="en-US" dirty="0"/>
                <a:t>Must be useful</a:t>
              </a:r>
            </a:p>
          </p:txBody>
        </p:sp>
        <p:sp>
          <p:nvSpPr>
            <p:cNvPr id="26" name="TextBox 25"/>
            <p:cNvSpPr txBox="1"/>
            <p:nvPr/>
          </p:nvSpPr>
          <p:spPr>
            <a:xfrm>
              <a:off x="7029450" y="5410200"/>
              <a:ext cx="1581150" cy="1200329"/>
            </a:xfrm>
            <a:prstGeom prst="rect">
              <a:avLst/>
            </a:prstGeom>
            <a:noFill/>
          </p:spPr>
          <p:txBody>
            <a:bodyPr wrap="square" rtlCol="0">
              <a:spAutoFit/>
            </a:bodyPr>
            <a:lstStyle/>
            <a:p>
              <a:r>
                <a:rPr lang="en-US" dirty="0"/>
                <a:t>Must be capable of industrial application</a:t>
              </a:r>
            </a:p>
          </p:txBody>
        </p:sp>
      </p:grpSp>
    </p:spTree>
    <p:extLst>
      <p:ext uri="{BB962C8B-B14F-4D97-AF65-F5344CB8AC3E}">
        <p14:creationId xmlns:p14="http://schemas.microsoft.com/office/powerpoint/2010/main" val="217398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447800"/>
            <a:ext cx="7498080" cy="5181600"/>
          </a:xfrm>
        </p:spPr>
        <p:txBody>
          <a:bodyPr>
            <a:normAutofit fontScale="92500" lnSpcReduction="20000"/>
          </a:bodyPr>
          <a:lstStyle/>
          <a:p>
            <a:pPr algn="just"/>
            <a:r>
              <a:rPr lang="en-US" dirty="0"/>
              <a:t>Inventions must be disclosed fully</a:t>
            </a:r>
          </a:p>
          <a:p>
            <a:pPr marL="813816" lvl="1" indent="-457200" algn="just">
              <a:buFont typeface="Wingdings" pitchFamily="2" charset="2"/>
              <a:buChar char="Ø"/>
            </a:pPr>
            <a:r>
              <a:rPr lang="en-US" dirty="0"/>
              <a:t>The full disclosure of the patented invention is mandatory.</a:t>
            </a:r>
          </a:p>
          <a:p>
            <a:pPr marL="813816" lvl="1" indent="-457200" algn="just">
              <a:buFont typeface="Wingdings" pitchFamily="2" charset="2"/>
              <a:buChar char="Ø"/>
            </a:pPr>
            <a:r>
              <a:rPr lang="en-US" dirty="0"/>
              <a:t>If an inventor fails to disclose the invention fully, the patent will not be granted.</a:t>
            </a:r>
          </a:p>
          <a:p>
            <a:pPr algn="just"/>
            <a:r>
              <a:rPr lang="en-US" dirty="0"/>
              <a:t>Use and acquisition of patented invention by the Central Government</a:t>
            </a:r>
          </a:p>
          <a:p>
            <a:pPr marL="813816" lvl="1" indent="-457200" algn="just">
              <a:buFont typeface="Wingdings" pitchFamily="2" charset="2"/>
              <a:buChar char="Ø"/>
            </a:pPr>
            <a:r>
              <a:rPr lang="en-US" dirty="0"/>
              <a:t>The Act recognizes that the Central Government may use any invention even without the payment of royalty to the inventor.</a:t>
            </a:r>
          </a:p>
          <a:p>
            <a:pPr marL="813816" lvl="1" indent="-457200" algn="just">
              <a:buFont typeface="Wingdings" pitchFamily="2" charset="2"/>
              <a:buChar char="Ø"/>
            </a:pPr>
            <a:r>
              <a:rPr lang="en-US" dirty="0"/>
              <a:t>Central Government can acquire the patents from the patentee or any other person having interest in the patent, by paying the compensation.</a:t>
            </a:r>
          </a:p>
          <a:p>
            <a:pPr marL="813816" lvl="1" indent="-457200" algn="just">
              <a:buFont typeface="Wingdings" pitchFamily="2" charset="2"/>
              <a:buChar char="Ø"/>
            </a:pPr>
            <a:endParaRPr lang="en-US" dirty="0"/>
          </a:p>
        </p:txBody>
      </p:sp>
      <p:sp>
        <p:nvSpPr>
          <p:cNvPr id="4" name="Title 1"/>
          <p:cNvSpPr>
            <a:spLocks noGrp="1"/>
          </p:cNvSpPr>
          <p:nvPr>
            <p:ph type="title"/>
          </p:nvPr>
        </p:nvSpPr>
        <p:spPr/>
        <p:txBody>
          <a:bodyPr>
            <a:normAutofit fontScale="90000"/>
          </a:bodyPr>
          <a:lstStyle/>
          <a:p>
            <a:r>
              <a:rPr lang="en-US" dirty="0"/>
              <a:t>Principles Underlying The Patent Law In India</a:t>
            </a:r>
          </a:p>
        </p:txBody>
      </p:sp>
    </p:spTree>
    <p:extLst>
      <p:ext uri="{BB962C8B-B14F-4D97-AF65-F5344CB8AC3E}">
        <p14:creationId xmlns:p14="http://schemas.microsoft.com/office/powerpoint/2010/main" val="373231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2560" y="1295400"/>
            <a:ext cx="7498080" cy="5334000"/>
          </a:xfrm>
        </p:spPr>
        <p:txBody>
          <a:bodyPr>
            <a:normAutofit fontScale="92500" lnSpcReduction="20000"/>
          </a:bodyPr>
          <a:lstStyle/>
          <a:p>
            <a:r>
              <a:rPr lang="en-US" dirty="0"/>
              <a:t>Some restricted use of a patented invention permissible under the law</a:t>
            </a:r>
          </a:p>
          <a:p>
            <a:pPr marL="813816" lvl="1" indent="-457200">
              <a:buFont typeface="Wingdings" pitchFamily="2" charset="2"/>
              <a:buChar char="Ø"/>
            </a:pPr>
            <a:r>
              <a:rPr lang="en-US" dirty="0"/>
              <a:t>Use of a patented invention is permissible for research or experimental purpose or for imparting knowledge.</a:t>
            </a:r>
          </a:p>
          <a:p>
            <a:r>
              <a:rPr lang="en-US" dirty="0"/>
              <a:t>Use by a person other than a patentee constitutes infringement of the patent</a:t>
            </a:r>
          </a:p>
          <a:p>
            <a:pPr marL="813816" lvl="1" indent="-457200">
              <a:buFont typeface="Wingdings" pitchFamily="2" charset="2"/>
              <a:buChar char="Ø"/>
            </a:pPr>
            <a:r>
              <a:rPr lang="en-US" dirty="0"/>
              <a:t>Use by a person other than the patentee, patentee’s assignee or licensee would be an infringement of the patent- it is illegal</a:t>
            </a:r>
          </a:p>
          <a:p>
            <a:pPr marL="946404" lvl="2" indent="-342900">
              <a:buFont typeface="Wingdings" pitchFamily="2" charset="2"/>
              <a:buChar char="Ø"/>
            </a:pPr>
            <a:r>
              <a:rPr lang="en-US" dirty="0"/>
              <a:t>Reliefs in cases of infringement</a:t>
            </a:r>
          </a:p>
          <a:p>
            <a:pPr marL="1156716" lvl="3" indent="-342900">
              <a:buFont typeface="Wingdings" pitchFamily="2" charset="2"/>
              <a:buChar char="Ø"/>
            </a:pPr>
            <a:r>
              <a:rPr lang="en-US" dirty="0"/>
              <a:t>Interlocutory injunction </a:t>
            </a:r>
          </a:p>
          <a:p>
            <a:pPr marL="1156716" lvl="3" indent="-342900">
              <a:buFont typeface="Wingdings" pitchFamily="2" charset="2"/>
              <a:buChar char="Ø"/>
            </a:pPr>
            <a:r>
              <a:rPr lang="en-US" dirty="0"/>
              <a:t>Damages</a:t>
            </a:r>
          </a:p>
          <a:p>
            <a:pPr marL="1156716" lvl="3" indent="-342900">
              <a:buFont typeface="Wingdings" pitchFamily="2" charset="2"/>
              <a:buChar char="Ø"/>
            </a:pPr>
            <a:r>
              <a:rPr lang="en-US" dirty="0"/>
              <a:t>Account of profits</a:t>
            </a:r>
          </a:p>
          <a:p>
            <a:pPr marL="813816" lvl="1" indent="-457200">
              <a:buFont typeface="Wingdings" pitchFamily="2" charset="2"/>
              <a:buChar char="Ø"/>
            </a:pPr>
            <a:endParaRPr lang="en-US" dirty="0"/>
          </a:p>
        </p:txBody>
      </p:sp>
      <p:sp>
        <p:nvSpPr>
          <p:cNvPr id="4" name="Title 1"/>
          <p:cNvSpPr>
            <a:spLocks noGrp="1"/>
          </p:cNvSpPr>
          <p:nvPr>
            <p:ph type="title"/>
          </p:nvPr>
        </p:nvSpPr>
        <p:spPr>
          <a:xfrm>
            <a:off x="1432560" y="152400"/>
            <a:ext cx="7498080" cy="1143000"/>
          </a:xfrm>
        </p:spPr>
        <p:txBody>
          <a:bodyPr>
            <a:normAutofit fontScale="90000"/>
          </a:bodyPr>
          <a:lstStyle/>
          <a:p>
            <a:r>
              <a:rPr lang="en-US" dirty="0"/>
              <a:t>Principles Underlying The Patent Law In India</a:t>
            </a:r>
          </a:p>
        </p:txBody>
      </p:sp>
      <p:grpSp>
        <p:nvGrpSpPr>
          <p:cNvPr id="7" name="Group 6"/>
          <p:cNvGrpSpPr/>
          <p:nvPr/>
        </p:nvGrpSpPr>
        <p:grpSpPr>
          <a:xfrm>
            <a:off x="5181600" y="5404511"/>
            <a:ext cx="3429000" cy="923330"/>
            <a:chOff x="5181600" y="5404511"/>
            <a:chExt cx="3429000" cy="923330"/>
          </a:xfrm>
        </p:grpSpPr>
        <p:sp>
          <p:nvSpPr>
            <p:cNvPr id="5" name="Right Brace 4"/>
            <p:cNvSpPr/>
            <p:nvPr/>
          </p:nvSpPr>
          <p:spPr>
            <a:xfrm>
              <a:off x="5181600" y="5404511"/>
              <a:ext cx="304800" cy="76768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p:cNvSpPr txBox="1"/>
            <p:nvPr/>
          </p:nvSpPr>
          <p:spPr>
            <a:xfrm>
              <a:off x="5638800" y="5404511"/>
              <a:ext cx="2971800" cy="923330"/>
            </a:xfrm>
            <a:prstGeom prst="rect">
              <a:avLst/>
            </a:prstGeom>
            <a:noFill/>
          </p:spPr>
          <p:txBody>
            <a:bodyPr wrap="square" rtlCol="0">
              <a:spAutoFit/>
            </a:bodyPr>
            <a:lstStyle/>
            <a:p>
              <a:pPr marL="0" lvl="3"/>
              <a:r>
                <a:rPr lang="en-US" dirty="0"/>
                <a:t>the persons patent would be entitled to these reliefs</a:t>
              </a:r>
            </a:p>
            <a:p>
              <a:endParaRPr lang="en-US" dirty="0"/>
            </a:p>
          </p:txBody>
        </p:sp>
      </p:grpSp>
    </p:spTree>
    <p:extLst>
      <p:ext uri="{BB962C8B-B14F-4D97-AF65-F5344CB8AC3E}">
        <p14:creationId xmlns:p14="http://schemas.microsoft.com/office/powerpoint/2010/main" val="367945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95400"/>
            <a:ext cx="7498080" cy="4800600"/>
          </a:xfrm>
        </p:spPr>
        <p:txBody>
          <a:bodyPr/>
          <a:lstStyle/>
          <a:p>
            <a:pPr lvl="2">
              <a:buFont typeface="Wingdings" pitchFamily="2" charset="2"/>
              <a:buChar char="Ø"/>
            </a:pPr>
            <a:r>
              <a:rPr lang="en-US" dirty="0"/>
              <a:t>Burden not on patentee in case of infringement </a:t>
            </a:r>
          </a:p>
          <a:p>
            <a:pPr marL="658368" lvl="2" indent="0">
              <a:buNone/>
            </a:pPr>
            <a:r>
              <a:rPr lang="en-US" dirty="0"/>
              <a:t>   - the subject matter of patent is a process for obtaining a product, the defendant is to prove that his product is different from the patented process if:</a:t>
            </a:r>
          </a:p>
          <a:p>
            <a:pPr marL="1211580" lvl="3" indent="-342900">
              <a:buFont typeface="Wingdings" pitchFamily="2" charset="2"/>
              <a:buChar char="Ø"/>
            </a:pPr>
            <a:r>
              <a:rPr lang="en-US" dirty="0"/>
              <a:t>The subject matter of the patent is a process for obtaining a new product</a:t>
            </a:r>
          </a:p>
          <a:p>
            <a:pPr marL="1211580" lvl="3" indent="-342900">
              <a:buFont typeface="Wingdings" pitchFamily="2" charset="2"/>
              <a:buChar char="Ø"/>
            </a:pPr>
            <a:r>
              <a:rPr lang="en-US" dirty="0"/>
              <a:t>There is a substantially likelihood that the identical product is made by the process</a:t>
            </a:r>
          </a:p>
          <a:p>
            <a:pPr lvl="2">
              <a:buFont typeface="Wingdings" pitchFamily="2" charset="2"/>
              <a:buChar char="Ø"/>
            </a:pPr>
            <a:r>
              <a:rPr lang="en-US" dirty="0"/>
              <a:t>Prima facie proof of infringement</a:t>
            </a:r>
          </a:p>
          <a:p>
            <a:pPr marL="594360" indent="-457200"/>
            <a:r>
              <a:rPr lang="en-US" sz="3000" dirty="0"/>
              <a:t>Special status of patents relating to medicines, food items and chemicals</a:t>
            </a:r>
          </a:p>
        </p:txBody>
      </p:sp>
      <p:sp>
        <p:nvSpPr>
          <p:cNvPr id="4" name="Title 1"/>
          <p:cNvSpPr>
            <a:spLocks noGrp="1"/>
          </p:cNvSpPr>
          <p:nvPr>
            <p:ph type="title"/>
          </p:nvPr>
        </p:nvSpPr>
        <p:spPr>
          <a:xfrm>
            <a:off x="1371600" y="18197"/>
            <a:ext cx="7498080" cy="1143000"/>
          </a:xfrm>
        </p:spPr>
        <p:txBody>
          <a:bodyPr>
            <a:normAutofit fontScale="90000"/>
          </a:bodyPr>
          <a:lstStyle/>
          <a:p>
            <a:r>
              <a:rPr lang="en-US" dirty="0"/>
              <a:t>Principles Underlying The Patent Law In India</a:t>
            </a:r>
          </a:p>
        </p:txBody>
      </p:sp>
    </p:spTree>
    <p:extLst>
      <p:ext uri="{BB962C8B-B14F-4D97-AF65-F5344CB8AC3E}">
        <p14:creationId xmlns:p14="http://schemas.microsoft.com/office/powerpoint/2010/main" val="3070567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Protectable Subject Matter- Patentable Invention </a:t>
            </a:r>
          </a:p>
        </p:txBody>
      </p:sp>
      <p:sp>
        <p:nvSpPr>
          <p:cNvPr id="3" name="Content Placeholder 2"/>
          <p:cNvSpPr>
            <a:spLocks noGrp="1"/>
          </p:cNvSpPr>
          <p:nvPr>
            <p:ph idx="1"/>
          </p:nvPr>
        </p:nvSpPr>
        <p:spPr/>
        <p:txBody>
          <a:bodyPr>
            <a:normAutofit fontScale="77500" lnSpcReduction="20000"/>
          </a:bodyPr>
          <a:lstStyle/>
          <a:p>
            <a:r>
              <a:rPr lang="en-US" dirty="0"/>
              <a:t>The protectable subject matter of a patent is an invention.</a:t>
            </a:r>
          </a:p>
          <a:p>
            <a:r>
              <a:rPr lang="en-US" dirty="0"/>
              <a:t>Section 2(1)(j) of patents act, 1970 defines an invention as a new product or a process involving an inventive step and capable of industrial application.</a:t>
            </a:r>
          </a:p>
          <a:p>
            <a:r>
              <a:rPr lang="en-US" dirty="0"/>
              <a:t>Section 2(1)(</a:t>
            </a:r>
            <a:r>
              <a:rPr lang="en-US" dirty="0" err="1"/>
              <a:t>ja</a:t>
            </a:r>
            <a:r>
              <a:rPr lang="en-US" dirty="0"/>
              <a:t>) defines an ‘inventive step’ as a feature of an invention that involves technical advance as compared to existing knowledge or having economic significance or both and that makes the invention non obvious to a person skilled in the art.</a:t>
            </a:r>
          </a:p>
          <a:p>
            <a:r>
              <a:rPr lang="en-US" dirty="0"/>
              <a:t>Section 2(1) which was added by patents (Amendment) act, 2005, defines “new invention” as new invention or technology which has not been anticipated by publication in any document.</a:t>
            </a:r>
          </a:p>
          <a:p>
            <a:endParaRPr lang="en-US" dirty="0"/>
          </a:p>
        </p:txBody>
      </p:sp>
    </p:spTree>
    <p:extLst>
      <p:ext uri="{BB962C8B-B14F-4D97-AF65-F5344CB8AC3E}">
        <p14:creationId xmlns:p14="http://schemas.microsoft.com/office/powerpoint/2010/main" val="2097326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498080" cy="1143000"/>
          </a:xfrm>
        </p:spPr>
        <p:txBody>
          <a:bodyPr>
            <a:normAutofit fontScale="90000"/>
          </a:bodyPr>
          <a:lstStyle/>
          <a:p>
            <a:br>
              <a:rPr lang="en-US" dirty="0">
                <a:effectLst/>
              </a:rPr>
            </a:br>
            <a:br>
              <a:rPr lang="en-US" dirty="0">
                <a:effectLst/>
              </a:rPr>
            </a:br>
            <a:r>
              <a:rPr lang="en-US" dirty="0">
                <a:effectLst/>
              </a:rPr>
              <a:t>Intangibles Are Not Patentable</a:t>
            </a:r>
            <a:br>
              <a:rPr lang="en-US" dirty="0">
                <a:effectLst/>
              </a:rPr>
            </a:br>
            <a:r>
              <a:rPr lang="en-US" dirty="0">
                <a:effectLst/>
              </a:rPr>
              <a:t> </a:t>
            </a:r>
            <a:br>
              <a:rPr lang="en-US" dirty="0">
                <a:effectLst/>
              </a:rPr>
            </a:br>
            <a:endParaRPr lang="en-US" dirty="0"/>
          </a:p>
        </p:txBody>
      </p:sp>
      <p:sp>
        <p:nvSpPr>
          <p:cNvPr id="3" name="Content Placeholder 2"/>
          <p:cNvSpPr>
            <a:spLocks noGrp="1"/>
          </p:cNvSpPr>
          <p:nvPr>
            <p:ph idx="1"/>
          </p:nvPr>
        </p:nvSpPr>
        <p:spPr>
          <a:xfrm>
            <a:off x="1435608" y="1295400"/>
            <a:ext cx="7498080" cy="4953000"/>
          </a:xfrm>
        </p:spPr>
        <p:txBody>
          <a:bodyPr>
            <a:normAutofit fontScale="77500" lnSpcReduction="20000"/>
          </a:bodyPr>
          <a:lstStyle/>
          <a:p>
            <a:pPr algn="just"/>
            <a:r>
              <a:rPr lang="en-US" dirty="0"/>
              <a:t>An improvement on something known is a subject –matter of patent, provided it results in a new product or process or a more useful or a more economical product or process.</a:t>
            </a:r>
          </a:p>
          <a:p>
            <a:pPr algn="just"/>
            <a:endParaRPr lang="en-US" dirty="0"/>
          </a:p>
          <a:p>
            <a:pPr algn="just"/>
            <a:endParaRPr lang="en-US" dirty="0"/>
          </a:p>
          <a:p>
            <a:pPr algn="just"/>
            <a:endParaRPr lang="en-US" dirty="0"/>
          </a:p>
          <a:p>
            <a:pPr marL="82296" indent="0" algn="just">
              <a:buNone/>
            </a:pPr>
            <a:endParaRPr lang="en-US" dirty="0"/>
          </a:p>
          <a:p>
            <a:pPr algn="just"/>
            <a:endParaRPr lang="en-US" dirty="0"/>
          </a:p>
          <a:p>
            <a:pPr algn="just"/>
            <a:endParaRPr lang="en-US" dirty="0"/>
          </a:p>
          <a:p>
            <a:pPr algn="just"/>
            <a:r>
              <a:rPr lang="en-US" dirty="0"/>
              <a:t>A patentable combination is which the component elements are so combined as to produce a new result or to arrive at an old result in a better or more expeditious or more economical manner.</a:t>
            </a:r>
          </a:p>
          <a:p>
            <a:pPr algn="just"/>
            <a:endParaRPr lang="en-US" dirty="0"/>
          </a:p>
        </p:txBody>
      </p:sp>
      <p:grpSp>
        <p:nvGrpSpPr>
          <p:cNvPr id="4" name="Group 3"/>
          <p:cNvGrpSpPr/>
          <p:nvPr/>
        </p:nvGrpSpPr>
        <p:grpSpPr>
          <a:xfrm>
            <a:off x="2057400" y="2700831"/>
            <a:ext cx="6019800" cy="2033587"/>
            <a:chOff x="0" y="0"/>
            <a:chExt cx="6315075" cy="1609725"/>
          </a:xfrm>
        </p:grpSpPr>
        <p:sp>
          <p:nvSpPr>
            <p:cNvPr id="5" name="Text Box 2"/>
            <p:cNvSpPr txBox="1">
              <a:spLocks noChangeArrowheads="1"/>
            </p:cNvSpPr>
            <p:nvPr/>
          </p:nvSpPr>
          <p:spPr bwMode="auto">
            <a:xfrm>
              <a:off x="0" y="571500"/>
              <a:ext cx="2362200" cy="4953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200" b="1" dirty="0">
                  <a:effectLst/>
                  <a:ea typeface="Calibri"/>
                  <a:cs typeface="Times New Roman"/>
                </a:rPr>
                <a:t>Invention or technology of something should result in </a:t>
              </a:r>
            </a:p>
          </p:txBody>
        </p:sp>
        <p:cxnSp>
          <p:nvCxnSpPr>
            <p:cNvPr id="6" name="Straight Arrow Connector 5"/>
            <p:cNvCxnSpPr/>
            <p:nvPr/>
          </p:nvCxnSpPr>
          <p:spPr>
            <a:xfrm flipV="1">
              <a:off x="2352675" y="142875"/>
              <a:ext cx="994410" cy="6191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352675" y="571500"/>
              <a:ext cx="996315" cy="200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352675" y="781050"/>
              <a:ext cx="1000125" cy="285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362200" y="809625"/>
              <a:ext cx="984885" cy="6000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 Box 2"/>
            <p:cNvSpPr txBox="1">
              <a:spLocks noChangeArrowheads="1"/>
            </p:cNvSpPr>
            <p:nvPr/>
          </p:nvSpPr>
          <p:spPr bwMode="auto">
            <a:xfrm>
              <a:off x="3352800" y="0"/>
              <a:ext cx="2962275" cy="3333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200" b="1" dirty="0">
                  <a:effectLst/>
                  <a:ea typeface="Calibri"/>
                  <a:cs typeface="Times New Roman"/>
                </a:rPr>
                <a:t>New product/process/technical advance or/ and </a:t>
              </a:r>
            </a:p>
          </p:txBody>
        </p:sp>
        <p:sp>
          <p:nvSpPr>
            <p:cNvPr id="11" name="Text Box 2"/>
            <p:cNvSpPr txBox="1">
              <a:spLocks noChangeArrowheads="1"/>
            </p:cNvSpPr>
            <p:nvPr/>
          </p:nvSpPr>
          <p:spPr bwMode="auto">
            <a:xfrm>
              <a:off x="3352800" y="419100"/>
              <a:ext cx="2962275" cy="3333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200" b="1" dirty="0">
                  <a:effectLst/>
                  <a:ea typeface="Calibri"/>
                  <a:cs typeface="Times New Roman"/>
                </a:rPr>
                <a:t>More useful product/process or/ and </a:t>
              </a:r>
            </a:p>
          </p:txBody>
        </p:sp>
        <p:sp>
          <p:nvSpPr>
            <p:cNvPr id="12" name="Text Box 2"/>
            <p:cNvSpPr txBox="1">
              <a:spLocks noChangeArrowheads="1"/>
            </p:cNvSpPr>
            <p:nvPr/>
          </p:nvSpPr>
          <p:spPr bwMode="auto">
            <a:xfrm>
              <a:off x="3352800" y="857250"/>
              <a:ext cx="2962275" cy="3333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200" b="1" dirty="0">
                  <a:effectLst/>
                  <a:ea typeface="Calibri"/>
                  <a:cs typeface="Times New Roman"/>
                </a:rPr>
                <a:t>More economical product/process or/ and </a:t>
              </a:r>
            </a:p>
            <a:p>
              <a:pPr marL="0" marR="0">
                <a:lnSpc>
                  <a:spcPct val="115000"/>
                </a:lnSpc>
                <a:spcBef>
                  <a:spcPts val="0"/>
                </a:spcBef>
                <a:spcAft>
                  <a:spcPts val="1000"/>
                </a:spcAft>
              </a:pPr>
              <a:r>
                <a:rPr lang="en-US" sz="1100" dirty="0">
                  <a:effectLst/>
                  <a:latin typeface="Calibri"/>
                  <a:ea typeface="Calibri"/>
                  <a:cs typeface="Times New Roman"/>
                </a:rPr>
                <a:t> </a:t>
              </a:r>
            </a:p>
          </p:txBody>
        </p:sp>
        <p:sp>
          <p:nvSpPr>
            <p:cNvPr id="13" name="Text Box 2"/>
            <p:cNvSpPr txBox="1">
              <a:spLocks noChangeArrowheads="1"/>
            </p:cNvSpPr>
            <p:nvPr/>
          </p:nvSpPr>
          <p:spPr bwMode="auto">
            <a:xfrm>
              <a:off x="3352800" y="1276350"/>
              <a:ext cx="2962275" cy="33337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200" b="1" dirty="0">
                  <a:effectLst/>
                  <a:ea typeface="Calibri"/>
                  <a:cs typeface="Times New Roman"/>
                </a:rPr>
                <a:t>Capable and industrial application </a:t>
              </a:r>
            </a:p>
          </p:txBody>
        </p:sp>
      </p:grpSp>
    </p:spTree>
    <p:extLst>
      <p:ext uri="{BB962C8B-B14F-4D97-AF65-F5344CB8AC3E}">
        <p14:creationId xmlns:p14="http://schemas.microsoft.com/office/powerpoint/2010/main" val="7994327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853</TotalTime>
  <Words>3175</Words>
  <Application>Microsoft Macintosh PowerPoint</Application>
  <PresentationFormat>On-screen Show (4:3)</PresentationFormat>
  <Paragraphs>210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Calibri</vt:lpstr>
      <vt:lpstr>Gill Sans MT</vt:lpstr>
      <vt:lpstr>Times New Roman</vt:lpstr>
      <vt:lpstr>Verdana</vt:lpstr>
      <vt:lpstr>Wingdings</vt:lpstr>
      <vt:lpstr>Wingdings 2</vt:lpstr>
      <vt:lpstr>Solstice</vt:lpstr>
      <vt:lpstr>Unit –II  Patents and Procedure For Obtaining Patent </vt:lpstr>
      <vt:lpstr>Principles Underlying The Patent Law In India</vt:lpstr>
      <vt:lpstr>Principles Underlying The Patent Law In India</vt:lpstr>
      <vt:lpstr>Principles Underlying The Patent Law In India</vt:lpstr>
      <vt:lpstr>Principles Underlying The Patent Law In India</vt:lpstr>
      <vt:lpstr>Principles Underlying The Patent Law In India</vt:lpstr>
      <vt:lpstr>Principles Underlying The Patent Law In India</vt:lpstr>
      <vt:lpstr>Protectable Subject Matter- Patentable Invention </vt:lpstr>
      <vt:lpstr>  Intangibles Are Not Patentable   </vt:lpstr>
      <vt:lpstr>  Intangibles Are Not Patentable   </vt:lpstr>
      <vt:lpstr> Inventions Which Are Not Patentable Under The Act </vt:lpstr>
      <vt:lpstr> Inventions Which Are Not Patentable Under The Act </vt:lpstr>
      <vt:lpstr>Patent Of Addition</vt:lpstr>
      <vt:lpstr>Terms Of Patent Of Addition</vt:lpstr>
      <vt:lpstr>Process Patent</vt:lpstr>
      <vt:lpstr>The Applicant to File Provisional Specification</vt:lpstr>
      <vt:lpstr>Provisional Specification</vt:lpstr>
      <vt:lpstr>Provisional Specification</vt:lpstr>
      <vt:lpstr>Provisional Specification</vt:lpstr>
      <vt:lpstr>Complete Specification</vt:lpstr>
      <vt:lpstr>Complete Specification</vt:lpstr>
      <vt:lpstr>Complete Specification</vt:lpstr>
      <vt:lpstr>Types of Patent Applications</vt:lpstr>
      <vt:lpstr>Procedure For Obtaining Patent</vt:lpstr>
      <vt:lpstr>Submission Of Application</vt:lpstr>
      <vt:lpstr>Persons Entitled To Apply For Patents</vt:lpstr>
      <vt:lpstr>First-to-apply System</vt:lpstr>
      <vt:lpstr>Meaning Of First And True Inventor</vt:lpstr>
      <vt:lpstr>Assignee Of An Inventor May Apply</vt:lpstr>
      <vt:lpstr>Inventions Made By An Employee</vt:lpstr>
      <vt:lpstr>Form Of Application</vt:lpstr>
      <vt:lpstr>PowerPoint Presentation</vt:lpstr>
      <vt:lpstr>Procedure For Registration Of Patent</vt:lpstr>
      <vt:lpstr>Special Provision For Foreign Applicants</vt:lpstr>
      <vt:lpstr>Term of Patent</vt:lpstr>
      <vt:lpstr>Expiry of a Patent</vt:lpstr>
    </vt:vector>
  </TitlesOfParts>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Patents and Procedure For Obtaining Patent</dc:title>
  <dc:creator>USER</dc:creator>
  <cp:lastModifiedBy>Microsoft Office User</cp:lastModifiedBy>
  <cp:revision>26</cp:revision>
  <dcterms:created xsi:type="dcterms:W3CDTF">2018-09-24T13:45:11Z</dcterms:created>
  <dcterms:modified xsi:type="dcterms:W3CDTF">2019-01-23T08:30:50Z</dcterms:modified>
</cp:coreProperties>
</file>