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536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971032"/>
            <a:ext cx="9144000" cy="887094"/>
          </a:xfrm>
          <a:custGeom>
            <a:avLst/>
            <a:gdLst/>
            <a:ahLst/>
            <a:cxnLst/>
            <a:rect l="l" t="t" r="r" b="b"/>
            <a:pathLst>
              <a:path w="9144000" h="887095">
                <a:moveTo>
                  <a:pt x="0" y="886968"/>
                </a:moveTo>
                <a:lnTo>
                  <a:pt x="9144000" y="886968"/>
                </a:lnTo>
                <a:lnTo>
                  <a:pt x="9144000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533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0" y="713232"/>
                </a:moveTo>
                <a:lnTo>
                  <a:pt x="2240280" y="713232"/>
                </a:lnTo>
                <a:lnTo>
                  <a:pt x="2240280" y="0"/>
                </a:lnTo>
                <a:lnTo>
                  <a:pt x="0" y="0"/>
                </a:lnTo>
                <a:lnTo>
                  <a:pt x="0" y="713232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59151" y="60441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6855" y="1906279"/>
            <a:ext cx="6130289" cy="1699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75F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75F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775F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02080" y="2609088"/>
            <a:ext cx="6544056" cy="265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385559" y="2609088"/>
            <a:ext cx="1868424" cy="2657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309876" y="3125851"/>
            <a:ext cx="4883658" cy="1251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52" y="373126"/>
            <a:ext cx="800389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775F5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967" y="1554556"/>
            <a:ext cx="7840065" cy="4650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340"/>
              </a:spcBef>
            </a:pPr>
            <a:r>
              <a:rPr dirty="0"/>
              <a:t>COPYRIGHT</a:t>
            </a:r>
          </a:p>
          <a:p>
            <a:pPr marL="5715" algn="ctr">
              <a:lnSpc>
                <a:spcPct val="100000"/>
              </a:lnSpc>
              <a:spcBef>
                <a:spcPts val="420"/>
              </a:spcBef>
            </a:pPr>
            <a:r>
              <a:rPr sz="1800" spc="-114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part </a:t>
            </a:r>
            <a:r>
              <a:rPr sz="1800" spc="5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Intellectual </a:t>
            </a:r>
            <a:r>
              <a:rPr sz="2400" spc="-90" dirty="0">
                <a:latin typeface="Arial"/>
                <a:cs typeface="Arial"/>
              </a:rPr>
              <a:t>Property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Right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724" y="285750"/>
            <a:ext cx="17145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63457" y="290525"/>
            <a:ext cx="12001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85" dirty="0">
                <a:solidFill>
                  <a:srgbClr val="EBDDC3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388810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Economic</a:t>
            </a:r>
            <a:r>
              <a:rPr sz="4400" spc="-20" dirty="0"/>
              <a:t> </a:t>
            </a:r>
            <a:r>
              <a:rPr sz="4400" spc="-5" dirty="0"/>
              <a:t>Rights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597228"/>
            <a:ext cx="7713345" cy="417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Several </a:t>
            </a:r>
            <a:r>
              <a:rPr sz="2000" spc="-5" dirty="0">
                <a:latin typeface="Arial"/>
                <a:cs typeface="Arial"/>
              </a:rPr>
              <a:t>exclusive rights </a:t>
            </a:r>
            <a:r>
              <a:rPr sz="2000" spc="-15" dirty="0">
                <a:latin typeface="Arial"/>
                <a:cs typeface="Arial"/>
              </a:rPr>
              <a:t>typically </a:t>
            </a:r>
            <a:r>
              <a:rPr sz="2000" spc="-10" dirty="0">
                <a:latin typeface="Arial"/>
                <a:cs typeface="Arial"/>
              </a:rPr>
              <a:t>attach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the holder </a:t>
            </a:r>
            <a:r>
              <a:rPr sz="2000" spc="-5" dirty="0">
                <a:latin typeface="Arial"/>
                <a:cs typeface="Arial"/>
              </a:rPr>
              <a:t>of a</a:t>
            </a:r>
            <a:r>
              <a:rPr sz="2000" spc="3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copyright:-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332740" marR="5080" indent="-320040">
              <a:lnSpc>
                <a:spcPts val="29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45" dirty="0">
                <a:latin typeface="Arial"/>
                <a:cs typeface="Arial"/>
              </a:rPr>
              <a:t>produce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150" dirty="0">
                <a:latin typeface="Arial"/>
                <a:cs typeface="Arial"/>
              </a:rPr>
              <a:t>reproductions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spc="-114" dirty="0">
                <a:latin typeface="Arial"/>
                <a:cs typeface="Arial"/>
              </a:rPr>
              <a:t>work </a:t>
            </a:r>
            <a:r>
              <a:rPr sz="2700" spc="-120" dirty="0">
                <a:latin typeface="Arial"/>
                <a:cs typeface="Arial"/>
              </a:rPr>
              <a:t>and </a:t>
            </a:r>
            <a:r>
              <a:rPr sz="2700" spc="-80" dirty="0">
                <a:latin typeface="Arial"/>
                <a:cs typeface="Arial"/>
              </a:rPr>
              <a:t>to  </a:t>
            </a:r>
            <a:r>
              <a:rPr sz="2700" spc="-150" dirty="0">
                <a:latin typeface="Arial"/>
                <a:cs typeface="Arial"/>
              </a:rPr>
              <a:t>sell </a:t>
            </a:r>
            <a:r>
              <a:rPr sz="2700" spc="-215" dirty="0">
                <a:latin typeface="Arial"/>
                <a:cs typeface="Arial"/>
              </a:rPr>
              <a:t>those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160" dirty="0">
                <a:latin typeface="Arial"/>
                <a:cs typeface="Arial"/>
              </a:rPr>
              <a:t>(including, </a:t>
            </a:r>
            <a:r>
              <a:rPr sz="2700" spc="-75" dirty="0">
                <a:latin typeface="Arial"/>
                <a:cs typeface="Arial"/>
              </a:rPr>
              <a:t>typically, </a:t>
            </a:r>
            <a:r>
              <a:rPr sz="2700" spc="-145" dirty="0">
                <a:latin typeface="Arial"/>
                <a:cs typeface="Arial"/>
              </a:rPr>
              <a:t>electronic</a:t>
            </a:r>
            <a:r>
              <a:rPr sz="2700" spc="-65" dirty="0">
                <a:latin typeface="Arial"/>
                <a:cs typeface="Arial"/>
              </a:rPr>
              <a:t> </a:t>
            </a:r>
            <a:r>
              <a:rPr sz="2700" spc="-175" dirty="0">
                <a:latin typeface="Arial"/>
                <a:cs typeface="Arial"/>
              </a:rPr>
              <a:t>copies)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00" dirty="0">
                <a:latin typeface="Arial"/>
                <a:cs typeface="Arial"/>
              </a:rPr>
              <a:t>import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55" dirty="0">
                <a:latin typeface="Arial"/>
                <a:cs typeface="Arial"/>
              </a:rPr>
              <a:t>export </a:t>
            </a:r>
            <a:r>
              <a:rPr sz="2700" spc="-165" dirty="0">
                <a:latin typeface="Arial"/>
                <a:cs typeface="Arial"/>
              </a:rPr>
              <a:t>the</a:t>
            </a:r>
            <a:r>
              <a:rPr sz="2700" spc="12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  <a:p>
            <a:pPr marL="332740" marR="758190" indent="-320040">
              <a:lnSpc>
                <a:spcPts val="2900"/>
              </a:lnSpc>
              <a:spcBef>
                <a:spcPts val="76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05" dirty="0">
                <a:latin typeface="Arial"/>
                <a:cs typeface="Arial"/>
              </a:rPr>
              <a:t>create </a:t>
            </a:r>
            <a:r>
              <a:rPr sz="2700" spc="-80" dirty="0">
                <a:latin typeface="Arial"/>
                <a:cs typeface="Arial"/>
              </a:rPr>
              <a:t>derivative </a:t>
            </a:r>
            <a:r>
              <a:rPr sz="2700" spc="-185" dirty="0">
                <a:latin typeface="Arial"/>
                <a:cs typeface="Arial"/>
              </a:rPr>
              <a:t>works </a:t>
            </a:r>
            <a:r>
              <a:rPr sz="2700" spc="-180" dirty="0">
                <a:latin typeface="Arial"/>
                <a:cs typeface="Arial"/>
              </a:rPr>
              <a:t>(works </a:t>
            </a:r>
            <a:r>
              <a:rPr sz="2700" spc="-95" dirty="0">
                <a:latin typeface="Arial"/>
                <a:cs typeface="Arial"/>
              </a:rPr>
              <a:t>that </a:t>
            </a:r>
            <a:r>
              <a:rPr sz="2700" spc="-20" dirty="0">
                <a:latin typeface="Arial"/>
                <a:cs typeface="Arial"/>
              </a:rPr>
              <a:t>adapt </a:t>
            </a:r>
            <a:r>
              <a:rPr sz="2700" spc="-165" dirty="0">
                <a:latin typeface="Arial"/>
                <a:cs typeface="Arial"/>
              </a:rPr>
              <a:t>the  </a:t>
            </a:r>
            <a:r>
              <a:rPr sz="2700" spc="-65" dirty="0">
                <a:latin typeface="Arial"/>
                <a:cs typeface="Arial"/>
              </a:rPr>
              <a:t>original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work)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perform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80" dirty="0">
                <a:latin typeface="Arial"/>
                <a:cs typeface="Arial"/>
              </a:rPr>
              <a:t>display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spc="-114" dirty="0">
                <a:latin typeface="Arial"/>
                <a:cs typeface="Arial"/>
              </a:rPr>
              <a:t>work</a:t>
            </a:r>
            <a:r>
              <a:rPr sz="2700" spc="235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publicly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50" dirty="0">
                <a:latin typeface="Arial"/>
                <a:cs typeface="Arial"/>
              </a:rPr>
              <a:t>sell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210" dirty="0">
                <a:latin typeface="Arial"/>
                <a:cs typeface="Arial"/>
              </a:rPr>
              <a:t>assign </a:t>
            </a:r>
            <a:r>
              <a:rPr sz="2700" spc="-215" dirty="0">
                <a:latin typeface="Arial"/>
                <a:cs typeface="Arial"/>
              </a:rPr>
              <a:t>these </a:t>
            </a:r>
            <a:r>
              <a:rPr sz="2700" spc="-135" dirty="0">
                <a:latin typeface="Arial"/>
                <a:cs typeface="Arial"/>
              </a:rPr>
              <a:t>rights </a:t>
            </a:r>
            <a:r>
              <a:rPr sz="2700" spc="-80" dirty="0">
                <a:latin typeface="Arial"/>
                <a:cs typeface="Arial"/>
              </a:rPr>
              <a:t>to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-180" dirty="0">
                <a:latin typeface="Arial"/>
                <a:cs typeface="Arial"/>
              </a:rPr>
              <a:t>others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65" dirty="0">
                <a:latin typeface="Arial"/>
                <a:cs typeface="Arial"/>
              </a:rPr>
              <a:t>transmit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80" dirty="0">
                <a:latin typeface="Arial"/>
                <a:cs typeface="Arial"/>
              </a:rPr>
              <a:t>display by </a:t>
            </a:r>
            <a:r>
              <a:rPr sz="2700" spc="-45" dirty="0">
                <a:latin typeface="Arial"/>
                <a:cs typeface="Arial"/>
              </a:rPr>
              <a:t>radio </a:t>
            </a:r>
            <a:r>
              <a:rPr sz="2700" spc="-70" dirty="0">
                <a:latin typeface="Arial"/>
                <a:cs typeface="Arial"/>
              </a:rPr>
              <a:t>or</a:t>
            </a:r>
            <a:r>
              <a:rPr sz="2700" spc="33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video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29895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Moral</a:t>
            </a:r>
            <a:r>
              <a:rPr sz="4400" spc="-65" dirty="0"/>
              <a:t> </a:t>
            </a:r>
            <a:r>
              <a:rPr sz="4400" spc="-5" dirty="0"/>
              <a:t>Rights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2050846"/>
            <a:ext cx="7731125" cy="37395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32434" indent="-419734">
              <a:lnSpc>
                <a:spcPct val="100000"/>
              </a:lnSpc>
              <a:spcBef>
                <a:spcPts val="695"/>
              </a:spcBef>
              <a:buAutoNum type="romanLcParenBoth"/>
              <a:tabLst>
                <a:tab pos="433070" algn="l"/>
              </a:tabLst>
            </a:pPr>
            <a:r>
              <a:rPr sz="2700" b="1" dirty="0">
                <a:latin typeface="Arial"/>
                <a:cs typeface="Arial"/>
              </a:rPr>
              <a:t>Right </a:t>
            </a:r>
            <a:r>
              <a:rPr sz="2700" b="1" spc="5" dirty="0">
                <a:latin typeface="Arial"/>
                <a:cs typeface="Arial"/>
              </a:rPr>
              <a:t>of</a:t>
            </a:r>
            <a:r>
              <a:rPr sz="2700" b="1" spc="-55" dirty="0">
                <a:latin typeface="Arial"/>
                <a:cs typeface="Arial"/>
              </a:rPr>
              <a:t> </a:t>
            </a:r>
            <a:r>
              <a:rPr sz="2700" b="1" spc="5" dirty="0">
                <a:latin typeface="Arial"/>
                <a:cs typeface="Arial"/>
              </a:rPr>
              <a:t>paternity</a:t>
            </a:r>
            <a:endParaRPr sz="2700">
              <a:latin typeface="Arial"/>
              <a:cs typeface="Arial"/>
            </a:endParaRPr>
          </a:p>
          <a:p>
            <a:pPr marL="332740" marR="231775">
              <a:lnSpc>
                <a:spcPct val="100000"/>
              </a:lnSpc>
              <a:spcBef>
                <a:spcPts val="600"/>
              </a:spcBef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60" dirty="0">
                <a:latin typeface="Arial"/>
                <a:cs typeface="Arial"/>
              </a:rPr>
              <a:t>claim </a:t>
            </a:r>
            <a:r>
              <a:rPr sz="2700" spc="-165" dirty="0">
                <a:latin typeface="Arial"/>
                <a:cs typeface="Arial"/>
              </a:rPr>
              <a:t>authorship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114" dirty="0">
                <a:latin typeface="Arial"/>
                <a:cs typeface="Arial"/>
              </a:rPr>
              <a:t>work </a:t>
            </a:r>
            <a:r>
              <a:rPr sz="2700" spc="-120" dirty="0">
                <a:latin typeface="Arial"/>
                <a:cs typeface="Arial"/>
              </a:rPr>
              <a:t>and </a:t>
            </a:r>
            <a:r>
              <a:rPr sz="2700" spc="-85" dirty="0">
                <a:latin typeface="Arial"/>
                <a:cs typeface="Arial"/>
              </a:rPr>
              <a:t>to </a:t>
            </a:r>
            <a:r>
              <a:rPr sz="2700" spc="-125" dirty="0">
                <a:latin typeface="Arial"/>
                <a:cs typeface="Arial"/>
              </a:rPr>
              <a:t>prevent </a:t>
            </a:r>
            <a:r>
              <a:rPr sz="2700" spc="-15" dirty="0">
                <a:latin typeface="Arial"/>
                <a:cs typeface="Arial"/>
              </a:rPr>
              <a:t>all </a:t>
            </a:r>
            <a:r>
              <a:rPr sz="2700" spc="-180" dirty="0">
                <a:latin typeface="Arial"/>
                <a:cs typeface="Arial"/>
              </a:rPr>
              <a:t>others  </a:t>
            </a:r>
            <a:r>
              <a:rPr sz="2700" spc="-114" dirty="0">
                <a:latin typeface="Arial"/>
                <a:cs typeface="Arial"/>
              </a:rPr>
              <a:t>from </a:t>
            </a:r>
            <a:r>
              <a:rPr sz="2700" spc="-145" dirty="0">
                <a:latin typeface="Arial"/>
                <a:cs typeface="Arial"/>
              </a:rPr>
              <a:t>claiming </a:t>
            </a:r>
            <a:r>
              <a:rPr sz="2700" spc="-165" dirty="0">
                <a:latin typeface="Arial"/>
                <a:cs typeface="Arial"/>
              </a:rPr>
              <a:t>authorship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265" dirty="0">
                <a:latin typeface="Arial"/>
                <a:cs typeface="Arial"/>
              </a:rPr>
              <a:t>his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work.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imes New Roman"/>
              <a:cs typeface="Times New Roman"/>
            </a:endParaRPr>
          </a:p>
          <a:p>
            <a:pPr marL="526415" indent="-513715">
              <a:lnSpc>
                <a:spcPct val="100000"/>
              </a:lnSpc>
              <a:buAutoNum type="romanLcParenBoth" startAt="2"/>
              <a:tabLst>
                <a:tab pos="527050" algn="l"/>
              </a:tabLst>
            </a:pPr>
            <a:r>
              <a:rPr sz="2700" b="1" dirty="0">
                <a:latin typeface="Arial"/>
                <a:cs typeface="Arial"/>
              </a:rPr>
              <a:t>Right </a:t>
            </a:r>
            <a:r>
              <a:rPr sz="2700" b="1" spc="5" dirty="0">
                <a:latin typeface="Arial"/>
                <a:cs typeface="Arial"/>
              </a:rPr>
              <a:t>of</a:t>
            </a:r>
            <a:r>
              <a:rPr sz="2700" b="1" spc="-55" dirty="0">
                <a:latin typeface="Arial"/>
                <a:cs typeface="Arial"/>
              </a:rPr>
              <a:t> </a:t>
            </a:r>
            <a:r>
              <a:rPr sz="2700" b="1" spc="-25" dirty="0">
                <a:latin typeface="Arial"/>
                <a:cs typeface="Arial"/>
              </a:rPr>
              <a:t>integrity.</a:t>
            </a:r>
            <a:endParaRPr sz="2700">
              <a:latin typeface="Arial"/>
              <a:cs typeface="Arial"/>
            </a:endParaRPr>
          </a:p>
          <a:p>
            <a:pPr marL="332740" marR="5080">
              <a:lnSpc>
                <a:spcPct val="100000"/>
              </a:lnSpc>
              <a:spcBef>
                <a:spcPts val="625"/>
              </a:spcBef>
            </a:pPr>
            <a:r>
              <a:rPr sz="2700" spc="-80" dirty="0">
                <a:latin typeface="Arial"/>
                <a:cs typeface="Arial"/>
              </a:rPr>
              <a:t>to </a:t>
            </a:r>
            <a:r>
              <a:rPr sz="2700" spc="-125" dirty="0">
                <a:latin typeface="Arial"/>
                <a:cs typeface="Arial"/>
              </a:rPr>
              <a:t>prevent </a:t>
            </a:r>
            <a:r>
              <a:rPr sz="2700" spc="-114" dirty="0">
                <a:latin typeface="Arial"/>
                <a:cs typeface="Arial"/>
              </a:rPr>
              <a:t>distortion, </a:t>
            </a:r>
            <a:r>
              <a:rPr sz="2700" spc="-125" dirty="0">
                <a:latin typeface="Arial"/>
                <a:cs typeface="Arial"/>
              </a:rPr>
              <a:t>mutilation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125" dirty="0">
                <a:latin typeface="Arial"/>
                <a:cs typeface="Arial"/>
              </a:rPr>
              <a:t>other </a:t>
            </a:r>
            <a:r>
              <a:rPr sz="2700" spc="-105" dirty="0">
                <a:latin typeface="Arial"/>
                <a:cs typeface="Arial"/>
              </a:rPr>
              <a:t>alterations </a:t>
            </a:r>
            <a:r>
              <a:rPr sz="2700" spc="5" dirty="0">
                <a:latin typeface="Arial"/>
                <a:cs typeface="Arial"/>
              </a:rPr>
              <a:t>of  </a:t>
            </a:r>
            <a:r>
              <a:rPr sz="2700" spc="-265" dirty="0">
                <a:latin typeface="Arial"/>
                <a:cs typeface="Arial"/>
              </a:rPr>
              <a:t>his </a:t>
            </a:r>
            <a:r>
              <a:rPr sz="2700" spc="-125" dirty="0">
                <a:latin typeface="Arial"/>
                <a:cs typeface="Arial"/>
              </a:rPr>
              <a:t>work,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140" dirty="0">
                <a:latin typeface="Arial"/>
                <a:cs typeface="Arial"/>
              </a:rPr>
              <a:t>any </a:t>
            </a:r>
            <a:r>
              <a:rPr sz="2700" spc="-125" dirty="0">
                <a:latin typeface="Arial"/>
                <a:cs typeface="Arial"/>
              </a:rPr>
              <a:t>other </a:t>
            </a:r>
            <a:r>
              <a:rPr sz="2700" spc="-135" dirty="0">
                <a:latin typeface="Arial"/>
                <a:cs typeface="Arial"/>
              </a:rPr>
              <a:t>action </a:t>
            </a:r>
            <a:r>
              <a:rPr sz="2700" spc="-165" dirty="0">
                <a:latin typeface="Arial"/>
                <a:cs typeface="Arial"/>
              </a:rPr>
              <a:t>in </a:t>
            </a:r>
            <a:r>
              <a:rPr sz="2700" spc="-80" dirty="0">
                <a:latin typeface="Arial"/>
                <a:cs typeface="Arial"/>
              </a:rPr>
              <a:t>relation to </a:t>
            </a:r>
            <a:r>
              <a:rPr sz="2700" spc="-114" dirty="0">
                <a:latin typeface="Arial"/>
                <a:cs typeface="Arial"/>
              </a:rPr>
              <a:t>said </a:t>
            </a:r>
            <a:r>
              <a:rPr sz="2700" spc="-125" dirty="0">
                <a:latin typeface="Arial"/>
                <a:cs typeface="Arial"/>
              </a:rPr>
              <a:t>work,  </a:t>
            </a:r>
            <a:r>
              <a:rPr sz="2700" spc="-204" dirty="0">
                <a:latin typeface="Arial"/>
                <a:cs typeface="Arial"/>
              </a:rPr>
              <a:t>which </a:t>
            </a:r>
            <a:r>
              <a:rPr sz="2700" spc="-140" dirty="0">
                <a:latin typeface="Arial"/>
                <a:cs typeface="Arial"/>
              </a:rPr>
              <a:t>would </a:t>
            </a:r>
            <a:r>
              <a:rPr sz="2700" spc="-90" dirty="0">
                <a:latin typeface="Arial"/>
                <a:cs typeface="Arial"/>
              </a:rPr>
              <a:t>be </a:t>
            </a:r>
            <a:r>
              <a:rPr sz="2700" spc="-80" dirty="0">
                <a:latin typeface="Arial"/>
                <a:cs typeface="Arial"/>
              </a:rPr>
              <a:t>prejudicial to </a:t>
            </a:r>
            <a:r>
              <a:rPr sz="2700" spc="-265" dirty="0">
                <a:latin typeface="Arial"/>
                <a:cs typeface="Arial"/>
              </a:rPr>
              <a:t>his </a:t>
            </a:r>
            <a:r>
              <a:rPr sz="2700" spc="-215" dirty="0">
                <a:latin typeface="Arial"/>
                <a:cs typeface="Arial"/>
              </a:rPr>
              <a:t>honour </a:t>
            </a:r>
            <a:r>
              <a:rPr sz="2700" spc="-70" dirty="0">
                <a:latin typeface="Arial"/>
                <a:cs typeface="Arial"/>
              </a:rPr>
              <a:t>or</a:t>
            </a:r>
            <a:r>
              <a:rPr sz="2700" spc="44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reputation.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42081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85" dirty="0"/>
              <a:t>Term </a:t>
            </a:r>
            <a:r>
              <a:rPr sz="4400" spc="-5" dirty="0"/>
              <a:t>of</a:t>
            </a:r>
            <a:r>
              <a:rPr sz="4400" spc="15" dirty="0"/>
              <a:t> </a:t>
            </a:r>
            <a:r>
              <a:rPr sz="4400" dirty="0"/>
              <a:t>Copyright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00124" y="2857119"/>
            <a:ext cx="6143625" cy="1499870"/>
          </a:xfrm>
          <a:custGeom>
            <a:avLst/>
            <a:gdLst/>
            <a:ahLst/>
            <a:cxnLst/>
            <a:rect l="l" t="t" r="r" b="b"/>
            <a:pathLst>
              <a:path w="6143625" h="1499870">
                <a:moveTo>
                  <a:pt x="0" y="1499361"/>
                </a:moveTo>
                <a:lnTo>
                  <a:pt x="6143625" y="1499361"/>
                </a:lnTo>
                <a:lnTo>
                  <a:pt x="6143625" y="0"/>
                </a:lnTo>
                <a:lnTo>
                  <a:pt x="0" y="0"/>
                </a:lnTo>
                <a:lnTo>
                  <a:pt x="0" y="1499361"/>
                </a:lnTo>
                <a:close/>
              </a:path>
            </a:pathLst>
          </a:custGeom>
          <a:ln w="19049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7336" y="2606167"/>
            <a:ext cx="4800600" cy="502284"/>
          </a:xfrm>
          <a:custGeom>
            <a:avLst/>
            <a:gdLst/>
            <a:ahLst/>
            <a:cxnLst/>
            <a:rect l="l" t="t" r="r" b="b"/>
            <a:pathLst>
              <a:path w="4800600" h="502285">
                <a:moveTo>
                  <a:pt x="4717034" y="0"/>
                </a:moveTo>
                <a:lnTo>
                  <a:pt x="83693" y="0"/>
                </a:lnTo>
                <a:lnTo>
                  <a:pt x="51113" y="6576"/>
                </a:lnTo>
                <a:lnTo>
                  <a:pt x="24510" y="24511"/>
                </a:lnTo>
                <a:lnTo>
                  <a:pt x="6576" y="51113"/>
                </a:lnTo>
                <a:lnTo>
                  <a:pt x="0" y="83693"/>
                </a:lnTo>
                <a:lnTo>
                  <a:pt x="0" y="418211"/>
                </a:lnTo>
                <a:lnTo>
                  <a:pt x="6576" y="450790"/>
                </a:lnTo>
                <a:lnTo>
                  <a:pt x="24511" y="477393"/>
                </a:lnTo>
                <a:lnTo>
                  <a:pt x="51113" y="495327"/>
                </a:lnTo>
                <a:lnTo>
                  <a:pt x="83693" y="501904"/>
                </a:lnTo>
                <a:lnTo>
                  <a:pt x="4717034" y="501904"/>
                </a:lnTo>
                <a:lnTo>
                  <a:pt x="4749593" y="495327"/>
                </a:lnTo>
                <a:lnTo>
                  <a:pt x="4776152" y="477393"/>
                </a:lnTo>
                <a:lnTo>
                  <a:pt x="4794043" y="450790"/>
                </a:lnTo>
                <a:lnTo>
                  <a:pt x="4800599" y="418211"/>
                </a:lnTo>
                <a:lnTo>
                  <a:pt x="4800599" y="83693"/>
                </a:lnTo>
                <a:lnTo>
                  <a:pt x="4794043" y="51113"/>
                </a:lnTo>
                <a:lnTo>
                  <a:pt x="4776152" y="24511"/>
                </a:lnTo>
                <a:lnTo>
                  <a:pt x="4749593" y="6576"/>
                </a:lnTo>
                <a:lnTo>
                  <a:pt x="471703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7336" y="2606167"/>
            <a:ext cx="4800600" cy="502284"/>
          </a:xfrm>
          <a:custGeom>
            <a:avLst/>
            <a:gdLst/>
            <a:ahLst/>
            <a:cxnLst/>
            <a:rect l="l" t="t" r="r" b="b"/>
            <a:pathLst>
              <a:path w="4800600" h="502285">
                <a:moveTo>
                  <a:pt x="0" y="83693"/>
                </a:moveTo>
                <a:lnTo>
                  <a:pt x="6576" y="51113"/>
                </a:lnTo>
                <a:lnTo>
                  <a:pt x="24510" y="24511"/>
                </a:lnTo>
                <a:lnTo>
                  <a:pt x="51113" y="6576"/>
                </a:lnTo>
                <a:lnTo>
                  <a:pt x="83693" y="0"/>
                </a:lnTo>
                <a:lnTo>
                  <a:pt x="4717034" y="0"/>
                </a:lnTo>
                <a:lnTo>
                  <a:pt x="4749593" y="6576"/>
                </a:lnTo>
                <a:lnTo>
                  <a:pt x="4776152" y="24511"/>
                </a:lnTo>
                <a:lnTo>
                  <a:pt x="4794043" y="51113"/>
                </a:lnTo>
                <a:lnTo>
                  <a:pt x="4800599" y="83693"/>
                </a:lnTo>
                <a:lnTo>
                  <a:pt x="4800599" y="418211"/>
                </a:lnTo>
                <a:lnTo>
                  <a:pt x="4794043" y="450790"/>
                </a:lnTo>
                <a:lnTo>
                  <a:pt x="4776152" y="477393"/>
                </a:lnTo>
                <a:lnTo>
                  <a:pt x="4749593" y="495327"/>
                </a:lnTo>
                <a:lnTo>
                  <a:pt x="4717034" y="501904"/>
                </a:lnTo>
                <a:lnTo>
                  <a:pt x="83693" y="501904"/>
                </a:lnTo>
                <a:lnTo>
                  <a:pt x="51113" y="495327"/>
                </a:lnTo>
                <a:lnTo>
                  <a:pt x="24511" y="477393"/>
                </a:lnTo>
                <a:lnTo>
                  <a:pt x="6576" y="450790"/>
                </a:lnTo>
                <a:lnTo>
                  <a:pt x="0" y="418211"/>
                </a:lnTo>
                <a:lnTo>
                  <a:pt x="0" y="8369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692" y="1612468"/>
            <a:ext cx="7750175" cy="1412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general </a:t>
            </a:r>
            <a:r>
              <a:rPr sz="2900" spc="-120" dirty="0">
                <a:latin typeface="Arial"/>
                <a:cs typeface="Arial"/>
              </a:rPr>
              <a:t>rule </a:t>
            </a:r>
            <a:r>
              <a:rPr sz="2900" spc="-245" dirty="0">
                <a:latin typeface="Arial"/>
                <a:cs typeface="Arial"/>
              </a:rPr>
              <a:t>is </a:t>
            </a:r>
            <a:r>
              <a:rPr sz="2900" spc="-100" dirty="0">
                <a:latin typeface="Arial"/>
                <a:cs typeface="Arial"/>
              </a:rPr>
              <a:t>that </a:t>
            </a:r>
            <a:r>
              <a:rPr sz="2900" b="1" spc="-180" dirty="0">
                <a:latin typeface="Trebuchet MS"/>
                <a:cs typeface="Trebuchet MS"/>
              </a:rPr>
              <a:t>copyright </a:t>
            </a:r>
            <a:r>
              <a:rPr sz="2900" b="1" spc="-110" dirty="0">
                <a:latin typeface="Trebuchet MS"/>
                <a:cs typeface="Trebuchet MS"/>
              </a:rPr>
              <a:t>lasts </a:t>
            </a:r>
            <a:r>
              <a:rPr sz="2900" b="1" spc="-210" dirty="0">
                <a:latin typeface="Trebuchet MS"/>
                <a:cs typeface="Trebuchet MS"/>
              </a:rPr>
              <a:t>for </a:t>
            </a:r>
            <a:r>
              <a:rPr sz="2900" b="1" spc="-160" dirty="0">
                <a:latin typeface="Trebuchet MS"/>
                <a:cs typeface="Trebuchet MS"/>
              </a:rPr>
              <a:t>60</a:t>
            </a:r>
            <a:r>
              <a:rPr sz="2900" b="1" spc="-95" dirty="0">
                <a:latin typeface="Trebuchet MS"/>
                <a:cs typeface="Trebuchet MS"/>
              </a:rPr>
              <a:t> </a:t>
            </a:r>
            <a:r>
              <a:rPr sz="2900" b="1" spc="-135" dirty="0">
                <a:latin typeface="Trebuchet MS"/>
                <a:cs typeface="Trebuchet MS"/>
              </a:rPr>
              <a:t>years</a:t>
            </a:r>
            <a:r>
              <a:rPr sz="2900" spc="-135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</a:pPr>
            <a:r>
              <a:rPr sz="2900" spc="-95" dirty="0">
                <a:latin typeface="Arial"/>
                <a:cs typeface="Arial"/>
              </a:rPr>
              <a:t>It </a:t>
            </a:r>
            <a:r>
              <a:rPr sz="2900" spc="-250" dirty="0">
                <a:latin typeface="Arial"/>
                <a:cs typeface="Arial"/>
              </a:rPr>
              <a:t>is</a:t>
            </a:r>
            <a:r>
              <a:rPr sz="2900" spc="65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counted-</a:t>
            </a:r>
            <a:endParaRPr sz="2900">
              <a:latin typeface="Arial"/>
              <a:cs typeface="Arial"/>
            </a:endParaRPr>
          </a:p>
          <a:p>
            <a:pPr marL="1303020">
              <a:lnSpc>
                <a:spcPct val="100000"/>
              </a:lnSpc>
              <a:spcBef>
                <a:spcPts val="107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From the death of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author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0124" y="4699177"/>
            <a:ext cx="6143625" cy="1767205"/>
          </a:xfrm>
          <a:custGeom>
            <a:avLst/>
            <a:gdLst/>
            <a:ahLst/>
            <a:cxnLst/>
            <a:rect l="l" t="t" r="r" b="b"/>
            <a:pathLst>
              <a:path w="6143625" h="1767204">
                <a:moveTo>
                  <a:pt x="0" y="1767204"/>
                </a:moveTo>
                <a:lnTo>
                  <a:pt x="6143625" y="1767204"/>
                </a:lnTo>
                <a:lnTo>
                  <a:pt x="6143625" y="0"/>
                </a:lnTo>
                <a:lnTo>
                  <a:pt x="0" y="0"/>
                </a:lnTo>
                <a:lnTo>
                  <a:pt x="0" y="1767204"/>
                </a:lnTo>
                <a:close/>
              </a:path>
            </a:pathLst>
          </a:custGeom>
          <a:ln w="19050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7336" y="4448302"/>
            <a:ext cx="4657725" cy="502284"/>
          </a:xfrm>
          <a:custGeom>
            <a:avLst/>
            <a:gdLst/>
            <a:ahLst/>
            <a:cxnLst/>
            <a:rect l="l" t="t" r="r" b="b"/>
            <a:pathLst>
              <a:path w="4657725" h="502285">
                <a:moveTo>
                  <a:pt x="4574159" y="0"/>
                </a:moveTo>
                <a:lnTo>
                  <a:pt x="83693" y="0"/>
                </a:lnTo>
                <a:lnTo>
                  <a:pt x="51113" y="6576"/>
                </a:lnTo>
                <a:lnTo>
                  <a:pt x="24510" y="24511"/>
                </a:lnTo>
                <a:lnTo>
                  <a:pt x="6576" y="51113"/>
                </a:lnTo>
                <a:lnTo>
                  <a:pt x="0" y="83693"/>
                </a:lnTo>
                <a:lnTo>
                  <a:pt x="0" y="418211"/>
                </a:lnTo>
                <a:lnTo>
                  <a:pt x="6576" y="450790"/>
                </a:lnTo>
                <a:lnTo>
                  <a:pt x="24511" y="477393"/>
                </a:lnTo>
                <a:lnTo>
                  <a:pt x="51113" y="495327"/>
                </a:lnTo>
                <a:lnTo>
                  <a:pt x="83693" y="501904"/>
                </a:lnTo>
                <a:lnTo>
                  <a:pt x="4574159" y="501904"/>
                </a:lnTo>
                <a:lnTo>
                  <a:pt x="4606718" y="495327"/>
                </a:lnTo>
                <a:lnTo>
                  <a:pt x="4633277" y="477393"/>
                </a:lnTo>
                <a:lnTo>
                  <a:pt x="4651168" y="450790"/>
                </a:lnTo>
                <a:lnTo>
                  <a:pt x="4657725" y="418211"/>
                </a:lnTo>
                <a:lnTo>
                  <a:pt x="4657725" y="83693"/>
                </a:lnTo>
                <a:lnTo>
                  <a:pt x="4651168" y="51113"/>
                </a:lnTo>
                <a:lnTo>
                  <a:pt x="4633277" y="24511"/>
                </a:lnTo>
                <a:lnTo>
                  <a:pt x="4606718" y="6576"/>
                </a:lnTo>
                <a:lnTo>
                  <a:pt x="457415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7336" y="4448302"/>
            <a:ext cx="4657725" cy="502284"/>
          </a:xfrm>
          <a:custGeom>
            <a:avLst/>
            <a:gdLst/>
            <a:ahLst/>
            <a:cxnLst/>
            <a:rect l="l" t="t" r="r" b="b"/>
            <a:pathLst>
              <a:path w="4657725" h="502285">
                <a:moveTo>
                  <a:pt x="0" y="83693"/>
                </a:moveTo>
                <a:lnTo>
                  <a:pt x="6576" y="51113"/>
                </a:lnTo>
                <a:lnTo>
                  <a:pt x="24510" y="24511"/>
                </a:lnTo>
                <a:lnTo>
                  <a:pt x="51113" y="6576"/>
                </a:lnTo>
                <a:lnTo>
                  <a:pt x="83693" y="0"/>
                </a:lnTo>
                <a:lnTo>
                  <a:pt x="4574159" y="0"/>
                </a:lnTo>
                <a:lnTo>
                  <a:pt x="4606718" y="6576"/>
                </a:lnTo>
                <a:lnTo>
                  <a:pt x="4633277" y="24511"/>
                </a:lnTo>
                <a:lnTo>
                  <a:pt x="4651168" y="51113"/>
                </a:lnTo>
                <a:lnTo>
                  <a:pt x="4657725" y="83693"/>
                </a:lnTo>
                <a:lnTo>
                  <a:pt x="4657725" y="418211"/>
                </a:lnTo>
                <a:lnTo>
                  <a:pt x="4651168" y="450790"/>
                </a:lnTo>
                <a:lnTo>
                  <a:pt x="4633277" y="477393"/>
                </a:lnTo>
                <a:lnTo>
                  <a:pt x="4606718" y="495327"/>
                </a:lnTo>
                <a:lnTo>
                  <a:pt x="4574159" y="501904"/>
                </a:lnTo>
                <a:lnTo>
                  <a:pt x="83693" y="501904"/>
                </a:lnTo>
                <a:lnTo>
                  <a:pt x="51113" y="495327"/>
                </a:lnTo>
                <a:lnTo>
                  <a:pt x="24511" y="477393"/>
                </a:lnTo>
                <a:lnTo>
                  <a:pt x="6576" y="450790"/>
                </a:lnTo>
                <a:lnTo>
                  <a:pt x="0" y="418211"/>
                </a:lnTo>
                <a:lnTo>
                  <a:pt x="0" y="83693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64817" y="3160268"/>
            <a:ext cx="5017770" cy="317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105"/>
              </a:spcBef>
              <a:buChar char="•"/>
              <a:tabLst>
                <a:tab pos="183515" algn="l"/>
              </a:tabLst>
            </a:pPr>
            <a:r>
              <a:rPr sz="1700" spc="-5" dirty="0">
                <a:latin typeface="Arial"/>
                <a:cs typeface="Arial"/>
              </a:rPr>
              <a:t>Literary</a:t>
            </a:r>
            <a:endParaRPr sz="17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25"/>
              </a:spcBef>
              <a:buChar char="•"/>
              <a:tabLst>
                <a:tab pos="183515" algn="l"/>
              </a:tabLst>
            </a:pPr>
            <a:r>
              <a:rPr sz="1700" spc="-5" dirty="0">
                <a:latin typeface="Arial"/>
                <a:cs typeface="Arial"/>
              </a:rPr>
              <a:t>Dramatic</a:t>
            </a:r>
            <a:endParaRPr sz="17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buChar char="•"/>
              <a:tabLst>
                <a:tab pos="183515" algn="l"/>
              </a:tabLst>
            </a:pPr>
            <a:r>
              <a:rPr sz="1700" spc="-5" dirty="0">
                <a:latin typeface="Arial"/>
                <a:cs typeface="Arial"/>
              </a:rPr>
              <a:t>Musical</a:t>
            </a:r>
            <a:endParaRPr sz="17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20"/>
              </a:spcBef>
              <a:buChar char="•"/>
              <a:tabLst>
                <a:tab pos="183515" algn="l"/>
              </a:tabLst>
            </a:pPr>
            <a:r>
              <a:rPr sz="1700" dirty="0">
                <a:latin typeface="Arial"/>
                <a:cs typeface="Arial"/>
              </a:rPr>
              <a:t>Artistic</a:t>
            </a:r>
            <a:r>
              <a:rPr sz="1700" spc="-6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work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From the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date of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publication</a:t>
            </a:r>
            <a:endParaRPr sz="24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1280"/>
              </a:spcBef>
              <a:buChar char="•"/>
              <a:tabLst>
                <a:tab pos="183515" algn="l"/>
              </a:tabLst>
            </a:pPr>
            <a:r>
              <a:rPr sz="1700" spc="-10" dirty="0">
                <a:latin typeface="Arial"/>
                <a:cs typeface="Arial"/>
              </a:rPr>
              <a:t>Cinematograph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films</a:t>
            </a:r>
            <a:endParaRPr sz="17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20"/>
              </a:spcBef>
              <a:buChar char="•"/>
              <a:tabLst>
                <a:tab pos="183515" algn="l"/>
              </a:tabLst>
            </a:pPr>
            <a:r>
              <a:rPr sz="1700" spc="-10" dirty="0">
                <a:latin typeface="Arial"/>
                <a:cs typeface="Arial"/>
              </a:rPr>
              <a:t>Sound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recordings</a:t>
            </a:r>
            <a:endParaRPr sz="17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buChar char="•"/>
              <a:tabLst>
                <a:tab pos="183515" algn="l"/>
              </a:tabLst>
            </a:pPr>
            <a:r>
              <a:rPr sz="1700" spc="-10" dirty="0">
                <a:latin typeface="Arial"/>
                <a:cs typeface="Arial"/>
              </a:rPr>
              <a:t>Photographs</a:t>
            </a:r>
            <a:endParaRPr sz="17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spcBef>
                <a:spcPts val="30"/>
              </a:spcBef>
              <a:buChar char="•"/>
              <a:tabLst>
                <a:tab pos="183515" algn="l"/>
              </a:tabLst>
            </a:pPr>
            <a:r>
              <a:rPr sz="1700" spc="-10" dirty="0">
                <a:latin typeface="Arial"/>
                <a:cs typeface="Arial"/>
              </a:rPr>
              <a:t>Posthumous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publication</a:t>
            </a:r>
            <a:endParaRPr sz="1700">
              <a:latin typeface="Arial"/>
              <a:cs typeface="Arial"/>
            </a:endParaRPr>
          </a:p>
          <a:p>
            <a:pPr marL="182880" indent="-170180">
              <a:lnSpc>
                <a:spcPct val="100000"/>
              </a:lnSpc>
              <a:buChar char="•"/>
              <a:tabLst>
                <a:tab pos="183515" algn="l"/>
              </a:tabLst>
            </a:pPr>
            <a:r>
              <a:rPr sz="1700" spc="5" dirty="0">
                <a:latin typeface="Arial"/>
                <a:cs typeface="Arial"/>
              </a:rPr>
              <a:t>Works </a:t>
            </a:r>
            <a:r>
              <a:rPr sz="1700" spc="-10" dirty="0">
                <a:latin typeface="Arial"/>
                <a:cs typeface="Arial"/>
              </a:rPr>
              <a:t>of government </a:t>
            </a:r>
            <a:r>
              <a:rPr sz="1700" dirty="0">
                <a:latin typeface="Arial"/>
                <a:cs typeface="Arial"/>
              </a:rPr>
              <a:t>&amp; </a:t>
            </a:r>
            <a:r>
              <a:rPr sz="1700" spc="-10" dirty="0">
                <a:latin typeface="Arial"/>
                <a:cs typeface="Arial"/>
              </a:rPr>
              <a:t>international</a:t>
            </a:r>
            <a:r>
              <a:rPr sz="1700" spc="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organizations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8742"/>
            <a:ext cx="59080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26485" algn="l"/>
              </a:tabLst>
            </a:pPr>
            <a:r>
              <a:rPr sz="4400" spc="-5" dirty="0"/>
              <a:t>Registrati</a:t>
            </a:r>
            <a:r>
              <a:rPr sz="4400" spc="5" dirty="0"/>
              <a:t>o</a:t>
            </a:r>
            <a:r>
              <a:rPr sz="4400" spc="-5" dirty="0"/>
              <a:t>n</a:t>
            </a:r>
            <a:r>
              <a:rPr sz="4400" spc="10" dirty="0"/>
              <a:t> </a:t>
            </a:r>
            <a:r>
              <a:rPr sz="4400" spc="-5" dirty="0"/>
              <a:t>of</a:t>
            </a:r>
            <a:r>
              <a:rPr sz="4400" dirty="0"/>
              <a:t>	</a:t>
            </a:r>
            <a:r>
              <a:rPr sz="4400" spc="-25" dirty="0"/>
              <a:t>C</a:t>
            </a:r>
            <a:r>
              <a:rPr sz="4400" spc="-5" dirty="0"/>
              <a:t>o</a:t>
            </a:r>
            <a:r>
              <a:rPr sz="4400" spc="10" dirty="0"/>
              <a:t>p</a:t>
            </a:r>
            <a:r>
              <a:rPr sz="4400" spc="25" dirty="0"/>
              <a:t>y</a:t>
            </a:r>
            <a:r>
              <a:rPr sz="4400" spc="-5" dirty="0"/>
              <a:t>ri</a:t>
            </a:r>
            <a:r>
              <a:rPr sz="4400" spc="5" dirty="0"/>
              <a:t>g</a:t>
            </a:r>
            <a:r>
              <a:rPr sz="4400" spc="-5" dirty="0"/>
              <a:t>ht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612468"/>
            <a:ext cx="6910705" cy="303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220" dirty="0">
                <a:latin typeface="Arial"/>
                <a:cs typeface="Arial"/>
              </a:rPr>
              <a:t>Berne </a:t>
            </a:r>
            <a:r>
              <a:rPr sz="2900" spc="-204" dirty="0">
                <a:latin typeface="Arial"/>
                <a:cs typeface="Arial"/>
              </a:rPr>
              <a:t>Convention: </a:t>
            </a:r>
            <a:r>
              <a:rPr sz="2900" spc="-105" dirty="0">
                <a:latin typeface="Arial"/>
                <a:cs typeface="Arial"/>
              </a:rPr>
              <a:t>registration </a:t>
            </a:r>
            <a:r>
              <a:rPr sz="2900" spc="-245" dirty="0">
                <a:latin typeface="Arial"/>
                <a:cs typeface="Arial"/>
              </a:rPr>
              <a:t>is </a:t>
            </a:r>
            <a:r>
              <a:rPr sz="2900" spc="-175" dirty="0">
                <a:latin typeface="Arial"/>
                <a:cs typeface="Arial"/>
              </a:rPr>
              <a:t>not</a:t>
            </a:r>
            <a:r>
              <a:rPr sz="2900" spc="15" dirty="0">
                <a:latin typeface="Arial"/>
                <a:cs typeface="Arial"/>
              </a:rPr>
              <a:t> </a:t>
            </a:r>
            <a:r>
              <a:rPr sz="2900" spc="-140" dirty="0">
                <a:latin typeface="Arial"/>
                <a:cs typeface="Arial"/>
              </a:rPr>
              <a:t>needed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70" dirty="0">
                <a:latin typeface="Arial"/>
                <a:cs typeface="Arial"/>
              </a:rPr>
              <a:t>Acquisition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14" dirty="0">
                <a:latin typeface="Arial"/>
                <a:cs typeface="Arial"/>
              </a:rPr>
              <a:t>Copyright </a:t>
            </a:r>
            <a:r>
              <a:rPr sz="2900" spc="-245" dirty="0">
                <a:latin typeface="Arial"/>
                <a:cs typeface="Arial"/>
              </a:rPr>
              <a:t>is </a:t>
            </a:r>
            <a:r>
              <a:rPr sz="2900" spc="-155" dirty="0">
                <a:latin typeface="Arial"/>
                <a:cs typeface="Arial"/>
              </a:rPr>
              <a:t>automatic </a:t>
            </a:r>
            <a:r>
              <a:rPr sz="2900" spc="-130" dirty="0">
                <a:latin typeface="Arial"/>
                <a:cs typeface="Arial"/>
              </a:rPr>
              <a:t>with </a:t>
            </a:r>
            <a:r>
              <a:rPr sz="2900" spc="-175" dirty="0">
                <a:latin typeface="Arial"/>
                <a:cs typeface="Arial"/>
              </a:rPr>
              <a:t>the  </a:t>
            </a:r>
            <a:r>
              <a:rPr sz="2900" spc="-130" dirty="0">
                <a:latin typeface="Arial"/>
                <a:cs typeface="Arial"/>
              </a:rPr>
              <a:t>creation </a:t>
            </a:r>
            <a:r>
              <a:rPr sz="2900" spc="-175" dirty="0">
                <a:latin typeface="Arial"/>
                <a:cs typeface="Arial"/>
              </a:rPr>
              <a:t>the</a:t>
            </a:r>
            <a:r>
              <a:rPr sz="2900" spc="35" dirty="0">
                <a:latin typeface="Arial"/>
                <a:cs typeface="Arial"/>
              </a:rPr>
              <a:t> </a:t>
            </a:r>
            <a:r>
              <a:rPr sz="2900" spc="-125" dirty="0">
                <a:latin typeface="Arial"/>
                <a:cs typeface="Arial"/>
              </a:rPr>
              <a:t>work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D8046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65" dirty="0">
                <a:latin typeface="Arial"/>
                <a:cs typeface="Arial"/>
              </a:rPr>
              <a:t>Registration </a:t>
            </a:r>
            <a:r>
              <a:rPr sz="2900" spc="-250" dirty="0">
                <a:latin typeface="Arial"/>
                <a:cs typeface="Arial"/>
              </a:rPr>
              <a:t>as </a:t>
            </a:r>
            <a:r>
              <a:rPr sz="2900" i="1" spc="-160" dirty="0">
                <a:latin typeface="Arial"/>
                <a:cs typeface="Arial"/>
              </a:rPr>
              <a:t>prima </a:t>
            </a:r>
            <a:r>
              <a:rPr sz="2900" i="1" spc="-150" dirty="0">
                <a:latin typeface="Arial"/>
                <a:cs typeface="Arial"/>
              </a:rPr>
              <a:t>facie</a:t>
            </a:r>
            <a:r>
              <a:rPr sz="2900" i="1" spc="-145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evidence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8164" y="5468566"/>
            <a:ext cx="696515" cy="696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7972" y="5552440"/>
            <a:ext cx="3172205" cy="576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282905"/>
            <a:ext cx="4815840" cy="83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Copyright </a:t>
            </a:r>
            <a:r>
              <a:rPr sz="4400" spc="-5" dirty="0"/>
              <a:t>Symbol</a:t>
            </a:r>
            <a:r>
              <a:rPr sz="4400" spc="-65" dirty="0"/>
              <a:t> </a:t>
            </a:r>
            <a:r>
              <a:rPr sz="5300" b="1" dirty="0">
                <a:latin typeface="Times New Roman"/>
                <a:cs typeface="Times New Roman"/>
              </a:rPr>
              <a:t>©</a:t>
            </a:r>
            <a:endParaRPr sz="5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92" y="1524670"/>
            <a:ext cx="7663180" cy="36315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al"/>
                <a:cs typeface="Arial"/>
              </a:rPr>
              <a:t>Use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dirty="0">
                <a:latin typeface="Arial"/>
                <a:cs typeface="Arial"/>
              </a:rPr>
              <a:t>"©"</a:t>
            </a:r>
            <a:r>
              <a:rPr sz="2900" spc="45" dirty="0">
                <a:latin typeface="Arial"/>
                <a:cs typeface="Arial"/>
              </a:rPr>
              <a:t> </a:t>
            </a:r>
            <a:r>
              <a:rPr sz="2900" spc="-190" dirty="0">
                <a:latin typeface="Arial"/>
                <a:cs typeface="Arial"/>
              </a:rPr>
              <a:t>symbol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229" dirty="0">
                <a:latin typeface="Arial"/>
                <a:cs typeface="Arial"/>
              </a:rPr>
              <a:t>Anyone </a:t>
            </a:r>
            <a:r>
              <a:rPr sz="2900" spc="-220" dirty="0">
                <a:latin typeface="Arial"/>
                <a:cs typeface="Arial"/>
              </a:rPr>
              <a:t>who claims </a:t>
            </a:r>
            <a:r>
              <a:rPr sz="2900" spc="-150" dirty="0">
                <a:latin typeface="Arial"/>
                <a:cs typeface="Arial"/>
              </a:rPr>
              <a:t>copyrights </a:t>
            </a:r>
            <a:r>
              <a:rPr sz="2900" spc="-229" dirty="0">
                <a:latin typeface="Arial"/>
                <a:cs typeface="Arial"/>
              </a:rPr>
              <a:t>can </a:t>
            </a:r>
            <a:r>
              <a:rPr sz="2900" spc="-335" dirty="0">
                <a:latin typeface="Arial"/>
                <a:cs typeface="Arial"/>
              </a:rPr>
              <a:t>use</a:t>
            </a:r>
            <a:r>
              <a:rPr sz="2900" spc="-285" dirty="0">
                <a:latin typeface="Arial"/>
                <a:cs typeface="Arial"/>
              </a:rPr>
              <a:t> </a:t>
            </a:r>
            <a:r>
              <a:rPr sz="2900" spc="-15" dirty="0">
                <a:latin typeface="Arial"/>
                <a:cs typeface="Arial"/>
              </a:rPr>
              <a:t>it</a:t>
            </a:r>
            <a:endParaRPr sz="2900">
              <a:latin typeface="Arial"/>
              <a:cs typeface="Arial"/>
            </a:endParaRPr>
          </a:p>
          <a:p>
            <a:pPr marL="332740" marR="58928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75" dirty="0">
                <a:latin typeface="Arial"/>
                <a:cs typeface="Arial"/>
              </a:rPr>
              <a:t>not </a:t>
            </a:r>
            <a:r>
              <a:rPr sz="2900" spc="-220" dirty="0">
                <a:latin typeface="Arial"/>
                <a:cs typeface="Arial"/>
              </a:rPr>
              <a:t>necessary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85" dirty="0">
                <a:latin typeface="Arial"/>
                <a:cs typeface="Arial"/>
              </a:rPr>
              <a:t>have </a:t>
            </a:r>
            <a:r>
              <a:rPr sz="2900" spc="-15" dirty="0">
                <a:latin typeface="Arial"/>
                <a:cs typeface="Arial"/>
              </a:rPr>
              <a:t>a </a:t>
            </a:r>
            <a:r>
              <a:rPr sz="2900" spc="-105" dirty="0">
                <a:latin typeface="Arial"/>
                <a:cs typeface="Arial"/>
              </a:rPr>
              <a:t>registration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330" dirty="0">
                <a:latin typeface="Arial"/>
                <a:cs typeface="Arial"/>
              </a:rPr>
              <a:t>use </a:t>
            </a:r>
            <a:r>
              <a:rPr sz="2900" spc="-175" dirty="0">
                <a:latin typeface="Arial"/>
                <a:cs typeface="Arial"/>
              </a:rPr>
              <a:t>the  </a:t>
            </a:r>
            <a:r>
              <a:rPr sz="2900" spc="-170" dirty="0">
                <a:latin typeface="Arial"/>
                <a:cs typeface="Arial"/>
              </a:rPr>
              <a:t>designations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14" dirty="0">
                <a:latin typeface="Arial"/>
                <a:cs typeface="Arial"/>
              </a:rPr>
              <a:t>highly </a:t>
            </a:r>
            <a:r>
              <a:rPr sz="2900" spc="-95" dirty="0">
                <a:latin typeface="Arial"/>
                <a:cs typeface="Arial"/>
              </a:rPr>
              <a:t>advisable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10" dirty="0">
                <a:latin typeface="Arial"/>
                <a:cs typeface="Arial"/>
              </a:rPr>
              <a:t>incorporate </a:t>
            </a:r>
            <a:r>
              <a:rPr sz="2900" spc="-10" dirty="0">
                <a:latin typeface="Arial"/>
                <a:cs typeface="Arial"/>
              </a:rPr>
              <a:t>a </a:t>
            </a:r>
            <a:r>
              <a:rPr sz="2900" spc="-110" dirty="0">
                <a:latin typeface="Arial"/>
                <a:cs typeface="Arial"/>
              </a:rPr>
              <a:t>copyright</a:t>
            </a:r>
            <a:r>
              <a:rPr sz="2900" spc="130" dirty="0">
                <a:latin typeface="Arial"/>
                <a:cs typeface="Arial"/>
              </a:rPr>
              <a:t> </a:t>
            </a:r>
            <a:r>
              <a:rPr sz="2900" spc="-170" dirty="0">
                <a:latin typeface="Arial"/>
                <a:cs typeface="Arial"/>
              </a:rPr>
              <a:t>notice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85" dirty="0">
                <a:latin typeface="Arial"/>
                <a:cs typeface="Arial"/>
              </a:rPr>
              <a:t>Example:</a:t>
            </a:r>
            <a:endParaRPr sz="29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595"/>
              </a:spcBef>
            </a:pPr>
            <a:r>
              <a:rPr sz="2000" spc="-15" dirty="0">
                <a:latin typeface="Arial"/>
                <a:cs typeface="Arial"/>
              </a:rPr>
              <a:t>Copyright </a:t>
            </a:r>
            <a:r>
              <a:rPr sz="2000" spc="-10" dirty="0">
                <a:latin typeface="Arial"/>
                <a:cs typeface="Arial"/>
              </a:rPr>
              <a:t>© 2009 </a:t>
            </a:r>
            <a:r>
              <a:rPr sz="2000" spc="-5" dirty="0">
                <a:latin typeface="Arial"/>
                <a:cs typeface="Arial"/>
              </a:rPr>
              <a:t>Microsoft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Corporation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57067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Assignment </a:t>
            </a:r>
            <a:r>
              <a:rPr sz="4400" spc="-5" dirty="0"/>
              <a:t>of</a:t>
            </a:r>
            <a:r>
              <a:rPr sz="4400" spc="5" dirty="0"/>
              <a:t> </a:t>
            </a:r>
            <a:r>
              <a:rPr sz="4400" dirty="0"/>
              <a:t>Copyright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2054732"/>
            <a:ext cx="7419340" cy="3990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32740" marR="275590" indent="-320040">
              <a:lnSpc>
                <a:spcPts val="3150"/>
              </a:lnSpc>
              <a:spcBef>
                <a:spcPts val="484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80" dirty="0">
                <a:latin typeface="Arial"/>
                <a:cs typeface="Arial"/>
              </a:rPr>
              <a:t>owner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75" dirty="0">
                <a:latin typeface="Arial"/>
                <a:cs typeface="Arial"/>
              </a:rPr>
              <a:t>may </a:t>
            </a:r>
            <a:r>
              <a:rPr sz="2900" spc="-225" dirty="0">
                <a:latin typeface="Arial"/>
                <a:cs typeface="Arial"/>
              </a:rPr>
              <a:t>assign </a:t>
            </a:r>
            <a:r>
              <a:rPr sz="2900" spc="-90" dirty="0">
                <a:latin typeface="Arial"/>
                <a:cs typeface="Arial"/>
              </a:rPr>
              <a:t>to </a:t>
            </a:r>
            <a:r>
              <a:rPr sz="2900" spc="-150" dirty="0">
                <a:latin typeface="Arial"/>
                <a:cs typeface="Arial"/>
              </a:rPr>
              <a:t>any  </a:t>
            </a:r>
            <a:r>
              <a:rPr sz="2900" spc="-195" dirty="0">
                <a:latin typeface="Arial"/>
                <a:cs typeface="Arial"/>
              </a:rPr>
              <a:t>person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14" dirty="0">
                <a:latin typeface="Arial"/>
                <a:cs typeface="Arial"/>
              </a:rPr>
              <a:t>either </a:t>
            </a:r>
            <a:r>
              <a:rPr sz="2900" spc="-110" dirty="0">
                <a:latin typeface="Arial"/>
                <a:cs typeface="Arial"/>
              </a:rPr>
              <a:t>wholly </a:t>
            </a:r>
            <a:r>
              <a:rPr sz="2900" spc="-80" dirty="0">
                <a:latin typeface="Arial"/>
                <a:cs typeface="Arial"/>
              </a:rPr>
              <a:t>or</a:t>
            </a:r>
            <a:r>
              <a:rPr sz="2900" spc="455" dirty="0">
                <a:latin typeface="Arial"/>
                <a:cs typeface="Arial"/>
              </a:rPr>
              <a:t> </a:t>
            </a:r>
            <a:r>
              <a:rPr sz="2900" spc="-35" dirty="0">
                <a:latin typeface="Arial"/>
                <a:cs typeface="Arial"/>
              </a:rPr>
              <a:t>partially.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"/>
            </a:pPr>
            <a:endParaRPr sz="35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60" dirty="0">
                <a:latin typeface="Arial"/>
                <a:cs typeface="Arial"/>
              </a:rPr>
              <a:t>Duration, </a:t>
            </a:r>
            <a:r>
              <a:rPr sz="2900" spc="-175" dirty="0">
                <a:latin typeface="Arial"/>
                <a:cs typeface="Arial"/>
              </a:rPr>
              <a:t>in </a:t>
            </a:r>
            <a:r>
              <a:rPr sz="2900" spc="-250" dirty="0">
                <a:latin typeface="Arial"/>
                <a:cs typeface="Arial"/>
              </a:rPr>
              <a:t>case </a:t>
            </a:r>
            <a:r>
              <a:rPr sz="2900" dirty="0">
                <a:latin typeface="Arial"/>
                <a:cs typeface="Arial"/>
              </a:rPr>
              <a:t>of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spc="-55" dirty="0">
                <a:latin typeface="Arial"/>
                <a:cs typeface="Arial"/>
              </a:rPr>
              <a:t>default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300"/>
              </a:spcBef>
            </a:pPr>
            <a:r>
              <a:rPr sz="1800" spc="365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600" spc="-20" dirty="0">
                <a:latin typeface="Arial"/>
                <a:cs typeface="Arial"/>
              </a:rPr>
              <a:t>5</a:t>
            </a:r>
            <a:r>
              <a:rPr sz="2600" spc="-34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years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901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40" dirty="0">
                <a:latin typeface="Arial"/>
                <a:cs typeface="Arial"/>
              </a:rPr>
              <a:t>moral </a:t>
            </a:r>
            <a:r>
              <a:rPr sz="2900" spc="-145" dirty="0">
                <a:latin typeface="Arial"/>
                <a:cs typeface="Arial"/>
              </a:rPr>
              <a:t>rights </a:t>
            </a:r>
            <a:r>
              <a:rPr sz="2900" spc="-60" dirty="0">
                <a:latin typeface="Arial"/>
                <a:cs typeface="Arial"/>
              </a:rPr>
              <a:t>are </a:t>
            </a:r>
            <a:r>
              <a:rPr sz="2900" spc="-140" dirty="0">
                <a:latin typeface="Arial"/>
                <a:cs typeface="Arial"/>
              </a:rPr>
              <a:t>independent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 author’s 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25" dirty="0">
                <a:latin typeface="Arial"/>
                <a:cs typeface="Arial"/>
              </a:rPr>
              <a:t>and </a:t>
            </a:r>
            <a:r>
              <a:rPr sz="2900" spc="-210" dirty="0">
                <a:latin typeface="Arial"/>
                <a:cs typeface="Arial"/>
              </a:rPr>
              <a:t>remains </a:t>
            </a:r>
            <a:r>
              <a:rPr sz="2900" spc="-130" dirty="0">
                <a:latin typeface="Arial"/>
                <a:cs typeface="Arial"/>
              </a:rPr>
              <a:t>with </a:t>
            </a:r>
            <a:r>
              <a:rPr sz="2900" spc="-280" dirty="0">
                <a:latin typeface="Arial"/>
                <a:cs typeface="Arial"/>
              </a:rPr>
              <a:t>him </a:t>
            </a:r>
            <a:r>
              <a:rPr sz="2900" spc="-225" dirty="0">
                <a:latin typeface="Arial"/>
                <a:cs typeface="Arial"/>
              </a:rPr>
              <a:t>even </a:t>
            </a:r>
            <a:r>
              <a:rPr sz="2900" spc="-5" dirty="0">
                <a:latin typeface="Arial"/>
                <a:cs typeface="Arial"/>
              </a:rPr>
              <a:t>after  </a:t>
            </a:r>
            <a:r>
              <a:rPr sz="2900" spc="-235" dirty="0">
                <a:latin typeface="Arial"/>
                <a:cs typeface="Arial"/>
              </a:rPr>
              <a:t>assignment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75" dirty="0">
                <a:latin typeface="Arial"/>
                <a:cs typeface="Arial"/>
              </a:rPr>
              <a:t>the</a:t>
            </a:r>
            <a:r>
              <a:rPr sz="2900" spc="-340" dirty="0">
                <a:latin typeface="Arial"/>
                <a:cs typeface="Arial"/>
              </a:rPr>
              <a:t> </a:t>
            </a:r>
            <a:r>
              <a:rPr sz="2900" spc="-114" dirty="0">
                <a:latin typeface="Arial"/>
                <a:cs typeface="Arial"/>
              </a:rPr>
              <a:t>copyright.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62674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Counterfeiting to</a:t>
            </a:r>
            <a:r>
              <a:rPr sz="4400" spc="-20" dirty="0"/>
              <a:t> </a:t>
            </a:r>
            <a:r>
              <a:rPr sz="4400" dirty="0"/>
              <a:t>Copyright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547998" y="1601469"/>
            <a:ext cx="5218430" cy="1073150"/>
          </a:xfrm>
          <a:custGeom>
            <a:avLst/>
            <a:gdLst/>
            <a:ahLst/>
            <a:cxnLst/>
            <a:rect l="l" t="t" r="r" b="b"/>
            <a:pathLst>
              <a:path w="5218430" h="1073150">
                <a:moveTo>
                  <a:pt x="5039359" y="0"/>
                </a:moveTo>
                <a:lnTo>
                  <a:pt x="0" y="0"/>
                </a:lnTo>
                <a:lnTo>
                  <a:pt x="0" y="1073022"/>
                </a:lnTo>
                <a:lnTo>
                  <a:pt x="5039359" y="1073022"/>
                </a:lnTo>
                <a:lnTo>
                  <a:pt x="5086913" y="1066630"/>
                </a:lnTo>
                <a:lnTo>
                  <a:pt x="5129633" y="1048591"/>
                </a:lnTo>
                <a:lnTo>
                  <a:pt x="5165820" y="1020619"/>
                </a:lnTo>
                <a:lnTo>
                  <a:pt x="5193773" y="984424"/>
                </a:lnTo>
                <a:lnTo>
                  <a:pt x="5211791" y="941716"/>
                </a:lnTo>
                <a:lnTo>
                  <a:pt x="5218176" y="894206"/>
                </a:lnTo>
                <a:lnTo>
                  <a:pt x="5218176" y="178815"/>
                </a:lnTo>
                <a:lnTo>
                  <a:pt x="5211791" y="131262"/>
                </a:lnTo>
                <a:lnTo>
                  <a:pt x="5193773" y="88542"/>
                </a:lnTo>
                <a:lnTo>
                  <a:pt x="5165820" y="52355"/>
                </a:lnTo>
                <a:lnTo>
                  <a:pt x="5129633" y="24402"/>
                </a:lnTo>
                <a:lnTo>
                  <a:pt x="5086913" y="6384"/>
                </a:lnTo>
                <a:lnTo>
                  <a:pt x="5039359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7998" y="1601469"/>
            <a:ext cx="5218430" cy="1073150"/>
          </a:xfrm>
          <a:custGeom>
            <a:avLst/>
            <a:gdLst/>
            <a:ahLst/>
            <a:cxnLst/>
            <a:rect l="l" t="t" r="r" b="b"/>
            <a:pathLst>
              <a:path w="5218430" h="1073150">
                <a:moveTo>
                  <a:pt x="5218176" y="178815"/>
                </a:moveTo>
                <a:lnTo>
                  <a:pt x="5218176" y="894206"/>
                </a:lnTo>
                <a:lnTo>
                  <a:pt x="5211791" y="941716"/>
                </a:lnTo>
                <a:lnTo>
                  <a:pt x="5193773" y="984424"/>
                </a:lnTo>
                <a:lnTo>
                  <a:pt x="5165820" y="1020619"/>
                </a:lnTo>
                <a:lnTo>
                  <a:pt x="5129633" y="1048591"/>
                </a:lnTo>
                <a:lnTo>
                  <a:pt x="5086913" y="1066630"/>
                </a:lnTo>
                <a:lnTo>
                  <a:pt x="5039359" y="1073022"/>
                </a:lnTo>
                <a:lnTo>
                  <a:pt x="0" y="1073022"/>
                </a:lnTo>
                <a:lnTo>
                  <a:pt x="0" y="0"/>
                </a:lnTo>
                <a:lnTo>
                  <a:pt x="5039359" y="0"/>
                </a:lnTo>
                <a:lnTo>
                  <a:pt x="5086913" y="6384"/>
                </a:lnTo>
                <a:lnTo>
                  <a:pt x="5129633" y="24402"/>
                </a:lnTo>
                <a:lnTo>
                  <a:pt x="5165820" y="52355"/>
                </a:lnTo>
                <a:lnTo>
                  <a:pt x="5193773" y="88542"/>
                </a:lnTo>
                <a:lnTo>
                  <a:pt x="5211791" y="131262"/>
                </a:lnTo>
                <a:lnTo>
                  <a:pt x="5218176" y="178815"/>
                </a:lnTo>
                <a:close/>
              </a:path>
            </a:pathLst>
          </a:custGeom>
          <a:ln w="19050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84219" y="1849882"/>
            <a:ext cx="4551680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180">
              <a:lnSpc>
                <a:spcPts val="2005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the production of certain brand bags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ts val="2005"/>
              </a:lnSpc>
            </a:pPr>
            <a:r>
              <a:rPr sz="1800" dirty="0">
                <a:latin typeface="Arial"/>
                <a:cs typeface="Arial"/>
              </a:rPr>
              <a:t>putting a false label, and sold at low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775" y="1801495"/>
            <a:ext cx="2935605" cy="673100"/>
          </a:xfrm>
          <a:custGeom>
            <a:avLst/>
            <a:gdLst/>
            <a:ahLst/>
            <a:cxnLst/>
            <a:rect l="l" t="t" r="r" b="b"/>
            <a:pathLst>
              <a:path w="2935604" h="673100">
                <a:moveTo>
                  <a:pt x="2823083" y="0"/>
                </a:moveTo>
                <a:lnTo>
                  <a:pt x="112179" y="0"/>
                </a:lnTo>
                <a:lnTo>
                  <a:pt x="68515" y="8806"/>
                </a:lnTo>
                <a:lnTo>
                  <a:pt x="32858" y="32829"/>
                </a:lnTo>
                <a:lnTo>
                  <a:pt x="8816" y="68472"/>
                </a:lnTo>
                <a:lnTo>
                  <a:pt x="0" y="112140"/>
                </a:lnTo>
                <a:lnTo>
                  <a:pt x="0" y="560831"/>
                </a:lnTo>
                <a:lnTo>
                  <a:pt x="8816" y="604500"/>
                </a:lnTo>
                <a:lnTo>
                  <a:pt x="32858" y="640143"/>
                </a:lnTo>
                <a:lnTo>
                  <a:pt x="68515" y="664166"/>
                </a:lnTo>
                <a:lnTo>
                  <a:pt x="112179" y="672972"/>
                </a:lnTo>
                <a:lnTo>
                  <a:pt x="2823083" y="672972"/>
                </a:lnTo>
                <a:lnTo>
                  <a:pt x="2866751" y="664166"/>
                </a:lnTo>
                <a:lnTo>
                  <a:pt x="2902394" y="640143"/>
                </a:lnTo>
                <a:lnTo>
                  <a:pt x="2926417" y="604500"/>
                </a:lnTo>
                <a:lnTo>
                  <a:pt x="2935224" y="560831"/>
                </a:lnTo>
                <a:lnTo>
                  <a:pt x="2935224" y="112140"/>
                </a:lnTo>
                <a:lnTo>
                  <a:pt x="2926417" y="68472"/>
                </a:lnTo>
                <a:lnTo>
                  <a:pt x="2902394" y="32829"/>
                </a:lnTo>
                <a:lnTo>
                  <a:pt x="2866751" y="8806"/>
                </a:lnTo>
                <a:lnTo>
                  <a:pt x="2823083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775" y="1801495"/>
            <a:ext cx="2935605" cy="673100"/>
          </a:xfrm>
          <a:custGeom>
            <a:avLst/>
            <a:gdLst/>
            <a:ahLst/>
            <a:cxnLst/>
            <a:rect l="l" t="t" r="r" b="b"/>
            <a:pathLst>
              <a:path w="2935604" h="673100">
                <a:moveTo>
                  <a:pt x="0" y="112140"/>
                </a:moveTo>
                <a:lnTo>
                  <a:pt x="8816" y="68472"/>
                </a:lnTo>
                <a:lnTo>
                  <a:pt x="32858" y="32829"/>
                </a:lnTo>
                <a:lnTo>
                  <a:pt x="68515" y="8806"/>
                </a:lnTo>
                <a:lnTo>
                  <a:pt x="112179" y="0"/>
                </a:lnTo>
                <a:lnTo>
                  <a:pt x="2823083" y="0"/>
                </a:lnTo>
                <a:lnTo>
                  <a:pt x="2866751" y="8806"/>
                </a:lnTo>
                <a:lnTo>
                  <a:pt x="2902394" y="32829"/>
                </a:lnTo>
                <a:lnTo>
                  <a:pt x="2926417" y="68472"/>
                </a:lnTo>
                <a:lnTo>
                  <a:pt x="2935224" y="112140"/>
                </a:lnTo>
                <a:lnTo>
                  <a:pt x="2935224" y="560831"/>
                </a:lnTo>
                <a:lnTo>
                  <a:pt x="2926417" y="604500"/>
                </a:lnTo>
                <a:lnTo>
                  <a:pt x="2902394" y="640143"/>
                </a:lnTo>
                <a:lnTo>
                  <a:pt x="2866751" y="664166"/>
                </a:lnTo>
                <a:lnTo>
                  <a:pt x="2823083" y="672972"/>
                </a:lnTo>
                <a:lnTo>
                  <a:pt x="112179" y="672972"/>
                </a:lnTo>
                <a:lnTo>
                  <a:pt x="68515" y="664166"/>
                </a:lnTo>
                <a:lnTo>
                  <a:pt x="32858" y="640143"/>
                </a:lnTo>
                <a:lnTo>
                  <a:pt x="8816" y="604500"/>
                </a:lnTo>
                <a:lnTo>
                  <a:pt x="0" y="560831"/>
                </a:lnTo>
                <a:lnTo>
                  <a:pt x="0" y="11214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1667" y="1860549"/>
            <a:ext cx="25768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20" dirty="0">
                <a:solidFill>
                  <a:srgbClr val="FFFFFF"/>
                </a:solidFill>
                <a:latin typeface="Trebuchet MS"/>
                <a:cs typeface="Trebuchet MS"/>
              </a:rPr>
              <a:t>Counterfeit</a:t>
            </a:r>
            <a:r>
              <a:rPr sz="2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mark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7998" y="2741548"/>
            <a:ext cx="5218430" cy="1073150"/>
          </a:xfrm>
          <a:custGeom>
            <a:avLst/>
            <a:gdLst/>
            <a:ahLst/>
            <a:cxnLst/>
            <a:rect l="l" t="t" r="r" b="b"/>
            <a:pathLst>
              <a:path w="5218430" h="1073150">
                <a:moveTo>
                  <a:pt x="5039359" y="0"/>
                </a:moveTo>
                <a:lnTo>
                  <a:pt x="0" y="0"/>
                </a:lnTo>
                <a:lnTo>
                  <a:pt x="0" y="1073023"/>
                </a:lnTo>
                <a:lnTo>
                  <a:pt x="5039359" y="1073023"/>
                </a:lnTo>
                <a:lnTo>
                  <a:pt x="5086913" y="1066638"/>
                </a:lnTo>
                <a:lnTo>
                  <a:pt x="5129633" y="1048620"/>
                </a:lnTo>
                <a:lnTo>
                  <a:pt x="5165820" y="1020667"/>
                </a:lnTo>
                <a:lnTo>
                  <a:pt x="5193773" y="984480"/>
                </a:lnTo>
                <a:lnTo>
                  <a:pt x="5211791" y="941760"/>
                </a:lnTo>
                <a:lnTo>
                  <a:pt x="5218176" y="894207"/>
                </a:lnTo>
                <a:lnTo>
                  <a:pt x="5218176" y="178815"/>
                </a:lnTo>
                <a:lnTo>
                  <a:pt x="5211791" y="131262"/>
                </a:lnTo>
                <a:lnTo>
                  <a:pt x="5193773" y="88542"/>
                </a:lnTo>
                <a:lnTo>
                  <a:pt x="5165820" y="52355"/>
                </a:lnTo>
                <a:lnTo>
                  <a:pt x="5129633" y="24402"/>
                </a:lnTo>
                <a:lnTo>
                  <a:pt x="5086913" y="6384"/>
                </a:lnTo>
                <a:lnTo>
                  <a:pt x="5039359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7998" y="2741548"/>
            <a:ext cx="5218430" cy="1073150"/>
          </a:xfrm>
          <a:custGeom>
            <a:avLst/>
            <a:gdLst/>
            <a:ahLst/>
            <a:cxnLst/>
            <a:rect l="l" t="t" r="r" b="b"/>
            <a:pathLst>
              <a:path w="5218430" h="1073150">
                <a:moveTo>
                  <a:pt x="5218176" y="178815"/>
                </a:moveTo>
                <a:lnTo>
                  <a:pt x="5218176" y="894207"/>
                </a:lnTo>
                <a:lnTo>
                  <a:pt x="5211791" y="941760"/>
                </a:lnTo>
                <a:lnTo>
                  <a:pt x="5193773" y="984480"/>
                </a:lnTo>
                <a:lnTo>
                  <a:pt x="5165820" y="1020667"/>
                </a:lnTo>
                <a:lnTo>
                  <a:pt x="5129633" y="1048620"/>
                </a:lnTo>
                <a:lnTo>
                  <a:pt x="5086913" y="1066638"/>
                </a:lnTo>
                <a:lnTo>
                  <a:pt x="5039359" y="1073023"/>
                </a:lnTo>
                <a:lnTo>
                  <a:pt x="0" y="1073023"/>
                </a:lnTo>
                <a:lnTo>
                  <a:pt x="0" y="0"/>
                </a:lnTo>
                <a:lnTo>
                  <a:pt x="5039359" y="0"/>
                </a:lnTo>
                <a:lnTo>
                  <a:pt x="5086913" y="6384"/>
                </a:lnTo>
                <a:lnTo>
                  <a:pt x="5129633" y="24402"/>
                </a:lnTo>
                <a:lnTo>
                  <a:pt x="5165820" y="52355"/>
                </a:lnTo>
                <a:lnTo>
                  <a:pt x="5193773" y="88542"/>
                </a:lnTo>
                <a:lnTo>
                  <a:pt x="5211791" y="131262"/>
                </a:lnTo>
                <a:lnTo>
                  <a:pt x="5218176" y="178815"/>
                </a:lnTo>
                <a:close/>
              </a:path>
            </a:pathLst>
          </a:custGeom>
          <a:ln w="19050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84219" y="2990469"/>
            <a:ext cx="412178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180">
              <a:lnSpc>
                <a:spcPts val="2005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copies of articles, </a:t>
            </a:r>
            <a:r>
              <a:rPr sz="1800" spc="5" dirty="0">
                <a:latin typeface="Arial"/>
                <a:cs typeface="Arial"/>
              </a:rPr>
              <a:t>similar </a:t>
            </a:r>
            <a:r>
              <a:rPr sz="1800" dirty="0">
                <a:latin typeface="Arial"/>
                <a:cs typeface="Arial"/>
              </a:rPr>
              <a:t>to the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original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ts val="2005"/>
              </a:lnSpc>
            </a:pPr>
            <a:r>
              <a:rPr sz="1800" dirty="0">
                <a:latin typeface="Arial"/>
                <a:cs typeface="Arial"/>
              </a:rPr>
              <a:t>under a </a:t>
            </a:r>
            <a:r>
              <a:rPr sz="1800" spc="-5" dirty="0">
                <a:latin typeface="Arial"/>
                <a:cs typeface="Arial"/>
              </a:rPr>
              <a:t>different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775" y="2871851"/>
            <a:ext cx="2935605" cy="812800"/>
          </a:xfrm>
          <a:custGeom>
            <a:avLst/>
            <a:gdLst/>
            <a:ahLst/>
            <a:cxnLst/>
            <a:rect l="l" t="t" r="r" b="b"/>
            <a:pathLst>
              <a:path w="2935604" h="812800">
                <a:moveTo>
                  <a:pt x="2799841" y="0"/>
                </a:moveTo>
                <a:lnTo>
                  <a:pt x="135420" y="0"/>
                </a:lnTo>
                <a:lnTo>
                  <a:pt x="92616" y="6898"/>
                </a:lnTo>
                <a:lnTo>
                  <a:pt x="55442" y="26111"/>
                </a:lnTo>
                <a:lnTo>
                  <a:pt x="26128" y="55412"/>
                </a:lnTo>
                <a:lnTo>
                  <a:pt x="6903" y="92577"/>
                </a:lnTo>
                <a:lnTo>
                  <a:pt x="0" y="135382"/>
                </a:lnTo>
                <a:lnTo>
                  <a:pt x="0" y="677037"/>
                </a:lnTo>
                <a:lnTo>
                  <a:pt x="6903" y="719841"/>
                </a:lnTo>
                <a:lnTo>
                  <a:pt x="26128" y="757006"/>
                </a:lnTo>
                <a:lnTo>
                  <a:pt x="55442" y="786307"/>
                </a:lnTo>
                <a:lnTo>
                  <a:pt x="92616" y="805520"/>
                </a:lnTo>
                <a:lnTo>
                  <a:pt x="135420" y="812419"/>
                </a:lnTo>
                <a:lnTo>
                  <a:pt x="2799841" y="812419"/>
                </a:lnTo>
                <a:lnTo>
                  <a:pt x="2842646" y="805520"/>
                </a:lnTo>
                <a:lnTo>
                  <a:pt x="2879811" y="786307"/>
                </a:lnTo>
                <a:lnTo>
                  <a:pt x="2909112" y="757006"/>
                </a:lnTo>
                <a:lnTo>
                  <a:pt x="2928325" y="719841"/>
                </a:lnTo>
                <a:lnTo>
                  <a:pt x="2935224" y="677037"/>
                </a:lnTo>
                <a:lnTo>
                  <a:pt x="2935224" y="135382"/>
                </a:lnTo>
                <a:lnTo>
                  <a:pt x="2928325" y="92577"/>
                </a:lnTo>
                <a:lnTo>
                  <a:pt x="2909112" y="55412"/>
                </a:lnTo>
                <a:lnTo>
                  <a:pt x="2879811" y="26111"/>
                </a:lnTo>
                <a:lnTo>
                  <a:pt x="2842646" y="6898"/>
                </a:lnTo>
                <a:lnTo>
                  <a:pt x="279984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2775" y="2871851"/>
            <a:ext cx="2935605" cy="812800"/>
          </a:xfrm>
          <a:custGeom>
            <a:avLst/>
            <a:gdLst/>
            <a:ahLst/>
            <a:cxnLst/>
            <a:rect l="l" t="t" r="r" b="b"/>
            <a:pathLst>
              <a:path w="2935604" h="812800">
                <a:moveTo>
                  <a:pt x="0" y="135382"/>
                </a:moveTo>
                <a:lnTo>
                  <a:pt x="6903" y="92577"/>
                </a:lnTo>
                <a:lnTo>
                  <a:pt x="26128" y="55412"/>
                </a:lnTo>
                <a:lnTo>
                  <a:pt x="55442" y="26111"/>
                </a:lnTo>
                <a:lnTo>
                  <a:pt x="92616" y="6898"/>
                </a:lnTo>
                <a:lnTo>
                  <a:pt x="135420" y="0"/>
                </a:lnTo>
                <a:lnTo>
                  <a:pt x="2799841" y="0"/>
                </a:lnTo>
                <a:lnTo>
                  <a:pt x="2842646" y="6898"/>
                </a:lnTo>
                <a:lnTo>
                  <a:pt x="2879811" y="26111"/>
                </a:lnTo>
                <a:lnTo>
                  <a:pt x="2909112" y="55412"/>
                </a:lnTo>
                <a:lnTo>
                  <a:pt x="2928325" y="92577"/>
                </a:lnTo>
                <a:lnTo>
                  <a:pt x="2935224" y="135382"/>
                </a:lnTo>
                <a:lnTo>
                  <a:pt x="2935224" y="677037"/>
                </a:lnTo>
                <a:lnTo>
                  <a:pt x="2928325" y="719841"/>
                </a:lnTo>
                <a:lnTo>
                  <a:pt x="2909112" y="757006"/>
                </a:lnTo>
                <a:lnTo>
                  <a:pt x="2879811" y="786307"/>
                </a:lnTo>
                <a:lnTo>
                  <a:pt x="2842646" y="805520"/>
                </a:lnTo>
                <a:lnTo>
                  <a:pt x="2799841" y="812419"/>
                </a:lnTo>
                <a:lnTo>
                  <a:pt x="135420" y="812419"/>
                </a:lnTo>
                <a:lnTo>
                  <a:pt x="92616" y="805520"/>
                </a:lnTo>
                <a:lnTo>
                  <a:pt x="55442" y="786307"/>
                </a:lnTo>
                <a:lnTo>
                  <a:pt x="26128" y="757006"/>
                </a:lnTo>
                <a:lnTo>
                  <a:pt x="6903" y="719841"/>
                </a:lnTo>
                <a:lnTo>
                  <a:pt x="0" y="677037"/>
                </a:lnTo>
                <a:lnTo>
                  <a:pt x="0" y="135382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7998" y="3881628"/>
            <a:ext cx="5218430" cy="1073150"/>
          </a:xfrm>
          <a:custGeom>
            <a:avLst/>
            <a:gdLst/>
            <a:ahLst/>
            <a:cxnLst/>
            <a:rect l="l" t="t" r="r" b="b"/>
            <a:pathLst>
              <a:path w="5218430" h="1073150">
                <a:moveTo>
                  <a:pt x="5039359" y="0"/>
                </a:moveTo>
                <a:lnTo>
                  <a:pt x="0" y="0"/>
                </a:lnTo>
                <a:lnTo>
                  <a:pt x="0" y="1073023"/>
                </a:lnTo>
                <a:lnTo>
                  <a:pt x="5039359" y="1073023"/>
                </a:lnTo>
                <a:lnTo>
                  <a:pt x="5086913" y="1066638"/>
                </a:lnTo>
                <a:lnTo>
                  <a:pt x="5129633" y="1048620"/>
                </a:lnTo>
                <a:lnTo>
                  <a:pt x="5165820" y="1020667"/>
                </a:lnTo>
                <a:lnTo>
                  <a:pt x="5193773" y="984480"/>
                </a:lnTo>
                <a:lnTo>
                  <a:pt x="5211791" y="941760"/>
                </a:lnTo>
                <a:lnTo>
                  <a:pt x="5218176" y="894207"/>
                </a:lnTo>
                <a:lnTo>
                  <a:pt x="5218176" y="178816"/>
                </a:lnTo>
                <a:lnTo>
                  <a:pt x="5211791" y="131262"/>
                </a:lnTo>
                <a:lnTo>
                  <a:pt x="5193773" y="88542"/>
                </a:lnTo>
                <a:lnTo>
                  <a:pt x="5165820" y="52355"/>
                </a:lnTo>
                <a:lnTo>
                  <a:pt x="5129633" y="24402"/>
                </a:lnTo>
                <a:lnTo>
                  <a:pt x="5086913" y="6384"/>
                </a:lnTo>
                <a:lnTo>
                  <a:pt x="5039359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47998" y="3881628"/>
            <a:ext cx="5218430" cy="1073150"/>
          </a:xfrm>
          <a:custGeom>
            <a:avLst/>
            <a:gdLst/>
            <a:ahLst/>
            <a:cxnLst/>
            <a:rect l="l" t="t" r="r" b="b"/>
            <a:pathLst>
              <a:path w="5218430" h="1073150">
                <a:moveTo>
                  <a:pt x="5218176" y="178816"/>
                </a:moveTo>
                <a:lnTo>
                  <a:pt x="5218176" y="894207"/>
                </a:lnTo>
                <a:lnTo>
                  <a:pt x="5211791" y="941760"/>
                </a:lnTo>
                <a:lnTo>
                  <a:pt x="5193773" y="984480"/>
                </a:lnTo>
                <a:lnTo>
                  <a:pt x="5165820" y="1020667"/>
                </a:lnTo>
                <a:lnTo>
                  <a:pt x="5129633" y="1048620"/>
                </a:lnTo>
                <a:lnTo>
                  <a:pt x="5086913" y="1066638"/>
                </a:lnTo>
                <a:lnTo>
                  <a:pt x="5039359" y="1073023"/>
                </a:lnTo>
                <a:lnTo>
                  <a:pt x="0" y="1073023"/>
                </a:lnTo>
                <a:lnTo>
                  <a:pt x="0" y="0"/>
                </a:lnTo>
                <a:lnTo>
                  <a:pt x="5039359" y="0"/>
                </a:lnTo>
                <a:lnTo>
                  <a:pt x="5086913" y="6384"/>
                </a:lnTo>
                <a:lnTo>
                  <a:pt x="5129633" y="24402"/>
                </a:lnTo>
                <a:lnTo>
                  <a:pt x="5165820" y="52355"/>
                </a:lnTo>
                <a:lnTo>
                  <a:pt x="5193773" y="88542"/>
                </a:lnTo>
                <a:lnTo>
                  <a:pt x="5211791" y="131262"/>
                </a:lnTo>
                <a:lnTo>
                  <a:pt x="5218176" y="178816"/>
                </a:lnTo>
                <a:close/>
              </a:path>
            </a:pathLst>
          </a:custGeom>
          <a:ln w="19050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84219" y="4012819"/>
            <a:ext cx="4457065" cy="7727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2880" marR="5080" indent="-170180">
              <a:lnSpc>
                <a:spcPct val="86200"/>
              </a:lnSpc>
              <a:spcBef>
                <a:spcPts val="395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copy for both the model and brand. </a:t>
            </a:r>
            <a:r>
              <a:rPr sz="1800" spc="-15" dirty="0">
                <a:latin typeface="Arial"/>
                <a:cs typeface="Arial"/>
              </a:rPr>
              <a:t>Ex.  </a:t>
            </a:r>
            <a:r>
              <a:rPr sz="1800" dirty="0">
                <a:latin typeface="Arial"/>
                <a:cs typeface="Arial"/>
              </a:rPr>
              <a:t>Fake Louis </a:t>
            </a:r>
            <a:r>
              <a:rPr sz="1800" spc="-10" dirty="0">
                <a:latin typeface="Arial"/>
                <a:cs typeface="Arial"/>
              </a:rPr>
              <a:t>Vuitton </a:t>
            </a:r>
            <a:r>
              <a:rPr sz="1800" dirty="0">
                <a:latin typeface="Arial"/>
                <a:cs typeface="Arial"/>
              </a:rPr>
              <a:t>bags or Rolex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watches 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2775" y="4000500"/>
            <a:ext cx="2935605" cy="835660"/>
          </a:xfrm>
          <a:custGeom>
            <a:avLst/>
            <a:gdLst/>
            <a:ahLst/>
            <a:cxnLst/>
            <a:rect l="l" t="t" r="r" b="b"/>
            <a:pathLst>
              <a:path w="2935604" h="835660">
                <a:moveTo>
                  <a:pt x="2796032" y="0"/>
                </a:moveTo>
                <a:lnTo>
                  <a:pt x="139217" y="0"/>
                </a:lnTo>
                <a:lnTo>
                  <a:pt x="95214" y="7099"/>
                </a:lnTo>
                <a:lnTo>
                  <a:pt x="56998" y="26867"/>
                </a:lnTo>
                <a:lnTo>
                  <a:pt x="26861" y="57003"/>
                </a:lnTo>
                <a:lnTo>
                  <a:pt x="7097" y="95211"/>
                </a:lnTo>
                <a:lnTo>
                  <a:pt x="0" y="139192"/>
                </a:lnTo>
                <a:lnTo>
                  <a:pt x="0" y="696087"/>
                </a:lnTo>
                <a:lnTo>
                  <a:pt x="7097" y="740067"/>
                </a:lnTo>
                <a:lnTo>
                  <a:pt x="26861" y="778275"/>
                </a:lnTo>
                <a:lnTo>
                  <a:pt x="56998" y="808411"/>
                </a:lnTo>
                <a:lnTo>
                  <a:pt x="95214" y="828179"/>
                </a:lnTo>
                <a:lnTo>
                  <a:pt x="139217" y="835279"/>
                </a:lnTo>
                <a:lnTo>
                  <a:pt x="2796032" y="835279"/>
                </a:lnTo>
                <a:lnTo>
                  <a:pt x="2840012" y="828179"/>
                </a:lnTo>
                <a:lnTo>
                  <a:pt x="2878220" y="808411"/>
                </a:lnTo>
                <a:lnTo>
                  <a:pt x="2908356" y="778275"/>
                </a:lnTo>
                <a:lnTo>
                  <a:pt x="2928124" y="740067"/>
                </a:lnTo>
                <a:lnTo>
                  <a:pt x="2935224" y="696087"/>
                </a:lnTo>
                <a:lnTo>
                  <a:pt x="2935224" y="139192"/>
                </a:lnTo>
                <a:lnTo>
                  <a:pt x="2928124" y="95211"/>
                </a:lnTo>
                <a:lnTo>
                  <a:pt x="2908356" y="57003"/>
                </a:lnTo>
                <a:lnTo>
                  <a:pt x="2878220" y="26867"/>
                </a:lnTo>
                <a:lnTo>
                  <a:pt x="2840012" y="7099"/>
                </a:lnTo>
                <a:lnTo>
                  <a:pt x="2796032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775" y="4000500"/>
            <a:ext cx="2935605" cy="835660"/>
          </a:xfrm>
          <a:custGeom>
            <a:avLst/>
            <a:gdLst/>
            <a:ahLst/>
            <a:cxnLst/>
            <a:rect l="l" t="t" r="r" b="b"/>
            <a:pathLst>
              <a:path w="2935604" h="835660">
                <a:moveTo>
                  <a:pt x="0" y="139192"/>
                </a:moveTo>
                <a:lnTo>
                  <a:pt x="7097" y="95211"/>
                </a:lnTo>
                <a:lnTo>
                  <a:pt x="26861" y="57003"/>
                </a:lnTo>
                <a:lnTo>
                  <a:pt x="56998" y="26867"/>
                </a:lnTo>
                <a:lnTo>
                  <a:pt x="95214" y="7099"/>
                </a:lnTo>
                <a:lnTo>
                  <a:pt x="139217" y="0"/>
                </a:lnTo>
                <a:lnTo>
                  <a:pt x="2796032" y="0"/>
                </a:lnTo>
                <a:lnTo>
                  <a:pt x="2840012" y="7099"/>
                </a:lnTo>
                <a:lnTo>
                  <a:pt x="2878220" y="26867"/>
                </a:lnTo>
                <a:lnTo>
                  <a:pt x="2908356" y="57003"/>
                </a:lnTo>
                <a:lnTo>
                  <a:pt x="2928124" y="95211"/>
                </a:lnTo>
                <a:lnTo>
                  <a:pt x="2935224" y="139192"/>
                </a:lnTo>
                <a:lnTo>
                  <a:pt x="2935224" y="696087"/>
                </a:lnTo>
                <a:lnTo>
                  <a:pt x="2928124" y="740067"/>
                </a:lnTo>
                <a:lnTo>
                  <a:pt x="2908356" y="778275"/>
                </a:lnTo>
                <a:lnTo>
                  <a:pt x="2878220" y="808411"/>
                </a:lnTo>
                <a:lnTo>
                  <a:pt x="2840012" y="828179"/>
                </a:lnTo>
                <a:lnTo>
                  <a:pt x="2796032" y="835279"/>
                </a:lnTo>
                <a:lnTo>
                  <a:pt x="139217" y="835279"/>
                </a:lnTo>
                <a:lnTo>
                  <a:pt x="95214" y="828179"/>
                </a:lnTo>
                <a:lnTo>
                  <a:pt x="56998" y="808411"/>
                </a:lnTo>
                <a:lnTo>
                  <a:pt x="26861" y="778275"/>
                </a:lnTo>
                <a:lnTo>
                  <a:pt x="7097" y="740067"/>
                </a:lnTo>
                <a:lnTo>
                  <a:pt x="0" y="696087"/>
                </a:lnTo>
                <a:lnTo>
                  <a:pt x="0" y="139192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25727" y="2788996"/>
            <a:ext cx="1907539" cy="197993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45415" marR="134620" algn="ctr">
              <a:lnSpc>
                <a:spcPct val="80700"/>
              </a:lnSpc>
              <a:spcBef>
                <a:spcPts val="755"/>
              </a:spcBef>
            </a:pPr>
            <a:r>
              <a:rPr sz="2800" b="1" spc="-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-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-4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27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1" spc="-24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32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800" b="1" spc="-20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3400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  <a:p>
            <a:pPr marL="12065" marR="5080" algn="ctr">
              <a:lnSpc>
                <a:spcPts val="2740"/>
              </a:lnSpc>
              <a:spcBef>
                <a:spcPts val="3210"/>
              </a:spcBef>
            </a:pPr>
            <a:r>
              <a:rPr sz="2800" b="1" spc="-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nf</a:t>
            </a:r>
            <a:r>
              <a:rPr sz="2800" b="1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ngement  </a:t>
            </a:r>
            <a:r>
              <a:rPr sz="2800" b="1" spc="-80" dirty="0">
                <a:solidFill>
                  <a:srgbClr val="FFFFFF"/>
                </a:solidFill>
                <a:latin typeface="Trebuchet MS"/>
                <a:cs typeface="Trebuchet MS"/>
              </a:rPr>
              <a:t>"mixed</a:t>
            </a:r>
            <a:r>
              <a:rPr sz="2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47998" y="5021707"/>
            <a:ext cx="5218430" cy="1073150"/>
          </a:xfrm>
          <a:custGeom>
            <a:avLst/>
            <a:gdLst/>
            <a:ahLst/>
            <a:cxnLst/>
            <a:rect l="l" t="t" r="r" b="b"/>
            <a:pathLst>
              <a:path w="5218430" h="1073150">
                <a:moveTo>
                  <a:pt x="5039359" y="0"/>
                </a:moveTo>
                <a:lnTo>
                  <a:pt x="0" y="0"/>
                </a:lnTo>
                <a:lnTo>
                  <a:pt x="0" y="1073035"/>
                </a:lnTo>
                <a:lnTo>
                  <a:pt x="5039359" y="1073035"/>
                </a:lnTo>
                <a:lnTo>
                  <a:pt x="5086913" y="1066647"/>
                </a:lnTo>
                <a:lnTo>
                  <a:pt x="5129633" y="1048617"/>
                </a:lnTo>
                <a:lnTo>
                  <a:pt x="5165820" y="1020652"/>
                </a:lnTo>
                <a:lnTo>
                  <a:pt x="5193773" y="984457"/>
                </a:lnTo>
                <a:lnTo>
                  <a:pt x="5211791" y="941736"/>
                </a:lnTo>
                <a:lnTo>
                  <a:pt x="5218176" y="894194"/>
                </a:lnTo>
                <a:lnTo>
                  <a:pt x="5218176" y="178816"/>
                </a:lnTo>
                <a:lnTo>
                  <a:pt x="5211791" y="131306"/>
                </a:lnTo>
                <a:lnTo>
                  <a:pt x="5193773" y="88598"/>
                </a:lnTo>
                <a:lnTo>
                  <a:pt x="5165820" y="52403"/>
                </a:lnTo>
                <a:lnTo>
                  <a:pt x="5129633" y="24431"/>
                </a:lnTo>
                <a:lnTo>
                  <a:pt x="5086913" y="6392"/>
                </a:lnTo>
                <a:lnTo>
                  <a:pt x="5039359" y="0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47998" y="5021707"/>
            <a:ext cx="5218430" cy="1073150"/>
          </a:xfrm>
          <a:custGeom>
            <a:avLst/>
            <a:gdLst/>
            <a:ahLst/>
            <a:cxnLst/>
            <a:rect l="l" t="t" r="r" b="b"/>
            <a:pathLst>
              <a:path w="5218430" h="1073150">
                <a:moveTo>
                  <a:pt x="5218176" y="178816"/>
                </a:moveTo>
                <a:lnTo>
                  <a:pt x="5218176" y="894194"/>
                </a:lnTo>
                <a:lnTo>
                  <a:pt x="5211791" y="941736"/>
                </a:lnTo>
                <a:lnTo>
                  <a:pt x="5193773" y="984457"/>
                </a:lnTo>
                <a:lnTo>
                  <a:pt x="5165820" y="1020652"/>
                </a:lnTo>
                <a:lnTo>
                  <a:pt x="5129633" y="1048617"/>
                </a:lnTo>
                <a:lnTo>
                  <a:pt x="5086913" y="1066647"/>
                </a:lnTo>
                <a:lnTo>
                  <a:pt x="5039359" y="1073035"/>
                </a:lnTo>
                <a:lnTo>
                  <a:pt x="0" y="1073035"/>
                </a:lnTo>
                <a:lnTo>
                  <a:pt x="0" y="0"/>
                </a:lnTo>
                <a:lnTo>
                  <a:pt x="5039359" y="0"/>
                </a:lnTo>
                <a:lnTo>
                  <a:pt x="5086913" y="6392"/>
                </a:lnTo>
                <a:lnTo>
                  <a:pt x="5129633" y="24431"/>
                </a:lnTo>
                <a:lnTo>
                  <a:pt x="5165820" y="52403"/>
                </a:lnTo>
                <a:lnTo>
                  <a:pt x="5193773" y="88598"/>
                </a:lnTo>
                <a:lnTo>
                  <a:pt x="5211791" y="131306"/>
                </a:lnTo>
                <a:lnTo>
                  <a:pt x="5218176" y="178816"/>
                </a:lnTo>
                <a:close/>
              </a:path>
            </a:pathLst>
          </a:custGeom>
          <a:ln w="19050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784219" y="5271642"/>
            <a:ext cx="388239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180">
              <a:lnSpc>
                <a:spcPts val="2005"/>
              </a:lnSpc>
              <a:spcBef>
                <a:spcPts val="100"/>
              </a:spcBef>
              <a:buChar char="•"/>
              <a:tabLst>
                <a:tab pos="183515" algn="l"/>
              </a:tabLst>
            </a:pPr>
            <a:r>
              <a:rPr sz="1800" dirty="0">
                <a:latin typeface="Arial"/>
                <a:cs typeface="Arial"/>
              </a:rPr>
              <a:t>copying or using the </a:t>
            </a:r>
            <a:r>
              <a:rPr sz="1800" spc="-10" dirty="0">
                <a:latin typeface="Arial"/>
                <a:cs typeface="Arial"/>
              </a:rPr>
              <a:t>work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another</a:t>
            </a:r>
            <a:endParaRPr sz="1800">
              <a:latin typeface="Arial"/>
              <a:cs typeface="Arial"/>
            </a:endParaRPr>
          </a:p>
          <a:p>
            <a:pPr marL="83820" algn="ctr">
              <a:lnSpc>
                <a:spcPts val="2005"/>
              </a:lnSpc>
            </a:pPr>
            <a:r>
              <a:rPr sz="1800" spc="-15" dirty="0">
                <a:latin typeface="Arial"/>
                <a:cs typeface="Arial"/>
              </a:rPr>
              <a:t>creator, </a:t>
            </a:r>
            <a:r>
              <a:rPr sz="1800" spc="-5" dirty="0">
                <a:latin typeface="Arial"/>
                <a:cs typeface="Arial"/>
              </a:rPr>
              <a:t>without </a:t>
            </a:r>
            <a:r>
              <a:rPr sz="1800" dirty="0">
                <a:latin typeface="Arial"/>
                <a:cs typeface="Arial"/>
              </a:rPr>
              <a:t>his prior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permission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2775" y="5143500"/>
            <a:ext cx="2935605" cy="829944"/>
          </a:xfrm>
          <a:custGeom>
            <a:avLst/>
            <a:gdLst/>
            <a:ahLst/>
            <a:cxnLst/>
            <a:rect l="l" t="t" r="r" b="b"/>
            <a:pathLst>
              <a:path w="2935604" h="829945">
                <a:moveTo>
                  <a:pt x="2796921" y="0"/>
                </a:moveTo>
                <a:lnTo>
                  <a:pt x="138239" y="0"/>
                </a:lnTo>
                <a:lnTo>
                  <a:pt x="94543" y="7043"/>
                </a:lnTo>
                <a:lnTo>
                  <a:pt x="56594" y="26663"/>
                </a:lnTo>
                <a:lnTo>
                  <a:pt x="26670" y="56592"/>
                </a:lnTo>
                <a:lnTo>
                  <a:pt x="7047" y="94561"/>
                </a:lnTo>
                <a:lnTo>
                  <a:pt x="0" y="138303"/>
                </a:lnTo>
                <a:lnTo>
                  <a:pt x="0" y="691197"/>
                </a:lnTo>
                <a:lnTo>
                  <a:pt x="7047" y="734893"/>
                </a:lnTo>
                <a:lnTo>
                  <a:pt x="26670" y="772842"/>
                </a:lnTo>
                <a:lnTo>
                  <a:pt x="56594" y="802766"/>
                </a:lnTo>
                <a:lnTo>
                  <a:pt x="94543" y="822389"/>
                </a:lnTo>
                <a:lnTo>
                  <a:pt x="138239" y="829437"/>
                </a:lnTo>
                <a:lnTo>
                  <a:pt x="2796921" y="829437"/>
                </a:lnTo>
                <a:lnTo>
                  <a:pt x="2840662" y="822389"/>
                </a:lnTo>
                <a:lnTo>
                  <a:pt x="2878631" y="802766"/>
                </a:lnTo>
                <a:lnTo>
                  <a:pt x="2908560" y="772842"/>
                </a:lnTo>
                <a:lnTo>
                  <a:pt x="2928180" y="734893"/>
                </a:lnTo>
                <a:lnTo>
                  <a:pt x="2935224" y="691197"/>
                </a:lnTo>
                <a:lnTo>
                  <a:pt x="2935224" y="138303"/>
                </a:lnTo>
                <a:lnTo>
                  <a:pt x="2928180" y="94561"/>
                </a:lnTo>
                <a:lnTo>
                  <a:pt x="2908560" y="56592"/>
                </a:lnTo>
                <a:lnTo>
                  <a:pt x="2878631" y="26663"/>
                </a:lnTo>
                <a:lnTo>
                  <a:pt x="2840662" y="7043"/>
                </a:lnTo>
                <a:lnTo>
                  <a:pt x="279692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775" y="5143500"/>
            <a:ext cx="2935605" cy="829944"/>
          </a:xfrm>
          <a:custGeom>
            <a:avLst/>
            <a:gdLst/>
            <a:ahLst/>
            <a:cxnLst/>
            <a:rect l="l" t="t" r="r" b="b"/>
            <a:pathLst>
              <a:path w="2935604" h="829945">
                <a:moveTo>
                  <a:pt x="0" y="138303"/>
                </a:moveTo>
                <a:lnTo>
                  <a:pt x="7047" y="94561"/>
                </a:lnTo>
                <a:lnTo>
                  <a:pt x="26670" y="56592"/>
                </a:lnTo>
                <a:lnTo>
                  <a:pt x="56594" y="26663"/>
                </a:lnTo>
                <a:lnTo>
                  <a:pt x="94543" y="7043"/>
                </a:lnTo>
                <a:lnTo>
                  <a:pt x="138239" y="0"/>
                </a:lnTo>
                <a:lnTo>
                  <a:pt x="2796921" y="0"/>
                </a:lnTo>
                <a:lnTo>
                  <a:pt x="2840662" y="7043"/>
                </a:lnTo>
                <a:lnTo>
                  <a:pt x="2878631" y="26663"/>
                </a:lnTo>
                <a:lnTo>
                  <a:pt x="2908560" y="56592"/>
                </a:lnTo>
                <a:lnTo>
                  <a:pt x="2928180" y="94561"/>
                </a:lnTo>
                <a:lnTo>
                  <a:pt x="2935224" y="138303"/>
                </a:lnTo>
                <a:lnTo>
                  <a:pt x="2935224" y="691197"/>
                </a:lnTo>
                <a:lnTo>
                  <a:pt x="2928180" y="734893"/>
                </a:lnTo>
                <a:lnTo>
                  <a:pt x="2908560" y="772842"/>
                </a:lnTo>
                <a:lnTo>
                  <a:pt x="2878631" y="802766"/>
                </a:lnTo>
                <a:lnTo>
                  <a:pt x="2840662" y="822389"/>
                </a:lnTo>
                <a:lnTo>
                  <a:pt x="2796921" y="829437"/>
                </a:lnTo>
                <a:lnTo>
                  <a:pt x="138239" y="829437"/>
                </a:lnTo>
                <a:lnTo>
                  <a:pt x="94543" y="822389"/>
                </a:lnTo>
                <a:lnTo>
                  <a:pt x="56594" y="802766"/>
                </a:lnTo>
                <a:lnTo>
                  <a:pt x="26670" y="772842"/>
                </a:lnTo>
                <a:lnTo>
                  <a:pt x="7047" y="734893"/>
                </a:lnTo>
                <a:lnTo>
                  <a:pt x="0" y="691197"/>
                </a:lnTo>
                <a:lnTo>
                  <a:pt x="0" y="13830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8159" y="5107635"/>
            <a:ext cx="2298700" cy="8020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29565" marR="5080" indent="-317500">
              <a:lnSpc>
                <a:spcPts val="2740"/>
              </a:lnSpc>
              <a:spcBef>
                <a:spcPts val="715"/>
              </a:spcBef>
            </a:pPr>
            <a:r>
              <a:rPr sz="2800" b="1" spc="-180" dirty="0">
                <a:solidFill>
                  <a:srgbClr val="FFFFFF"/>
                </a:solidFill>
                <a:latin typeface="Trebuchet MS"/>
                <a:cs typeface="Trebuchet MS"/>
              </a:rPr>
              <a:t>Infringement</a:t>
            </a: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25" dirty="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sz="2800" b="1" spc="-170" dirty="0">
                <a:solidFill>
                  <a:srgbClr val="FFFFFF"/>
                </a:solidFill>
                <a:latin typeface="Trebuchet MS"/>
                <a:cs typeface="Trebuchet MS"/>
              </a:rPr>
              <a:t>copyright</a:t>
            </a: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61931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Acts resulting</a:t>
            </a:r>
            <a:r>
              <a:rPr sz="4400" dirty="0"/>
              <a:t> </a:t>
            </a:r>
            <a:r>
              <a:rPr sz="4400" spc="-10" dirty="0"/>
              <a:t>Infringement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536268"/>
            <a:ext cx="7721600" cy="44430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1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14" dirty="0">
                <a:latin typeface="Arial"/>
                <a:cs typeface="Arial"/>
              </a:rPr>
              <a:t>Making </a:t>
            </a:r>
            <a:r>
              <a:rPr sz="2700" spc="-90" dirty="0">
                <a:latin typeface="Arial"/>
                <a:cs typeface="Arial"/>
              </a:rPr>
              <a:t>infringing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150" dirty="0">
                <a:latin typeface="Arial"/>
                <a:cs typeface="Arial"/>
              </a:rPr>
              <a:t>sale </a:t>
            </a:r>
            <a:r>
              <a:rPr sz="2700" spc="-70" dirty="0">
                <a:latin typeface="Arial"/>
                <a:cs typeface="Arial"/>
              </a:rPr>
              <a:t>or</a:t>
            </a:r>
            <a:r>
              <a:rPr sz="2700" spc="31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hire;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D8046"/>
              </a:buClr>
              <a:buFont typeface="Wingdings"/>
              <a:buChar char=""/>
            </a:pPr>
            <a:endParaRPr sz="3400">
              <a:latin typeface="Times New Roman"/>
              <a:cs typeface="Times New Roman"/>
            </a:endParaRPr>
          </a:p>
          <a:p>
            <a:pPr marL="332740" marR="358140" indent="-320040">
              <a:lnSpc>
                <a:spcPts val="259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50" dirty="0">
                <a:latin typeface="Arial"/>
                <a:cs typeface="Arial"/>
              </a:rPr>
              <a:t>Permitting </a:t>
            </a:r>
            <a:r>
              <a:rPr sz="2700" spc="-140" dirty="0">
                <a:latin typeface="Arial"/>
                <a:cs typeface="Arial"/>
              </a:rPr>
              <a:t>any </a:t>
            </a:r>
            <a:r>
              <a:rPr sz="2700" spc="-105" dirty="0">
                <a:latin typeface="Arial"/>
                <a:cs typeface="Arial"/>
              </a:rPr>
              <a:t>place </a:t>
            </a:r>
            <a:r>
              <a:rPr sz="2700" spc="-155" dirty="0">
                <a:latin typeface="Arial"/>
                <a:cs typeface="Arial"/>
              </a:rPr>
              <a:t>where </a:t>
            </a:r>
            <a:r>
              <a:rPr sz="2700" spc="-130" dirty="0">
                <a:latin typeface="Arial"/>
                <a:cs typeface="Arial"/>
              </a:rPr>
              <a:t>performance </a:t>
            </a:r>
            <a:r>
              <a:rPr sz="2700" spc="-200" dirty="0">
                <a:latin typeface="Arial"/>
                <a:cs typeface="Arial"/>
              </a:rPr>
              <a:t>constitutes  </a:t>
            </a:r>
            <a:r>
              <a:rPr sz="2700" spc="-140" dirty="0">
                <a:latin typeface="Arial"/>
                <a:cs typeface="Arial"/>
              </a:rPr>
              <a:t>infringement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130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copyright;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D8046"/>
              </a:buClr>
              <a:buFont typeface="Wingdings"/>
              <a:buChar char=""/>
            </a:pP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25" dirty="0">
                <a:latin typeface="Arial"/>
                <a:cs typeface="Arial"/>
              </a:rPr>
              <a:t>Distributing </a:t>
            </a:r>
            <a:r>
              <a:rPr sz="2700" spc="-90" dirty="0">
                <a:latin typeface="Arial"/>
                <a:cs typeface="Arial"/>
              </a:rPr>
              <a:t>infringing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spc="-155" dirty="0">
                <a:latin typeface="Arial"/>
                <a:cs typeface="Arial"/>
              </a:rPr>
              <a:t>purpose </a:t>
            </a:r>
            <a:r>
              <a:rPr sz="2700" spc="5" dirty="0">
                <a:latin typeface="Arial"/>
                <a:cs typeface="Arial"/>
              </a:rPr>
              <a:t>of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trade;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D8046"/>
              </a:buClr>
              <a:buFont typeface="Wingdings"/>
              <a:buChar char=""/>
            </a:pPr>
            <a:endParaRPr sz="3400">
              <a:latin typeface="Times New Roman"/>
              <a:cs typeface="Times New Roman"/>
            </a:endParaRPr>
          </a:p>
          <a:p>
            <a:pPr marL="332740" marR="31750" indent="-320040">
              <a:lnSpc>
                <a:spcPts val="259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85" dirty="0">
                <a:latin typeface="Arial"/>
                <a:cs typeface="Arial"/>
              </a:rPr>
              <a:t>Public </a:t>
            </a:r>
            <a:r>
              <a:rPr sz="2700" spc="-105" dirty="0">
                <a:latin typeface="Arial"/>
                <a:cs typeface="Arial"/>
              </a:rPr>
              <a:t>exhibition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90" dirty="0">
                <a:latin typeface="Arial"/>
                <a:cs typeface="Arial"/>
              </a:rPr>
              <a:t>infringing </a:t>
            </a:r>
            <a:r>
              <a:rPr sz="2700" spc="-180" dirty="0">
                <a:latin typeface="Arial"/>
                <a:cs typeface="Arial"/>
              </a:rPr>
              <a:t>copies </a:t>
            </a:r>
            <a:r>
              <a:rPr sz="2700" spc="-80" dirty="0">
                <a:latin typeface="Arial"/>
                <a:cs typeface="Arial"/>
              </a:rPr>
              <a:t>by </a:t>
            </a:r>
            <a:r>
              <a:rPr sz="2700" spc="-114" dirty="0">
                <a:latin typeface="Arial"/>
                <a:cs typeface="Arial"/>
              </a:rPr>
              <a:t>way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spc="-40" dirty="0">
                <a:latin typeface="Arial"/>
                <a:cs typeface="Arial"/>
              </a:rPr>
              <a:t>trade;  </a:t>
            </a:r>
            <a:r>
              <a:rPr sz="2700" spc="-120" dirty="0">
                <a:latin typeface="Arial"/>
                <a:cs typeface="Arial"/>
              </a:rPr>
              <a:t>and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D8046"/>
              </a:buClr>
              <a:buFont typeface="Wingdings"/>
              <a:buChar char=""/>
            </a:pP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10" dirty="0">
                <a:latin typeface="Arial"/>
                <a:cs typeface="Arial"/>
              </a:rPr>
              <a:t>Importation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90" dirty="0">
                <a:latin typeface="Arial"/>
                <a:cs typeface="Arial"/>
              </a:rPr>
              <a:t>infringing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-180" dirty="0">
                <a:latin typeface="Arial"/>
                <a:cs typeface="Arial"/>
              </a:rPr>
              <a:t>copies.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88366"/>
            <a:ext cx="77184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Remedies </a:t>
            </a:r>
            <a:r>
              <a:rPr sz="4000" spc="5" dirty="0"/>
              <a:t>for Copyright</a:t>
            </a:r>
            <a:r>
              <a:rPr sz="4000" spc="-120" dirty="0"/>
              <a:t> </a:t>
            </a:r>
            <a:r>
              <a:rPr sz="4000" dirty="0"/>
              <a:t>Infringement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689475" y="3597783"/>
            <a:ext cx="2884805" cy="501015"/>
          </a:xfrm>
          <a:custGeom>
            <a:avLst/>
            <a:gdLst/>
            <a:ahLst/>
            <a:cxnLst/>
            <a:rect l="l" t="t" r="r" b="b"/>
            <a:pathLst>
              <a:path w="2884804" h="501014">
                <a:moveTo>
                  <a:pt x="0" y="0"/>
                </a:moveTo>
                <a:lnTo>
                  <a:pt x="0" y="250316"/>
                </a:lnTo>
                <a:lnTo>
                  <a:pt x="2884297" y="250316"/>
                </a:lnTo>
                <a:lnTo>
                  <a:pt x="2884297" y="500633"/>
                </a:lnTo>
              </a:path>
            </a:pathLst>
          </a:custGeom>
          <a:ln w="19050">
            <a:solidFill>
              <a:srgbClr val="7590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9475" y="3597783"/>
            <a:ext cx="0" cy="501015"/>
          </a:xfrm>
          <a:custGeom>
            <a:avLst/>
            <a:gdLst/>
            <a:ahLst/>
            <a:cxnLst/>
            <a:rect l="l" t="t" r="r" b="b"/>
            <a:pathLst>
              <a:path h="501014">
                <a:moveTo>
                  <a:pt x="0" y="0"/>
                </a:moveTo>
                <a:lnTo>
                  <a:pt x="0" y="500633"/>
                </a:lnTo>
              </a:path>
            </a:pathLst>
          </a:custGeom>
          <a:ln w="19050">
            <a:solidFill>
              <a:srgbClr val="7590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5177" y="3597783"/>
            <a:ext cx="2884805" cy="501015"/>
          </a:xfrm>
          <a:custGeom>
            <a:avLst/>
            <a:gdLst/>
            <a:ahLst/>
            <a:cxnLst/>
            <a:rect l="l" t="t" r="r" b="b"/>
            <a:pathLst>
              <a:path w="2884804" h="501014">
                <a:moveTo>
                  <a:pt x="2884297" y="0"/>
                </a:moveTo>
                <a:lnTo>
                  <a:pt x="2884297" y="250316"/>
                </a:lnTo>
                <a:lnTo>
                  <a:pt x="0" y="250316"/>
                </a:lnTo>
                <a:lnTo>
                  <a:pt x="0" y="500633"/>
                </a:lnTo>
              </a:path>
            </a:pathLst>
          </a:custGeom>
          <a:ln w="19050">
            <a:solidFill>
              <a:srgbClr val="7590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7579" y="2405926"/>
            <a:ext cx="2383790" cy="1191895"/>
          </a:xfrm>
          <a:custGeom>
            <a:avLst/>
            <a:gdLst/>
            <a:ahLst/>
            <a:cxnLst/>
            <a:rect l="l" t="t" r="r" b="b"/>
            <a:pathLst>
              <a:path w="2383790" h="1191895">
                <a:moveTo>
                  <a:pt x="0" y="1191856"/>
                </a:moveTo>
                <a:lnTo>
                  <a:pt x="2383663" y="1191856"/>
                </a:lnTo>
                <a:lnTo>
                  <a:pt x="2383663" y="0"/>
                </a:lnTo>
                <a:lnTo>
                  <a:pt x="0" y="0"/>
                </a:lnTo>
                <a:lnTo>
                  <a:pt x="0" y="119185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7579" y="2405926"/>
            <a:ext cx="2383790" cy="1191895"/>
          </a:xfrm>
          <a:custGeom>
            <a:avLst/>
            <a:gdLst/>
            <a:ahLst/>
            <a:cxnLst/>
            <a:rect l="l" t="t" r="r" b="b"/>
            <a:pathLst>
              <a:path w="2383790" h="1191895">
                <a:moveTo>
                  <a:pt x="0" y="1191856"/>
                </a:moveTo>
                <a:lnTo>
                  <a:pt x="2383663" y="1191856"/>
                </a:lnTo>
                <a:lnTo>
                  <a:pt x="2383663" y="0"/>
                </a:lnTo>
                <a:lnTo>
                  <a:pt x="0" y="0"/>
                </a:lnTo>
                <a:lnTo>
                  <a:pt x="0" y="119185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97579" y="2332735"/>
            <a:ext cx="2383790" cy="12299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63195" marR="149225" algn="ctr">
              <a:lnSpc>
                <a:spcPct val="81700"/>
              </a:lnSpc>
              <a:spcBef>
                <a:spcPts val="755"/>
              </a:spcBef>
            </a:pPr>
            <a:r>
              <a:rPr sz="3000" b="1" spc="-195" dirty="0">
                <a:solidFill>
                  <a:srgbClr val="FFFFFF"/>
                </a:solidFill>
                <a:latin typeface="Trebuchet MS"/>
                <a:cs typeface="Trebuchet MS"/>
              </a:rPr>
              <a:t>Remedies </a:t>
            </a:r>
            <a:r>
              <a:rPr sz="3000" b="1" spc="-220" dirty="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sz="3000" b="1" spc="-165" dirty="0">
                <a:solidFill>
                  <a:srgbClr val="FFFFFF"/>
                </a:solidFill>
                <a:latin typeface="Trebuchet MS"/>
                <a:cs typeface="Trebuchet MS"/>
              </a:rPr>
              <a:t>Copyright  </a:t>
            </a:r>
            <a:r>
              <a:rPr sz="3000" b="1" spc="-200" dirty="0">
                <a:solidFill>
                  <a:srgbClr val="FFFFFF"/>
                </a:solidFill>
                <a:latin typeface="Trebuchet MS"/>
                <a:cs typeface="Trebuchet MS"/>
              </a:rPr>
              <a:t>Infringement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3321" y="4098328"/>
            <a:ext cx="2383790" cy="1191895"/>
          </a:xfrm>
          <a:custGeom>
            <a:avLst/>
            <a:gdLst/>
            <a:ahLst/>
            <a:cxnLst/>
            <a:rect l="l" t="t" r="r" b="b"/>
            <a:pathLst>
              <a:path w="2383790" h="1191895">
                <a:moveTo>
                  <a:pt x="0" y="1191856"/>
                </a:moveTo>
                <a:lnTo>
                  <a:pt x="2383663" y="1191856"/>
                </a:lnTo>
                <a:lnTo>
                  <a:pt x="2383663" y="0"/>
                </a:lnTo>
                <a:lnTo>
                  <a:pt x="0" y="0"/>
                </a:lnTo>
                <a:lnTo>
                  <a:pt x="0" y="119185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3321" y="4098328"/>
            <a:ext cx="2383790" cy="1191895"/>
          </a:xfrm>
          <a:custGeom>
            <a:avLst/>
            <a:gdLst/>
            <a:ahLst/>
            <a:cxnLst/>
            <a:rect l="l" t="t" r="r" b="b"/>
            <a:pathLst>
              <a:path w="2383790" h="1191895">
                <a:moveTo>
                  <a:pt x="0" y="1191856"/>
                </a:moveTo>
                <a:lnTo>
                  <a:pt x="2383663" y="1191856"/>
                </a:lnTo>
                <a:lnTo>
                  <a:pt x="2383663" y="0"/>
                </a:lnTo>
                <a:lnTo>
                  <a:pt x="0" y="0"/>
                </a:lnTo>
                <a:lnTo>
                  <a:pt x="0" y="119185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3321" y="4399229"/>
            <a:ext cx="23837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90" dirty="0">
                <a:solidFill>
                  <a:srgbClr val="FFFFFF"/>
                </a:solidFill>
                <a:latin typeface="Trebuchet MS"/>
                <a:cs typeface="Trebuchet MS"/>
              </a:rPr>
              <a:t>Civil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97579" y="4098328"/>
            <a:ext cx="2383790" cy="1191895"/>
          </a:xfrm>
          <a:custGeom>
            <a:avLst/>
            <a:gdLst/>
            <a:ahLst/>
            <a:cxnLst/>
            <a:rect l="l" t="t" r="r" b="b"/>
            <a:pathLst>
              <a:path w="2383790" h="1191895">
                <a:moveTo>
                  <a:pt x="0" y="1191856"/>
                </a:moveTo>
                <a:lnTo>
                  <a:pt x="2383663" y="1191856"/>
                </a:lnTo>
                <a:lnTo>
                  <a:pt x="2383663" y="0"/>
                </a:lnTo>
                <a:lnTo>
                  <a:pt x="0" y="0"/>
                </a:lnTo>
                <a:lnTo>
                  <a:pt x="0" y="119185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7579" y="4098328"/>
            <a:ext cx="2383790" cy="1191895"/>
          </a:xfrm>
          <a:custGeom>
            <a:avLst/>
            <a:gdLst/>
            <a:ahLst/>
            <a:cxnLst/>
            <a:rect l="l" t="t" r="r" b="b"/>
            <a:pathLst>
              <a:path w="2383790" h="1191895">
                <a:moveTo>
                  <a:pt x="0" y="1191856"/>
                </a:moveTo>
                <a:lnTo>
                  <a:pt x="2383663" y="1191856"/>
                </a:lnTo>
                <a:lnTo>
                  <a:pt x="2383663" y="0"/>
                </a:lnTo>
                <a:lnTo>
                  <a:pt x="0" y="0"/>
                </a:lnTo>
                <a:lnTo>
                  <a:pt x="0" y="119185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97579" y="4399229"/>
            <a:ext cx="23837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>
              <a:lnSpc>
                <a:spcPct val="100000"/>
              </a:lnSpc>
              <a:spcBef>
                <a:spcPts val="100"/>
              </a:spcBef>
            </a:pPr>
            <a:r>
              <a:rPr sz="3000" b="1" spc="-150" dirty="0">
                <a:solidFill>
                  <a:srgbClr val="FFFFFF"/>
                </a:solidFill>
                <a:latin typeface="Trebuchet MS"/>
                <a:cs typeface="Trebuchet MS"/>
              </a:rPr>
              <a:t>Criminal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81877" y="4098328"/>
            <a:ext cx="2383790" cy="1191895"/>
          </a:xfrm>
          <a:custGeom>
            <a:avLst/>
            <a:gdLst/>
            <a:ahLst/>
            <a:cxnLst/>
            <a:rect l="l" t="t" r="r" b="b"/>
            <a:pathLst>
              <a:path w="2383790" h="1191895">
                <a:moveTo>
                  <a:pt x="0" y="1191856"/>
                </a:moveTo>
                <a:lnTo>
                  <a:pt x="2383663" y="1191856"/>
                </a:lnTo>
                <a:lnTo>
                  <a:pt x="2383663" y="0"/>
                </a:lnTo>
                <a:lnTo>
                  <a:pt x="0" y="0"/>
                </a:lnTo>
                <a:lnTo>
                  <a:pt x="0" y="1191856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1877" y="4098328"/>
            <a:ext cx="2383790" cy="1191895"/>
          </a:xfrm>
          <a:custGeom>
            <a:avLst/>
            <a:gdLst/>
            <a:ahLst/>
            <a:cxnLst/>
            <a:rect l="l" t="t" r="r" b="b"/>
            <a:pathLst>
              <a:path w="2383790" h="1191895">
                <a:moveTo>
                  <a:pt x="0" y="1191856"/>
                </a:moveTo>
                <a:lnTo>
                  <a:pt x="2383663" y="1191856"/>
                </a:lnTo>
                <a:lnTo>
                  <a:pt x="2383663" y="0"/>
                </a:lnTo>
                <a:lnTo>
                  <a:pt x="0" y="0"/>
                </a:lnTo>
                <a:lnTo>
                  <a:pt x="0" y="119185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81877" y="4399229"/>
            <a:ext cx="23837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3000" b="1" spc="-160" dirty="0">
                <a:solidFill>
                  <a:srgbClr val="FFFFFF"/>
                </a:solidFill>
                <a:latin typeface="Trebuchet MS"/>
                <a:cs typeface="Trebuchet MS"/>
              </a:rPr>
              <a:t>Administrative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347852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Civil</a:t>
            </a:r>
            <a:r>
              <a:rPr sz="4400" spc="-70" dirty="0"/>
              <a:t> </a:t>
            </a:r>
            <a:r>
              <a:rPr sz="4400" spc="-10" dirty="0"/>
              <a:t>Remedies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523932"/>
            <a:ext cx="4500245" cy="39846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0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10" dirty="0">
                <a:latin typeface="Arial"/>
                <a:cs typeface="Arial"/>
              </a:rPr>
              <a:t>Civil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spc="-180" dirty="0">
                <a:latin typeface="Arial"/>
                <a:cs typeface="Arial"/>
              </a:rPr>
              <a:t>remedies</a:t>
            </a:r>
            <a:endParaRPr sz="29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615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90" dirty="0">
                <a:latin typeface="Arial"/>
                <a:cs typeface="Arial"/>
              </a:rPr>
              <a:t>Injunction</a:t>
            </a:r>
            <a:endParaRPr sz="26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204" dirty="0">
                <a:latin typeface="Arial"/>
                <a:cs typeface="Arial"/>
              </a:rPr>
              <a:t>Damages</a:t>
            </a:r>
            <a:endParaRPr sz="26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254" dirty="0">
                <a:latin typeface="Arial"/>
                <a:cs typeface="Arial"/>
              </a:rPr>
              <a:t>Accounts</a:t>
            </a:r>
            <a:endParaRPr sz="26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10" dirty="0">
                <a:latin typeface="Arial"/>
                <a:cs typeface="Arial"/>
              </a:rPr>
              <a:t>Delivery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85" dirty="0">
                <a:latin typeface="Arial"/>
                <a:cs typeface="Arial"/>
              </a:rPr>
              <a:t>infringing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copy</a:t>
            </a:r>
            <a:endParaRPr sz="26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204" dirty="0">
                <a:latin typeface="Arial"/>
                <a:cs typeface="Arial"/>
              </a:rPr>
              <a:t>Damages </a:t>
            </a:r>
            <a:r>
              <a:rPr sz="2600" spc="-20" dirty="0">
                <a:latin typeface="Arial"/>
                <a:cs typeface="Arial"/>
              </a:rPr>
              <a:t>for</a:t>
            </a:r>
            <a:r>
              <a:rPr sz="2600" spc="-350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conversion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B6D2"/>
              </a:buClr>
              <a:buFont typeface="Arial"/>
              <a:buChar char=""/>
            </a:pP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67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70" dirty="0">
                <a:latin typeface="Arial"/>
                <a:cs typeface="Arial"/>
              </a:rPr>
              <a:t>Jurisdiction </a:t>
            </a:r>
            <a:r>
              <a:rPr sz="2900" spc="-175" dirty="0">
                <a:latin typeface="Arial"/>
                <a:cs typeface="Arial"/>
              </a:rPr>
              <a:t>in </a:t>
            </a:r>
            <a:r>
              <a:rPr sz="2900" dirty="0">
                <a:latin typeface="Arial"/>
                <a:cs typeface="Arial"/>
              </a:rPr>
              <a:t>District</a:t>
            </a:r>
            <a:r>
              <a:rPr sz="2900" spc="204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Court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3626" y="3000324"/>
            <a:ext cx="2786126" cy="2786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20116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Co</a:t>
            </a:r>
            <a:r>
              <a:rPr sz="4400" spc="10" dirty="0"/>
              <a:t>n</a:t>
            </a:r>
            <a:r>
              <a:rPr sz="4400" spc="-5" dirty="0"/>
              <a:t>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728292"/>
            <a:ext cx="6459855" cy="4008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Definition &amp; scope of</a:t>
            </a:r>
            <a:r>
              <a:rPr sz="2900" spc="-9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Indian </a:t>
            </a:r>
            <a:r>
              <a:rPr sz="2900" spc="-10" dirty="0">
                <a:latin typeface="Arial"/>
                <a:cs typeface="Arial"/>
              </a:rPr>
              <a:t>Copyright </a:t>
            </a:r>
            <a:r>
              <a:rPr sz="2900" spc="5" dirty="0">
                <a:latin typeface="Arial"/>
                <a:cs typeface="Arial"/>
              </a:rPr>
              <a:t>Act </a:t>
            </a:r>
            <a:r>
              <a:rPr sz="2900" dirty="0">
                <a:latin typeface="Arial"/>
                <a:cs typeface="Arial"/>
              </a:rPr>
              <a:t>&amp; </a:t>
            </a:r>
            <a:r>
              <a:rPr sz="2900" spc="5" dirty="0">
                <a:latin typeface="Arial"/>
                <a:cs typeface="Arial"/>
              </a:rPr>
              <a:t>Its</a:t>
            </a:r>
            <a:r>
              <a:rPr sz="2900" spc="-23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perspective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11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Assignment of</a:t>
            </a:r>
            <a:r>
              <a:rPr sz="2900" spc="-8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Infringement to</a:t>
            </a:r>
            <a:r>
              <a:rPr sz="2900" spc="-65" dirty="0">
                <a:latin typeface="Arial"/>
                <a:cs typeface="Arial"/>
              </a:rPr>
              <a:t> </a:t>
            </a:r>
            <a:r>
              <a:rPr sz="2900" spc="-10" dirty="0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Arial"/>
                <a:cs typeface="Arial"/>
              </a:rPr>
              <a:t>Remedies </a:t>
            </a:r>
            <a:r>
              <a:rPr sz="2900" spc="5" dirty="0">
                <a:latin typeface="Arial"/>
                <a:cs typeface="Arial"/>
              </a:rPr>
              <a:t>for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infringement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20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Limitation to</a:t>
            </a:r>
            <a:r>
              <a:rPr sz="2900" spc="-7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copyright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43465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Criminal</a:t>
            </a:r>
            <a:r>
              <a:rPr sz="4400" spc="-20" dirty="0"/>
              <a:t> </a:t>
            </a:r>
            <a:r>
              <a:rPr sz="4400" spc="-10" dirty="0"/>
              <a:t>Remedies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566748"/>
            <a:ext cx="5649595" cy="414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50" dirty="0">
                <a:latin typeface="Arial"/>
                <a:cs typeface="Arial"/>
              </a:rPr>
              <a:t>Criminal </a:t>
            </a:r>
            <a:r>
              <a:rPr sz="2900" spc="-175" dirty="0">
                <a:latin typeface="Arial"/>
                <a:cs typeface="Arial"/>
              </a:rPr>
              <a:t>offences, </a:t>
            </a:r>
            <a:r>
              <a:rPr sz="2900" spc="80" dirty="0">
                <a:latin typeface="Arial"/>
                <a:cs typeface="Arial"/>
              </a:rPr>
              <a:t>if </a:t>
            </a:r>
            <a:r>
              <a:rPr sz="2900" spc="-165" dirty="0">
                <a:latin typeface="Arial"/>
                <a:cs typeface="Arial"/>
              </a:rPr>
              <a:t>done</a:t>
            </a:r>
            <a:r>
              <a:rPr sz="2900" spc="170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knowingly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D8046"/>
              </a:buClr>
              <a:buFont typeface="Wingdings"/>
              <a:buChar char=""/>
            </a:pPr>
            <a:endParaRPr sz="3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Imprisonment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229"/>
              </a:spcBef>
            </a:pPr>
            <a:r>
              <a:rPr sz="1800" spc="370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600" spc="-15" dirty="0">
                <a:latin typeface="Arial"/>
                <a:cs typeface="Arial"/>
              </a:rPr>
              <a:t>6 </a:t>
            </a:r>
            <a:r>
              <a:rPr sz="2600" spc="-285" dirty="0">
                <a:latin typeface="Arial"/>
                <a:cs typeface="Arial"/>
              </a:rPr>
              <a:t>months </a:t>
            </a:r>
            <a:r>
              <a:rPr sz="2600" spc="-150" dirty="0">
                <a:latin typeface="Arial"/>
                <a:cs typeface="Arial"/>
              </a:rPr>
              <a:t>–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3years</a:t>
            </a:r>
            <a:endParaRPr sz="2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1090"/>
              </a:spcBef>
            </a:pPr>
            <a:r>
              <a:rPr sz="1800" spc="365" dirty="0">
                <a:solidFill>
                  <a:srgbClr val="93B6D2"/>
                </a:solidFill>
                <a:latin typeface="Arial"/>
                <a:cs typeface="Arial"/>
              </a:rPr>
              <a:t></a:t>
            </a:r>
            <a:endParaRPr sz="1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8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Arial"/>
                <a:cs typeface="Arial"/>
              </a:rPr>
              <a:t>Fine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229"/>
              </a:spcBef>
            </a:pPr>
            <a:r>
              <a:rPr sz="1800" spc="370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600" spc="-160" dirty="0">
                <a:latin typeface="Arial"/>
                <a:cs typeface="Arial"/>
              </a:rPr>
              <a:t>Rs.50,000 </a:t>
            </a:r>
            <a:r>
              <a:rPr sz="2600" spc="-150" dirty="0">
                <a:latin typeface="Arial"/>
                <a:cs typeface="Arial"/>
              </a:rPr>
              <a:t>–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Rs.200,000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90" dirty="0">
                <a:latin typeface="Arial"/>
                <a:cs typeface="Arial"/>
              </a:rPr>
              <a:t>Seizure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90" dirty="0">
                <a:latin typeface="Arial"/>
                <a:cs typeface="Arial"/>
              </a:rPr>
              <a:t>infringing</a:t>
            </a:r>
            <a:r>
              <a:rPr sz="2900" spc="150" dirty="0">
                <a:latin typeface="Arial"/>
                <a:cs typeface="Arial"/>
              </a:rPr>
              <a:t> </a:t>
            </a:r>
            <a:r>
              <a:rPr sz="2900" spc="-190" dirty="0">
                <a:latin typeface="Arial"/>
                <a:cs typeface="Arial"/>
              </a:rPr>
              <a:t>copies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4392" y="3071761"/>
            <a:ext cx="2673858" cy="2673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558546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Limitations </a:t>
            </a:r>
            <a:r>
              <a:rPr sz="4400" spc="-5" dirty="0"/>
              <a:t>to</a:t>
            </a:r>
            <a:r>
              <a:rPr sz="4400" spc="25" dirty="0"/>
              <a:t> </a:t>
            </a:r>
            <a:r>
              <a:rPr sz="4400" dirty="0"/>
              <a:t>Copyright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2080955"/>
            <a:ext cx="7715250" cy="33343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90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Arial"/>
                <a:cs typeface="Arial"/>
              </a:rPr>
              <a:t>Idea-expression</a:t>
            </a:r>
            <a:r>
              <a:rPr sz="2900" spc="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dichotomy</a:t>
            </a:r>
            <a:endParaRPr sz="2900">
              <a:latin typeface="Arial"/>
              <a:cs typeface="Arial"/>
            </a:endParaRPr>
          </a:p>
          <a:p>
            <a:pPr marL="652145" marR="5080" lvl="1" indent="-273685">
              <a:lnSpc>
                <a:spcPct val="100000"/>
              </a:lnSpc>
              <a:spcBef>
                <a:spcPts val="515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45" dirty="0">
                <a:latin typeface="Arial"/>
                <a:cs typeface="Arial"/>
              </a:rPr>
              <a:t>protects </a:t>
            </a:r>
            <a:r>
              <a:rPr sz="2600" spc="-120" dirty="0">
                <a:latin typeface="Arial"/>
                <a:cs typeface="Arial"/>
              </a:rPr>
              <a:t>only </a:t>
            </a:r>
            <a:r>
              <a:rPr sz="2600" spc="-170" dirty="0">
                <a:latin typeface="Arial"/>
                <a:cs typeface="Arial"/>
              </a:rPr>
              <a:t>the </a:t>
            </a:r>
            <a:r>
              <a:rPr sz="2600" spc="-65" dirty="0">
                <a:latin typeface="Arial"/>
                <a:cs typeface="Arial"/>
              </a:rPr>
              <a:t>original </a:t>
            </a:r>
            <a:r>
              <a:rPr sz="2600" spc="-175" dirty="0">
                <a:latin typeface="Arial"/>
                <a:cs typeface="Arial"/>
              </a:rPr>
              <a:t>expression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40" dirty="0">
                <a:latin typeface="Arial"/>
                <a:cs typeface="Arial"/>
              </a:rPr>
              <a:t>ideas, </a:t>
            </a:r>
            <a:r>
              <a:rPr sz="2600" spc="-114" dirty="0">
                <a:latin typeface="Arial"/>
                <a:cs typeface="Arial"/>
              </a:rPr>
              <a:t>and </a:t>
            </a:r>
            <a:r>
              <a:rPr sz="2600" spc="-680" dirty="0">
                <a:latin typeface="Arial"/>
                <a:cs typeface="Arial"/>
              </a:rPr>
              <a:t>not  </a:t>
            </a:r>
            <a:r>
              <a:rPr sz="2600" spc="-170" dirty="0">
                <a:latin typeface="Arial"/>
                <a:cs typeface="Arial"/>
              </a:rPr>
              <a:t>the </a:t>
            </a:r>
            <a:r>
              <a:rPr sz="2600" spc="-125" dirty="0">
                <a:latin typeface="Arial"/>
                <a:cs typeface="Arial"/>
              </a:rPr>
              <a:t>ideas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spc="-235" dirty="0">
                <a:latin typeface="Arial"/>
                <a:cs typeface="Arial"/>
              </a:rPr>
              <a:t>themselves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3B6D2"/>
              </a:buClr>
              <a:buFont typeface="Arial"/>
              <a:buChar char=""/>
            </a:pPr>
            <a:endParaRPr sz="28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739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0" dirty="0">
                <a:latin typeface="Arial"/>
                <a:cs typeface="Arial"/>
              </a:rPr>
              <a:t>The </a:t>
            </a:r>
            <a:r>
              <a:rPr sz="2900" dirty="0">
                <a:latin typeface="Arial"/>
                <a:cs typeface="Arial"/>
              </a:rPr>
              <a:t>first-sale</a:t>
            </a:r>
            <a:r>
              <a:rPr sz="2900" spc="-10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doctrine</a:t>
            </a:r>
            <a:endParaRPr sz="2900">
              <a:latin typeface="Arial"/>
              <a:cs typeface="Arial"/>
            </a:endParaRPr>
          </a:p>
          <a:p>
            <a:pPr marL="652145" marR="369570" lvl="1" indent="-273685">
              <a:lnSpc>
                <a:spcPct val="100000"/>
              </a:lnSpc>
              <a:spcBef>
                <a:spcPts val="545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90" dirty="0">
                <a:latin typeface="Arial"/>
                <a:cs typeface="Arial"/>
              </a:rPr>
              <a:t>does </a:t>
            </a:r>
            <a:r>
              <a:rPr sz="2600" spc="-165" dirty="0">
                <a:latin typeface="Arial"/>
                <a:cs typeface="Arial"/>
              </a:rPr>
              <a:t>not </a:t>
            </a:r>
            <a:r>
              <a:rPr sz="2600" spc="-120" dirty="0">
                <a:latin typeface="Arial"/>
                <a:cs typeface="Arial"/>
              </a:rPr>
              <a:t>restrict </a:t>
            </a:r>
            <a:r>
              <a:rPr sz="2600" spc="-165" dirty="0">
                <a:latin typeface="Arial"/>
                <a:cs typeface="Arial"/>
              </a:rPr>
              <a:t>the </a:t>
            </a:r>
            <a:r>
              <a:rPr sz="2600" spc="-175" dirty="0">
                <a:latin typeface="Arial"/>
                <a:cs typeface="Arial"/>
              </a:rPr>
              <a:t>owner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0" dirty="0">
                <a:latin typeface="Arial"/>
                <a:cs typeface="Arial"/>
              </a:rPr>
              <a:t>a </a:t>
            </a:r>
            <a:r>
              <a:rPr sz="2600" spc="-140" dirty="0">
                <a:latin typeface="Arial"/>
                <a:cs typeface="Arial"/>
              </a:rPr>
              <a:t>copy </a:t>
            </a:r>
            <a:r>
              <a:rPr sz="2600" spc="-125" dirty="0">
                <a:latin typeface="Arial"/>
                <a:cs typeface="Arial"/>
              </a:rPr>
              <a:t>from </a:t>
            </a:r>
            <a:r>
              <a:rPr sz="2600" spc="-185" dirty="0">
                <a:latin typeface="Arial"/>
                <a:cs typeface="Arial"/>
              </a:rPr>
              <a:t>reselling  </a:t>
            </a:r>
            <a:r>
              <a:rPr sz="2600" spc="-70" dirty="0">
                <a:latin typeface="Arial"/>
                <a:cs typeface="Arial"/>
              </a:rPr>
              <a:t>legitimately </a:t>
            </a:r>
            <a:r>
              <a:rPr sz="2600" spc="-85" dirty="0">
                <a:latin typeface="Arial"/>
                <a:cs typeface="Arial"/>
              </a:rPr>
              <a:t>obtained </a:t>
            </a:r>
            <a:r>
              <a:rPr sz="2600" spc="-175" dirty="0">
                <a:latin typeface="Arial"/>
                <a:cs typeface="Arial"/>
              </a:rPr>
              <a:t>copies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00" dirty="0">
                <a:latin typeface="Arial"/>
                <a:cs typeface="Arial"/>
              </a:rPr>
              <a:t>copyrighted</a:t>
            </a:r>
            <a:r>
              <a:rPr sz="2600" spc="340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works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76123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Limitations </a:t>
            </a:r>
            <a:r>
              <a:rPr sz="4400" spc="-5" dirty="0"/>
              <a:t>to </a:t>
            </a:r>
            <a:r>
              <a:rPr sz="4400" dirty="0"/>
              <a:t>Copyright</a:t>
            </a:r>
            <a:r>
              <a:rPr sz="4400" spc="25" dirty="0"/>
              <a:t> </a:t>
            </a:r>
            <a:r>
              <a:rPr sz="4400" spc="-5" dirty="0"/>
              <a:t>(contd..)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722196"/>
            <a:ext cx="5600700" cy="425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600" spc="-5" dirty="0">
                <a:latin typeface="Arial"/>
                <a:cs typeface="Arial"/>
              </a:rPr>
              <a:t>Fair use and fair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dealing</a:t>
            </a:r>
            <a:endParaRPr sz="26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1745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80" dirty="0">
                <a:latin typeface="Arial"/>
                <a:cs typeface="Arial"/>
              </a:rPr>
              <a:t>For  </a:t>
            </a:r>
            <a:r>
              <a:rPr sz="2200" spc="-135" dirty="0">
                <a:latin typeface="Arial"/>
                <a:cs typeface="Arial"/>
              </a:rPr>
              <a:t>the  </a:t>
            </a:r>
            <a:r>
              <a:rPr sz="2200" spc="-125" dirty="0">
                <a:latin typeface="Arial"/>
                <a:cs typeface="Arial"/>
              </a:rPr>
              <a:t>purpose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130" dirty="0">
                <a:latin typeface="Arial"/>
                <a:cs typeface="Arial"/>
              </a:rPr>
              <a:t>research </a:t>
            </a:r>
            <a:r>
              <a:rPr sz="2200" spc="-60" dirty="0">
                <a:latin typeface="Arial"/>
                <a:cs typeface="Arial"/>
              </a:rPr>
              <a:t>or </a:t>
            </a:r>
            <a:r>
              <a:rPr sz="2200" spc="-50" dirty="0">
                <a:latin typeface="Arial"/>
                <a:cs typeface="Arial"/>
              </a:rPr>
              <a:t>private</a:t>
            </a:r>
            <a:r>
              <a:rPr sz="2200" spc="-315" dirty="0">
                <a:latin typeface="Arial"/>
                <a:cs typeface="Arial"/>
              </a:rPr>
              <a:t> </a:t>
            </a:r>
            <a:r>
              <a:rPr sz="2200" spc="-215" dirty="0">
                <a:latin typeface="Arial"/>
                <a:cs typeface="Arial"/>
              </a:rPr>
              <a:t>study</a:t>
            </a:r>
            <a:endParaRPr sz="22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1660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80" dirty="0">
                <a:latin typeface="Arial"/>
                <a:cs typeface="Arial"/>
              </a:rPr>
              <a:t>For  </a:t>
            </a:r>
            <a:r>
              <a:rPr sz="2200" spc="-85" dirty="0">
                <a:latin typeface="Arial"/>
                <a:cs typeface="Arial"/>
              </a:rPr>
              <a:t>learning </a:t>
            </a:r>
            <a:r>
              <a:rPr sz="2200" spc="5" dirty="0">
                <a:latin typeface="Arial"/>
                <a:cs typeface="Arial"/>
              </a:rPr>
              <a:t>&amp; </a:t>
            </a:r>
            <a:r>
              <a:rPr sz="2200" spc="-110" dirty="0">
                <a:latin typeface="Arial"/>
                <a:cs typeface="Arial"/>
              </a:rPr>
              <a:t>teaching </a:t>
            </a:r>
            <a:r>
              <a:rPr sz="2200" spc="-140" dirty="0">
                <a:latin typeface="Arial"/>
                <a:cs typeface="Arial"/>
              </a:rPr>
              <a:t>in </a:t>
            </a:r>
            <a:r>
              <a:rPr sz="2200" spc="-10" dirty="0">
                <a:latin typeface="Arial"/>
                <a:cs typeface="Arial"/>
              </a:rPr>
              <a:t>a </a:t>
            </a:r>
            <a:r>
              <a:rPr sz="2200" spc="-204" dirty="0">
                <a:latin typeface="Arial"/>
                <a:cs typeface="Arial"/>
              </a:rPr>
              <a:t>class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room</a:t>
            </a:r>
            <a:endParaRPr sz="22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1655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80" dirty="0">
                <a:latin typeface="Arial"/>
                <a:cs typeface="Arial"/>
              </a:rPr>
              <a:t>For </a:t>
            </a:r>
            <a:r>
              <a:rPr sz="2200" spc="-145" dirty="0">
                <a:latin typeface="Arial"/>
                <a:cs typeface="Arial"/>
              </a:rPr>
              <a:t>criticism </a:t>
            </a:r>
            <a:r>
              <a:rPr sz="2200" spc="-60" dirty="0">
                <a:latin typeface="Arial"/>
                <a:cs typeface="Arial"/>
              </a:rPr>
              <a:t>or</a:t>
            </a:r>
            <a:r>
              <a:rPr sz="2200" spc="33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overview</a:t>
            </a:r>
            <a:endParaRPr sz="22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1655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80" dirty="0">
                <a:latin typeface="Arial"/>
                <a:cs typeface="Arial"/>
              </a:rPr>
              <a:t>For </a:t>
            </a:r>
            <a:r>
              <a:rPr sz="2200" spc="-55" dirty="0">
                <a:latin typeface="Arial"/>
                <a:cs typeface="Arial"/>
              </a:rPr>
              <a:t>reporting </a:t>
            </a:r>
            <a:r>
              <a:rPr sz="2200" spc="-135" dirty="0">
                <a:latin typeface="Arial"/>
                <a:cs typeface="Arial"/>
              </a:rPr>
              <a:t>current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180" dirty="0">
                <a:latin typeface="Arial"/>
                <a:cs typeface="Arial"/>
              </a:rPr>
              <a:t>events</a:t>
            </a:r>
            <a:endParaRPr sz="22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1660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95" dirty="0">
                <a:latin typeface="Arial"/>
                <a:cs typeface="Arial"/>
              </a:rPr>
              <a:t>In  </a:t>
            </a:r>
            <a:r>
              <a:rPr sz="2200" spc="-170" dirty="0">
                <a:latin typeface="Arial"/>
                <a:cs typeface="Arial"/>
              </a:rPr>
              <a:t>connection  </a:t>
            </a:r>
            <a:r>
              <a:rPr sz="2200" spc="-105" dirty="0">
                <a:latin typeface="Arial"/>
                <a:cs typeface="Arial"/>
              </a:rPr>
              <a:t>with </a:t>
            </a:r>
            <a:r>
              <a:rPr sz="2200" spc="-75" dirty="0">
                <a:latin typeface="Arial"/>
                <a:cs typeface="Arial"/>
              </a:rPr>
              <a:t>judicial</a:t>
            </a:r>
            <a:r>
              <a:rPr sz="2200" spc="-41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proceeding</a:t>
            </a:r>
            <a:endParaRPr sz="22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1660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150" dirty="0">
                <a:latin typeface="Arial"/>
                <a:cs typeface="Arial"/>
              </a:rPr>
              <a:t>Performance  </a:t>
            </a:r>
            <a:r>
              <a:rPr sz="2200" spc="-70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non-paying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audience</a:t>
            </a:r>
            <a:endParaRPr sz="22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1655"/>
              </a:spcBef>
              <a:buClr>
                <a:srgbClr val="93B6D2"/>
              </a:buClr>
              <a:buSzPct val="68181"/>
              <a:buChar char=""/>
              <a:tabLst>
                <a:tab pos="652780" algn="l"/>
              </a:tabLst>
            </a:pPr>
            <a:r>
              <a:rPr sz="2200" spc="-80" dirty="0">
                <a:latin typeface="Arial"/>
                <a:cs typeface="Arial"/>
              </a:rPr>
              <a:t>Other </a:t>
            </a:r>
            <a:r>
              <a:rPr sz="2200" spc="-114" dirty="0">
                <a:latin typeface="Arial"/>
                <a:cs typeface="Arial"/>
              </a:rPr>
              <a:t>specific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conditions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76123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Limitations </a:t>
            </a:r>
            <a:r>
              <a:rPr sz="4400" spc="-5" dirty="0"/>
              <a:t>to </a:t>
            </a:r>
            <a:r>
              <a:rPr sz="4400" dirty="0"/>
              <a:t>Copyright</a:t>
            </a:r>
            <a:r>
              <a:rPr sz="4400" spc="25" dirty="0"/>
              <a:t> </a:t>
            </a:r>
            <a:r>
              <a:rPr sz="4400" spc="-5" dirty="0"/>
              <a:t>(contd..)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2143201"/>
            <a:ext cx="7953375" cy="3214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320" dirty="0">
                <a:latin typeface="Arial"/>
                <a:cs typeface="Arial"/>
              </a:rPr>
              <a:t>Some </a:t>
            </a:r>
            <a:r>
              <a:rPr sz="2900" spc="-185" dirty="0">
                <a:latin typeface="Arial"/>
                <a:cs typeface="Arial"/>
              </a:rPr>
              <a:t>Government </a:t>
            </a:r>
            <a:r>
              <a:rPr sz="2900" spc="-200" dirty="0">
                <a:latin typeface="Arial"/>
                <a:cs typeface="Arial"/>
              </a:rPr>
              <a:t>works </a:t>
            </a:r>
            <a:r>
              <a:rPr sz="2900" spc="-60" dirty="0">
                <a:latin typeface="Arial"/>
                <a:cs typeface="Arial"/>
              </a:rPr>
              <a:t>are </a:t>
            </a:r>
            <a:r>
              <a:rPr sz="2900" spc="-140" dirty="0">
                <a:latin typeface="Arial"/>
                <a:cs typeface="Arial"/>
              </a:rPr>
              <a:t>exempted </a:t>
            </a:r>
            <a:r>
              <a:rPr sz="2900" spc="-175" dirty="0">
                <a:latin typeface="Arial"/>
                <a:cs typeface="Arial"/>
              </a:rPr>
              <a:t>in</a:t>
            </a:r>
            <a:r>
              <a:rPr sz="2900" spc="160" dirty="0">
                <a:latin typeface="Arial"/>
                <a:cs typeface="Arial"/>
              </a:rPr>
              <a:t> </a:t>
            </a:r>
            <a:r>
              <a:rPr sz="2900" spc="-105" dirty="0">
                <a:latin typeface="Arial"/>
                <a:cs typeface="Arial"/>
              </a:rPr>
              <a:t>India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D8046"/>
              </a:buClr>
              <a:buFont typeface="Wingdings"/>
              <a:buChar char=""/>
            </a:pPr>
            <a:endParaRPr sz="4150">
              <a:latin typeface="Times New Roman"/>
              <a:cs typeface="Times New Roman"/>
            </a:endParaRPr>
          </a:p>
          <a:p>
            <a:pPr marL="652145" lvl="1" indent="-273685">
              <a:lnSpc>
                <a:spcPct val="100000"/>
              </a:lnSpc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65" dirty="0">
                <a:latin typeface="Arial"/>
                <a:cs typeface="Arial"/>
              </a:rPr>
              <a:t>Act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0" dirty="0">
                <a:latin typeface="Arial"/>
                <a:cs typeface="Arial"/>
              </a:rPr>
              <a:t>a</a:t>
            </a:r>
            <a:r>
              <a:rPr sz="2600" spc="21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Legislature.</a:t>
            </a:r>
            <a:endParaRPr sz="2600">
              <a:latin typeface="Arial"/>
              <a:cs typeface="Arial"/>
            </a:endParaRPr>
          </a:p>
          <a:p>
            <a:pPr marL="652145" marR="445134" lvl="1" indent="-273685">
              <a:lnSpc>
                <a:spcPct val="100000"/>
              </a:lnSpc>
              <a:spcBef>
                <a:spcPts val="605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160" dirty="0">
                <a:latin typeface="Arial"/>
                <a:cs typeface="Arial"/>
              </a:rPr>
              <a:t>Report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5" dirty="0">
                <a:latin typeface="Arial"/>
                <a:cs typeface="Arial"/>
              </a:rPr>
              <a:t>a </a:t>
            </a:r>
            <a:r>
              <a:rPr sz="2600" spc="-195" dirty="0">
                <a:latin typeface="Arial"/>
                <a:cs typeface="Arial"/>
              </a:rPr>
              <a:t>committee, </a:t>
            </a:r>
            <a:r>
              <a:rPr sz="2600" spc="-260" dirty="0">
                <a:latin typeface="Arial"/>
                <a:cs typeface="Arial"/>
              </a:rPr>
              <a:t>commission, </a:t>
            </a:r>
            <a:r>
              <a:rPr sz="2600" spc="-195" dirty="0">
                <a:latin typeface="Arial"/>
                <a:cs typeface="Arial"/>
              </a:rPr>
              <a:t>council, </a:t>
            </a:r>
            <a:r>
              <a:rPr sz="2600" spc="-40" dirty="0">
                <a:latin typeface="Arial"/>
                <a:cs typeface="Arial"/>
              </a:rPr>
              <a:t>board </a:t>
            </a:r>
            <a:r>
              <a:rPr sz="2600" spc="-590" dirty="0">
                <a:latin typeface="Arial"/>
                <a:cs typeface="Arial"/>
              </a:rPr>
              <a:t>or  </a:t>
            </a:r>
            <a:r>
              <a:rPr sz="2600" spc="-130" dirty="0">
                <a:latin typeface="Arial"/>
                <a:cs typeface="Arial"/>
              </a:rPr>
              <a:t>other </a:t>
            </a:r>
            <a:r>
              <a:rPr sz="2600" spc="-100" dirty="0">
                <a:latin typeface="Arial"/>
                <a:cs typeface="Arial"/>
              </a:rPr>
              <a:t>like </a:t>
            </a:r>
            <a:r>
              <a:rPr sz="2600" spc="-65" dirty="0">
                <a:latin typeface="Arial"/>
                <a:cs typeface="Arial"/>
              </a:rPr>
              <a:t>body </a:t>
            </a:r>
            <a:r>
              <a:rPr sz="2600" spc="-80" dirty="0">
                <a:latin typeface="Arial"/>
                <a:cs typeface="Arial"/>
              </a:rPr>
              <a:t>appointed </a:t>
            </a:r>
            <a:r>
              <a:rPr sz="2600" spc="-65" dirty="0">
                <a:latin typeface="Arial"/>
                <a:cs typeface="Arial"/>
              </a:rPr>
              <a:t>by </a:t>
            </a:r>
            <a:r>
              <a:rPr sz="2600" spc="-170" dirty="0">
                <a:latin typeface="Arial"/>
                <a:cs typeface="Arial"/>
              </a:rPr>
              <a:t>the </a:t>
            </a:r>
            <a:r>
              <a:rPr sz="2600" spc="-175" dirty="0">
                <a:latin typeface="Arial"/>
                <a:cs typeface="Arial"/>
              </a:rPr>
              <a:t>Government.</a:t>
            </a:r>
            <a:endParaRPr sz="2600">
              <a:latin typeface="Arial"/>
              <a:cs typeface="Arial"/>
            </a:endParaRPr>
          </a:p>
          <a:p>
            <a:pPr marL="652145" marR="5080" lvl="1" indent="-273685">
              <a:lnSpc>
                <a:spcPct val="100000"/>
              </a:lnSpc>
              <a:spcBef>
                <a:spcPts val="600"/>
              </a:spcBef>
              <a:buClr>
                <a:srgbClr val="93B6D2"/>
              </a:buClr>
              <a:buSzPct val="69230"/>
              <a:buChar char=""/>
              <a:tabLst>
                <a:tab pos="652780" algn="l"/>
              </a:tabLst>
            </a:pPr>
            <a:r>
              <a:rPr sz="2600" spc="-200" dirty="0">
                <a:latin typeface="Arial"/>
                <a:cs typeface="Arial"/>
              </a:rPr>
              <a:t>Judgement </a:t>
            </a:r>
            <a:r>
              <a:rPr sz="2600" spc="-80" dirty="0">
                <a:latin typeface="Arial"/>
                <a:cs typeface="Arial"/>
              </a:rPr>
              <a:t>or </a:t>
            </a:r>
            <a:r>
              <a:rPr sz="2600" spc="-65" dirty="0">
                <a:latin typeface="Arial"/>
                <a:cs typeface="Arial"/>
              </a:rPr>
              <a:t>order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5" dirty="0">
                <a:latin typeface="Arial"/>
                <a:cs typeface="Arial"/>
              </a:rPr>
              <a:t>a </a:t>
            </a:r>
            <a:r>
              <a:rPr sz="2600" spc="-150" dirty="0">
                <a:latin typeface="Arial"/>
                <a:cs typeface="Arial"/>
              </a:rPr>
              <a:t>court, </a:t>
            </a:r>
            <a:r>
              <a:rPr sz="2600" spc="-90" dirty="0">
                <a:latin typeface="Arial"/>
                <a:cs typeface="Arial"/>
              </a:rPr>
              <a:t>tribunal </a:t>
            </a:r>
            <a:r>
              <a:rPr sz="2600" spc="-80" dirty="0">
                <a:latin typeface="Arial"/>
                <a:cs typeface="Arial"/>
              </a:rPr>
              <a:t>or </a:t>
            </a:r>
            <a:r>
              <a:rPr sz="2600" spc="-130" dirty="0">
                <a:latin typeface="Arial"/>
                <a:cs typeface="Arial"/>
              </a:rPr>
              <a:t>other </a:t>
            </a:r>
            <a:r>
              <a:rPr sz="2600" spc="-150" dirty="0">
                <a:latin typeface="Arial"/>
                <a:cs typeface="Arial"/>
              </a:rPr>
              <a:t>judicial  </a:t>
            </a:r>
            <a:r>
              <a:rPr sz="2600" spc="-100" dirty="0">
                <a:latin typeface="Arial"/>
                <a:cs typeface="Arial"/>
              </a:rPr>
              <a:t>authority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21875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S</a:t>
            </a:r>
            <a:r>
              <a:rPr sz="4400" spc="5" dirty="0"/>
              <a:t>u</a:t>
            </a:r>
            <a:r>
              <a:rPr sz="4400" spc="-45" dirty="0"/>
              <a:t>mm</a:t>
            </a:r>
            <a:r>
              <a:rPr sz="4400" spc="-5" dirty="0"/>
              <a:t>ary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20040">
              <a:lnSpc>
                <a:spcPct val="100000"/>
              </a:lnSpc>
              <a:spcBef>
                <a:spcPts val="110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72110" algn="l"/>
                <a:tab pos="372745" algn="l"/>
              </a:tabLst>
            </a:pPr>
            <a:r>
              <a:rPr spc="-235" dirty="0"/>
              <a:t>Each </a:t>
            </a:r>
            <a:r>
              <a:rPr spc="-135" dirty="0"/>
              <a:t>country </a:t>
            </a:r>
            <a:r>
              <a:rPr spc="-215" dirty="0"/>
              <a:t>has </a:t>
            </a:r>
            <a:r>
              <a:rPr spc="-195" dirty="0"/>
              <a:t>own </a:t>
            </a:r>
            <a:r>
              <a:rPr spc="-45" dirty="0"/>
              <a:t>law </a:t>
            </a:r>
            <a:r>
              <a:rPr spc="-120" dirty="0"/>
              <a:t>compliant </a:t>
            </a:r>
            <a:r>
              <a:rPr spc="-70" dirty="0"/>
              <a:t>to </a:t>
            </a:r>
            <a:r>
              <a:rPr spc="-114" dirty="0"/>
              <a:t>any </a:t>
            </a:r>
            <a:r>
              <a:rPr spc="-80" dirty="0"/>
              <a:t>international</a:t>
            </a:r>
            <a:r>
              <a:rPr spc="-100" dirty="0"/>
              <a:t> </a:t>
            </a:r>
            <a:r>
              <a:rPr spc="-165" dirty="0"/>
              <a:t>convention</a:t>
            </a:r>
          </a:p>
          <a:p>
            <a:pPr marL="39370"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2550">
              <a:latin typeface="Times New Roman"/>
              <a:cs typeface="Times New Roman"/>
            </a:endParaRPr>
          </a:p>
          <a:p>
            <a:pPr marL="372110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72110" algn="l"/>
                <a:tab pos="372745" algn="l"/>
              </a:tabLst>
            </a:pPr>
            <a:r>
              <a:rPr spc="-85" dirty="0"/>
              <a:t>Copyright </a:t>
            </a:r>
            <a:r>
              <a:rPr spc="-135" dirty="0"/>
              <a:t>prevents </a:t>
            </a:r>
            <a:r>
              <a:rPr spc="-90" dirty="0"/>
              <a:t>distribution </a:t>
            </a:r>
            <a:r>
              <a:rPr dirty="0"/>
              <a:t>of </a:t>
            </a:r>
            <a:r>
              <a:rPr spc="-80" dirty="0"/>
              <a:t>Idea, </a:t>
            </a:r>
            <a:r>
              <a:rPr spc="-135" dirty="0"/>
              <a:t>not </a:t>
            </a:r>
            <a:r>
              <a:rPr spc="-70" dirty="0"/>
              <a:t>Idea</a:t>
            </a:r>
            <a:r>
              <a:rPr spc="450" dirty="0"/>
              <a:t> </a:t>
            </a:r>
            <a:r>
              <a:rPr spc="-70" dirty="0"/>
              <a:t>itself</a:t>
            </a:r>
          </a:p>
          <a:p>
            <a:pPr marL="39370"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2600">
              <a:latin typeface="Times New Roman"/>
              <a:cs typeface="Times New Roman"/>
            </a:endParaRPr>
          </a:p>
          <a:p>
            <a:pPr marL="37211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72110" algn="l"/>
                <a:tab pos="372745" algn="l"/>
              </a:tabLst>
            </a:pPr>
            <a:r>
              <a:rPr spc="-75" dirty="0"/>
              <a:t>It </a:t>
            </a:r>
            <a:r>
              <a:rPr spc="-100" dirty="0"/>
              <a:t>safeguards </a:t>
            </a:r>
            <a:r>
              <a:rPr spc="-114" dirty="0"/>
              <a:t>interest </a:t>
            </a:r>
            <a:r>
              <a:rPr dirty="0"/>
              <a:t>of </a:t>
            </a:r>
            <a:r>
              <a:rPr spc="-135" dirty="0"/>
              <a:t>the</a:t>
            </a:r>
            <a:r>
              <a:rPr spc="270" dirty="0"/>
              <a:t> </a:t>
            </a:r>
            <a:r>
              <a:rPr spc="-110" dirty="0"/>
              <a:t>creators</a:t>
            </a:r>
          </a:p>
          <a:p>
            <a:pPr marL="39370"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2550">
              <a:latin typeface="Times New Roman"/>
              <a:cs typeface="Times New Roman"/>
            </a:endParaRPr>
          </a:p>
          <a:p>
            <a:pPr marL="372110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72110" algn="l"/>
                <a:tab pos="372745" algn="l"/>
              </a:tabLst>
            </a:pPr>
            <a:r>
              <a:rPr spc="-75" dirty="0"/>
              <a:t>It </a:t>
            </a:r>
            <a:r>
              <a:rPr spc="-160" dirty="0"/>
              <a:t>encourages </a:t>
            </a:r>
            <a:r>
              <a:rPr spc="-65" dirty="0"/>
              <a:t>people </a:t>
            </a:r>
            <a:r>
              <a:rPr spc="-70" dirty="0"/>
              <a:t>to </a:t>
            </a:r>
            <a:r>
              <a:rPr spc="-85" dirty="0"/>
              <a:t>create </a:t>
            </a:r>
            <a:r>
              <a:rPr spc="-170" dirty="0"/>
              <a:t>something</a:t>
            </a:r>
            <a:r>
              <a:rPr spc="-65" dirty="0"/>
              <a:t> </a:t>
            </a:r>
            <a:r>
              <a:rPr spc="-185" dirty="0"/>
              <a:t>new</a:t>
            </a:r>
          </a:p>
          <a:p>
            <a:pPr marL="39370"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2550">
              <a:latin typeface="Times New Roman"/>
              <a:cs typeface="Times New Roman"/>
            </a:endParaRPr>
          </a:p>
          <a:p>
            <a:pPr marL="372110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72110" algn="l"/>
                <a:tab pos="372745" algn="l"/>
              </a:tabLst>
            </a:pPr>
            <a:r>
              <a:rPr spc="-125" dirty="0"/>
              <a:t>Registration </a:t>
            </a:r>
            <a:r>
              <a:rPr spc="-190" dirty="0"/>
              <a:t>is </a:t>
            </a:r>
            <a:r>
              <a:rPr spc="-135" dirty="0"/>
              <a:t>not </a:t>
            </a:r>
            <a:r>
              <a:rPr spc="-150" dirty="0"/>
              <a:t>compulsory</a:t>
            </a:r>
          </a:p>
          <a:p>
            <a:pPr marL="39370"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2600">
              <a:latin typeface="Times New Roman"/>
              <a:cs typeface="Times New Roman"/>
            </a:endParaRPr>
          </a:p>
          <a:p>
            <a:pPr marL="37211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9090"/>
              <a:buFont typeface="Wingdings"/>
              <a:buChar char=""/>
              <a:tabLst>
                <a:tab pos="372110" algn="l"/>
                <a:tab pos="372745" algn="l"/>
              </a:tabLst>
            </a:pPr>
            <a:r>
              <a:rPr spc="-240" dirty="0"/>
              <a:t>Economic </a:t>
            </a:r>
            <a:r>
              <a:rPr spc="-110" dirty="0"/>
              <a:t>rights </a:t>
            </a:r>
            <a:r>
              <a:rPr spc="-175" dirty="0"/>
              <a:t>can </a:t>
            </a:r>
            <a:r>
              <a:rPr spc="-65" dirty="0"/>
              <a:t>be </a:t>
            </a:r>
            <a:r>
              <a:rPr spc="-145" dirty="0"/>
              <a:t>assigned </a:t>
            </a:r>
            <a:r>
              <a:rPr spc="-70" dirty="0"/>
              <a:t>to </a:t>
            </a:r>
            <a:r>
              <a:rPr spc="-114" dirty="0"/>
              <a:t>another</a:t>
            </a:r>
            <a:r>
              <a:rPr spc="-85" dirty="0"/>
              <a:t> </a:t>
            </a:r>
            <a:r>
              <a:rPr spc="-145" dirty="0"/>
              <a:t>person</a:t>
            </a:r>
          </a:p>
          <a:p>
            <a:pPr marL="39370"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2550">
              <a:latin typeface="Times New Roman"/>
              <a:cs typeface="Times New Roman"/>
            </a:endParaRPr>
          </a:p>
          <a:p>
            <a:pPr marL="372110" indent="-320040">
              <a:lnSpc>
                <a:spcPct val="100000"/>
              </a:lnSpc>
              <a:buClr>
                <a:srgbClr val="DD8046"/>
              </a:buClr>
              <a:buSzPct val="59090"/>
              <a:buFont typeface="Wingdings"/>
              <a:buChar char=""/>
              <a:tabLst>
                <a:tab pos="372110" algn="l"/>
                <a:tab pos="372745" algn="l"/>
              </a:tabLst>
            </a:pPr>
            <a:r>
              <a:rPr spc="-125" dirty="0"/>
              <a:t>Infringement </a:t>
            </a:r>
            <a:r>
              <a:rPr spc="-190" dirty="0"/>
              <a:t>is </a:t>
            </a:r>
            <a:r>
              <a:rPr spc="-5" dirty="0"/>
              <a:t>a </a:t>
            </a:r>
            <a:r>
              <a:rPr spc="-120" dirty="0"/>
              <a:t>criminal </a:t>
            </a:r>
            <a:r>
              <a:rPr spc="-110" dirty="0"/>
              <a:t>offence, </a:t>
            </a:r>
            <a:r>
              <a:rPr spc="55" dirty="0"/>
              <a:t>if </a:t>
            </a:r>
            <a:r>
              <a:rPr spc="-125" dirty="0"/>
              <a:t>done</a:t>
            </a:r>
            <a:r>
              <a:rPr spc="120" dirty="0"/>
              <a:t> </a:t>
            </a:r>
            <a:r>
              <a:rPr spc="-114" dirty="0"/>
              <a:t>knowingly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789" y="1266571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45402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What is </a:t>
            </a:r>
            <a:r>
              <a:rPr sz="4400" dirty="0"/>
              <a:t>Copyright</a:t>
            </a:r>
            <a:r>
              <a:rPr sz="4400" spc="-95" dirty="0"/>
              <a:t> </a:t>
            </a:r>
            <a:r>
              <a:rPr sz="4400" spc="-5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11732" y="3749380"/>
            <a:ext cx="7528559" cy="2184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14"/>
              </a:spcBef>
            </a:pPr>
            <a:r>
              <a:rPr sz="2500" dirty="0">
                <a:latin typeface="Arial"/>
                <a:cs typeface="Arial"/>
              </a:rPr>
              <a:t>“The </a:t>
            </a:r>
            <a:r>
              <a:rPr sz="2500" spc="-10" dirty="0">
                <a:latin typeface="Arial"/>
                <a:cs typeface="Arial"/>
              </a:rPr>
              <a:t>exclusive </a:t>
            </a:r>
            <a:r>
              <a:rPr sz="2500" spc="-5" dirty="0">
                <a:latin typeface="Arial"/>
                <a:cs typeface="Arial"/>
              </a:rPr>
              <a:t>right </a:t>
            </a:r>
            <a:r>
              <a:rPr sz="2500" spc="-10" dirty="0">
                <a:latin typeface="Arial"/>
                <a:cs typeface="Arial"/>
              </a:rPr>
              <a:t>given </a:t>
            </a:r>
            <a:r>
              <a:rPr sz="2500" dirty="0">
                <a:latin typeface="Arial"/>
                <a:cs typeface="Arial"/>
              </a:rPr>
              <a:t>by </a:t>
            </a:r>
            <a:r>
              <a:rPr sz="2500" spc="-5" dirty="0">
                <a:latin typeface="Arial"/>
                <a:cs typeface="Arial"/>
              </a:rPr>
              <a:t>law for a </a:t>
            </a:r>
            <a:r>
              <a:rPr sz="2500" dirty="0">
                <a:latin typeface="Arial"/>
                <a:cs typeface="Arial"/>
              </a:rPr>
              <a:t>certain term </a:t>
            </a:r>
            <a:r>
              <a:rPr sz="2500" spc="-10" dirty="0">
                <a:latin typeface="Arial"/>
                <a:cs typeface="Arial"/>
              </a:rPr>
              <a:t>of  </a:t>
            </a:r>
            <a:r>
              <a:rPr sz="2500" spc="-5" dirty="0">
                <a:latin typeface="Arial"/>
                <a:cs typeface="Arial"/>
              </a:rPr>
              <a:t>years to </a:t>
            </a:r>
            <a:r>
              <a:rPr sz="2500" dirty="0">
                <a:latin typeface="Arial"/>
                <a:cs typeface="Arial"/>
              </a:rPr>
              <a:t>an </a:t>
            </a:r>
            <a:r>
              <a:rPr sz="2500" spc="-20" dirty="0">
                <a:latin typeface="Arial"/>
                <a:cs typeface="Arial"/>
              </a:rPr>
              <a:t>author, </a:t>
            </a:r>
            <a:r>
              <a:rPr sz="2500" dirty="0">
                <a:latin typeface="Arial"/>
                <a:cs typeface="Arial"/>
              </a:rPr>
              <a:t>composer </a:t>
            </a:r>
            <a:r>
              <a:rPr sz="2500" spc="-5" dirty="0">
                <a:latin typeface="Arial"/>
                <a:cs typeface="Arial"/>
              </a:rPr>
              <a:t>etc. </a:t>
            </a:r>
            <a:r>
              <a:rPr sz="2500" dirty="0">
                <a:latin typeface="Arial"/>
                <a:cs typeface="Arial"/>
              </a:rPr>
              <a:t>(or </a:t>
            </a:r>
            <a:r>
              <a:rPr sz="2500" spc="-5" dirty="0">
                <a:latin typeface="Arial"/>
                <a:cs typeface="Arial"/>
              </a:rPr>
              <a:t>his assignee) to  print, </a:t>
            </a:r>
            <a:r>
              <a:rPr sz="2500" spc="-10" dirty="0">
                <a:latin typeface="Arial"/>
                <a:cs typeface="Arial"/>
              </a:rPr>
              <a:t>publish </a:t>
            </a:r>
            <a:r>
              <a:rPr sz="2500" spc="-5" dirty="0">
                <a:latin typeface="Arial"/>
                <a:cs typeface="Arial"/>
              </a:rPr>
              <a:t>and sell copies of his original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work”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500" spc="-40" dirty="0">
                <a:latin typeface="Trebuchet MS"/>
                <a:cs typeface="Trebuchet MS"/>
              </a:rPr>
              <a:t>(</a:t>
            </a:r>
            <a:r>
              <a:rPr sz="2500" i="1" spc="-40" dirty="0">
                <a:latin typeface="Verdana"/>
                <a:cs typeface="Verdana"/>
              </a:rPr>
              <a:t>Oxford </a:t>
            </a:r>
            <a:r>
              <a:rPr sz="2500" i="1" spc="-140" dirty="0">
                <a:latin typeface="Verdana"/>
                <a:cs typeface="Verdana"/>
              </a:rPr>
              <a:t>English</a:t>
            </a:r>
            <a:r>
              <a:rPr sz="2500" i="1" spc="-290" dirty="0">
                <a:latin typeface="Verdana"/>
                <a:cs typeface="Verdana"/>
              </a:rPr>
              <a:t> </a:t>
            </a:r>
            <a:r>
              <a:rPr sz="2500" i="1" spc="-40" dirty="0">
                <a:latin typeface="Verdana"/>
                <a:cs typeface="Verdana"/>
              </a:rPr>
              <a:t>Dictionary</a:t>
            </a:r>
            <a:r>
              <a:rPr sz="2500" spc="-40" dirty="0">
                <a:latin typeface="Trebuchet MS"/>
                <a:cs typeface="Trebuchet MS"/>
              </a:rPr>
              <a:t>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7242" y="1833033"/>
            <a:ext cx="2788375" cy="1656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54495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What can </a:t>
            </a:r>
            <a:r>
              <a:rPr sz="4400" dirty="0"/>
              <a:t>be </a:t>
            </a:r>
            <a:r>
              <a:rPr sz="4400" spc="-5" dirty="0"/>
              <a:t>Protected</a:t>
            </a:r>
            <a:r>
              <a:rPr sz="4400" spc="-80" dirty="0"/>
              <a:t> </a:t>
            </a:r>
            <a:r>
              <a:rPr sz="4400" spc="-5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483217"/>
            <a:ext cx="4165600" cy="439229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75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25" dirty="0">
                <a:latin typeface="Arial"/>
                <a:cs typeface="Arial"/>
              </a:rPr>
              <a:t>literary </a:t>
            </a:r>
            <a:r>
              <a:rPr sz="2700" spc="-70" dirty="0">
                <a:latin typeface="Arial"/>
                <a:cs typeface="Arial"/>
              </a:rPr>
              <a:t>or </a:t>
            </a:r>
            <a:r>
              <a:rPr sz="2700" spc="-110" dirty="0">
                <a:latin typeface="Arial"/>
                <a:cs typeface="Arial"/>
              </a:rPr>
              <a:t>dramatic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Arial"/>
                <a:cs typeface="Arial"/>
              </a:rPr>
              <a:t>a </a:t>
            </a:r>
            <a:r>
              <a:rPr sz="2700" spc="-220" dirty="0">
                <a:latin typeface="Arial"/>
                <a:cs typeface="Arial"/>
              </a:rPr>
              <a:t>musical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65" dirty="0">
                <a:latin typeface="Arial"/>
                <a:cs typeface="Arial"/>
              </a:rPr>
              <a:t>an </a:t>
            </a:r>
            <a:r>
              <a:rPr sz="2700" spc="-95" dirty="0">
                <a:latin typeface="Arial"/>
                <a:cs typeface="Arial"/>
              </a:rPr>
              <a:t>artistic</a:t>
            </a:r>
            <a:r>
              <a:rPr sz="2700" spc="9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-140" dirty="0">
                <a:latin typeface="Arial"/>
                <a:cs typeface="Arial"/>
              </a:rPr>
              <a:t>cinematograph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film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5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-250" dirty="0">
                <a:latin typeface="Arial"/>
                <a:cs typeface="Arial"/>
              </a:rPr>
              <a:t>sound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recording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0" dirty="0">
                <a:latin typeface="Arial"/>
                <a:cs typeface="Arial"/>
              </a:rPr>
              <a:t>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photograph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0" dirty="0">
                <a:latin typeface="Arial"/>
                <a:cs typeface="Arial"/>
              </a:rPr>
              <a:t>a </a:t>
            </a:r>
            <a:r>
              <a:rPr sz="2700" spc="-180" dirty="0">
                <a:latin typeface="Arial"/>
                <a:cs typeface="Arial"/>
              </a:rPr>
              <a:t>computer </a:t>
            </a:r>
            <a:r>
              <a:rPr sz="2700" spc="-100" dirty="0">
                <a:latin typeface="Arial"/>
                <a:cs typeface="Arial"/>
              </a:rPr>
              <a:t>generated</a:t>
            </a:r>
            <a:r>
              <a:rPr sz="2700" spc="5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work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6501" y="4286275"/>
            <a:ext cx="2665349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625" y="1714373"/>
            <a:ext cx="1571625" cy="200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00875" y="2307717"/>
            <a:ext cx="1857375" cy="1407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66008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Whose Rights are protected</a:t>
            </a:r>
            <a:r>
              <a:rPr sz="4400" spc="-30" dirty="0"/>
              <a:t> </a:t>
            </a:r>
            <a:r>
              <a:rPr sz="4400" spc="-5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612468"/>
            <a:ext cx="7738109" cy="279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45085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55" dirty="0">
                <a:latin typeface="Arial"/>
                <a:cs typeface="Arial"/>
              </a:rPr>
              <a:t>protects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75" dirty="0">
                <a:latin typeface="Arial"/>
                <a:cs typeface="Arial"/>
              </a:rPr>
              <a:t>right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b="1" spc="-185" dirty="0">
                <a:latin typeface="Trebuchet MS"/>
                <a:cs typeface="Trebuchet MS"/>
              </a:rPr>
              <a:t>Author</a:t>
            </a:r>
            <a:r>
              <a:rPr sz="2900" spc="-185" dirty="0">
                <a:latin typeface="Arial"/>
                <a:cs typeface="Arial"/>
              </a:rPr>
              <a:t>, </a:t>
            </a:r>
            <a:r>
              <a:rPr sz="2900" spc="-130" dirty="0">
                <a:latin typeface="Arial"/>
                <a:cs typeface="Arial"/>
              </a:rPr>
              <a:t>i.e. </a:t>
            </a:r>
            <a:r>
              <a:rPr sz="2900" spc="-95" dirty="0">
                <a:latin typeface="Arial"/>
                <a:cs typeface="Arial"/>
              </a:rPr>
              <a:t>creator 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30" dirty="0">
                <a:latin typeface="Arial"/>
                <a:cs typeface="Arial"/>
              </a:rPr>
              <a:t>Intellectual</a:t>
            </a:r>
            <a:r>
              <a:rPr sz="2900" spc="20" dirty="0">
                <a:latin typeface="Arial"/>
                <a:cs typeface="Arial"/>
              </a:rPr>
              <a:t> </a:t>
            </a:r>
            <a:r>
              <a:rPr sz="2900" spc="-160" dirty="0">
                <a:latin typeface="Arial"/>
                <a:cs typeface="Arial"/>
              </a:rPr>
              <a:t>Properties.</a:t>
            </a:r>
            <a:endParaRPr sz="29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625"/>
              </a:spcBef>
            </a:pPr>
            <a:r>
              <a:rPr sz="1650" spc="345" dirty="0">
                <a:solidFill>
                  <a:srgbClr val="93B6D2"/>
                </a:solidFill>
                <a:latin typeface="Arial"/>
                <a:cs typeface="Arial"/>
              </a:rPr>
              <a:t> </a:t>
            </a:r>
            <a:r>
              <a:rPr sz="2400" spc="-120" dirty="0">
                <a:latin typeface="Arial"/>
                <a:cs typeface="Arial"/>
              </a:rPr>
              <a:t>He/She </a:t>
            </a:r>
            <a:r>
              <a:rPr sz="2400" spc="-210" dirty="0">
                <a:latin typeface="Arial"/>
                <a:cs typeface="Arial"/>
              </a:rPr>
              <a:t>is </a:t>
            </a:r>
            <a:r>
              <a:rPr sz="2400" spc="-140" dirty="0">
                <a:latin typeface="Arial"/>
                <a:cs typeface="Arial"/>
              </a:rPr>
              <a:t>also </a:t>
            </a:r>
            <a:r>
              <a:rPr sz="2400" spc="-80" dirty="0">
                <a:latin typeface="Arial"/>
                <a:cs typeface="Arial"/>
              </a:rPr>
              <a:t>called </a:t>
            </a:r>
            <a:r>
              <a:rPr sz="2400" spc="-145" dirty="0">
                <a:latin typeface="Arial"/>
                <a:cs typeface="Arial"/>
              </a:rPr>
              <a:t>the </a:t>
            </a:r>
            <a:r>
              <a:rPr sz="2400" u="heavy" spc="-1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</a:t>
            </a:r>
            <a:r>
              <a:rPr sz="24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Owner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Copyright.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SzPct val="58620"/>
              <a:buFont typeface="Wingdings"/>
              <a:buChar char=""/>
              <a:tabLst>
                <a:tab pos="332740" algn="l"/>
              </a:tabLst>
            </a:pPr>
            <a:r>
              <a:rPr sz="2900" spc="-215" dirty="0">
                <a:latin typeface="Arial"/>
                <a:cs typeface="Arial"/>
              </a:rPr>
              <a:t>However, </a:t>
            </a:r>
            <a:r>
              <a:rPr sz="2900" spc="-175" dirty="0">
                <a:latin typeface="Arial"/>
                <a:cs typeface="Arial"/>
              </a:rPr>
              <a:t>in </a:t>
            </a:r>
            <a:r>
              <a:rPr sz="2900" spc="-250" dirty="0">
                <a:latin typeface="Arial"/>
                <a:cs typeface="Arial"/>
              </a:rPr>
              <a:t>course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85" dirty="0">
                <a:latin typeface="Arial"/>
                <a:cs typeface="Arial"/>
              </a:rPr>
              <a:t>employment,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135" dirty="0">
                <a:latin typeface="Arial"/>
                <a:cs typeface="Arial"/>
              </a:rPr>
              <a:t>employer </a:t>
            </a:r>
            <a:r>
              <a:rPr sz="2900" spc="-245" dirty="0">
                <a:latin typeface="Arial"/>
                <a:cs typeface="Arial"/>
              </a:rPr>
              <a:t>is  </a:t>
            </a:r>
            <a:r>
              <a:rPr sz="2900" spc="-175" dirty="0">
                <a:latin typeface="Arial"/>
                <a:cs typeface="Arial"/>
              </a:rPr>
              <a:t>the </a:t>
            </a:r>
            <a:r>
              <a:rPr sz="2900" spc="-75" dirty="0">
                <a:latin typeface="Arial"/>
                <a:cs typeface="Arial"/>
              </a:rPr>
              <a:t>first </a:t>
            </a:r>
            <a:r>
              <a:rPr sz="2900" spc="-180" dirty="0">
                <a:latin typeface="Arial"/>
                <a:cs typeface="Arial"/>
              </a:rPr>
              <a:t>owner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235" dirty="0">
                <a:latin typeface="Arial"/>
                <a:cs typeface="Arial"/>
              </a:rPr>
              <a:t>these</a:t>
            </a:r>
            <a:r>
              <a:rPr sz="2900" spc="-160" dirty="0">
                <a:latin typeface="Arial"/>
                <a:cs typeface="Arial"/>
              </a:rPr>
              <a:t> </a:t>
            </a:r>
            <a:r>
              <a:rPr sz="2900" spc="-155" dirty="0">
                <a:latin typeface="Arial"/>
                <a:cs typeface="Arial"/>
              </a:rPr>
              <a:t>rights.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3774" y="4839970"/>
          <a:ext cx="6096000" cy="201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352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Creator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Literary or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dramatic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Author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Musical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Composer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Cinematograph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Producer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Sound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recording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Producer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Photograph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Photographer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39020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Why </a:t>
            </a:r>
            <a:r>
              <a:rPr sz="4400" dirty="0"/>
              <a:t>Copyright</a:t>
            </a:r>
            <a:r>
              <a:rPr sz="4400" spc="-120" dirty="0"/>
              <a:t> </a:t>
            </a:r>
            <a:r>
              <a:rPr sz="4400" spc="-5" dirty="0"/>
              <a:t>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2686" y="1658747"/>
            <a:ext cx="3810000" cy="1524000"/>
          </a:xfrm>
          <a:custGeom>
            <a:avLst/>
            <a:gdLst/>
            <a:ahLst/>
            <a:cxnLst/>
            <a:rect l="l" t="t" r="r" b="b"/>
            <a:pathLst>
              <a:path w="3810000" h="1524000">
                <a:moveTo>
                  <a:pt x="0" y="1524000"/>
                </a:moveTo>
                <a:lnTo>
                  <a:pt x="3810000" y="1524000"/>
                </a:lnTo>
                <a:lnTo>
                  <a:pt x="3810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2686" y="1658747"/>
            <a:ext cx="3810000" cy="1524000"/>
          </a:xfrm>
          <a:custGeom>
            <a:avLst/>
            <a:gdLst/>
            <a:ahLst/>
            <a:cxnLst/>
            <a:rect l="l" t="t" r="r" b="b"/>
            <a:pathLst>
              <a:path w="3810000" h="1524000">
                <a:moveTo>
                  <a:pt x="0" y="1524000"/>
                </a:moveTo>
                <a:lnTo>
                  <a:pt x="3810000" y="1524000"/>
                </a:lnTo>
                <a:lnTo>
                  <a:pt x="3810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9050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3161" y="1649222"/>
            <a:ext cx="3829050" cy="154305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58115" rIns="0" bIns="0" rtlCol="0">
            <a:spAutoFit/>
          </a:bodyPr>
          <a:lstStyle/>
          <a:p>
            <a:pPr marL="810260">
              <a:lnSpc>
                <a:spcPct val="100000"/>
              </a:lnSpc>
              <a:spcBef>
                <a:spcPts val="1245"/>
              </a:spcBef>
            </a:pPr>
            <a:r>
              <a:rPr sz="6500" spc="-475" dirty="0">
                <a:solidFill>
                  <a:srgbClr val="FFFFFF"/>
                </a:solidFill>
                <a:latin typeface="Arial"/>
                <a:cs typeface="Arial"/>
              </a:rPr>
              <a:t>Favour</a:t>
            </a:r>
            <a:endParaRPr sz="6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686" y="3182658"/>
            <a:ext cx="3810000" cy="2854960"/>
          </a:xfrm>
          <a:custGeom>
            <a:avLst/>
            <a:gdLst/>
            <a:ahLst/>
            <a:cxnLst/>
            <a:rect l="l" t="t" r="r" b="b"/>
            <a:pathLst>
              <a:path w="3810000" h="2854960">
                <a:moveTo>
                  <a:pt x="0" y="2854833"/>
                </a:moveTo>
                <a:lnTo>
                  <a:pt x="3810000" y="2854833"/>
                </a:lnTo>
                <a:lnTo>
                  <a:pt x="3810000" y="0"/>
                </a:lnTo>
                <a:lnTo>
                  <a:pt x="0" y="0"/>
                </a:lnTo>
                <a:lnTo>
                  <a:pt x="0" y="2854833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686" y="3182658"/>
            <a:ext cx="3810000" cy="2854960"/>
          </a:xfrm>
          <a:custGeom>
            <a:avLst/>
            <a:gdLst/>
            <a:ahLst/>
            <a:cxnLst/>
            <a:rect l="l" t="t" r="r" b="b"/>
            <a:pathLst>
              <a:path w="3810000" h="2854960">
                <a:moveTo>
                  <a:pt x="0" y="2854833"/>
                </a:moveTo>
                <a:lnTo>
                  <a:pt x="3810000" y="2854833"/>
                </a:lnTo>
                <a:lnTo>
                  <a:pt x="3810000" y="0"/>
                </a:lnTo>
                <a:lnTo>
                  <a:pt x="0" y="0"/>
                </a:lnTo>
                <a:lnTo>
                  <a:pt x="0" y="2854833"/>
                </a:lnTo>
                <a:close/>
              </a:path>
            </a:pathLst>
          </a:custGeom>
          <a:ln w="19050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304" y="3256915"/>
            <a:ext cx="3261360" cy="20853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marR="219075" indent="-286385">
              <a:lnSpc>
                <a:spcPts val="2910"/>
              </a:lnSpc>
              <a:spcBef>
                <a:spcPts val="580"/>
              </a:spcBef>
              <a:buChar char="•"/>
              <a:tabLst>
                <a:tab pos="286385" algn="l"/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Rewards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creative  </a:t>
            </a:r>
            <a:r>
              <a:rPr sz="2800" dirty="0">
                <a:latin typeface="Arial"/>
                <a:cs typeface="Arial"/>
              </a:rPr>
              <a:t>efforts.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286385" marR="5080" indent="-286385">
              <a:lnSpc>
                <a:spcPts val="2900"/>
              </a:lnSpc>
              <a:buChar char="•"/>
              <a:tabLst>
                <a:tab pos="286385" algn="l"/>
                <a:tab pos="287020" algn="l"/>
              </a:tabLst>
            </a:pPr>
            <a:r>
              <a:rPr sz="2800" spc="5" dirty="0">
                <a:latin typeface="Arial"/>
                <a:cs typeface="Arial"/>
              </a:rPr>
              <a:t>Protects </a:t>
            </a:r>
            <a:r>
              <a:rPr sz="2800" dirty="0">
                <a:latin typeface="Arial"/>
                <a:cs typeface="Arial"/>
              </a:rPr>
              <a:t>interest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</a:t>
            </a:r>
            <a:r>
              <a:rPr sz="2800" spc="5" dirty="0">
                <a:latin typeface="Arial"/>
                <a:cs typeface="Arial"/>
              </a:rPr>
              <a:t>the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creator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6047" y="1658747"/>
            <a:ext cx="3810000" cy="1524000"/>
          </a:xfrm>
          <a:custGeom>
            <a:avLst/>
            <a:gdLst/>
            <a:ahLst/>
            <a:cxnLst/>
            <a:rect l="l" t="t" r="r" b="b"/>
            <a:pathLst>
              <a:path w="3810000" h="1524000">
                <a:moveTo>
                  <a:pt x="0" y="1524000"/>
                </a:moveTo>
                <a:lnTo>
                  <a:pt x="3810000" y="1524000"/>
                </a:lnTo>
                <a:lnTo>
                  <a:pt x="3810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6047" y="1658747"/>
            <a:ext cx="3810000" cy="1524000"/>
          </a:xfrm>
          <a:custGeom>
            <a:avLst/>
            <a:gdLst/>
            <a:ahLst/>
            <a:cxnLst/>
            <a:rect l="l" t="t" r="r" b="b"/>
            <a:pathLst>
              <a:path w="3810000" h="1524000">
                <a:moveTo>
                  <a:pt x="0" y="1524000"/>
                </a:moveTo>
                <a:lnTo>
                  <a:pt x="3810000" y="1524000"/>
                </a:lnTo>
                <a:lnTo>
                  <a:pt x="3810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9050">
            <a:solidFill>
              <a:srgbClr val="93B6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46522" y="1649222"/>
            <a:ext cx="3829050" cy="1543050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158115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245"/>
              </a:spcBef>
            </a:pPr>
            <a:r>
              <a:rPr sz="6500" spc="-355" dirty="0">
                <a:solidFill>
                  <a:srgbClr val="FFFFFF"/>
                </a:solidFill>
                <a:latin typeface="Arial"/>
                <a:cs typeface="Arial"/>
              </a:rPr>
              <a:t>Against</a:t>
            </a:r>
            <a:endParaRPr sz="6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6047" y="3182658"/>
            <a:ext cx="3810000" cy="2854960"/>
          </a:xfrm>
          <a:custGeom>
            <a:avLst/>
            <a:gdLst/>
            <a:ahLst/>
            <a:cxnLst/>
            <a:rect l="l" t="t" r="r" b="b"/>
            <a:pathLst>
              <a:path w="3810000" h="2854960">
                <a:moveTo>
                  <a:pt x="0" y="2854833"/>
                </a:moveTo>
                <a:lnTo>
                  <a:pt x="3810000" y="2854833"/>
                </a:lnTo>
                <a:lnTo>
                  <a:pt x="3810000" y="0"/>
                </a:lnTo>
                <a:lnTo>
                  <a:pt x="0" y="0"/>
                </a:lnTo>
                <a:lnTo>
                  <a:pt x="0" y="2854833"/>
                </a:lnTo>
                <a:close/>
              </a:path>
            </a:pathLst>
          </a:custGeom>
          <a:solidFill>
            <a:srgbClr val="DCE4E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6047" y="3182658"/>
            <a:ext cx="3810000" cy="2854960"/>
          </a:xfrm>
          <a:custGeom>
            <a:avLst/>
            <a:gdLst/>
            <a:ahLst/>
            <a:cxnLst/>
            <a:rect l="l" t="t" r="r" b="b"/>
            <a:pathLst>
              <a:path w="3810000" h="2854960">
                <a:moveTo>
                  <a:pt x="0" y="2854833"/>
                </a:moveTo>
                <a:lnTo>
                  <a:pt x="3810000" y="2854833"/>
                </a:lnTo>
                <a:lnTo>
                  <a:pt x="3810000" y="0"/>
                </a:lnTo>
                <a:lnTo>
                  <a:pt x="0" y="0"/>
                </a:lnTo>
                <a:lnTo>
                  <a:pt x="0" y="2854833"/>
                </a:lnTo>
                <a:close/>
              </a:path>
            </a:pathLst>
          </a:custGeom>
          <a:ln w="19050">
            <a:solidFill>
              <a:srgbClr val="DCE4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06923" y="3256915"/>
            <a:ext cx="3213735" cy="20853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6385" marR="5080" indent="-286385">
              <a:lnSpc>
                <a:spcPts val="2910"/>
              </a:lnSpc>
              <a:spcBef>
                <a:spcPts val="580"/>
              </a:spcBef>
              <a:buChar char="•"/>
              <a:tabLst>
                <a:tab pos="286385" algn="l"/>
                <a:tab pos="287020" algn="l"/>
              </a:tabLst>
            </a:pPr>
            <a:r>
              <a:rPr sz="2800" spc="5" dirty="0">
                <a:latin typeface="Arial"/>
                <a:cs typeface="Arial"/>
              </a:rPr>
              <a:t>Protects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corporate  interests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286385" marR="717550" indent="-286385">
              <a:lnSpc>
                <a:spcPts val="2900"/>
              </a:lnSpc>
              <a:buChar char="•"/>
              <a:tabLst>
                <a:tab pos="286385" algn="l"/>
                <a:tab pos="287020" algn="l"/>
              </a:tabLst>
            </a:pPr>
            <a:r>
              <a:rPr sz="2800" dirty="0">
                <a:latin typeface="Arial"/>
                <a:cs typeface="Arial"/>
              </a:rPr>
              <a:t>Criminalizing  </a:t>
            </a:r>
            <a:r>
              <a:rPr sz="2800" spc="5" dirty="0">
                <a:latin typeface="Arial"/>
                <a:cs typeface="Arial"/>
              </a:rPr>
              <a:t>legitimate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dirty="0"/>
              <a:t>Copyright: National </a:t>
            </a:r>
            <a:r>
              <a:rPr spc="-5" dirty="0"/>
              <a:t>Vs</a:t>
            </a:r>
            <a:r>
              <a:rPr spc="-204" dirty="0"/>
              <a:t> </a:t>
            </a:r>
            <a:r>
              <a:rPr dirty="0"/>
              <a:t>International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692" y="1572844"/>
            <a:ext cx="7444740" cy="4348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1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50" dirty="0">
                <a:latin typeface="Arial"/>
                <a:cs typeface="Arial"/>
              </a:rPr>
              <a:t>No </a:t>
            </a:r>
            <a:r>
              <a:rPr sz="2700" spc="-160" dirty="0">
                <a:latin typeface="Arial"/>
                <a:cs typeface="Arial"/>
              </a:rPr>
              <a:t>single </a:t>
            </a:r>
            <a:r>
              <a:rPr sz="2700" spc="-85" dirty="0">
                <a:latin typeface="Arial"/>
                <a:cs typeface="Arial"/>
              </a:rPr>
              <a:t>“international </a:t>
            </a:r>
            <a:r>
              <a:rPr sz="2700" spc="-80" dirty="0">
                <a:latin typeface="Arial"/>
                <a:cs typeface="Arial"/>
              </a:rPr>
              <a:t>copyright” </a:t>
            </a:r>
            <a:r>
              <a:rPr sz="2700" spc="-10" dirty="0">
                <a:latin typeface="Arial"/>
                <a:cs typeface="Arial"/>
              </a:rPr>
              <a:t>for </a:t>
            </a:r>
            <a:r>
              <a:rPr sz="2700" spc="-160" dirty="0">
                <a:latin typeface="Arial"/>
                <a:cs typeface="Arial"/>
              </a:rPr>
              <a:t>whole</a:t>
            </a:r>
            <a:r>
              <a:rPr sz="2700" spc="285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world.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3750">
              <a:latin typeface="Times New Roman"/>
              <a:cs typeface="Times New Roman"/>
            </a:endParaRPr>
          </a:p>
          <a:p>
            <a:pPr marL="332740" marR="118110" indent="-320040">
              <a:lnSpc>
                <a:spcPts val="291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320" dirty="0">
                <a:latin typeface="Arial"/>
                <a:cs typeface="Arial"/>
              </a:rPr>
              <a:t>The </a:t>
            </a:r>
            <a:r>
              <a:rPr sz="2700" spc="-110" dirty="0">
                <a:latin typeface="Arial"/>
                <a:cs typeface="Arial"/>
              </a:rPr>
              <a:t>Copyright </a:t>
            </a:r>
            <a:r>
              <a:rPr sz="2700" spc="-170" dirty="0">
                <a:latin typeface="Arial"/>
                <a:cs typeface="Arial"/>
              </a:rPr>
              <a:t>Act </a:t>
            </a:r>
            <a:r>
              <a:rPr sz="2700" spc="5" dirty="0">
                <a:latin typeface="Arial"/>
                <a:cs typeface="Arial"/>
              </a:rPr>
              <a:t>of </a:t>
            </a:r>
            <a:r>
              <a:rPr sz="2700" spc="-170" dirty="0">
                <a:latin typeface="Arial"/>
                <a:cs typeface="Arial"/>
              </a:rPr>
              <a:t>each </a:t>
            </a:r>
            <a:r>
              <a:rPr sz="2700" spc="-160" dirty="0">
                <a:latin typeface="Arial"/>
                <a:cs typeface="Arial"/>
              </a:rPr>
              <a:t>country </a:t>
            </a:r>
            <a:r>
              <a:rPr sz="2700" spc="-229" dirty="0">
                <a:latin typeface="Arial"/>
                <a:cs typeface="Arial"/>
              </a:rPr>
              <a:t>is </a:t>
            </a:r>
            <a:r>
              <a:rPr sz="2700" spc="-145" dirty="0">
                <a:latin typeface="Arial"/>
                <a:cs typeface="Arial"/>
              </a:rPr>
              <a:t>compliant </a:t>
            </a:r>
            <a:r>
              <a:rPr sz="2700" spc="-125" dirty="0">
                <a:latin typeface="Arial"/>
                <a:cs typeface="Arial"/>
              </a:rPr>
              <a:t>with  </a:t>
            </a:r>
            <a:r>
              <a:rPr sz="2700" spc="-265" dirty="0">
                <a:latin typeface="Arial"/>
                <a:cs typeface="Arial"/>
              </a:rPr>
              <a:t>most </a:t>
            </a:r>
            <a:r>
              <a:rPr sz="2700" spc="-100" dirty="0">
                <a:latin typeface="Arial"/>
                <a:cs typeface="Arial"/>
              </a:rPr>
              <a:t>international </a:t>
            </a:r>
            <a:r>
              <a:rPr sz="2700" spc="-220" dirty="0">
                <a:latin typeface="Arial"/>
                <a:cs typeface="Arial"/>
              </a:rPr>
              <a:t>conventions </a:t>
            </a:r>
            <a:r>
              <a:rPr sz="2700" spc="-120" dirty="0">
                <a:latin typeface="Arial"/>
                <a:cs typeface="Arial"/>
              </a:rPr>
              <a:t>and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treaties.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D8046"/>
              </a:buClr>
              <a:buFont typeface="Wingdings"/>
              <a:buChar char=""/>
            </a:pPr>
            <a:endParaRPr sz="3750">
              <a:latin typeface="Times New Roman"/>
              <a:cs typeface="Times New Roman"/>
            </a:endParaRPr>
          </a:p>
          <a:p>
            <a:pPr marL="332740" marR="241935" indent="-320040">
              <a:lnSpc>
                <a:spcPts val="29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240" dirty="0">
                <a:latin typeface="Arial"/>
                <a:cs typeface="Arial"/>
              </a:rPr>
              <a:t>In </a:t>
            </a:r>
            <a:r>
              <a:rPr sz="2700" spc="-114" dirty="0">
                <a:latin typeface="Arial"/>
                <a:cs typeface="Arial"/>
              </a:rPr>
              <a:t>India,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b="1" spc="-140" dirty="0">
                <a:latin typeface="Trebuchet MS"/>
                <a:cs typeface="Trebuchet MS"/>
              </a:rPr>
              <a:t>Copyright </a:t>
            </a:r>
            <a:r>
              <a:rPr sz="2700" b="1" spc="-200" dirty="0">
                <a:latin typeface="Trebuchet MS"/>
                <a:cs typeface="Trebuchet MS"/>
              </a:rPr>
              <a:t>Act, </a:t>
            </a:r>
            <a:r>
              <a:rPr sz="2700" b="1" spc="-145" dirty="0">
                <a:latin typeface="Trebuchet MS"/>
                <a:cs typeface="Trebuchet MS"/>
              </a:rPr>
              <a:t>1957 </a:t>
            </a:r>
            <a:r>
              <a:rPr sz="2700" spc="-229" dirty="0">
                <a:latin typeface="Arial"/>
                <a:cs typeface="Arial"/>
              </a:rPr>
              <a:t>is </a:t>
            </a:r>
            <a:r>
              <a:rPr sz="2700" spc="-145" dirty="0">
                <a:latin typeface="Arial"/>
                <a:cs typeface="Arial"/>
              </a:rPr>
              <a:t>compliant </a:t>
            </a:r>
            <a:r>
              <a:rPr sz="2700" spc="-125" dirty="0">
                <a:latin typeface="Arial"/>
                <a:cs typeface="Arial"/>
              </a:rPr>
              <a:t>with  </a:t>
            </a:r>
            <a:r>
              <a:rPr sz="2700" spc="-215" dirty="0">
                <a:latin typeface="Arial"/>
                <a:cs typeface="Arial"/>
              </a:rPr>
              <a:t>these </a:t>
            </a:r>
            <a:r>
              <a:rPr sz="2700" spc="-100" dirty="0">
                <a:latin typeface="Arial"/>
                <a:cs typeface="Arial"/>
              </a:rPr>
              <a:t>international </a:t>
            </a:r>
            <a:r>
              <a:rPr sz="2700" spc="-220" dirty="0">
                <a:latin typeface="Arial"/>
                <a:cs typeface="Arial"/>
              </a:rPr>
              <a:t>conventions </a:t>
            </a:r>
            <a:r>
              <a:rPr sz="2700" spc="-120" dirty="0">
                <a:latin typeface="Arial"/>
                <a:cs typeface="Arial"/>
              </a:rPr>
              <a:t>and</a:t>
            </a:r>
            <a:r>
              <a:rPr sz="2700" spc="409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treaties-</a:t>
            </a:r>
            <a:endParaRPr sz="27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380"/>
              </a:spcBef>
              <a:buClr>
                <a:srgbClr val="93B6D2"/>
              </a:buClr>
              <a:buSzPct val="70000"/>
              <a:buChar char=""/>
              <a:tabLst>
                <a:tab pos="652780" algn="l"/>
              </a:tabLst>
            </a:pPr>
            <a:r>
              <a:rPr sz="2000" spc="-155" dirty="0">
                <a:latin typeface="Arial"/>
                <a:cs typeface="Arial"/>
              </a:rPr>
              <a:t>Berne Convention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1886</a:t>
            </a:r>
            <a:endParaRPr sz="2000">
              <a:latin typeface="Arial"/>
              <a:cs typeface="Arial"/>
            </a:endParaRPr>
          </a:p>
          <a:p>
            <a:pPr marL="652145" lvl="1" indent="-273685">
              <a:lnSpc>
                <a:spcPct val="100000"/>
              </a:lnSpc>
              <a:spcBef>
                <a:spcPts val="360"/>
              </a:spcBef>
              <a:buClr>
                <a:srgbClr val="93B6D2"/>
              </a:buClr>
              <a:buSzPct val="70000"/>
              <a:buChar char=""/>
              <a:tabLst>
                <a:tab pos="652780" algn="l"/>
              </a:tabLst>
            </a:pPr>
            <a:r>
              <a:rPr sz="2000" spc="-130" dirty="0">
                <a:latin typeface="Arial"/>
                <a:cs typeface="Arial"/>
              </a:rPr>
              <a:t>Universal </a:t>
            </a:r>
            <a:r>
              <a:rPr sz="2000" spc="-85" dirty="0">
                <a:latin typeface="Arial"/>
                <a:cs typeface="Arial"/>
              </a:rPr>
              <a:t>Copyright </a:t>
            </a:r>
            <a:r>
              <a:rPr sz="2000" spc="-155" dirty="0">
                <a:latin typeface="Arial"/>
                <a:cs typeface="Arial"/>
              </a:rPr>
              <a:t>Convention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1951</a:t>
            </a:r>
            <a:endParaRPr sz="2000">
              <a:latin typeface="Arial"/>
              <a:cs typeface="Arial"/>
            </a:endParaRPr>
          </a:p>
          <a:p>
            <a:pPr marL="652145" marR="5080" lvl="1" indent="-273685">
              <a:lnSpc>
                <a:spcPts val="2160"/>
              </a:lnSpc>
              <a:spcBef>
                <a:spcPts val="635"/>
              </a:spcBef>
              <a:buClr>
                <a:srgbClr val="93B6D2"/>
              </a:buClr>
              <a:buSzPct val="70000"/>
              <a:buChar char=""/>
              <a:tabLst>
                <a:tab pos="652780" algn="l"/>
              </a:tabLst>
            </a:pPr>
            <a:r>
              <a:rPr sz="2000" spc="-120" dirty="0">
                <a:latin typeface="Arial"/>
                <a:cs typeface="Arial"/>
              </a:rPr>
              <a:t>Agreement </a:t>
            </a:r>
            <a:r>
              <a:rPr sz="2000" spc="-175" dirty="0">
                <a:latin typeface="Arial"/>
                <a:cs typeface="Arial"/>
              </a:rPr>
              <a:t>on </a:t>
            </a:r>
            <a:r>
              <a:rPr sz="2000" spc="-125" dirty="0">
                <a:latin typeface="Arial"/>
                <a:cs typeface="Arial"/>
              </a:rPr>
              <a:t>Trade </a:t>
            </a:r>
            <a:r>
              <a:rPr sz="2000" spc="-110" dirty="0">
                <a:latin typeface="Arial"/>
                <a:cs typeface="Arial"/>
              </a:rPr>
              <a:t>Related </a:t>
            </a:r>
            <a:r>
              <a:rPr sz="2000" spc="-170" dirty="0">
                <a:latin typeface="Arial"/>
                <a:cs typeface="Arial"/>
              </a:rPr>
              <a:t>Aspects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95" dirty="0">
                <a:latin typeface="Arial"/>
                <a:cs typeface="Arial"/>
              </a:rPr>
              <a:t>Intellectual </a:t>
            </a:r>
            <a:r>
              <a:rPr sz="2000" spc="-70" dirty="0">
                <a:latin typeface="Arial"/>
                <a:cs typeface="Arial"/>
              </a:rPr>
              <a:t>Property </a:t>
            </a:r>
            <a:r>
              <a:rPr sz="2000" spc="-240" dirty="0">
                <a:latin typeface="Arial"/>
                <a:cs typeface="Arial"/>
              </a:rPr>
              <a:t>Rights  </a:t>
            </a:r>
            <a:r>
              <a:rPr sz="2000" spc="-265" dirty="0">
                <a:latin typeface="Arial"/>
                <a:cs typeface="Arial"/>
              </a:rPr>
              <a:t>(TRIPS)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61690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Indian </a:t>
            </a:r>
            <a:r>
              <a:rPr sz="4400" dirty="0"/>
              <a:t>Copyright </a:t>
            </a:r>
            <a:r>
              <a:rPr sz="4400" spc="-5" dirty="0"/>
              <a:t>Act,</a:t>
            </a:r>
            <a:r>
              <a:rPr sz="4400" spc="-340" dirty="0"/>
              <a:t> </a:t>
            </a:r>
            <a:r>
              <a:rPr sz="4400" dirty="0"/>
              <a:t>1957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716100"/>
            <a:ext cx="7853680" cy="3824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75" dirty="0">
                <a:latin typeface="Arial"/>
                <a:cs typeface="Arial"/>
              </a:rPr>
              <a:t>First </a:t>
            </a:r>
            <a:r>
              <a:rPr sz="2500" spc="-70" dirty="0">
                <a:latin typeface="Arial"/>
                <a:cs typeface="Arial"/>
              </a:rPr>
              <a:t>right </a:t>
            </a:r>
            <a:r>
              <a:rPr sz="2500" spc="-150" dirty="0">
                <a:latin typeface="Arial"/>
                <a:cs typeface="Arial"/>
              </a:rPr>
              <a:t>in </a:t>
            </a:r>
            <a:r>
              <a:rPr sz="2500" spc="-100" dirty="0">
                <a:latin typeface="Arial"/>
                <a:cs typeface="Arial"/>
              </a:rPr>
              <a:t>India </a:t>
            </a:r>
            <a:r>
              <a:rPr sz="2500" spc="-155" dirty="0">
                <a:latin typeface="Arial"/>
                <a:cs typeface="Arial"/>
              </a:rPr>
              <a:t>in</a:t>
            </a:r>
            <a:r>
              <a:rPr sz="2500" spc="-114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1914</a:t>
            </a: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9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225" dirty="0">
                <a:latin typeface="Arial"/>
                <a:cs typeface="Arial"/>
              </a:rPr>
              <a:t>Now, </a:t>
            </a:r>
            <a:r>
              <a:rPr sz="2500" spc="-135" dirty="0">
                <a:latin typeface="Arial"/>
                <a:cs typeface="Arial"/>
              </a:rPr>
              <a:t>Indian </a:t>
            </a:r>
            <a:r>
              <a:rPr sz="2500" spc="-100" dirty="0">
                <a:latin typeface="Arial"/>
                <a:cs typeface="Arial"/>
              </a:rPr>
              <a:t>Copyright </a:t>
            </a:r>
            <a:r>
              <a:rPr sz="2500" spc="-80" dirty="0">
                <a:latin typeface="Arial"/>
                <a:cs typeface="Arial"/>
              </a:rPr>
              <a:t>Act,1957; </a:t>
            </a:r>
            <a:r>
              <a:rPr sz="2500" spc="-145" dirty="0">
                <a:latin typeface="Arial"/>
                <a:cs typeface="Arial"/>
              </a:rPr>
              <a:t>w.e.f.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1958</a:t>
            </a: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92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65" dirty="0">
                <a:latin typeface="Arial"/>
                <a:cs typeface="Arial"/>
              </a:rPr>
              <a:t>Further </a:t>
            </a:r>
            <a:r>
              <a:rPr sz="2500" spc="-225" dirty="0">
                <a:latin typeface="Arial"/>
                <a:cs typeface="Arial"/>
              </a:rPr>
              <a:t>amendments </a:t>
            </a:r>
            <a:r>
              <a:rPr sz="2500" spc="-160" dirty="0">
                <a:latin typeface="Arial"/>
                <a:cs typeface="Arial"/>
              </a:rPr>
              <a:t>in</a:t>
            </a:r>
            <a:r>
              <a:rPr sz="2500" spc="-9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1983,1984,1992,1994,1999</a:t>
            </a:r>
            <a:endParaRPr sz="2500">
              <a:latin typeface="Arial"/>
              <a:cs typeface="Arial"/>
            </a:endParaRPr>
          </a:p>
          <a:p>
            <a:pPr marL="332740" marR="5080" indent="-320040">
              <a:lnSpc>
                <a:spcPct val="109700"/>
              </a:lnSpc>
              <a:spcBef>
                <a:spcPts val="93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60" dirty="0">
                <a:latin typeface="Arial"/>
                <a:cs typeface="Arial"/>
              </a:rPr>
              <a:t>adopted </a:t>
            </a:r>
            <a:r>
              <a:rPr sz="2500" spc="-204" dirty="0">
                <a:latin typeface="Arial"/>
                <a:cs typeface="Arial"/>
              </a:rPr>
              <a:t>many </a:t>
            </a:r>
            <a:r>
              <a:rPr sz="2500" spc="-229" dirty="0">
                <a:latin typeface="Arial"/>
                <a:cs typeface="Arial"/>
              </a:rPr>
              <a:t>English </a:t>
            </a:r>
            <a:r>
              <a:rPr sz="2500" spc="-170" dirty="0">
                <a:latin typeface="Arial"/>
                <a:cs typeface="Arial"/>
              </a:rPr>
              <a:t>provisions, </a:t>
            </a:r>
            <a:r>
              <a:rPr sz="2500" spc="-130" dirty="0">
                <a:latin typeface="Arial"/>
                <a:cs typeface="Arial"/>
              </a:rPr>
              <a:t>introduced </a:t>
            </a:r>
            <a:r>
              <a:rPr sz="2500" spc="-204" dirty="0">
                <a:latin typeface="Arial"/>
                <a:cs typeface="Arial"/>
              </a:rPr>
              <a:t>new </a:t>
            </a:r>
            <a:r>
              <a:rPr sz="2500" spc="-125" dirty="0">
                <a:latin typeface="Arial"/>
                <a:cs typeface="Arial"/>
              </a:rPr>
              <a:t>ideas </a:t>
            </a:r>
            <a:r>
              <a:rPr sz="2500" spc="-110" dirty="0">
                <a:latin typeface="Arial"/>
                <a:cs typeface="Arial"/>
              </a:rPr>
              <a:t>and  </a:t>
            </a:r>
            <a:r>
              <a:rPr sz="2500" spc="-200" dirty="0">
                <a:latin typeface="Arial"/>
                <a:cs typeface="Arial"/>
              </a:rPr>
              <a:t>concepts.</a:t>
            </a: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68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95" dirty="0">
                <a:latin typeface="Arial"/>
                <a:cs typeface="Arial"/>
              </a:rPr>
              <a:t>Created </a:t>
            </a:r>
            <a:r>
              <a:rPr sz="2500" spc="-100" dirty="0">
                <a:latin typeface="Arial"/>
                <a:cs typeface="Arial"/>
              </a:rPr>
              <a:t>Copyright </a:t>
            </a:r>
            <a:r>
              <a:rPr sz="2500" spc="-35" dirty="0">
                <a:latin typeface="Arial"/>
                <a:cs typeface="Arial"/>
              </a:rPr>
              <a:t>Office </a:t>
            </a:r>
            <a:r>
              <a:rPr sz="2500" spc="-110" dirty="0">
                <a:latin typeface="Arial"/>
                <a:cs typeface="Arial"/>
              </a:rPr>
              <a:t>and </a:t>
            </a:r>
            <a:r>
              <a:rPr sz="2500" spc="-100" dirty="0">
                <a:latin typeface="Arial"/>
                <a:cs typeface="Arial"/>
              </a:rPr>
              <a:t>Copyright</a:t>
            </a:r>
            <a:r>
              <a:rPr sz="2500" spc="285" dirty="0">
                <a:latin typeface="Arial"/>
                <a:cs typeface="Arial"/>
              </a:rPr>
              <a:t> </a:t>
            </a:r>
            <a:r>
              <a:rPr sz="2500" spc="-120" dirty="0">
                <a:latin typeface="Arial"/>
                <a:cs typeface="Arial"/>
              </a:rPr>
              <a:t>Board</a:t>
            </a: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8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45" dirty="0">
                <a:latin typeface="Arial"/>
                <a:cs typeface="Arial"/>
              </a:rPr>
              <a:t>Introduced </a:t>
            </a:r>
            <a:r>
              <a:rPr sz="2500" spc="-95" dirty="0">
                <a:latin typeface="Arial"/>
                <a:cs typeface="Arial"/>
              </a:rPr>
              <a:t>civil </a:t>
            </a:r>
            <a:r>
              <a:rPr sz="2500" spc="-110" dirty="0">
                <a:latin typeface="Arial"/>
                <a:cs typeface="Arial"/>
              </a:rPr>
              <a:t>and </a:t>
            </a:r>
            <a:r>
              <a:rPr sz="2500" spc="-135" dirty="0">
                <a:latin typeface="Arial"/>
                <a:cs typeface="Arial"/>
              </a:rPr>
              <a:t>criminal </a:t>
            </a:r>
            <a:r>
              <a:rPr sz="2500" spc="-165" dirty="0">
                <a:latin typeface="Arial"/>
                <a:cs typeface="Arial"/>
              </a:rPr>
              <a:t>remedies </a:t>
            </a:r>
            <a:r>
              <a:rPr sz="2500" spc="-120" dirty="0">
                <a:latin typeface="Arial"/>
                <a:cs typeface="Arial"/>
              </a:rPr>
              <a:t>against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-130" dirty="0">
                <a:latin typeface="Arial"/>
                <a:cs typeface="Arial"/>
              </a:rPr>
              <a:t>infringement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2501" y="1786001"/>
            <a:ext cx="809625" cy="137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57886"/>
            <a:ext cx="727265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Indian Perspective on</a:t>
            </a:r>
            <a:r>
              <a:rPr sz="4400" spc="-30" dirty="0"/>
              <a:t> </a:t>
            </a:r>
            <a:r>
              <a:rPr sz="4400" dirty="0"/>
              <a:t>Copyright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692" y="1612468"/>
            <a:ext cx="7811134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75" dirty="0">
                <a:latin typeface="Arial"/>
                <a:cs typeface="Arial"/>
              </a:rPr>
              <a:t>Act, </a:t>
            </a:r>
            <a:r>
              <a:rPr sz="2900" spc="-10" dirty="0">
                <a:latin typeface="Arial"/>
                <a:cs typeface="Arial"/>
              </a:rPr>
              <a:t>1957 </a:t>
            </a:r>
            <a:r>
              <a:rPr sz="2900" spc="-190" dirty="0">
                <a:latin typeface="Arial"/>
                <a:cs typeface="Arial"/>
              </a:rPr>
              <a:t>confers </a:t>
            </a:r>
            <a:r>
              <a:rPr sz="2900" spc="-110" dirty="0">
                <a:latin typeface="Arial"/>
                <a:cs typeface="Arial"/>
              </a:rPr>
              <a:t>copyright </a:t>
            </a:r>
            <a:r>
              <a:rPr sz="2900" spc="-125" dirty="0">
                <a:latin typeface="Arial"/>
                <a:cs typeface="Arial"/>
              </a:rPr>
              <a:t>protection  </a:t>
            </a:r>
            <a:r>
              <a:rPr sz="2900" spc="-175" dirty="0">
                <a:latin typeface="Arial"/>
                <a:cs typeface="Arial"/>
              </a:rPr>
              <a:t>in the </a:t>
            </a:r>
            <a:r>
              <a:rPr sz="2900" spc="-90" dirty="0">
                <a:latin typeface="Arial"/>
                <a:cs typeface="Arial"/>
              </a:rPr>
              <a:t>following </a:t>
            </a:r>
            <a:r>
              <a:rPr sz="2900" spc="-125" dirty="0">
                <a:latin typeface="Arial"/>
                <a:cs typeface="Arial"/>
              </a:rPr>
              <a:t>two</a:t>
            </a:r>
            <a:r>
              <a:rPr sz="2900" spc="295" dirty="0">
                <a:latin typeface="Arial"/>
                <a:cs typeface="Arial"/>
              </a:rPr>
              <a:t> </a:t>
            </a:r>
            <a:r>
              <a:rPr sz="2900" spc="-195" dirty="0">
                <a:latin typeface="Arial"/>
                <a:cs typeface="Arial"/>
              </a:rPr>
              <a:t>forms: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3063113"/>
            <a:ext cx="4596130" cy="1072515"/>
          </a:xfrm>
          <a:custGeom>
            <a:avLst/>
            <a:gdLst/>
            <a:ahLst/>
            <a:cxnLst/>
            <a:rect l="l" t="t" r="r" b="b"/>
            <a:pathLst>
              <a:path w="4596130" h="1072514">
                <a:moveTo>
                  <a:pt x="4417059" y="0"/>
                </a:moveTo>
                <a:lnTo>
                  <a:pt x="178688" y="0"/>
                </a:lnTo>
                <a:lnTo>
                  <a:pt x="131189" y="6383"/>
                </a:lnTo>
                <a:lnTo>
                  <a:pt x="88504" y="24398"/>
                </a:lnTo>
                <a:lnTo>
                  <a:pt x="52339" y="52339"/>
                </a:lnTo>
                <a:lnTo>
                  <a:pt x="24398" y="88504"/>
                </a:lnTo>
                <a:lnTo>
                  <a:pt x="6383" y="131189"/>
                </a:lnTo>
                <a:lnTo>
                  <a:pt x="0" y="178688"/>
                </a:lnTo>
                <a:lnTo>
                  <a:pt x="0" y="893572"/>
                </a:lnTo>
                <a:lnTo>
                  <a:pt x="6383" y="941071"/>
                </a:lnTo>
                <a:lnTo>
                  <a:pt x="24398" y="983756"/>
                </a:lnTo>
                <a:lnTo>
                  <a:pt x="52339" y="1019921"/>
                </a:lnTo>
                <a:lnTo>
                  <a:pt x="88504" y="1047862"/>
                </a:lnTo>
                <a:lnTo>
                  <a:pt x="131189" y="1065877"/>
                </a:lnTo>
                <a:lnTo>
                  <a:pt x="178688" y="1072261"/>
                </a:lnTo>
                <a:lnTo>
                  <a:pt x="4417059" y="1072261"/>
                </a:lnTo>
                <a:lnTo>
                  <a:pt x="4464569" y="1065877"/>
                </a:lnTo>
                <a:lnTo>
                  <a:pt x="4507277" y="1047862"/>
                </a:lnTo>
                <a:lnTo>
                  <a:pt x="4543472" y="1019921"/>
                </a:lnTo>
                <a:lnTo>
                  <a:pt x="4571444" y="983756"/>
                </a:lnTo>
                <a:lnTo>
                  <a:pt x="4589483" y="941071"/>
                </a:lnTo>
                <a:lnTo>
                  <a:pt x="4595876" y="893572"/>
                </a:lnTo>
                <a:lnTo>
                  <a:pt x="4595876" y="178688"/>
                </a:lnTo>
                <a:lnTo>
                  <a:pt x="4589483" y="131189"/>
                </a:lnTo>
                <a:lnTo>
                  <a:pt x="4571444" y="88504"/>
                </a:lnTo>
                <a:lnTo>
                  <a:pt x="4543472" y="52339"/>
                </a:lnTo>
                <a:lnTo>
                  <a:pt x="4507277" y="24398"/>
                </a:lnTo>
                <a:lnTo>
                  <a:pt x="4464569" y="6383"/>
                </a:lnTo>
                <a:lnTo>
                  <a:pt x="441705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0" y="4674489"/>
            <a:ext cx="4596130" cy="1072515"/>
          </a:xfrm>
          <a:custGeom>
            <a:avLst/>
            <a:gdLst/>
            <a:ahLst/>
            <a:cxnLst/>
            <a:rect l="l" t="t" r="r" b="b"/>
            <a:pathLst>
              <a:path w="4596130" h="1072514">
                <a:moveTo>
                  <a:pt x="4417059" y="0"/>
                </a:moveTo>
                <a:lnTo>
                  <a:pt x="178688" y="0"/>
                </a:lnTo>
                <a:lnTo>
                  <a:pt x="131189" y="6383"/>
                </a:lnTo>
                <a:lnTo>
                  <a:pt x="88504" y="24398"/>
                </a:lnTo>
                <a:lnTo>
                  <a:pt x="52339" y="52339"/>
                </a:lnTo>
                <a:lnTo>
                  <a:pt x="24398" y="88504"/>
                </a:lnTo>
                <a:lnTo>
                  <a:pt x="6383" y="131189"/>
                </a:lnTo>
                <a:lnTo>
                  <a:pt x="0" y="178688"/>
                </a:lnTo>
                <a:lnTo>
                  <a:pt x="0" y="893572"/>
                </a:lnTo>
                <a:lnTo>
                  <a:pt x="6383" y="941071"/>
                </a:lnTo>
                <a:lnTo>
                  <a:pt x="24398" y="983756"/>
                </a:lnTo>
                <a:lnTo>
                  <a:pt x="52339" y="1019921"/>
                </a:lnTo>
                <a:lnTo>
                  <a:pt x="88504" y="1047862"/>
                </a:lnTo>
                <a:lnTo>
                  <a:pt x="131189" y="1065877"/>
                </a:lnTo>
                <a:lnTo>
                  <a:pt x="178688" y="1072261"/>
                </a:lnTo>
                <a:lnTo>
                  <a:pt x="4417059" y="1072261"/>
                </a:lnTo>
                <a:lnTo>
                  <a:pt x="4464569" y="1065877"/>
                </a:lnTo>
                <a:lnTo>
                  <a:pt x="4507277" y="1047862"/>
                </a:lnTo>
                <a:lnTo>
                  <a:pt x="4543472" y="1019921"/>
                </a:lnTo>
                <a:lnTo>
                  <a:pt x="4571444" y="983756"/>
                </a:lnTo>
                <a:lnTo>
                  <a:pt x="4589483" y="941071"/>
                </a:lnTo>
                <a:lnTo>
                  <a:pt x="4595876" y="893572"/>
                </a:lnTo>
                <a:lnTo>
                  <a:pt x="4595876" y="178688"/>
                </a:lnTo>
                <a:lnTo>
                  <a:pt x="4589483" y="131189"/>
                </a:lnTo>
                <a:lnTo>
                  <a:pt x="4571444" y="88504"/>
                </a:lnTo>
                <a:lnTo>
                  <a:pt x="4543472" y="52339"/>
                </a:lnTo>
                <a:lnTo>
                  <a:pt x="4507277" y="24398"/>
                </a:lnTo>
                <a:lnTo>
                  <a:pt x="4464569" y="6383"/>
                </a:lnTo>
                <a:lnTo>
                  <a:pt x="441705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5582" y="3143250"/>
            <a:ext cx="4077335" cy="2354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spc="-320" dirty="0">
                <a:solidFill>
                  <a:srgbClr val="FFFFFF"/>
                </a:solidFill>
                <a:latin typeface="Trebuchet MS"/>
                <a:cs typeface="Trebuchet MS"/>
              </a:rPr>
              <a:t>Economic</a:t>
            </a:r>
            <a:r>
              <a:rPr sz="4700" b="1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700" b="1" spc="-19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endParaRPr sz="4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700" b="1" spc="-130" dirty="0">
                <a:solidFill>
                  <a:srgbClr val="FFFFFF"/>
                </a:solidFill>
                <a:latin typeface="Trebuchet MS"/>
                <a:cs typeface="Trebuchet MS"/>
              </a:rPr>
              <a:t>Moral</a:t>
            </a:r>
            <a:r>
              <a:rPr sz="47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700" b="1" spc="-19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461" y="1266571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1011</Words>
  <Application>Microsoft Office PowerPoint</Application>
  <PresentationFormat>On-screen Show (4:3)</PresentationFormat>
  <Paragraphs>224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COPYRIGHT A part of Intellectual Property Right</vt:lpstr>
      <vt:lpstr>Contents</vt:lpstr>
      <vt:lpstr>What is Copyright ?</vt:lpstr>
      <vt:lpstr>What can be Protected ?</vt:lpstr>
      <vt:lpstr>Whose Rights are protected ?</vt:lpstr>
      <vt:lpstr>Why Copyright ?</vt:lpstr>
      <vt:lpstr>Copyright: National Vs International</vt:lpstr>
      <vt:lpstr>Indian Copyright Act, 1957</vt:lpstr>
      <vt:lpstr>Indian Perspective on Copyright</vt:lpstr>
      <vt:lpstr>Economic Rights</vt:lpstr>
      <vt:lpstr>Moral Rights</vt:lpstr>
      <vt:lpstr>Term of Copyright</vt:lpstr>
      <vt:lpstr>Registration of Copyright</vt:lpstr>
      <vt:lpstr>Copyright Symbol ©</vt:lpstr>
      <vt:lpstr>Assignment of Copyright</vt:lpstr>
      <vt:lpstr>Counterfeiting to Copyright</vt:lpstr>
      <vt:lpstr>Acts resulting Infringement</vt:lpstr>
      <vt:lpstr>Remedies for Copyright Infringement</vt:lpstr>
      <vt:lpstr>Civil Remedies</vt:lpstr>
      <vt:lpstr>Criminal Remedies</vt:lpstr>
      <vt:lpstr>Limitations to Copyright</vt:lpstr>
      <vt:lpstr>Limitations to Copyright (contd..)</vt:lpstr>
      <vt:lpstr>Limitations to Copyright (contd..)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Gagan Varshney</dc:creator>
  <cp:keywords>Aligarh Muslim University</cp:keywords>
  <cp:lastModifiedBy>USER</cp:lastModifiedBy>
  <cp:revision>1</cp:revision>
  <dcterms:created xsi:type="dcterms:W3CDTF">2018-11-03T03:38:51Z</dcterms:created>
  <dcterms:modified xsi:type="dcterms:W3CDTF">2018-11-03T03:40:57Z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2018-11-03T00:00:00Z</vt:filetime>
  </property>
</Properties>
</file>