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p:cViewPr varScale="1">
        <p:scale>
          <a:sx n="115" d="100"/>
          <a:sy n="115" d="100"/>
        </p:scale>
        <p:origin x="156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2AD75EF-3652-4BDB-B41B-3446FB4F477B}" type="datetimeFigureOut">
              <a:rPr lang="en-US" smtClean="0"/>
              <a:t>1/23/19</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DCB86928-F01E-4C25-8EBA-34AACEDD9C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AD75EF-3652-4BDB-B41B-3446FB4F477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6928-F01E-4C25-8EBA-34AACEDD9C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AD75EF-3652-4BDB-B41B-3446FB4F477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6928-F01E-4C25-8EBA-34AACEDD9C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AD75EF-3652-4BDB-B41B-3446FB4F477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6928-F01E-4C25-8EBA-34AACEDD9C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D75EF-3652-4BDB-B41B-3446FB4F477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86928-F01E-4C25-8EBA-34AACEDD9C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52AD75EF-3652-4BDB-B41B-3446FB4F477B}"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86928-F01E-4C25-8EBA-34AACEDD9C66}"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2AD75EF-3652-4BDB-B41B-3446FB4F477B}"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86928-F01E-4C25-8EBA-34AACEDD9C66}"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AD75EF-3652-4BDB-B41B-3446FB4F477B}"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86928-F01E-4C25-8EBA-34AACEDD9C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D75EF-3652-4BDB-B41B-3446FB4F477B}"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86928-F01E-4C25-8EBA-34AACEDD9C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52AD75EF-3652-4BDB-B41B-3446FB4F477B}" type="datetimeFigureOut">
              <a:rPr lang="en-US" smtClean="0"/>
              <a:t>1/23/19</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DCB86928-F01E-4C25-8EBA-34AACEDD9C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52AD75EF-3652-4BDB-B41B-3446FB4F477B}" type="datetimeFigureOut">
              <a:rPr lang="en-US" smtClean="0"/>
              <a:t>1/23/19</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DCB86928-F01E-4C25-8EBA-34AACEDD9C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2AD75EF-3652-4BDB-B41B-3446FB4F477B}" type="datetimeFigureOut">
              <a:rPr lang="en-US" smtClean="0"/>
              <a:t>1/23/19</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CB86928-F01E-4C25-8EBA-34AACEDD9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90800"/>
            <a:ext cx="5723468" cy="1828090"/>
          </a:xfrm>
        </p:spPr>
        <p:txBody>
          <a:bodyPr>
            <a:normAutofit/>
          </a:bodyPr>
          <a:lstStyle/>
          <a:p>
            <a:r>
              <a:rPr lang="en-US" dirty="0"/>
              <a:t>TRANSFER OF PATENT RIGHTS</a:t>
            </a:r>
          </a:p>
        </p:txBody>
      </p:sp>
    </p:spTree>
    <p:extLst>
      <p:ext uri="{BB962C8B-B14F-4D97-AF65-F5344CB8AC3E}">
        <p14:creationId xmlns:p14="http://schemas.microsoft.com/office/powerpoint/2010/main" val="168618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447800"/>
            <a:ext cx="6196405" cy="4800600"/>
          </a:xfrm>
        </p:spPr>
        <p:txBody>
          <a:bodyPr>
            <a:normAutofit fontScale="92500"/>
          </a:bodyPr>
          <a:lstStyle/>
          <a:p>
            <a:pPr algn="just">
              <a:buFont typeface="Wingdings" pitchFamily="2" charset="2"/>
              <a:buChar char="Ø"/>
            </a:pPr>
            <a:r>
              <a:rPr lang="en-US" b="1" dirty="0"/>
              <a:t>Voluntary license:</a:t>
            </a:r>
            <a:r>
              <a:rPr lang="en-US" dirty="0"/>
              <a:t> </a:t>
            </a:r>
          </a:p>
          <a:p>
            <a:pPr lvl="1" algn="just">
              <a:buFont typeface="Wingdings" pitchFamily="2" charset="2"/>
              <a:buChar char="ü"/>
            </a:pPr>
            <a:r>
              <a:rPr lang="en-US" dirty="0"/>
              <a:t>Voluntary license is a </a:t>
            </a:r>
            <a:r>
              <a:rPr lang="en-US" b="1" dirty="0"/>
              <a:t>written authority granted by the owner of the patent to another person(s) </a:t>
            </a:r>
            <a:r>
              <a:rPr lang="en-US" dirty="0"/>
              <a:t>empowering the latter to make, use sell the patented article in the manner and </a:t>
            </a:r>
            <a:r>
              <a:rPr lang="en-US" b="1" dirty="0"/>
              <a:t>on terms and conditions provided in the license</a:t>
            </a:r>
            <a:r>
              <a:rPr lang="en-US" dirty="0"/>
              <a:t>. </a:t>
            </a:r>
          </a:p>
          <a:p>
            <a:pPr lvl="1" algn="just">
              <a:buFont typeface="Wingdings" pitchFamily="2" charset="2"/>
              <a:buChar char="ü"/>
            </a:pPr>
            <a:r>
              <a:rPr lang="en-US" dirty="0"/>
              <a:t>The terms and conditions are settled between the patentee and the licensee. </a:t>
            </a:r>
          </a:p>
          <a:p>
            <a:pPr lvl="1" algn="just">
              <a:buFont typeface="Wingdings" pitchFamily="2" charset="2"/>
              <a:buChar char="ü"/>
            </a:pPr>
            <a:r>
              <a:rPr lang="en-US" b="1" dirty="0"/>
              <a:t>Controller or governments have no role in the matter of grant of license</a:t>
            </a:r>
            <a:r>
              <a:rPr lang="en-US" dirty="0"/>
              <a:t>. So it is termed as voluntary license. </a:t>
            </a:r>
          </a:p>
          <a:p>
            <a:pPr lvl="1" algn="just">
              <a:buFont typeface="Wingdings" pitchFamily="2" charset="2"/>
              <a:buChar char="ü"/>
            </a:pPr>
            <a:r>
              <a:rPr lang="en-US" dirty="0"/>
              <a:t>This agreement between the patentee and the licensee is filled with the controller within the six months from its execution.</a:t>
            </a:r>
          </a:p>
        </p:txBody>
      </p:sp>
      <p:sp>
        <p:nvSpPr>
          <p:cNvPr id="4" name="Title 1"/>
          <p:cNvSpPr>
            <a:spLocks noGrp="1"/>
          </p:cNvSpPr>
          <p:nvPr>
            <p:ph type="title"/>
          </p:nvPr>
        </p:nvSpPr>
        <p:spPr>
          <a:xfrm>
            <a:off x="1143000" y="609601"/>
            <a:ext cx="6965245" cy="990600"/>
          </a:xfrm>
        </p:spPr>
        <p:txBody>
          <a:bodyPr/>
          <a:lstStyle/>
          <a:p>
            <a:r>
              <a:rPr lang="en-US" dirty="0"/>
              <a:t>Kinds of License</a:t>
            </a:r>
          </a:p>
        </p:txBody>
      </p:sp>
    </p:spTree>
    <p:extLst>
      <p:ext uri="{BB962C8B-B14F-4D97-AF65-F5344CB8AC3E}">
        <p14:creationId xmlns:p14="http://schemas.microsoft.com/office/powerpoint/2010/main" val="348496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524000"/>
            <a:ext cx="6196405" cy="4199069"/>
          </a:xfrm>
        </p:spPr>
        <p:txBody>
          <a:bodyPr/>
          <a:lstStyle/>
          <a:p>
            <a:pPr>
              <a:buFont typeface="Wingdings" pitchFamily="2" charset="2"/>
              <a:buChar char="Ø"/>
            </a:pPr>
            <a:r>
              <a:rPr lang="en-US" b="1" dirty="0"/>
              <a:t>Statutory license:</a:t>
            </a:r>
          </a:p>
          <a:p>
            <a:pPr lvl="1">
              <a:buFont typeface="Wingdings" pitchFamily="2" charset="2"/>
              <a:buChar char="ü"/>
            </a:pPr>
            <a:r>
              <a:rPr lang="en-US" u="sng" dirty="0"/>
              <a:t>In statutory licensing, the controller and the central government play an important role.</a:t>
            </a:r>
          </a:p>
          <a:p>
            <a:pPr lvl="1">
              <a:buFont typeface="Wingdings" pitchFamily="2" charset="2"/>
              <a:buChar char="ü"/>
            </a:pPr>
            <a:r>
              <a:rPr lang="en-US" u="sng" dirty="0"/>
              <a:t>The circumstances of grant of such licenses, </a:t>
            </a:r>
            <a:r>
              <a:rPr lang="en-US" dirty="0"/>
              <a:t>their terms and conditions do not depend upon the will of the parties as is the case in grant of voluntary licenses.</a:t>
            </a:r>
          </a:p>
          <a:p>
            <a:pPr lvl="1">
              <a:buFont typeface="Wingdings" pitchFamily="2" charset="2"/>
              <a:buChar char="ü"/>
            </a:pPr>
            <a:r>
              <a:rPr lang="en-US" dirty="0"/>
              <a:t>Best example of statutory licensing in patent are </a:t>
            </a:r>
            <a:r>
              <a:rPr lang="en-US" b="1" dirty="0"/>
              <a:t>Compulsory License</a:t>
            </a:r>
          </a:p>
        </p:txBody>
      </p:sp>
      <p:sp>
        <p:nvSpPr>
          <p:cNvPr id="4" name="Title 1"/>
          <p:cNvSpPr>
            <a:spLocks noGrp="1"/>
          </p:cNvSpPr>
          <p:nvPr>
            <p:ph type="title"/>
          </p:nvPr>
        </p:nvSpPr>
        <p:spPr>
          <a:xfrm>
            <a:off x="1143000" y="609600"/>
            <a:ext cx="6965245" cy="858818"/>
          </a:xfrm>
        </p:spPr>
        <p:txBody>
          <a:bodyPr/>
          <a:lstStyle/>
          <a:p>
            <a:r>
              <a:rPr lang="en-US" dirty="0"/>
              <a:t>Kinds of License</a:t>
            </a:r>
          </a:p>
        </p:txBody>
      </p:sp>
    </p:spTree>
    <p:extLst>
      <p:ext uri="{BB962C8B-B14F-4D97-AF65-F5344CB8AC3E}">
        <p14:creationId xmlns:p14="http://schemas.microsoft.com/office/powerpoint/2010/main" val="5114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1"/>
            <a:ext cx="6965245" cy="914400"/>
          </a:xfrm>
        </p:spPr>
        <p:txBody>
          <a:bodyPr/>
          <a:lstStyle/>
          <a:p>
            <a:r>
              <a:rPr lang="en-US" dirty="0"/>
              <a:t>Compulsory License</a:t>
            </a:r>
          </a:p>
        </p:txBody>
      </p:sp>
      <p:sp>
        <p:nvSpPr>
          <p:cNvPr id="3" name="Content Placeholder 2"/>
          <p:cNvSpPr>
            <a:spLocks noGrp="1"/>
          </p:cNvSpPr>
          <p:nvPr>
            <p:ph idx="1"/>
          </p:nvPr>
        </p:nvSpPr>
        <p:spPr>
          <a:xfrm>
            <a:off x="1463040" y="1295400"/>
            <a:ext cx="6196405" cy="5029200"/>
          </a:xfrm>
        </p:spPr>
        <p:txBody>
          <a:bodyPr>
            <a:normAutofit fontScale="85000" lnSpcReduction="20000"/>
          </a:bodyPr>
          <a:lstStyle/>
          <a:p>
            <a:pPr algn="just"/>
            <a:r>
              <a:rPr lang="en-US" dirty="0"/>
              <a:t>Compulsory license is granted by the </a:t>
            </a:r>
            <a:r>
              <a:rPr lang="en-US" b="1" dirty="0"/>
              <a:t>Controller of the Patents</a:t>
            </a:r>
          </a:p>
          <a:p>
            <a:pPr algn="just"/>
            <a:r>
              <a:rPr lang="en-US" dirty="0"/>
              <a:t>At any time after the </a:t>
            </a:r>
            <a:r>
              <a:rPr lang="en-US" b="1" dirty="0"/>
              <a:t>expiration of 3 years </a:t>
            </a:r>
            <a:r>
              <a:rPr lang="en-US" dirty="0"/>
              <a:t>from the date of the grant of a patent, any person interested may make an application to the controller for the grant of compulsory license on patent on the ground</a:t>
            </a:r>
          </a:p>
          <a:p>
            <a:pPr lvl="1" algn="just">
              <a:buFont typeface="Courier New" pitchFamily="49" charset="0"/>
              <a:buChar char="o"/>
            </a:pPr>
            <a:r>
              <a:rPr lang="en-US" dirty="0"/>
              <a:t>the reasonable requirements of the public with respect to the patented invention have not been satisfied</a:t>
            </a:r>
          </a:p>
          <a:p>
            <a:pPr lvl="1" algn="just">
              <a:buFont typeface="Courier New" pitchFamily="49" charset="0"/>
              <a:buChar char="o"/>
            </a:pPr>
            <a:r>
              <a:rPr lang="en-US" dirty="0"/>
              <a:t>the patented invention is not available to the public at a reasonably affordable price  </a:t>
            </a:r>
          </a:p>
          <a:p>
            <a:pPr lvl="1" algn="just">
              <a:buFont typeface="Courier New" pitchFamily="49" charset="0"/>
              <a:buChar char="o"/>
            </a:pPr>
            <a:r>
              <a:rPr lang="en-US" dirty="0"/>
              <a:t>the patented invention is not worked in the territory of India. </a:t>
            </a:r>
          </a:p>
          <a:p>
            <a:pPr algn="just"/>
            <a:r>
              <a:rPr lang="en-US" dirty="0"/>
              <a:t>Every application of compulsory license shall contain a statement setting out the nature of the applicant’s interest together with such particulars as may be prescribed and the facts upon which the application is based.</a:t>
            </a:r>
          </a:p>
        </p:txBody>
      </p:sp>
    </p:spTree>
    <p:extLst>
      <p:ext uri="{BB962C8B-B14F-4D97-AF65-F5344CB8AC3E}">
        <p14:creationId xmlns:p14="http://schemas.microsoft.com/office/powerpoint/2010/main" val="362817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295400"/>
            <a:ext cx="6461760" cy="5029200"/>
          </a:xfrm>
        </p:spPr>
        <p:txBody>
          <a:bodyPr>
            <a:normAutofit fontScale="92500" lnSpcReduction="10000"/>
          </a:bodyPr>
          <a:lstStyle/>
          <a:p>
            <a:pPr algn="just"/>
            <a:r>
              <a:rPr lang="en-US" dirty="0"/>
              <a:t>In considering the application filed under this section, </a:t>
            </a:r>
            <a:r>
              <a:rPr lang="en-US" b="1" dirty="0"/>
              <a:t>the controller shall take into account</a:t>
            </a:r>
          </a:p>
          <a:p>
            <a:pPr lvl="1" algn="just">
              <a:buFont typeface="Courier New" pitchFamily="49" charset="0"/>
              <a:buChar char="o"/>
            </a:pPr>
            <a:r>
              <a:rPr lang="en-US" dirty="0"/>
              <a:t>the nature of the invention, </a:t>
            </a:r>
          </a:p>
          <a:p>
            <a:pPr lvl="1" algn="just">
              <a:buFont typeface="Courier New" pitchFamily="49" charset="0"/>
              <a:buChar char="o"/>
            </a:pPr>
            <a:r>
              <a:rPr lang="en-US" dirty="0"/>
              <a:t>the time which has elapsed since the sealing of the patent </a:t>
            </a:r>
          </a:p>
          <a:p>
            <a:pPr lvl="1" algn="just">
              <a:buFont typeface="Courier New" pitchFamily="49" charset="0"/>
              <a:buChar char="o"/>
            </a:pPr>
            <a:r>
              <a:rPr lang="en-US" dirty="0"/>
              <a:t>the measures already taken by the patentee or any licensee to make full use of the invention; </a:t>
            </a:r>
          </a:p>
          <a:p>
            <a:pPr lvl="1" algn="just">
              <a:buFont typeface="Courier New" pitchFamily="49" charset="0"/>
              <a:buChar char="o"/>
            </a:pPr>
            <a:r>
              <a:rPr lang="en-US" dirty="0"/>
              <a:t>the ability of the applicant to work the invention to the public advantage; </a:t>
            </a:r>
          </a:p>
          <a:p>
            <a:pPr lvl="1" algn="just">
              <a:buFont typeface="Courier New" pitchFamily="49" charset="0"/>
              <a:buChar char="o"/>
            </a:pPr>
            <a:r>
              <a:rPr lang="en-US" dirty="0"/>
              <a:t>the capacity of the applicant to undertake the risk in providing capital and working the invention, if the application were granted. </a:t>
            </a:r>
          </a:p>
          <a:p>
            <a:pPr algn="just"/>
            <a:r>
              <a:rPr lang="en-US" dirty="0"/>
              <a:t>These considerations shall not be extreme urgency or in case of public non-commercial use or on establishment of a ground of anti-competitive practices adopted by the patentee</a:t>
            </a:r>
          </a:p>
        </p:txBody>
      </p:sp>
      <p:sp>
        <p:nvSpPr>
          <p:cNvPr id="4" name="Title 1"/>
          <p:cNvSpPr>
            <a:spLocks noGrp="1"/>
          </p:cNvSpPr>
          <p:nvPr>
            <p:ph type="title"/>
          </p:nvPr>
        </p:nvSpPr>
        <p:spPr>
          <a:xfrm>
            <a:off x="1066800" y="533401"/>
            <a:ext cx="6965245" cy="914400"/>
          </a:xfrm>
        </p:spPr>
        <p:txBody>
          <a:bodyPr/>
          <a:lstStyle/>
          <a:p>
            <a:r>
              <a:rPr lang="en-US" dirty="0"/>
              <a:t>Compulsory License</a:t>
            </a:r>
          </a:p>
        </p:txBody>
      </p:sp>
    </p:spTree>
    <p:extLst>
      <p:ext uri="{BB962C8B-B14F-4D97-AF65-F5344CB8AC3E}">
        <p14:creationId xmlns:p14="http://schemas.microsoft.com/office/powerpoint/2010/main" val="47055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0"/>
            <a:ext cx="6629400" cy="5334000"/>
          </a:xfrm>
        </p:spPr>
        <p:txBody>
          <a:bodyPr>
            <a:normAutofit fontScale="92500" lnSpcReduction="20000"/>
          </a:bodyPr>
          <a:lstStyle/>
          <a:p>
            <a:pPr algn="just">
              <a:buFont typeface="Wingdings" pitchFamily="2" charset="2"/>
              <a:buChar char="Ø"/>
            </a:pPr>
            <a:r>
              <a:rPr lang="en-US" b="1" dirty="0"/>
              <a:t>Exclusive/limited license</a:t>
            </a:r>
            <a:r>
              <a:rPr lang="en-US" dirty="0"/>
              <a:t>: </a:t>
            </a:r>
          </a:p>
          <a:p>
            <a:pPr lvl="1" algn="just">
              <a:buFont typeface="Wingdings" pitchFamily="2" charset="2"/>
              <a:buChar char="ü"/>
            </a:pPr>
            <a:r>
              <a:rPr lang="en-US" dirty="0"/>
              <a:t>Depending upon the </a:t>
            </a:r>
            <a:r>
              <a:rPr lang="en-US" b="1" dirty="0"/>
              <a:t>degree and extent of rights </a:t>
            </a:r>
            <a:r>
              <a:rPr lang="en-US" dirty="0"/>
              <a:t>conferred on the licensee, a license may be Exclusive or Non-Exclusive limited license. </a:t>
            </a:r>
          </a:p>
          <a:p>
            <a:pPr lvl="1" algn="just">
              <a:buFont typeface="Wingdings" pitchFamily="2" charset="2"/>
              <a:buChar char="ü"/>
            </a:pPr>
            <a:r>
              <a:rPr lang="en-US" dirty="0"/>
              <a:t>An </a:t>
            </a:r>
            <a:r>
              <a:rPr lang="en-US" b="1" dirty="0"/>
              <a:t>exclusive license </a:t>
            </a:r>
            <a:r>
              <a:rPr lang="en-US" dirty="0"/>
              <a:t>confers </a:t>
            </a:r>
            <a:r>
              <a:rPr lang="en-US" b="1" dirty="0"/>
              <a:t>all exclusive rights</a:t>
            </a:r>
            <a:r>
              <a:rPr lang="en-US" dirty="0"/>
              <a:t>, (to make, distribute or sell) on the licensee excluding all other persons. </a:t>
            </a:r>
          </a:p>
          <a:p>
            <a:pPr lvl="1" algn="just">
              <a:buFont typeface="Wingdings" pitchFamily="2" charset="2"/>
              <a:buChar char="ü"/>
            </a:pPr>
            <a:r>
              <a:rPr lang="en-US" b="1" dirty="0"/>
              <a:t>Example: </a:t>
            </a:r>
            <a:r>
              <a:rPr lang="en-US" dirty="0"/>
              <a:t>A, a patentee in India grants a license to B to exploit the invention in India. A does not confer any other person such right. B gets an exclusive license in the patent. </a:t>
            </a:r>
          </a:p>
          <a:p>
            <a:pPr lvl="1" algn="just">
              <a:buFont typeface="Wingdings" pitchFamily="2" charset="2"/>
              <a:buChar char="ü"/>
            </a:pPr>
            <a:r>
              <a:rPr lang="en-US" dirty="0"/>
              <a:t>A </a:t>
            </a:r>
            <a:r>
              <a:rPr lang="en-US" b="1" dirty="0"/>
              <a:t>limited license </a:t>
            </a:r>
            <a:r>
              <a:rPr lang="en-US" dirty="0"/>
              <a:t>imposes </a:t>
            </a:r>
            <a:r>
              <a:rPr lang="en-US" b="1" dirty="0"/>
              <a:t>certain limitations </a:t>
            </a:r>
            <a:r>
              <a:rPr lang="en-US" dirty="0"/>
              <a:t>on the right of the licensee. </a:t>
            </a:r>
          </a:p>
          <a:p>
            <a:pPr lvl="1" algn="just">
              <a:buFont typeface="Wingdings" pitchFamily="2" charset="2"/>
              <a:buChar char="ü"/>
            </a:pPr>
            <a:r>
              <a:rPr lang="en-US" dirty="0"/>
              <a:t>The limitations may </a:t>
            </a:r>
            <a:r>
              <a:rPr lang="en-US" b="1" dirty="0"/>
              <a:t>relate to persons, time, and place of manufacture, use or sale</a:t>
            </a:r>
            <a:r>
              <a:rPr lang="en-US" dirty="0"/>
              <a:t>. </a:t>
            </a:r>
          </a:p>
          <a:p>
            <a:pPr lvl="1" algn="just">
              <a:buFont typeface="Wingdings" pitchFamily="2" charset="2"/>
              <a:buChar char="ü"/>
            </a:pPr>
            <a:r>
              <a:rPr lang="en-US" b="1" dirty="0"/>
              <a:t>Example</a:t>
            </a:r>
            <a:r>
              <a:rPr lang="en-US" dirty="0"/>
              <a:t>: A grants a license to B to manufacture the patented article, and gives C the license to sell it in the territory of Uttar Pradesh only. Both B and C get limited licenses.</a:t>
            </a:r>
          </a:p>
          <a:p>
            <a:pPr marL="0" indent="0" algn="just">
              <a:buNone/>
            </a:pPr>
            <a:endParaRPr lang="en-US" dirty="0"/>
          </a:p>
        </p:txBody>
      </p:sp>
      <p:sp>
        <p:nvSpPr>
          <p:cNvPr id="4" name="Title 1"/>
          <p:cNvSpPr>
            <a:spLocks noGrp="1"/>
          </p:cNvSpPr>
          <p:nvPr>
            <p:ph type="title"/>
          </p:nvPr>
        </p:nvSpPr>
        <p:spPr>
          <a:xfrm>
            <a:off x="1143000" y="457200"/>
            <a:ext cx="6965245" cy="838200"/>
          </a:xfrm>
        </p:spPr>
        <p:txBody>
          <a:bodyPr/>
          <a:lstStyle/>
          <a:p>
            <a:r>
              <a:rPr lang="en-US" dirty="0"/>
              <a:t>Kinds of License</a:t>
            </a:r>
          </a:p>
        </p:txBody>
      </p:sp>
    </p:spTree>
    <p:extLst>
      <p:ext uri="{BB962C8B-B14F-4D97-AF65-F5344CB8AC3E}">
        <p14:creationId xmlns:p14="http://schemas.microsoft.com/office/powerpoint/2010/main" val="10455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371600"/>
            <a:ext cx="6196405" cy="4724400"/>
          </a:xfrm>
        </p:spPr>
        <p:txBody>
          <a:bodyPr>
            <a:normAutofit fontScale="92500"/>
          </a:bodyPr>
          <a:lstStyle/>
          <a:p>
            <a:pPr algn="just">
              <a:buFont typeface="Wingdings" pitchFamily="2" charset="2"/>
              <a:buChar char="Ø"/>
            </a:pPr>
            <a:r>
              <a:rPr lang="en-US" b="1" dirty="0"/>
              <a:t>Express/implied:</a:t>
            </a:r>
          </a:p>
          <a:p>
            <a:pPr lvl="1" algn="just">
              <a:buFont typeface="Wingdings" pitchFamily="2" charset="2"/>
              <a:buChar char="ü"/>
            </a:pPr>
            <a:r>
              <a:rPr lang="en-US" dirty="0"/>
              <a:t>An </a:t>
            </a:r>
            <a:r>
              <a:rPr lang="en-US" b="1" dirty="0"/>
              <a:t>Express License </a:t>
            </a:r>
            <a:r>
              <a:rPr lang="en-US" dirty="0"/>
              <a:t>is the one in which the permission to use the patent is given in express terms. It is not valid unless it is written in a document embodying the terms and condition of the license and the document is registered with the patent office.</a:t>
            </a:r>
          </a:p>
          <a:p>
            <a:pPr lvl="1" algn="just">
              <a:buFont typeface="Wingdings" pitchFamily="2" charset="2"/>
              <a:buChar char="ü"/>
            </a:pPr>
            <a:r>
              <a:rPr lang="en-US" dirty="0"/>
              <a:t>In an </a:t>
            </a:r>
            <a:r>
              <a:rPr lang="en-US" b="1" dirty="0"/>
              <a:t>Implied License</a:t>
            </a:r>
            <a:r>
              <a:rPr lang="en-US" dirty="0"/>
              <a:t>, the permission is not given in express terms in writing but it is implied from the circumstances. </a:t>
            </a:r>
          </a:p>
          <a:p>
            <a:pPr lvl="1" algn="just">
              <a:buFont typeface="Wingdings" pitchFamily="2" charset="2"/>
              <a:buChar char="ü"/>
            </a:pPr>
            <a:r>
              <a:rPr lang="en-US" dirty="0"/>
              <a:t>Example: where a person buys a patented article either directly or in directly from the patentee or his licensee, there is an implied license to the buyer to use the article in any way or to resell it.</a:t>
            </a:r>
          </a:p>
        </p:txBody>
      </p:sp>
      <p:sp>
        <p:nvSpPr>
          <p:cNvPr id="4" name="Title 1"/>
          <p:cNvSpPr>
            <a:spLocks noGrp="1"/>
          </p:cNvSpPr>
          <p:nvPr>
            <p:ph type="title"/>
          </p:nvPr>
        </p:nvSpPr>
        <p:spPr>
          <a:xfrm>
            <a:off x="1143000" y="533401"/>
            <a:ext cx="6965245" cy="838200"/>
          </a:xfrm>
        </p:spPr>
        <p:txBody>
          <a:bodyPr/>
          <a:lstStyle/>
          <a:p>
            <a:r>
              <a:rPr lang="en-US" dirty="0"/>
              <a:t>Kinds of License</a:t>
            </a:r>
          </a:p>
        </p:txBody>
      </p:sp>
    </p:spTree>
    <p:extLst>
      <p:ext uri="{BB962C8B-B14F-4D97-AF65-F5344CB8AC3E}">
        <p14:creationId xmlns:p14="http://schemas.microsoft.com/office/powerpoint/2010/main" val="24958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1"/>
            <a:ext cx="6965245" cy="914400"/>
          </a:xfrm>
        </p:spPr>
        <p:txBody>
          <a:bodyPr>
            <a:normAutofit fontScale="90000"/>
          </a:bodyPr>
          <a:lstStyle/>
          <a:p>
            <a:r>
              <a:rPr lang="en-US" dirty="0"/>
              <a:t>Licensing of the related rights</a:t>
            </a:r>
          </a:p>
        </p:txBody>
      </p:sp>
      <p:sp>
        <p:nvSpPr>
          <p:cNvPr id="3" name="Content Placeholder 2"/>
          <p:cNvSpPr>
            <a:spLocks noGrp="1"/>
          </p:cNvSpPr>
          <p:nvPr>
            <p:ph idx="1"/>
          </p:nvPr>
        </p:nvSpPr>
        <p:spPr>
          <a:xfrm>
            <a:off x="1143000" y="1295400"/>
            <a:ext cx="6858000" cy="5181600"/>
          </a:xfrm>
        </p:spPr>
        <p:txBody>
          <a:bodyPr>
            <a:normAutofit fontScale="92500" lnSpcReduction="10000"/>
          </a:bodyPr>
          <a:lstStyle/>
          <a:p>
            <a:pPr algn="just"/>
            <a:r>
              <a:rPr lang="en-US" dirty="0"/>
              <a:t>Sometimes the different working of one patented invention to the best possible advantage requires the working of another related patented invention.</a:t>
            </a:r>
          </a:p>
          <a:p>
            <a:pPr algn="just"/>
            <a:r>
              <a:rPr lang="en-US" dirty="0"/>
              <a:t> In such case the patentee may apply to the controller for the grant of license in another related patented invention so that his invention may be worked to the best possible advantage. </a:t>
            </a:r>
          </a:p>
          <a:p>
            <a:pPr algn="just"/>
            <a:r>
              <a:rPr lang="en-US" dirty="0"/>
              <a:t>Upon such application the license in the related invention may be granted to the applicant if the Controller is satisfied </a:t>
            </a:r>
          </a:p>
          <a:p>
            <a:pPr marL="880110" lvl="1" indent="-514350" algn="just">
              <a:buAutoNum type="romanLcParenBoth"/>
            </a:pPr>
            <a:r>
              <a:rPr lang="en-US" dirty="0"/>
              <a:t>That the applicant is able and willing to grant license in his invention in the favor of the patentee of the related invention; and </a:t>
            </a:r>
          </a:p>
          <a:p>
            <a:pPr marL="880110" lvl="1" indent="-514350" algn="just">
              <a:buAutoNum type="romanLcParenBoth"/>
            </a:pPr>
            <a:r>
              <a:rPr lang="en-US" dirty="0"/>
              <a:t>Invention of the applicant has made a substantial contribution to the establishment or development of commercial or industrial activities in India</a:t>
            </a:r>
          </a:p>
        </p:txBody>
      </p:sp>
    </p:spTree>
    <p:extLst>
      <p:ext uri="{BB962C8B-B14F-4D97-AF65-F5344CB8AC3E}">
        <p14:creationId xmlns:p14="http://schemas.microsoft.com/office/powerpoint/2010/main" val="331281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Transmission of Patent by Operation of law</a:t>
            </a:r>
          </a:p>
        </p:txBody>
      </p:sp>
      <p:sp>
        <p:nvSpPr>
          <p:cNvPr id="3" name="Content Placeholder 2"/>
          <p:cNvSpPr>
            <a:spLocks noGrp="1"/>
          </p:cNvSpPr>
          <p:nvPr>
            <p:ph idx="1"/>
          </p:nvPr>
        </p:nvSpPr>
        <p:spPr/>
        <p:txBody>
          <a:bodyPr/>
          <a:lstStyle/>
          <a:p>
            <a:pPr algn="just"/>
            <a:r>
              <a:rPr lang="en-US" dirty="0"/>
              <a:t>When a patentee dies, his interest in the patent passes to his legal representative.</a:t>
            </a:r>
          </a:p>
          <a:p>
            <a:pPr algn="just"/>
            <a:r>
              <a:rPr lang="en-US" dirty="0"/>
              <a:t> A patent also can be acquired by the government under the Act when reasonable requirements of public have not been met.</a:t>
            </a:r>
          </a:p>
        </p:txBody>
      </p:sp>
    </p:spTree>
    <p:extLst>
      <p:ext uri="{BB962C8B-B14F-4D97-AF65-F5344CB8AC3E}">
        <p14:creationId xmlns:p14="http://schemas.microsoft.com/office/powerpoint/2010/main" val="282551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Forms of transfer of Patent Rights</a:t>
            </a:r>
          </a:p>
          <a:p>
            <a:r>
              <a:rPr lang="en-US" dirty="0"/>
              <a:t>Assignment</a:t>
            </a:r>
          </a:p>
          <a:p>
            <a:pPr lvl="1"/>
            <a:r>
              <a:rPr lang="en-US" dirty="0"/>
              <a:t>Kinds of Assignment</a:t>
            </a:r>
          </a:p>
          <a:p>
            <a:r>
              <a:rPr lang="en-US" dirty="0"/>
              <a:t>License</a:t>
            </a:r>
          </a:p>
          <a:p>
            <a:pPr marL="617220" lvl="2" indent="-342900"/>
            <a:r>
              <a:rPr lang="en-US" dirty="0"/>
              <a:t>Kinds of Assignment</a:t>
            </a:r>
          </a:p>
          <a:p>
            <a:r>
              <a:rPr lang="en-US" dirty="0"/>
              <a:t>Transmission of Patent by Operation of law</a:t>
            </a:r>
          </a:p>
        </p:txBody>
      </p:sp>
    </p:spTree>
    <p:extLst>
      <p:ext uri="{BB962C8B-B14F-4D97-AF65-F5344CB8AC3E}">
        <p14:creationId xmlns:p14="http://schemas.microsoft.com/office/powerpoint/2010/main" val="330914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143000"/>
            <a:ext cx="6364045" cy="4876800"/>
          </a:xfrm>
        </p:spPr>
        <p:txBody>
          <a:bodyPr>
            <a:normAutofit/>
          </a:bodyPr>
          <a:lstStyle/>
          <a:p>
            <a:r>
              <a:rPr lang="en-US" dirty="0"/>
              <a:t>It is </a:t>
            </a:r>
            <a:r>
              <a:rPr lang="en-US" b="1" dirty="0"/>
              <a:t>only the owner of a patent </a:t>
            </a:r>
            <a:r>
              <a:rPr lang="en-US" dirty="0"/>
              <a:t>who can either </a:t>
            </a:r>
            <a:r>
              <a:rPr lang="en-US" b="1" dirty="0"/>
              <a:t>assign or license its patent</a:t>
            </a:r>
            <a:r>
              <a:rPr lang="en-US" dirty="0"/>
              <a:t>. </a:t>
            </a:r>
          </a:p>
          <a:p>
            <a:r>
              <a:rPr lang="en-US" dirty="0"/>
              <a:t>However, in case of </a:t>
            </a:r>
            <a:r>
              <a:rPr lang="en-US" b="1" dirty="0"/>
              <a:t>joint owners or co-owners</a:t>
            </a:r>
            <a:r>
              <a:rPr lang="en-US" dirty="0"/>
              <a:t>, one of the owners cannot assign or grant license without the consent of the other owner. </a:t>
            </a:r>
          </a:p>
          <a:p>
            <a:r>
              <a:rPr lang="en-US" b="1" dirty="0"/>
              <a:t>A patent is a transferable property</a:t>
            </a:r>
            <a:r>
              <a:rPr lang="en-US" dirty="0"/>
              <a:t>. It can be transferred from original patentee to any other person.</a:t>
            </a:r>
          </a:p>
          <a:p>
            <a:r>
              <a:rPr lang="en-US" b="1" dirty="0"/>
              <a:t>Section 68 of the Patent Act 1970 </a:t>
            </a:r>
            <a:r>
              <a:rPr lang="en-US" dirty="0"/>
              <a:t>provides for the mortgage of, license in or creation of interest in the patent</a:t>
            </a:r>
          </a:p>
        </p:txBody>
      </p:sp>
    </p:spTree>
    <p:extLst>
      <p:ext uri="{BB962C8B-B14F-4D97-AF65-F5344CB8AC3E}">
        <p14:creationId xmlns:p14="http://schemas.microsoft.com/office/powerpoint/2010/main" val="338557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Transfer of Patent </a:t>
            </a:r>
          </a:p>
        </p:txBody>
      </p:sp>
      <p:sp>
        <p:nvSpPr>
          <p:cNvPr id="3" name="Content Placeholder 2"/>
          <p:cNvSpPr>
            <a:spLocks noGrp="1"/>
          </p:cNvSpPr>
          <p:nvPr>
            <p:ph idx="1"/>
          </p:nvPr>
        </p:nvSpPr>
        <p:spPr/>
        <p:txBody>
          <a:bodyPr/>
          <a:lstStyle/>
          <a:p>
            <a:r>
              <a:rPr lang="en-US" dirty="0"/>
              <a:t>The patentee is authorized to assign, grant license/s or otherwise deal with the patent for a consideration. </a:t>
            </a:r>
          </a:p>
          <a:p>
            <a:r>
              <a:rPr lang="en-US" dirty="0"/>
              <a:t>The transfer of patent is generally in the following form: </a:t>
            </a:r>
          </a:p>
          <a:p>
            <a:pPr marL="822960" lvl="1" indent="-457200">
              <a:buAutoNum type="arabicPeriod"/>
            </a:pPr>
            <a:r>
              <a:rPr lang="en-US" dirty="0"/>
              <a:t>Assignment </a:t>
            </a:r>
          </a:p>
          <a:p>
            <a:pPr marL="822960" lvl="1" indent="-457200">
              <a:buAutoNum type="arabicPeriod"/>
            </a:pPr>
            <a:r>
              <a:rPr lang="en-US" dirty="0"/>
              <a:t>License </a:t>
            </a:r>
          </a:p>
          <a:p>
            <a:pPr marL="822960" lvl="1" indent="-457200">
              <a:buAutoNum type="arabicPeriod"/>
            </a:pPr>
            <a:r>
              <a:rPr lang="en-US" dirty="0"/>
              <a:t>Transmission of patent by operation of law</a:t>
            </a:r>
          </a:p>
        </p:txBody>
      </p:sp>
    </p:spTree>
    <p:extLst>
      <p:ext uri="{BB962C8B-B14F-4D97-AF65-F5344CB8AC3E}">
        <p14:creationId xmlns:p14="http://schemas.microsoft.com/office/powerpoint/2010/main" val="302289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a:xfrm>
            <a:off x="1463040" y="1828800"/>
            <a:ext cx="6196405" cy="4267199"/>
          </a:xfrm>
        </p:spPr>
        <p:txBody>
          <a:bodyPr>
            <a:normAutofit lnSpcReduction="10000"/>
          </a:bodyPr>
          <a:lstStyle/>
          <a:p>
            <a:r>
              <a:rPr lang="en-US" dirty="0"/>
              <a:t>The term “assignment” is not defined under the Act. </a:t>
            </a:r>
          </a:p>
          <a:p>
            <a:r>
              <a:rPr lang="en-US" dirty="0"/>
              <a:t>A patent holder can assign the whole or any part of the patent rights to the whole of India or any part thereof. </a:t>
            </a:r>
          </a:p>
          <a:p>
            <a:r>
              <a:rPr lang="en-US" dirty="0"/>
              <a:t>Assignment is in essence a transfer of ownership even if it is partial. </a:t>
            </a:r>
          </a:p>
          <a:p>
            <a:r>
              <a:rPr lang="en-US" dirty="0"/>
              <a:t>Section 68 of the patents act 1970 provides for the assignment:</a:t>
            </a:r>
          </a:p>
          <a:p>
            <a:pPr marL="880110" lvl="1" indent="-514350">
              <a:buAutoNum type="romanLcParenBoth"/>
            </a:pPr>
            <a:r>
              <a:rPr lang="en-US" dirty="0"/>
              <a:t>of patents;</a:t>
            </a:r>
          </a:p>
          <a:p>
            <a:pPr marL="880110" lvl="1" indent="-514350">
              <a:buAutoNum type="romanLcParenBoth"/>
            </a:pPr>
            <a:r>
              <a:rPr lang="en-US" dirty="0"/>
              <a:t>of share in the patent.</a:t>
            </a:r>
          </a:p>
        </p:txBody>
      </p:sp>
    </p:spTree>
    <p:extLst>
      <p:ext uri="{BB962C8B-B14F-4D97-AF65-F5344CB8AC3E}">
        <p14:creationId xmlns:p14="http://schemas.microsoft.com/office/powerpoint/2010/main" val="401268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Assignment</a:t>
            </a:r>
          </a:p>
        </p:txBody>
      </p:sp>
      <p:sp>
        <p:nvSpPr>
          <p:cNvPr id="3" name="Content Placeholder 2"/>
          <p:cNvSpPr>
            <a:spLocks noGrp="1"/>
          </p:cNvSpPr>
          <p:nvPr>
            <p:ph idx="1"/>
          </p:nvPr>
        </p:nvSpPr>
        <p:spPr>
          <a:xfrm>
            <a:off x="1463040" y="1828800"/>
            <a:ext cx="6196405" cy="4343399"/>
          </a:xfrm>
        </p:spPr>
        <p:txBody>
          <a:bodyPr>
            <a:normAutofit fontScale="92500" lnSpcReduction="20000"/>
          </a:bodyPr>
          <a:lstStyle/>
          <a:p>
            <a:pPr algn="just"/>
            <a:r>
              <a:rPr lang="en-US" dirty="0"/>
              <a:t>There can be </a:t>
            </a:r>
            <a:r>
              <a:rPr lang="en-US" b="1" dirty="0"/>
              <a:t>three kinds of assignment</a:t>
            </a:r>
            <a:r>
              <a:rPr lang="en-US" dirty="0"/>
              <a:t>:</a:t>
            </a:r>
          </a:p>
          <a:p>
            <a:pPr algn="just">
              <a:buFont typeface="Wingdings" pitchFamily="2" charset="2"/>
              <a:buChar char="Ø"/>
            </a:pPr>
            <a:r>
              <a:rPr lang="en-US" b="1" dirty="0"/>
              <a:t>Legal assignment</a:t>
            </a:r>
            <a:r>
              <a:rPr lang="en-US" dirty="0"/>
              <a:t>:</a:t>
            </a:r>
          </a:p>
          <a:p>
            <a:pPr lvl="1" algn="just">
              <a:buFont typeface="Wingdings" pitchFamily="2" charset="2"/>
              <a:buChar char="ü"/>
            </a:pPr>
            <a:r>
              <a:rPr lang="en-US" dirty="0"/>
              <a:t>An assignment of an existing patent through an agreement which has been duly registered is a legal assignment. </a:t>
            </a:r>
          </a:p>
          <a:p>
            <a:pPr lvl="1" algn="just">
              <a:buFont typeface="Wingdings" pitchFamily="2" charset="2"/>
              <a:buChar char="ü"/>
            </a:pPr>
            <a:r>
              <a:rPr lang="en-US" dirty="0"/>
              <a:t>A legal assignee has the right to have his entered in the register of patents maintained in the Controller’s office as proprietor of the patent and can thereafter exercise all the right conferred on him by the proprietor of patent. </a:t>
            </a:r>
          </a:p>
          <a:p>
            <a:pPr lvl="1" algn="just">
              <a:buFont typeface="Wingdings" pitchFamily="2" charset="2"/>
              <a:buChar char="ü"/>
            </a:pPr>
            <a:r>
              <a:rPr lang="en-US" b="1" dirty="0"/>
              <a:t>Example: </a:t>
            </a:r>
            <a:r>
              <a:rPr lang="en-US" dirty="0"/>
              <a:t>a patentee A in respect of a machine useful in the automobile industry assigns his right in the patent to B through an agreement which is written duly registered in the patent office. Thereupon, B becomes the proprietor of the patent.</a:t>
            </a:r>
          </a:p>
        </p:txBody>
      </p:sp>
    </p:spTree>
    <p:extLst>
      <p:ext uri="{BB962C8B-B14F-4D97-AF65-F5344CB8AC3E}">
        <p14:creationId xmlns:p14="http://schemas.microsoft.com/office/powerpoint/2010/main" val="393393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6705600" cy="4953000"/>
          </a:xfrm>
        </p:spPr>
        <p:txBody>
          <a:bodyPr>
            <a:noAutofit/>
          </a:bodyPr>
          <a:lstStyle/>
          <a:p>
            <a:pPr algn="just">
              <a:buFont typeface="Wingdings" pitchFamily="2" charset="2"/>
              <a:buChar char="Ø"/>
            </a:pPr>
            <a:r>
              <a:rPr lang="en-US" sz="2000" b="1" dirty="0"/>
              <a:t>Equitable assignment</a:t>
            </a:r>
            <a:r>
              <a:rPr lang="en-US" sz="2000" dirty="0"/>
              <a:t>: </a:t>
            </a:r>
          </a:p>
          <a:p>
            <a:pPr lvl="1" algn="just">
              <a:buFont typeface="Wingdings" pitchFamily="2" charset="2"/>
              <a:buChar char="ü"/>
            </a:pPr>
            <a:r>
              <a:rPr lang="en-US" sz="1800" dirty="0"/>
              <a:t>Any document such as a letter but not being an agreement, which is duly registered with the controller in which </a:t>
            </a:r>
            <a:r>
              <a:rPr lang="en-US" sz="1800" b="1" dirty="0"/>
              <a:t>patentee agrees to give another person certain defined right in the patent with immediate effect, is an equitable assignment</a:t>
            </a:r>
            <a:r>
              <a:rPr lang="en-US" sz="1800" dirty="0"/>
              <a:t>. </a:t>
            </a:r>
          </a:p>
          <a:p>
            <a:pPr lvl="1" algn="just">
              <a:buFont typeface="Wingdings" pitchFamily="2" charset="2"/>
              <a:buChar char="ü"/>
            </a:pPr>
            <a:r>
              <a:rPr lang="en-US" sz="1800" dirty="0"/>
              <a:t>An assignee in such a case cannot have his name entered in the Register as the proprietor of patent. </a:t>
            </a:r>
          </a:p>
          <a:p>
            <a:pPr lvl="1" algn="just">
              <a:buFont typeface="Wingdings" pitchFamily="2" charset="2"/>
              <a:buChar char="ü"/>
            </a:pPr>
            <a:r>
              <a:rPr lang="en-US" sz="1800" dirty="0"/>
              <a:t>He can only have a notice of his interest entered in the Register. </a:t>
            </a:r>
          </a:p>
          <a:p>
            <a:pPr lvl="1" algn="just">
              <a:buFont typeface="Wingdings" pitchFamily="2" charset="2"/>
              <a:buChar char="ü"/>
            </a:pPr>
            <a:r>
              <a:rPr lang="en-US" sz="1800" b="1" dirty="0"/>
              <a:t>He can convert the equitable assignment to legal assignment by getting a written agreement to this effect and having it duly registered</a:t>
            </a:r>
            <a:r>
              <a:rPr lang="en-US" sz="1800" dirty="0"/>
              <a:t>.</a:t>
            </a:r>
          </a:p>
          <a:p>
            <a:pPr lvl="1" algn="just">
              <a:buFont typeface="Wingdings" pitchFamily="2" charset="2"/>
              <a:buChar char="ü"/>
            </a:pPr>
            <a:r>
              <a:rPr lang="en-US" sz="1800" b="1" dirty="0"/>
              <a:t>Example: </a:t>
            </a:r>
            <a:r>
              <a:rPr lang="en-US" sz="1800" dirty="0"/>
              <a:t>a patentee D writes a letter to E whereby he assigns to E the right to make and sell the invention within the territory of Delhi. D has transferred his proprietary right through equitable assignment to E to the extent mentioned in his letter. </a:t>
            </a:r>
          </a:p>
        </p:txBody>
      </p:sp>
      <p:sp>
        <p:nvSpPr>
          <p:cNvPr id="4" name="Title 1"/>
          <p:cNvSpPr>
            <a:spLocks noGrp="1"/>
          </p:cNvSpPr>
          <p:nvPr>
            <p:ph type="title"/>
          </p:nvPr>
        </p:nvSpPr>
        <p:spPr>
          <a:xfrm>
            <a:off x="1066800" y="533400"/>
            <a:ext cx="6965245" cy="1011218"/>
          </a:xfrm>
        </p:spPr>
        <p:txBody>
          <a:bodyPr/>
          <a:lstStyle/>
          <a:p>
            <a:r>
              <a:rPr lang="en-US" dirty="0"/>
              <a:t>Kinds of Assignment</a:t>
            </a:r>
          </a:p>
        </p:txBody>
      </p:sp>
    </p:spTree>
    <p:extLst>
      <p:ext uri="{BB962C8B-B14F-4D97-AF65-F5344CB8AC3E}">
        <p14:creationId xmlns:p14="http://schemas.microsoft.com/office/powerpoint/2010/main" val="320890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447800"/>
            <a:ext cx="6196405" cy="4648200"/>
          </a:xfrm>
        </p:spPr>
        <p:txBody>
          <a:bodyPr>
            <a:normAutofit lnSpcReduction="10000"/>
          </a:bodyPr>
          <a:lstStyle/>
          <a:p>
            <a:pPr>
              <a:buFont typeface="Wingdings" pitchFamily="2" charset="2"/>
              <a:buChar char="Ø"/>
            </a:pPr>
            <a:r>
              <a:rPr lang="en-US" b="1" dirty="0"/>
              <a:t>Mortgage</a:t>
            </a:r>
            <a:r>
              <a:rPr lang="en-US" dirty="0"/>
              <a:t>:</a:t>
            </a:r>
          </a:p>
          <a:p>
            <a:pPr lvl="1">
              <a:buFont typeface="Wingdings" pitchFamily="2" charset="2"/>
              <a:buChar char="ü"/>
            </a:pPr>
            <a:r>
              <a:rPr lang="en-US" dirty="0"/>
              <a:t>A mortgage is also a form of assignment. </a:t>
            </a:r>
          </a:p>
          <a:p>
            <a:pPr lvl="1">
              <a:buFont typeface="Wingdings" pitchFamily="2" charset="2"/>
              <a:buChar char="ü"/>
            </a:pPr>
            <a:r>
              <a:rPr lang="en-US" dirty="0"/>
              <a:t>A mortgage is a document transferring the patent rights either wholly or partly to the mortgagee with a view to secure the payment of a specified sum of money. </a:t>
            </a:r>
          </a:p>
          <a:p>
            <a:pPr lvl="1">
              <a:buFont typeface="Wingdings" pitchFamily="2" charset="2"/>
              <a:buChar char="ü"/>
            </a:pPr>
            <a:r>
              <a:rPr lang="en-US" dirty="0"/>
              <a:t>The mortgager (patentee) is entitled to have the patent re-transferred to in on refund of the money to the mortgagee. </a:t>
            </a:r>
          </a:p>
          <a:p>
            <a:pPr lvl="1">
              <a:buFont typeface="Wingdings" pitchFamily="2" charset="2"/>
              <a:buChar char="ü"/>
            </a:pPr>
            <a:r>
              <a:rPr lang="en-US" dirty="0"/>
              <a:t>The mortgagee (a person in whose favor a mortgage is made) is not entitled to have his name entered in the register as the proprietor, but he can get his name entered in the register as a mortgagee</a:t>
            </a:r>
          </a:p>
        </p:txBody>
      </p:sp>
      <p:sp>
        <p:nvSpPr>
          <p:cNvPr id="4" name="Title 1"/>
          <p:cNvSpPr>
            <a:spLocks noGrp="1"/>
          </p:cNvSpPr>
          <p:nvPr>
            <p:ph type="title"/>
          </p:nvPr>
        </p:nvSpPr>
        <p:spPr>
          <a:xfrm>
            <a:off x="1219200" y="533401"/>
            <a:ext cx="6965245" cy="1066800"/>
          </a:xfrm>
        </p:spPr>
        <p:txBody>
          <a:bodyPr/>
          <a:lstStyle/>
          <a:p>
            <a:r>
              <a:rPr lang="en-US" dirty="0"/>
              <a:t>Kinds of Assignment</a:t>
            </a:r>
          </a:p>
        </p:txBody>
      </p:sp>
    </p:spTree>
    <p:extLst>
      <p:ext uri="{BB962C8B-B14F-4D97-AF65-F5344CB8AC3E}">
        <p14:creationId xmlns:p14="http://schemas.microsoft.com/office/powerpoint/2010/main" val="261088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normAutofit/>
          </a:bodyPr>
          <a:lstStyle/>
          <a:p>
            <a:r>
              <a:rPr lang="en-US" dirty="0"/>
              <a:t>License</a:t>
            </a:r>
          </a:p>
        </p:txBody>
      </p:sp>
      <p:sp>
        <p:nvSpPr>
          <p:cNvPr id="3" name="Content Placeholder 2"/>
          <p:cNvSpPr>
            <a:spLocks noGrp="1"/>
          </p:cNvSpPr>
          <p:nvPr>
            <p:ph idx="1"/>
          </p:nvPr>
        </p:nvSpPr>
        <p:spPr>
          <a:xfrm>
            <a:off x="1463040" y="1676400"/>
            <a:ext cx="6196405" cy="4046669"/>
          </a:xfrm>
        </p:spPr>
        <p:txBody>
          <a:bodyPr/>
          <a:lstStyle/>
          <a:p>
            <a:r>
              <a:rPr lang="en-US" dirty="0"/>
              <a:t>A patentee can transfer a right by way of license agreement permitting a licensee to make, use or exercise the invention.</a:t>
            </a:r>
          </a:p>
          <a:p>
            <a:r>
              <a:rPr lang="en-US" dirty="0"/>
              <a:t>The license in the patents is granted to work the patented inventions to the fullest extent in the interest of public. </a:t>
            </a:r>
          </a:p>
          <a:p>
            <a:r>
              <a:rPr lang="en-US" dirty="0"/>
              <a:t>The license to work the patented invention may be granted in the favor of another person voluntarily by the patentee himself</a:t>
            </a:r>
          </a:p>
        </p:txBody>
      </p:sp>
    </p:spTree>
    <p:extLst>
      <p:ext uri="{BB962C8B-B14F-4D97-AF65-F5344CB8AC3E}">
        <p14:creationId xmlns:p14="http://schemas.microsoft.com/office/powerpoint/2010/main" val="27657281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104</TotalTime>
  <Words>1545</Words>
  <Application>Microsoft Macintosh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Brush Script MT</vt:lpstr>
      <vt:lpstr>Constantia</vt:lpstr>
      <vt:lpstr>Courier New</vt:lpstr>
      <vt:lpstr>Franklin Gothic Book</vt:lpstr>
      <vt:lpstr>Rage Italic</vt:lpstr>
      <vt:lpstr>Wingdings</vt:lpstr>
      <vt:lpstr>Pushpin</vt:lpstr>
      <vt:lpstr>TRANSFER OF PATENT RIGHTS</vt:lpstr>
      <vt:lpstr>Overview</vt:lpstr>
      <vt:lpstr>PowerPoint Presentation</vt:lpstr>
      <vt:lpstr>Forms of Transfer of Patent </vt:lpstr>
      <vt:lpstr>Assignment</vt:lpstr>
      <vt:lpstr>Kinds of Assignment</vt:lpstr>
      <vt:lpstr>Kinds of Assignment</vt:lpstr>
      <vt:lpstr>Kinds of Assignment</vt:lpstr>
      <vt:lpstr>License</vt:lpstr>
      <vt:lpstr>Kinds of License</vt:lpstr>
      <vt:lpstr>Kinds of License</vt:lpstr>
      <vt:lpstr>Compulsory License</vt:lpstr>
      <vt:lpstr>Compulsory License</vt:lpstr>
      <vt:lpstr>Kinds of License</vt:lpstr>
      <vt:lpstr>Kinds of License</vt:lpstr>
      <vt:lpstr>Licensing of the related rights</vt:lpstr>
      <vt:lpstr>Transmission of Patent by Operation of law</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OF TRANSFER OF PATENT RIGHTS</dc:title>
  <dc:creator>USER</dc:creator>
  <cp:lastModifiedBy>Microsoft Office User</cp:lastModifiedBy>
  <cp:revision>9</cp:revision>
  <dcterms:created xsi:type="dcterms:W3CDTF">2018-10-21T14:35:21Z</dcterms:created>
  <dcterms:modified xsi:type="dcterms:W3CDTF">2019-01-23T09:27:36Z</dcterms:modified>
</cp:coreProperties>
</file>