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5006" y="694690"/>
            <a:ext cx="371398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700606"/>
            <a:ext cx="8072120" cy="415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4834" y="6584525"/>
            <a:ext cx="1894204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7221" y="84582"/>
            <a:ext cx="6675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latin typeface="Arial Black"/>
                <a:cs typeface="Arial Black"/>
              </a:rPr>
              <a:t>Patent</a:t>
            </a:r>
            <a:r>
              <a:rPr sz="4800" spc="-65" dirty="0">
                <a:latin typeface="Arial Black"/>
                <a:cs typeface="Arial Black"/>
              </a:rPr>
              <a:t> </a:t>
            </a:r>
            <a:r>
              <a:rPr sz="4800" spc="-5" dirty="0">
                <a:latin typeface="Arial Black"/>
                <a:cs typeface="Arial Black"/>
              </a:rPr>
              <a:t>Infringement</a:t>
            </a:r>
            <a:endParaRPr sz="4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985" y="618490"/>
            <a:ext cx="40468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 of a</a:t>
            </a:r>
            <a:r>
              <a:rPr spc="-20" dirty="0"/>
              <a:t> </a:t>
            </a:r>
            <a:r>
              <a:rPr spc="-5" dirty="0"/>
              <a:t>claim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4536"/>
            <a:ext cx="7994650" cy="44246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claim generally </a:t>
            </a:r>
            <a:r>
              <a:rPr sz="2600" dirty="0">
                <a:latin typeface="Times New Roman"/>
                <a:cs typeface="Times New Roman"/>
              </a:rPr>
              <a:t>has 3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parts:</a:t>
            </a: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Preamble </a:t>
            </a:r>
            <a:r>
              <a:rPr sz="2200" spc="-5" dirty="0">
                <a:latin typeface="Times New Roman"/>
                <a:cs typeface="Times New Roman"/>
              </a:rPr>
              <a:t>(Introductory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statement)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1900" spc="-5" dirty="0">
                <a:latin typeface="Times New Roman"/>
                <a:cs typeface="Times New Roman"/>
              </a:rPr>
              <a:t>Ex: A </a:t>
            </a:r>
            <a:r>
              <a:rPr sz="1900" spc="-10" dirty="0">
                <a:latin typeface="Times New Roman"/>
                <a:cs typeface="Times New Roman"/>
              </a:rPr>
              <a:t>method </a:t>
            </a:r>
            <a:r>
              <a:rPr sz="1900" spc="-5" dirty="0">
                <a:latin typeface="Times New Roman"/>
                <a:cs typeface="Times New Roman"/>
              </a:rPr>
              <a:t>of...; An</a:t>
            </a:r>
            <a:r>
              <a:rPr sz="1900" spc="-28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apparatus....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20" dirty="0">
                <a:latin typeface="Times New Roman"/>
                <a:cs typeface="Times New Roman"/>
              </a:rPr>
              <a:t>Transition </a:t>
            </a:r>
            <a:r>
              <a:rPr sz="2200" spc="-5" dirty="0">
                <a:latin typeface="Times New Roman"/>
                <a:cs typeface="Times New Roman"/>
              </a:rPr>
              <a:t>(connecting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word)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1900" spc="-5" dirty="0">
                <a:latin typeface="Times New Roman"/>
                <a:cs typeface="Times New Roman"/>
              </a:rPr>
              <a:t>Ex: comprising, </a:t>
            </a:r>
            <a:r>
              <a:rPr sz="1900" spc="-10" dirty="0">
                <a:latin typeface="Times New Roman"/>
                <a:cs typeface="Times New Roman"/>
              </a:rPr>
              <a:t>comprises, </a:t>
            </a:r>
            <a:r>
              <a:rPr sz="1900" spc="-5" dirty="0">
                <a:latin typeface="Times New Roman"/>
                <a:cs typeface="Times New Roman"/>
              </a:rPr>
              <a:t>having, containing, consisting </a:t>
            </a:r>
            <a:r>
              <a:rPr sz="1900" dirty="0">
                <a:latin typeface="Times New Roman"/>
                <a:cs typeface="Times New Roman"/>
              </a:rPr>
              <a:t>of,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etc.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510"/>
              </a:lnSpc>
              <a:spcBef>
                <a:spcPts val="25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Body </a:t>
            </a:r>
            <a:r>
              <a:rPr sz="2200" spc="-5" dirty="0">
                <a:latin typeface="Times New Roman"/>
                <a:cs typeface="Times New Roman"/>
              </a:rPr>
              <a:t>(elements/steps; </a:t>
            </a:r>
            <a:r>
              <a:rPr sz="2200" dirty="0">
                <a:latin typeface="Times New Roman"/>
                <a:cs typeface="Times New Roman"/>
              </a:rPr>
              <a:t>how </a:t>
            </a:r>
            <a:r>
              <a:rPr sz="2200" spc="-5" dirty="0">
                <a:latin typeface="Times New Roman"/>
                <a:cs typeface="Times New Roman"/>
              </a:rPr>
              <a:t>the elements cooperate with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endParaRPr sz="2200">
              <a:latin typeface="Times New Roman"/>
              <a:cs typeface="Times New Roman"/>
            </a:endParaRPr>
          </a:p>
          <a:p>
            <a:pPr marL="756285">
              <a:lnSpc>
                <a:spcPts val="2510"/>
              </a:lnSpc>
            </a:pPr>
            <a:r>
              <a:rPr sz="2200" spc="-5" dirty="0">
                <a:latin typeface="Times New Roman"/>
                <a:cs typeface="Times New Roman"/>
              </a:rPr>
              <a:t>another)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354965" algn="l"/>
                <a:tab pos="355600" algn="l"/>
                <a:tab pos="1850389" algn="l"/>
              </a:tabLst>
            </a:pPr>
            <a:r>
              <a:rPr sz="2600" i="1" dirty="0">
                <a:latin typeface="Times New Roman"/>
                <a:cs typeface="Times New Roman"/>
              </a:rPr>
              <a:t>Claim</a:t>
            </a:r>
            <a:r>
              <a:rPr sz="2600" i="1" spc="-1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#1:	</a:t>
            </a:r>
            <a:r>
              <a:rPr sz="2600" b="1" dirty="0">
                <a:solidFill>
                  <a:srgbClr val="943735"/>
                </a:solidFill>
                <a:latin typeface="Times New Roman"/>
                <a:cs typeface="Times New Roman"/>
              </a:rPr>
              <a:t>A pharmaceutical composition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375F92"/>
                </a:solidFill>
                <a:latin typeface="Times New Roman"/>
                <a:cs typeface="Times New Roman"/>
              </a:rPr>
              <a:t>comprising</a:t>
            </a:r>
            <a:r>
              <a:rPr sz="260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841500" marR="4439285">
              <a:lnSpc>
                <a:spcPct val="110000"/>
              </a:lnSpc>
              <a:spcBef>
                <a:spcPts val="15"/>
              </a:spcBef>
            </a:pPr>
            <a:r>
              <a:rPr sz="2200" i="1" spc="-5" dirty="0">
                <a:solidFill>
                  <a:srgbClr val="49452A"/>
                </a:solidFill>
                <a:latin typeface="Times New Roman"/>
                <a:cs typeface="Times New Roman"/>
              </a:rPr>
              <a:t>element A;  element B;  element C;</a:t>
            </a:r>
            <a:r>
              <a:rPr sz="2200" i="1" spc="-55" dirty="0">
                <a:solidFill>
                  <a:srgbClr val="49452A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49452A"/>
                </a:solidFill>
                <a:latin typeface="Times New Roman"/>
                <a:cs typeface="Times New Roman"/>
              </a:rPr>
              <a:t>and  element</a:t>
            </a:r>
            <a:r>
              <a:rPr sz="2200" i="1" dirty="0">
                <a:solidFill>
                  <a:srgbClr val="49452A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49452A"/>
                </a:solidFill>
                <a:latin typeface="Times New Roman"/>
                <a:cs typeface="Times New Roman"/>
              </a:rPr>
              <a:t>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0597" y="542290"/>
            <a:ext cx="4158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Literal</a:t>
            </a:r>
            <a:r>
              <a:rPr spc="-15" dirty="0"/>
              <a:t> </a:t>
            </a:r>
            <a:r>
              <a:rPr spc="-5" dirty="0"/>
              <a:t>Infringement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7921"/>
            <a:ext cx="8023225" cy="4638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723900" indent="-342900">
              <a:lnSpc>
                <a:spcPts val="202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latin typeface="Times New Roman"/>
                <a:cs typeface="Times New Roman"/>
              </a:rPr>
              <a:t>Exists if all </a:t>
            </a:r>
            <a:r>
              <a:rPr sz="2100" spc="-5" dirty="0">
                <a:latin typeface="Times New Roman"/>
                <a:cs typeface="Times New Roman"/>
              </a:rPr>
              <a:t>elements </a:t>
            </a:r>
            <a:r>
              <a:rPr sz="2100" dirty="0">
                <a:latin typeface="Times New Roman"/>
                <a:cs typeface="Times New Roman"/>
              </a:rPr>
              <a:t>of a claim are literally present in an alleged  product or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process</a:t>
            </a:r>
            <a:endParaRPr sz="2100">
              <a:latin typeface="Times New Roman"/>
              <a:cs typeface="Times New Roman"/>
            </a:endParaRPr>
          </a:p>
          <a:p>
            <a:pPr marL="1326515" marR="2682240" indent="-971550">
              <a:lnSpc>
                <a:spcPct val="100000"/>
              </a:lnSpc>
              <a:spcBef>
                <a:spcPts val="1830"/>
              </a:spcBef>
            </a:pPr>
            <a:r>
              <a:rPr sz="1800" i="1" spc="-5" dirty="0">
                <a:latin typeface="Times New Roman"/>
                <a:cs typeface="Times New Roman"/>
              </a:rPr>
              <a:t>Claim </a:t>
            </a:r>
            <a:r>
              <a:rPr sz="1800" i="1" dirty="0">
                <a:latin typeface="Times New Roman"/>
                <a:cs typeface="Times New Roman"/>
              </a:rPr>
              <a:t>#1: </a:t>
            </a: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pharmaceutical </a:t>
            </a:r>
            <a:r>
              <a:rPr sz="1800" spc="-5" dirty="0">
                <a:latin typeface="Times New Roman"/>
                <a:cs typeface="Times New Roman"/>
              </a:rPr>
              <a:t>composition,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comprising:  element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A;</a:t>
            </a:r>
            <a:endParaRPr sz="1800">
              <a:latin typeface="Times New Roman"/>
              <a:cs typeface="Times New Roman"/>
            </a:endParaRPr>
          </a:p>
          <a:p>
            <a:pPr marL="1326515" marR="53028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element B;  element C;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element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326515" marR="3659504" indent="-971550">
              <a:lnSpc>
                <a:spcPct val="100000"/>
              </a:lnSpc>
            </a:pPr>
            <a:r>
              <a:rPr sz="1800" i="1" spc="-5" dirty="0">
                <a:latin typeface="Times New Roman"/>
                <a:cs typeface="Times New Roman"/>
              </a:rPr>
              <a:t>Claim </a:t>
            </a:r>
            <a:r>
              <a:rPr sz="1800" i="1" dirty="0">
                <a:latin typeface="Times New Roman"/>
                <a:cs typeface="Times New Roman"/>
              </a:rPr>
              <a:t>#2: </a:t>
            </a: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drug </a:t>
            </a:r>
            <a:r>
              <a:rPr sz="1800" spc="-5" dirty="0">
                <a:latin typeface="Times New Roman"/>
                <a:cs typeface="Times New Roman"/>
              </a:rPr>
              <a:t>composition,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comprising:  element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1326515" marR="53028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element B;  element C;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element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0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latin typeface="Times New Roman"/>
                <a:cs typeface="Times New Roman"/>
              </a:rPr>
              <a:t>Determination of literal infringement </a:t>
            </a:r>
            <a:r>
              <a:rPr sz="2100" spc="-5" dirty="0">
                <a:latin typeface="Times New Roman"/>
                <a:cs typeface="Times New Roman"/>
              </a:rPr>
              <a:t>is </a:t>
            </a:r>
            <a:r>
              <a:rPr sz="2100" dirty="0">
                <a:latin typeface="Times New Roman"/>
                <a:cs typeface="Times New Roman"/>
              </a:rPr>
              <a:t>done by comparing </a:t>
            </a:r>
            <a:r>
              <a:rPr sz="2100" spc="-5" dirty="0">
                <a:latin typeface="Times New Roman"/>
                <a:cs typeface="Times New Roman"/>
              </a:rPr>
              <a:t>elements </a:t>
            </a:r>
            <a:r>
              <a:rPr sz="2100" dirty="0">
                <a:latin typeface="Times New Roman"/>
                <a:cs typeface="Times New Roman"/>
              </a:rPr>
              <a:t>of  a claim to those of a product or process one on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one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001" y="542290"/>
            <a:ext cx="5313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Equivalence</a:t>
            </a:r>
            <a:r>
              <a:rPr spc="-70" dirty="0"/>
              <a:t> </a:t>
            </a:r>
            <a:r>
              <a:rPr spc="-5" dirty="0"/>
              <a:t>Infringement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4121"/>
            <a:ext cx="7679055" cy="4638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marR="5080" indent="-342900">
              <a:lnSpc>
                <a:spcPts val="202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latin typeface="Times New Roman"/>
                <a:cs typeface="Times New Roman"/>
              </a:rPr>
              <a:t>Exists if the </a:t>
            </a:r>
            <a:r>
              <a:rPr sz="2100" spc="-5" dirty="0">
                <a:latin typeface="Times New Roman"/>
                <a:cs typeface="Times New Roman"/>
              </a:rPr>
              <a:t>elements </a:t>
            </a:r>
            <a:r>
              <a:rPr sz="2100" dirty="0">
                <a:latin typeface="Times New Roman"/>
                <a:cs typeface="Times New Roman"/>
              </a:rPr>
              <a:t>of a product or process </a:t>
            </a:r>
            <a:r>
              <a:rPr sz="2100" spc="-5" dirty="0">
                <a:latin typeface="Times New Roman"/>
                <a:cs typeface="Times New Roman"/>
              </a:rPr>
              <a:t>differing from </a:t>
            </a:r>
            <a:r>
              <a:rPr sz="2100" dirty="0">
                <a:latin typeface="Times New Roman"/>
                <a:cs typeface="Times New Roman"/>
              </a:rPr>
              <a:t>those of  claim </a:t>
            </a:r>
            <a:r>
              <a:rPr sz="2100" spc="-5" dirty="0">
                <a:latin typeface="Times New Roman"/>
                <a:cs typeface="Times New Roman"/>
              </a:rPr>
              <a:t>elements </a:t>
            </a:r>
            <a:r>
              <a:rPr sz="2100" dirty="0">
                <a:latin typeface="Times New Roman"/>
                <a:cs typeface="Times New Roman"/>
              </a:rPr>
              <a:t>are present by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equivalence</a:t>
            </a:r>
            <a:endParaRPr sz="2100">
              <a:latin typeface="Times New Roman"/>
              <a:cs typeface="Times New Roman"/>
            </a:endParaRPr>
          </a:p>
          <a:p>
            <a:pPr marL="1326515" marR="2338070" indent="-971550">
              <a:lnSpc>
                <a:spcPct val="100000"/>
              </a:lnSpc>
              <a:spcBef>
                <a:spcPts val="1830"/>
              </a:spcBef>
            </a:pPr>
            <a:r>
              <a:rPr sz="1800" i="1" spc="-5" dirty="0">
                <a:latin typeface="Times New Roman"/>
                <a:cs typeface="Times New Roman"/>
              </a:rPr>
              <a:t>Claim </a:t>
            </a:r>
            <a:r>
              <a:rPr sz="1800" i="1" dirty="0">
                <a:latin typeface="Times New Roman"/>
                <a:cs typeface="Times New Roman"/>
              </a:rPr>
              <a:t>#1: </a:t>
            </a: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pharmaceutical </a:t>
            </a:r>
            <a:r>
              <a:rPr sz="1800" spc="-5" dirty="0">
                <a:latin typeface="Times New Roman"/>
                <a:cs typeface="Times New Roman"/>
              </a:rPr>
              <a:t>composition,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comprising:  element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A;</a:t>
            </a:r>
            <a:endParaRPr sz="1800">
              <a:latin typeface="Times New Roman"/>
              <a:cs typeface="Times New Roman"/>
            </a:endParaRPr>
          </a:p>
          <a:p>
            <a:pPr marL="1326515" marR="495935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element B;  element C;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element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00" marR="2921000" indent="-915035">
              <a:lnSpc>
                <a:spcPct val="100000"/>
              </a:lnSpc>
            </a:pPr>
            <a:r>
              <a:rPr sz="1800" i="1" spc="-5" dirty="0">
                <a:latin typeface="Times New Roman"/>
                <a:cs typeface="Times New Roman"/>
              </a:rPr>
              <a:t>Claim </a:t>
            </a:r>
            <a:r>
              <a:rPr sz="1800" i="1" dirty="0">
                <a:latin typeface="Times New Roman"/>
                <a:cs typeface="Times New Roman"/>
              </a:rPr>
              <a:t>#2: </a:t>
            </a: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analgesic compound,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comprising:  element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AE;</a:t>
            </a:r>
            <a:endParaRPr sz="1800">
              <a:latin typeface="Times New Roman"/>
              <a:cs typeface="Times New Roman"/>
            </a:endParaRPr>
          </a:p>
          <a:p>
            <a:pPr marL="1270000" marR="485203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element </a:t>
            </a:r>
            <a:r>
              <a:rPr sz="1800" spc="-5" dirty="0">
                <a:latin typeface="Times New Roman"/>
                <a:cs typeface="Times New Roman"/>
              </a:rPr>
              <a:t>BF;  </a:t>
            </a:r>
            <a:r>
              <a:rPr sz="1800" dirty="0">
                <a:latin typeface="Times New Roman"/>
                <a:cs typeface="Times New Roman"/>
              </a:rPr>
              <a:t>element </a:t>
            </a:r>
            <a:r>
              <a:rPr sz="1800" spc="-5" dirty="0">
                <a:latin typeface="Times New Roman"/>
                <a:cs typeface="Times New Roman"/>
              </a:rPr>
              <a:t>CG;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element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DH.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marR="60706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i="1" spc="-20" dirty="0">
                <a:latin typeface="Times New Roman"/>
                <a:cs typeface="Times New Roman"/>
              </a:rPr>
              <a:t>“Triple </a:t>
            </a:r>
            <a:r>
              <a:rPr sz="2100" i="1" dirty="0">
                <a:latin typeface="Times New Roman"/>
                <a:cs typeface="Times New Roman"/>
              </a:rPr>
              <a:t>identity” </a:t>
            </a:r>
            <a:r>
              <a:rPr sz="2100" dirty="0">
                <a:latin typeface="Times New Roman"/>
                <a:cs typeface="Times New Roman"/>
              </a:rPr>
              <a:t>or </a:t>
            </a:r>
            <a:r>
              <a:rPr sz="2100" i="1" spc="-5" dirty="0">
                <a:latin typeface="Times New Roman"/>
                <a:cs typeface="Times New Roman"/>
              </a:rPr>
              <a:t>“function-way-result” </a:t>
            </a:r>
            <a:r>
              <a:rPr sz="2100" dirty="0">
                <a:latin typeface="Times New Roman"/>
                <a:cs typeface="Times New Roman"/>
              </a:rPr>
              <a:t>test for </a:t>
            </a:r>
            <a:r>
              <a:rPr sz="2100" spc="-5" dirty="0">
                <a:latin typeface="Times New Roman"/>
                <a:cs typeface="Times New Roman"/>
              </a:rPr>
              <a:t>determining  </a:t>
            </a:r>
            <a:r>
              <a:rPr sz="2100" dirty="0">
                <a:latin typeface="Times New Roman"/>
                <a:cs typeface="Times New Roman"/>
              </a:rPr>
              <a:t>equivalence – </a:t>
            </a:r>
            <a:r>
              <a:rPr sz="2100" b="1" i="1" dirty="0">
                <a:latin typeface="Times New Roman"/>
                <a:cs typeface="Times New Roman"/>
              </a:rPr>
              <a:t>Doctrine of Equivalents</a:t>
            </a:r>
            <a:r>
              <a:rPr sz="2100" b="1" i="1" spc="-55" dirty="0">
                <a:latin typeface="Times New Roman"/>
                <a:cs typeface="Times New Roman"/>
              </a:rPr>
              <a:t> </a:t>
            </a:r>
            <a:r>
              <a:rPr sz="2100" b="1" i="1" spc="-5" dirty="0">
                <a:latin typeface="Times New Roman"/>
                <a:cs typeface="Times New Roman"/>
              </a:rPr>
              <a:t>(DOE)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077" y="618490"/>
            <a:ext cx="638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Times New Roman"/>
                <a:cs typeface="Times New Roman"/>
              </a:rPr>
              <a:t>Doctrine of Equivalents </a:t>
            </a:r>
            <a:r>
              <a:rPr i="1" spc="-10" dirty="0">
                <a:latin typeface="Times New Roman"/>
                <a:cs typeface="Times New Roman"/>
              </a:rPr>
              <a:t>(DOE)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2026"/>
            <a:ext cx="7999095" cy="42849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108585" indent="-342900">
              <a:lnSpc>
                <a:spcPct val="9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 person is liable </a:t>
            </a:r>
            <a:r>
              <a:rPr sz="2400" spc="-5" dirty="0">
                <a:latin typeface="Times New Roman"/>
                <a:cs typeface="Times New Roman"/>
              </a:rPr>
              <a:t>for infringement </a:t>
            </a:r>
            <a:r>
              <a:rPr sz="2400" dirty="0">
                <a:latin typeface="Times New Roman"/>
                <a:cs typeface="Times New Roman"/>
              </a:rPr>
              <a:t>even though the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infringing  device or process does not fall </a:t>
            </a:r>
            <a:r>
              <a:rPr sz="2400" spc="-5" dirty="0">
                <a:latin typeface="Times New Roman"/>
                <a:cs typeface="Times New Roman"/>
              </a:rPr>
              <a:t>within </a:t>
            </a:r>
            <a:r>
              <a:rPr sz="2400" dirty="0">
                <a:latin typeface="Times New Roman"/>
                <a:cs typeface="Times New Roman"/>
              </a:rPr>
              <a:t>the literal scope of a  patent </a:t>
            </a:r>
            <a:r>
              <a:rPr sz="2400" spc="-5" dirty="0">
                <a:latin typeface="Times New Roman"/>
                <a:cs typeface="Times New Roman"/>
              </a:rPr>
              <a:t>claim, </a:t>
            </a:r>
            <a:r>
              <a:rPr sz="2400" dirty="0">
                <a:latin typeface="Times New Roman"/>
                <a:cs typeface="Times New Roman"/>
              </a:rPr>
              <a:t>but nevertheless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equivalent to the </a:t>
            </a:r>
            <a:r>
              <a:rPr sz="2400" spc="-5" dirty="0">
                <a:latin typeface="Times New Roman"/>
                <a:cs typeface="Times New Roman"/>
              </a:rPr>
              <a:t>claimed  </a:t>
            </a:r>
            <a:r>
              <a:rPr sz="2400" dirty="0">
                <a:latin typeface="Times New Roman"/>
                <a:cs typeface="Times New Roman"/>
              </a:rPr>
              <a:t>invention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1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difference </a:t>
            </a:r>
            <a:r>
              <a:rPr sz="2400" dirty="0">
                <a:latin typeface="Times New Roman"/>
                <a:cs typeface="Times New Roman"/>
              </a:rPr>
              <a:t>between a feature in an accused device and the  </a:t>
            </a:r>
            <a:r>
              <a:rPr sz="2400" spc="-5" dirty="0">
                <a:latin typeface="Times New Roman"/>
                <a:cs typeface="Times New Roman"/>
              </a:rPr>
              <a:t>limitation </a:t>
            </a:r>
            <a:r>
              <a:rPr sz="2400" dirty="0">
                <a:latin typeface="Times New Roman"/>
                <a:cs typeface="Times New Roman"/>
              </a:rPr>
              <a:t>literally recited in a patent claim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found to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 “insubstantial” if the feature in the accused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device: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5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Performs </a:t>
            </a:r>
            <a:r>
              <a:rPr sz="20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substantially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same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substantially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same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way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yield </a:t>
            </a:r>
            <a:r>
              <a:rPr sz="20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substantially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same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result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limitation </a:t>
            </a:r>
            <a:r>
              <a:rPr sz="2400" dirty="0">
                <a:latin typeface="Times New Roman"/>
                <a:cs typeface="Times New Roman"/>
              </a:rPr>
              <a:t>literally recited in the patent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claim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8490"/>
            <a:ext cx="3735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Elements</a:t>
            </a:r>
            <a:r>
              <a:rPr spc="-40" dirty="0"/>
              <a:t> </a:t>
            </a:r>
            <a:r>
              <a:rPr spc="-5" dirty="0"/>
              <a:t>Recited: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812035"/>
            <a:ext cx="5518404" cy="3674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3898391"/>
            <a:ext cx="2286000" cy="368935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Times New Roman"/>
                <a:cs typeface="Times New Roman"/>
              </a:rPr>
              <a:t>2 Slices 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Bread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9800" y="1905000"/>
            <a:ext cx="2286000" cy="368935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Times New Roman"/>
                <a:cs typeface="Times New Roman"/>
              </a:rPr>
              <a:t>Cheese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2743200"/>
            <a:ext cx="2286000" cy="368935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56197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Times New Roman"/>
                <a:cs typeface="Times New Roman"/>
              </a:rPr>
              <a:t>Edible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9400" y="3593591"/>
            <a:ext cx="2286000" cy="368935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latin typeface="Times New Roman"/>
                <a:cs typeface="Times New Roman"/>
              </a:rPr>
              <a:t>Meat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Product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14448" y="2896235"/>
            <a:ext cx="777240" cy="1014094"/>
          </a:xfrm>
          <a:custGeom>
            <a:avLst/>
            <a:gdLst/>
            <a:ahLst/>
            <a:cxnLst/>
            <a:rect l="l" t="t" r="r" b="b"/>
            <a:pathLst>
              <a:path w="777239" h="1014095">
                <a:moveTo>
                  <a:pt x="731373" y="60283"/>
                </a:moveTo>
                <a:lnTo>
                  <a:pt x="696522" y="74723"/>
                </a:lnTo>
                <a:lnTo>
                  <a:pt x="0" y="990853"/>
                </a:lnTo>
                <a:lnTo>
                  <a:pt x="30225" y="1013967"/>
                </a:lnTo>
                <a:lnTo>
                  <a:pt x="726800" y="97806"/>
                </a:lnTo>
                <a:lnTo>
                  <a:pt x="731373" y="60283"/>
                </a:lnTo>
                <a:close/>
              </a:path>
              <a:path w="777239" h="1014095">
                <a:moveTo>
                  <a:pt x="774826" y="18668"/>
                </a:moveTo>
                <a:lnTo>
                  <a:pt x="739139" y="18668"/>
                </a:lnTo>
                <a:lnTo>
                  <a:pt x="769493" y="41655"/>
                </a:lnTo>
                <a:lnTo>
                  <a:pt x="726800" y="97806"/>
                </a:lnTo>
                <a:lnTo>
                  <a:pt x="719327" y="159130"/>
                </a:lnTo>
                <a:lnTo>
                  <a:pt x="719907" y="166715"/>
                </a:lnTo>
                <a:lnTo>
                  <a:pt x="723201" y="173227"/>
                </a:lnTo>
                <a:lnTo>
                  <a:pt x="728686" y="178026"/>
                </a:lnTo>
                <a:lnTo>
                  <a:pt x="735838" y="180466"/>
                </a:lnTo>
                <a:lnTo>
                  <a:pt x="743366" y="179867"/>
                </a:lnTo>
                <a:lnTo>
                  <a:pt x="749871" y="176529"/>
                </a:lnTo>
                <a:lnTo>
                  <a:pt x="754661" y="171001"/>
                </a:lnTo>
                <a:lnTo>
                  <a:pt x="757046" y="163829"/>
                </a:lnTo>
                <a:lnTo>
                  <a:pt x="774826" y="18668"/>
                </a:lnTo>
                <a:close/>
              </a:path>
              <a:path w="777239" h="1014095">
                <a:moveTo>
                  <a:pt x="777113" y="0"/>
                </a:moveTo>
                <a:lnTo>
                  <a:pt x="624713" y="63245"/>
                </a:lnTo>
                <a:lnTo>
                  <a:pt x="618462" y="67421"/>
                </a:lnTo>
                <a:lnTo>
                  <a:pt x="614426" y="73501"/>
                </a:lnTo>
                <a:lnTo>
                  <a:pt x="612961" y="80676"/>
                </a:lnTo>
                <a:lnTo>
                  <a:pt x="614426" y="88137"/>
                </a:lnTo>
                <a:lnTo>
                  <a:pt x="618654" y="94370"/>
                </a:lnTo>
                <a:lnTo>
                  <a:pt x="624728" y="98377"/>
                </a:lnTo>
                <a:lnTo>
                  <a:pt x="631874" y="99835"/>
                </a:lnTo>
                <a:lnTo>
                  <a:pt x="639318" y="98425"/>
                </a:lnTo>
                <a:lnTo>
                  <a:pt x="696522" y="74723"/>
                </a:lnTo>
                <a:lnTo>
                  <a:pt x="739139" y="18668"/>
                </a:lnTo>
                <a:lnTo>
                  <a:pt x="774826" y="18668"/>
                </a:lnTo>
                <a:lnTo>
                  <a:pt x="777113" y="0"/>
                </a:lnTo>
                <a:close/>
              </a:path>
              <a:path w="777239" h="1014095">
                <a:moveTo>
                  <a:pt x="751214" y="27812"/>
                </a:moveTo>
                <a:lnTo>
                  <a:pt x="735330" y="27812"/>
                </a:lnTo>
                <a:lnTo>
                  <a:pt x="761619" y="47751"/>
                </a:lnTo>
                <a:lnTo>
                  <a:pt x="731373" y="60283"/>
                </a:lnTo>
                <a:lnTo>
                  <a:pt x="726800" y="97806"/>
                </a:lnTo>
                <a:lnTo>
                  <a:pt x="769493" y="41655"/>
                </a:lnTo>
                <a:lnTo>
                  <a:pt x="751214" y="27812"/>
                </a:lnTo>
                <a:close/>
              </a:path>
              <a:path w="777239" h="1014095">
                <a:moveTo>
                  <a:pt x="739139" y="18668"/>
                </a:moveTo>
                <a:lnTo>
                  <a:pt x="696522" y="74723"/>
                </a:lnTo>
                <a:lnTo>
                  <a:pt x="731373" y="60283"/>
                </a:lnTo>
                <a:lnTo>
                  <a:pt x="735330" y="27812"/>
                </a:lnTo>
                <a:lnTo>
                  <a:pt x="751214" y="27812"/>
                </a:lnTo>
                <a:lnTo>
                  <a:pt x="739139" y="18668"/>
                </a:lnTo>
                <a:close/>
              </a:path>
              <a:path w="777239" h="1014095">
                <a:moveTo>
                  <a:pt x="735330" y="27812"/>
                </a:moveTo>
                <a:lnTo>
                  <a:pt x="731373" y="60283"/>
                </a:lnTo>
                <a:lnTo>
                  <a:pt x="761619" y="47751"/>
                </a:lnTo>
                <a:lnTo>
                  <a:pt x="735330" y="27812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688" y="4250563"/>
            <a:ext cx="1532255" cy="720725"/>
          </a:xfrm>
          <a:custGeom>
            <a:avLst/>
            <a:gdLst/>
            <a:ahLst/>
            <a:cxnLst/>
            <a:rect l="l" t="t" r="r" b="b"/>
            <a:pathLst>
              <a:path w="1532254" h="720725">
                <a:moveTo>
                  <a:pt x="1425368" y="676152"/>
                </a:moveTo>
                <a:lnTo>
                  <a:pt x="1363853" y="682625"/>
                </a:lnTo>
                <a:lnTo>
                  <a:pt x="1346962" y="703580"/>
                </a:lnTo>
                <a:lnTo>
                  <a:pt x="1349236" y="710828"/>
                </a:lnTo>
                <a:lnTo>
                  <a:pt x="1353915" y="716422"/>
                </a:lnTo>
                <a:lnTo>
                  <a:pt x="1360356" y="719849"/>
                </a:lnTo>
                <a:lnTo>
                  <a:pt x="1367917" y="720598"/>
                </a:lnTo>
                <a:lnTo>
                  <a:pt x="1514035" y="705104"/>
                </a:lnTo>
                <a:lnTo>
                  <a:pt x="1489710" y="705104"/>
                </a:lnTo>
                <a:lnTo>
                  <a:pt x="1425368" y="676152"/>
                </a:lnTo>
                <a:close/>
              </a:path>
              <a:path w="1532254" h="720725">
                <a:moveTo>
                  <a:pt x="1463012" y="672192"/>
                </a:moveTo>
                <a:lnTo>
                  <a:pt x="1425368" y="676152"/>
                </a:lnTo>
                <a:lnTo>
                  <a:pt x="1489710" y="705104"/>
                </a:lnTo>
                <a:lnTo>
                  <a:pt x="1492560" y="698754"/>
                </a:lnTo>
                <a:lnTo>
                  <a:pt x="1481963" y="698754"/>
                </a:lnTo>
                <a:lnTo>
                  <a:pt x="1463012" y="672192"/>
                </a:lnTo>
                <a:close/>
              </a:path>
              <a:path w="1532254" h="720725">
                <a:moveTo>
                  <a:pt x="1423749" y="561213"/>
                </a:moveTo>
                <a:lnTo>
                  <a:pt x="1416452" y="561423"/>
                </a:lnTo>
                <a:lnTo>
                  <a:pt x="1409573" y="564514"/>
                </a:lnTo>
                <a:lnTo>
                  <a:pt x="1404377" y="570037"/>
                </a:lnTo>
                <a:lnTo>
                  <a:pt x="1401826" y="576881"/>
                </a:lnTo>
                <a:lnTo>
                  <a:pt x="1402036" y="584178"/>
                </a:lnTo>
                <a:lnTo>
                  <a:pt x="1405128" y="591057"/>
                </a:lnTo>
                <a:lnTo>
                  <a:pt x="1441020" y="641366"/>
                </a:lnTo>
                <a:lnTo>
                  <a:pt x="1505331" y="670306"/>
                </a:lnTo>
                <a:lnTo>
                  <a:pt x="1489710" y="705104"/>
                </a:lnTo>
                <a:lnTo>
                  <a:pt x="1514035" y="705104"/>
                </a:lnTo>
                <a:lnTo>
                  <a:pt x="1532001" y="703199"/>
                </a:lnTo>
                <a:lnTo>
                  <a:pt x="1436115" y="568960"/>
                </a:lnTo>
                <a:lnTo>
                  <a:pt x="1430593" y="563764"/>
                </a:lnTo>
                <a:lnTo>
                  <a:pt x="1423749" y="561213"/>
                </a:lnTo>
                <a:close/>
              </a:path>
              <a:path w="1532254" h="720725">
                <a:moveTo>
                  <a:pt x="1495425" y="668782"/>
                </a:moveTo>
                <a:lnTo>
                  <a:pt x="1463012" y="672192"/>
                </a:lnTo>
                <a:lnTo>
                  <a:pt x="1481963" y="698754"/>
                </a:lnTo>
                <a:lnTo>
                  <a:pt x="1495425" y="668782"/>
                </a:lnTo>
                <a:close/>
              </a:path>
              <a:path w="1532254" h="720725">
                <a:moveTo>
                  <a:pt x="1501944" y="668782"/>
                </a:moveTo>
                <a:lnTo>
                  <a:pt x="1495425" y="668782"/>
                </a:lnTo>
                <a:lnTo>
                  <a:pt x="1481963" y="698754"/>
                </a:lnTo>
                <a:lnTo>
                  <a:pt x="1492560" y="698754"/>
                </a:lnTo>
                <a:lnTo>
                  <a:pt x="1505331" y="670306"/>
                </a:lnTo>
                <a:lnTo>
                  <a:pt x="1501944" y="668782"/>
                </a:lnTo>
                <a:close/>
              </a:path>
              <a:path w="1532254" h="720725">
                <a:moveTo>
                  <a:pt x="15748" y="0"/>
                </a:moveTo>
                <a:lnTo>
                  <a:pt x="0" y="34798"/>
                </a:lnTo>
                <a:lnTo>
                  <a:pt x="1425368" y="676152"/>
                </a:lnTo>
                <a:lnTo>
                  <a:pt x="1463012" y="672192"/>
                </a:lnTo>
                <a:lnTo>
                  <a:pt x="1441020" y="641366"/>
                </a:lnTo>
                <a:lnTo>
                  <a:pt x="15748" y="0"/>
                </a:lnTo>
                <a:close/>
              </a:path>
              <a:path w="1532254" h="720725">
                <a:moveTo>
                  <a:pt x="1441020" y="641366"/>
                </a:moveTo>
                <a:lnTo>
                  <a:pt x="1463012" y="672192"/>
                </a:lnTo>
                <a:lnTo>
                  <a:pt x="1495425" y="668782"/>
                </a:lnTo>
                <a:lnTo>
                  <a:pt x="1501944" y="668782"/>
                </a:lnTo>
                <a:lnTo>
                  <a:pt x="1441020" y="641366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8561" y="2077085"/>
            <a:ext cx="775970" cy="819150"/>
          </a:xfrm>
          <a:custGeom>
            <a:avLst/>
            <a:gdLst/>
            <a:ahLst/>
            <a:cxnLst/>
            <a:rect l="l" t="t" r="r" b="b"/>
            <a:pathLst>
              <a:path w="775970" h="819150">
                <a:moveTo>
                  <a:pt x="52752" y="643973"/>
                </a:moveTo>
                <a:lnTo>
                  <a:pt x="45942" y="646588"/>
                </a:lnTo>
                <a:lnTo>
                  <a:pt x="40608" y="651537"/>
                </a:lnTo>
                <a:lnTo>
                  <a:pt x="37464" y="658367"/>
                </a:lnTo>
                <a:lnTo>
                  <a:pt x="0" y="819023"/>
                </a:lnTo>
                <a:lnTo>
                  <a:pt x="48989" y="804672"/>
                </a:lnTo>
                <a:lnTo>
                  <a:pt x="39750" y="804672"/>
                </a:lnTo>
                <a:lnTo>
                  <a:pt x="12064" y="778510"/>
                </a:lnTo>
                <a:lnTo>
                  <a:pt x="60486" y="727298"/>
                </a:lnTo>
                <a:lnTo>
                  <a:pt x="74549" y="667130"/>
                </a:lnTo>
                <a:lnTo>
                  <a:pt x="74791" y="659538"/>
                </a:lnTo>
                <a:lnTo>
                  <a:pt x="72199" y="652684"/>
                </a:lnTo>
                <a:lnTo>
                  <a:pt x="67226" y="647307"/>
                </a:lnTo>
                <a:lnTo>
                  <a:pt x="60325" y="644143"/>
                </a:lnTo>
                <a:lnTo>
                  <a:pt x="52752" y="643973"/>
                </a:lnTo>
                <a:close/>
              </a:path>
              <a:path w="775970" h="819150">
                <a:moveTo>
                  <a:pt x="60486" y="727298"/>
                </a:moveTo>
                <a:lnTo>
                  <a:pt x="12064" y="778510"/>
                </a:lnTo>
                <a:lnTo>
                  <a:pt x="39750" y="804672"/>
                </a:lnTo>
                <a:lnTo>
                  <a:pt x="48036" y="795909"/>
                </a:lnTo>
                <a:lnTo>
                  <a:pt x="44450" y="795909"/>
                </a:lnTo>
                <a:lnTo>
                  <a:pt x="20574" y="773302"/>
                </a:lnTo>
                <a:lnTo>
                  <a:pt x="51877" y="764131"/>
                </a:lnTo>
                <a:lnTo>
                  <a:pt x="60486" y="727298"/>
                </a:lnTo>
                <a:close/>
              </a:path>
              <a:path w="775970" h="819150">
                <a:moveTo>
                  <a:pt x="155068" y="735455"/>
                </a:moveTo>
                <a:lnTo>
                  <a:pt x="147574" y="736091"/>
                </a:lnTo>
                <a:lnTo>
                  <a:pt x="88124" y="753510"/>
                </a:lnTo>
                <a:lnTo>
                  <a:pt x="39750" y="804672"/>
                </a:lnTo>
                <a:lnTo>
                  <a:pt x="48989" y="804672"/>
                </a:lnTo>
                <a:lnTo>
                  <a:pt x="158241" y="772667"/>
                </a:lnTo>
                <a:lnTo>
                  <a:pt x="164963" y="769102"/>
                </a:lnTo>
                <a:lnTo>
                  <a:pt x="169624" y="763476"/>
                </a:lnTo>
                <a:lnTo>
                  <a:pt x="171832" y="756540"/>
                </a:lnTo>
                <a:lnTo>
                  <a:pt x="171196" y="749045"/>
                </a:lnTo>
                <a:lnTo>
                  <a:pt x="167630" y="742324"/>
                </a:lnTo>
                <a:lnTo>
                  <a:pt x="162004" y="737663"/>
                </a:lnTo>
                <a:lnTo>
                  <a:pt x="155068" y="735455"/>
                </a:lnTo>
                <a:close/>
              </a:path>
              <a:path w="775970" h="819150">
                <a:moveTo>
                  <a:pt x="51877" y="764131"/>
                </a:moveTo>
                <a:lnTo>
                  <a:pt x="20574" y="773302"/>
                </a:lnTo>
                <a:lnTo>
                  <a:pt x="44450" y="795909"/>
                </a:lnTo>
                <a:lnTo>
                  <a:pt x="51877" y="764131"/>
                </a:lnTo>
                <a:close/>
              </a:path>
              <a:path w="775970" h="819150">
                <a:moveTo>
                  <a:pt x="88124" y="753510"/>
                </a:moveTo>
                <a:lnTo>
                  <a:pt x="51877" y="764131"/>
                </a:lnTo>
                <a:lnTo>
                  <a:pt x="44450" y="795909"/>
                </a:lnTo>
                <a:lnTo>
                  <a:pt x="48036" y="795909"/>
                </a:lnTo>
                <a:lnTo>
                  <a:pt x="88124" y="753510"/>
                </a:lnTo>
                <a:close/>
              </a:path>
              <a:path w="775970" h="819150">
                <a:moveTo>
                  <a:pt x="748157" y="0"/>
                </a:moveTo>
                <a:lnTo>
                  <a:pt x="60486" y="727298"/>
                </a:lnTo>
                <a:lnTo>
                  <a:pt x="51877" y="764131"/>
                </a:lnTo>
                <a:lnTo>
                  <a:pt x="88124" y="753510"/>
                </a:lnTo>
                <a:lnTo>
                  <a:pt x="775842" y="26162"/>
                </a:lnTo>
                <a:lnTo>
                  <a:pt x="748157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06034" y="2911855"/>
            <a:ext cx="1152525" cy="671830"/>
          </a:xfrm>
          <a:custGeom>
            <a:avLst/>
            <a:gdLst/>
            <a:ahLst/>
            <a:cxnLst/>
            <a:rect l="l" t="t" r="r" b="b"/>
            <a:pathLst>
              <a:path w="1152525" h="671829">
                <a:moveTo>
                  <a:pt x="101391" y="517800"/>
                </a:moveTo>
                <a:lnTo>
                  <a:pt x="94091" y="518302"/>
                </a:lnTo>
                <a:lnTo>
                  <a:pt x="87528" y="521495"/>
                </a:lnTo>
                <a:lnTo>
                  <a:pt x="82550" y="527177"/>
                </a:lnTo>
                <a:lnTo>
                  <a:pt x="0" y="670052"/>
                </a:lnTo>
                <a:lnTo>
                  <a:pt x="164973" y="671576"/>
                </a:lnTo>
                <a:lnTo>
                  <a:pt x="172418" y="670101"/>
                </a:lnTo>
                <a:lnTo>
                  <a:pt x="175764" y="667893"/>
                </a:lnTo>
                <a:lnTo>
                  <a:pt x="42290" y="667893"/>
                </a:lnTo>
                <a:lnTo>
                  <a:pt x="23367" y="634746"/>
                </a:lnTo>
                <a:lnTo>
                  <a:pt x="84587" y="599749"/>
                </a:lnTo>
                <a:lnTo>
                  <a:pt x="115442" y="546227"/>
                </a:lnTo>
                <a:lnTo>
                  <a:pt x="117889" y="539033"/>
                </a:lnTo>
                <a:lnTo>
                  <a:pt x="117395" y="531733"/>
                </a:lnTo>
                <a:lnTo>
                  <a:pt x="114210" y="525170"/>
                </a:lnTo>
                <a:lnTo>
                  <a:pt x="108585" y="520192"/>
                </a:lnTo>
                <a:lnTo>
                  <a:pt x="101391" y="517800"/>
                </a:lnTo>
                <a:close/>
              </a:path>
              <a:path w="1152525" h="671829">
                <a:moveTo>
                  <a:pt x="84587" y="599749"/>
                </a:moveTo>
                <a:lnTo>
                  <a:pt x="23367" y="634746"/>
                </a:lnTo>
                <a:lnTo>
                  <a:pt x="42290" y="667893"/>
                </a:lnTo>
                <a:lnTo>
                  <a:pt x="54728" y="660781"/>
                </a:lnTo>
                <a:lnTo>
                  <a:pt x="49402" y="660781"/>
                </a:lnTo>
                <a:lnTo>
                  <a:pt x="33019" y="632333"/>
                </a:lnTo>
                <a:lnTo>
                  <a:pt x="65803" y="632333"/>
                </a:lnTo>
                <a:lnTo>
                  <a:pt x="84587" y="599749"/>
                </a:lnTo>
                <a:close/>
              </a:path>
              <a:path w="1152525" h="671829">
                <a:moveTo>
                  <a:pt x="103413" y="632941"/>
                </a:moveTo>
                <a:lnTo>
                  <a:pt x="42290" y="667893"/>
                </a:lnTo>
                <a:lnTo>
                  <a:pt x="175764" y="667893"/>
                </a:lnTo>
                <a:lnTo>
                  <a:pt x="178530" y="666067"/>
                </a:lnTo>
                <a:lnTo>
                  <a:pt x="182689" y="660056"/>
                </a:lnTo>
                <a:lnTo>
                  <a:pt x="184276" y="652653"/>
                </a:lnTo>
                <a:lnTo>
                  <a:pt x="182802" y="645209"/>
                </a:lnTo>
                <a:lnTo>
                  <a:pt x="178768" y="639111"/>
                </a:lnTo>
                <a:lnTo>
                  <a:pt x="172757" y="634990"/>
                </a:lnTo>
                <a:lnTo>
                  <a:pt x="165353" y="633476"/>
                </a:lnTo>
                <a:lnTo>
                  <a:pt x="103413" y="632941"/>
                </a:lnTo>
                <a:close/>
              </a:path>
              <a:path w="1152525" h="671829">
                <a:moveTo>
                  <a:pt x="33019" y="632333"/>
                </a:moveTo>
                <a:lnTo>
                  <a:pt x="49402" y="660781"/>
                </a:lnTo>
                <a:lnTo>
                  <a:pt x="65640" y="632614"/>
                </a:lnTo>
                <a:lnTo>
                  <a:pt x="33019" y="632333"/>
                </a:lnTo>
                <a:close/>
              </a:path>
              <a:path w="1152525" h="671829">
                <a:moveTo>
                  <a:pt x="65640" y="632614"/>
                </a:moveTo>
                <a:lnTo>
                  <a:pt x="49402" y="660781"/>
                </a:lnTo>
                <a:lnTo>
                  <a:pt x="54728" y="660781"/>
                </a:lnTo>
                <a:lnTo>
                  <a:pt x="103413" y="632941"/>
                </a:lnTo>
                <a:lnTo>
                  <a:pt x="65640" y="632614"/>
                </a:lnTo>
                <a:close/>
              </a:path>
              <a:path w="1152525" h="671829">
                <a:moveTo>
                  <a:pt x="1133728" y="0"/>
                </a:moveTo>
                <a:lnTo>
                  <a:pt x="84587" y="599749"/>
                </a:lnTo>
                <a:lnTo>
                  <a:pt x="65640" y="632614"/>
                </a:lnTo>
                <a:lnTo>
                  <a:pt x="103413" y="632941"/>
                </a:lnTo>
                <a:lnTo>
                  <a:pt x="1152525" y="33020"/>
                </a:lnTo>
                <a:lnTo>
                  <a:pt x="1133728" y="0"/>
                </a:lnTo>
                <a:close/>
              </a:path>
              <a:path w="1152525" h="671829">
                <a:moveTo>
                  <a:pt x="65803" y="632333"/>
                </a:moveTo>
                <a:lnTo>
                  <a:pt x="33019" y="632333"/>
                </a:lnTo>
                <a:lnTo>
                  <a:pt x="65640" y="632614"/>
                </a:lnTo>
                <a:lnTo>
                  <a:pt x="65803" y="632333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0834" y="3760342"/>
            <a:ext cx="1224915" cy="398145"/>
          </a:xfrm>
          <a:custGeom>
            <a:avLst/>
            <a:gdLst/>
            <a:ahLst/>
            <a:cxnLst/>
            <a:rect l="l" t="t" r="r" b="b"/>
            <a:pathLst>
              <a:path w="1224915" h="398145">
                <a:moveTo>
                  <a:pt x="128619" y="231663"/>
                </a:moveTo>
                <a:lnTo>
                  <a:pt x="121451" y="233126"/>
                </a:lnTo>
                <a:lnTo>
                  <a:pt x="115188" y="237362"/>
                </a:lnTo>
                <a:lnTo>
                  <a:pt x="0" y="355472"/>
                </a:lnTo>
                <a:lnTo>
                  <a:pt x="159512" y="397636"/>
                </a:lnTo>
                <a:lnTo>
                  <a:pt x="167056" y="398085"/>
                </a:lnTo>
                <a:lnTo>
                  <a:pt x="173958" y="395700"/>
                </a:lnTo>
                <a:lnTo>
                  <a:pt x="179478" y="390886"/>
                </a:lnTo>
                <a:lnTo>
                  <a:pt x="182879" y="384047"/>
                </a:lnTo>
                <a:lnTo>
                  <a:pt x="183310" y="376505"/>
                </a:lnTo>
                <a:lnTo>
                  <a:pt x="180895" y="369617"/>
                </a:lnTo>
                <a:lnTo>
                  <a:pt x="176075" y="364134"/>
                </a:lnTo>
                <a:lnTo>
                  <a:pt x="175505" y="363854"/>
                </a:lnTo>
                <a:lnTo>
                  <a:pt x="41528" y="363854"/>
                </a:lnTo>
                <a:lnTo>
                  <a:pt x="31368" y="327024"/>
                </a:lnTo>
                <a:lnTo>
                  <a:pt x="99448" y="308203"/>
                </a:lnTo>
                <a:lnTo>
                  <a:pt x="142493" y="264032"/>
                </a:lnTo>
                <a:lnTo>
                  <a:pt x="146615" y="257700"/>
                </a:lnTo>
                <a:lnTo>
                  <a:pt x="147939" y="250523"/>
                </a:lnTo>
                <a:lnTo>
                  <a:pt x="146476" y="243369"/>
                </a:lnTo>
                <a:lnTo>
                  <a:pt x="142239" y="237108"/>
                </a:lnTo>
                <a:lnTo>
                  <a:pt x="135834" y="232987"/>
                </a:lnTo>
                <a:lnTo>
                  <a:pt x="128619" y="231663"/>
                </a:lnTo>
                <a:close/>
              </a:path>
              <a:path w="1224915" h="398145">
                <a:moveTo>
                  <a:pt x="99448" y="308203"/>
                </a:moveTo>
                <a:lnTo>
                  <a:pt x="31368" y="327024"/>
                </a:lnTo>
                <a:lnTo>
                  <a:pt x="41528" y="363854"/>
                </a:lnTo>
                <a:lnTo>
                  <a:pt x="59903" y="358774"/>
                </a:lnTo>
                <a:lnTo>
                  <a:pt x="50164" y="358774"/>
                </a:lnTo>
                <a:lnTo>
                  <a:pt x="41401" y="327024"/>
                </a:lnTo>
                <a:lnTo>
                  <a:pt x="81106" y="327024"/>
                </a:lnTo>
                <a:lnTo>
                  <a:pt x="99448" y="308203"/>
                </a:lnTo>
                <a:close/>
              </a:path>
              <a:path w="1224915" h="398145">
                <a:moveTo>
                  <a:pt x="109592" y="345037"/>
                </a:moveTo>
                <a:lnTo>
                  <a:pt x="41528" y="363854"/>
                </a:lnTo>
                <a:lnTo>
                  <a:pt x="175505" y="363854"/>
                </a:lnTo>
                <a:lnTo>
                  <a:pt x="169290" y="360806"/>
                </a:lnTo>
                <a:lnTo>
                  <a:pt x="109592" y="345037"/>
                </a:lnTo>
                <a:close/>
              </a:path>
              <a:path w="1224915" h="398145">
                <a:moveTo>
                  <a:pt x="41401" y="327024"/>
                </a:moveTo>
                <a:lnTo>
                  <a:pt x="50164" y="358774"/>
                </a:lnTo>
                <a:lnTo>
                  <a:pt x="72977" y="335365"/>
                </a:lnTo>
                <a:lnTo>
                  <a:pt x="41401" y="327024"/>
                </a:lnTo>
                <a:close/>
              </a:path>
              <a:path w="1224915" h="398145">
                <a:moveTo>
                  <a:pt x="72977" y="335365"/>
                </a:moveTo>
                <a:lnTo>
                  <a:pt x="50164" y="358774"/>
                </a:lnTo>
                <a:lnTo>
                  <a:pt x="59903" y="358774"/>
                </a:lnTo>
                <a:lnTo>
                  <a:pt x="109592" y="345037"/>
                </a:lnTo>
                <a:lnTo>
                  <a:pt x="72977" y="335365"/>
                </a:lnTo>
                <a:close/>
              </a:path>
              <a:path w="1224915" h="398145">
                <a:moveTo>
                  <a:pt x="1214246" y="0"/>
                </a:moveTo>
                <a:lnTo>
                  <a:pt x="99448" y="308203"/>
                </a:lnTo>
                <a:lnTo>
                  <a:pt x="72977" y="335365"/>
                </a:lnTo>
                <a:lnTo>
                  <a:pt x="109592" y="345037"/>
                </a:lnTo>
                <a:lnTo>
                  <a:pt x="1224407" y="36829"/>
                </a:lnTo>
                <a:lnTo>
                  <a:pt x="1214246" y="0"/>
                </a:lnTo>
                <a:close/>
              </a:path>
              <a:path w="1224915" h="398145">
                <a:moveTo>
                  <a:pt x="81106" y="327024"/>
                </a:moveTo>
                <a:lnTo>
                  <a:pt x="41401" y="327024"/>
                </a:lnTo>
                <a:lnTo>
                  <a:pt x="72977" y="335365"/>
                </a:lnTo>
                <a:lnTo>
                  <a:pt x="81106" y="327024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848" y="618490"/>
            <a:ext cx="39389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Accused </a:t>
            </a:r>
            <a:r>
              <a:rPr spc="-15" dirty="0"/>
              <a:t>Burger</a:t>
            </a:r>
            <a:r>
              <a:rPr spc="-35" dirty="0"/>
              <a:t> </a:t>
            </a:r>
            <a:r>
              <a:rPr spc="-5" dirty="0"/>
              <a:t>#1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9069"/>
            <a:ext cx="8074659" cy="354202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Say </a:t>
            </a:r>
            <a:r>
              <a:rPr sz="2800" dirty="0">
                <a:latin typeface="Times New Roman"/>
                <a:cs typeface="Times New Roman"/>
              </a:rPr>
              <a:t>Goodbye </a:t>
            </a:r>
            <a:r>
              <a:rPr sz="2800" spc="-5" dirty="0">
                <a:latin typeface="Times New Roman"/>
                <a:cs typeface="Times New Roman"/>
              </a:rPr>
              <a:t>to Unmanageable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Burgers</a:t>
            </a:r>
            <a:endParaRPr sz="2800">
              <a:latin typeface="Times New Roman"/>
              <a:cs typeface="Times New Roman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25" dirty="0">
                <a:latin typeface="Times New Roman"/>
                <a:cs typeface="Times New Roman"/>
              </a:rPr>
              <a:t>Finally,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scientists at </a:t>
            </a:r>
            <a:r>
              <a:rPr sz="2400" spc="-10" dirty="0">
                <a:latin typeface="Times New Roman"/>
                <a:cs typeface="Times New Roman"/>
              </a:rPr>
              <a:t>Acme Burger emerged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depths of </a:t>
            </a:r>
            <a:r>
              <a:rPr sz="2400" spc="-5" dirty="0">
                <a:latin typeface="Times New Roman"/>
                <a:cs typeface="Times New Roman"/>
              </a:rPr>
              <a:t>their laboratories. </a:t>
            </a:r>
            <a:r>
              <a:rPr sz="2400" spc="-3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their resurfacing, the  scientists brought the latest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burger </a:t>
            </a:r>
            <a:r>
              <a:rPr sz="2400" spc="-20" dirty="0">
                <a:latin typeface="Times New Roman"/>
                <a:cs typeface="Times New Roman"/>
              </a:rPr>
              <a:t>technology. </a:t>
            </a:r>
            <a:r>
              <a:rPr sz="2400" dirty="0">
                <a:latin typeface="Times New Roman"/>
                <a:cs typeface="Times New Roman"/>
              </a:rPr>
              <a:t>This  </a:t>
            </a:r>
            <a:r>
              <a:rPr sz="2400" spc="-5" dirty="0">
                <a:latin typeface="Times New Roman"/>
                <a:cs typeface="Times New Roman"/>
              </a:rPr>
              <a:t>revolutionary </a:t>
            </a:r>
            <a:r>
              <a:rPr sz="2400" dirty="0">
                <a:latin typeface="Times New Roman"/>
                <a:cs typeface="Times New Roman"/>
              </a:rPr>
              <a:t>new </a:t>
            </a:r>
            <a:r>
              <a:rPr sz="2400" spc="-10" dirty="0">
                <a:latin typeface="Times New Roman"/>
                <a:cs typeface="Times New Roman"/>
              </a:rPr>
              <a:t>burger </a:t>
            </a:r>
            <a:r>
              <a:rPr sz="2400" dirty="0">
                <a:latin typeface="Times New Roman"/>
                <a:cs typeface="Times New Roman"/>
              </a:rPr>
              <a:t>has an </a:t>
            </a:r>
            <a:r>
              <a:rPr sz="2400" spc="-5" dirty="0">
                <a:latin typeface="Times New Roman"/>
                <a:cs typeface="Times New Roman"/>
              </a:rPr>
              <a:t>edible salad component,  meat </a:t>
            </a:r>
            <a:r>
              <a:rPr sz="2400" dirty="0">
                <a:latin typeface="Times New Roman"/>
                <a:cs typeface="Times New Roman"/>
              </a:rPr>
              <a:t>product and </a:t>
            </a:r>
            <a:r>
              <a:rPr sz="2400" spc="-5" dirty="0">
                <a:latin typeface="Times New Roman"/>
                <a:cs typeface="Times New Roman"/>
              </a:rPr>
              <a:t>cheese, </a:t>
            </a:r>
            <a:r>
              <a:rPr sz="2400" dirty="0">
                <a:latin typeface="Times New Roman"/>
                <a:cs typeface="Times New Roman"/>
              </a:rPr>
              <a:t>all </a:t>
            </a:r>
            <a:r>
              <a:rPr sz="2400" spc="-5" dirty="0">
                <a:latin typeface="Times New Roman"/>
                <a:cs typeface="Times New Roman"/>
              </a:rPr>
              <a:t>between the two slices </a:t>
            </a:r>
            <a:r>
              <a:rPr sz="2400" dirty="0">
                <a:latin typeface="Times New Roman"/>
                <a:cs typeface="Times New Roman"/>
              </a:rPr>
              <a:t>of  bread.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edible </a:t>
            </a:r>
            <a:r>
              <a:rPr sz="2400" spc="-5" dirty="0">
                <a:latin typeface="Times New Roman"/>
                <a:cs typeface="Times New Roman"/>
              </a:rPr>
              <a:t>salad component makes </a:t>
            </a:r>
            <a:r>
              <a:rPr sz="2400" dirty="0">
                <a:latin typeface="Times New Roman"/>
                <a:cs typeface="Times New Roman"/>
              </a:rPr>
              <a:t>for a </a:t>
            </a:r>
            <a:r>
              <a:rPr sz="2400" b="1" i="1" spc="-5" dirty="0">
                <a:latin typeface="Times New Roman"/>
                <a:cs typeface="Times New Roman"/>
              </a:rPr>
              <a:t>better  handling </a:t>
            </a:r>
            <a:r>
              <a:rPr sz="2400" spc="-25" dirty="0">
                <a:latin typeface="Times New Roman"/>
                <a:cs typeface="Times New Roman"/>
              </a:rPr>
              <a:t>burger. </a:t>
            </a:r>
            <a:r>
              <a:rPr sz="2400" dirty="0">
                <a:latin typeface="Times New Roman"/>
                <a:cs typeface="Times New Roman"/>
              </a:rPr>
              <a:t>Look for these </a:t>
            </a:r>
            <a:r>
              <a:rPr sz="2400" spc="-5" dirty="0">
                <a:latin typeface="Times New Roman"/>
                <a:cs typeface="Times New Roman"/>
              </a:rPr>
              <a:t>new </a:t>
            </a:r>
            <a:r>
              <a:rPr sz="2400" spc="-10" dirty="0">
                <a:latin typeface="Times New Roman"/>
                <a:cs typeface="Times New Roman"/>
              </a:rPr>
              <a:t>burgers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hit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 market </a:t>
            </a:r>
            <a:r>
              <a:rPr sz="2400" dirty="0">
                <a:latin typeface="Times New Roman"/>
                <a:cs typeface="Times New Roman"/>
              </a:rPr>
              <a:t>early next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year.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848" y="618490"/>
            <a:ext cx="39389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Accused </a:t>
            </a:r>
            <a:r>
              <a:rPr spc="-15" dirty="0"/>
              <a:t>Burger</a:t>
            </a:r>
            <a:r>
              <a:rPr spc="-35" dirty="0"/>
              <a:t> </a:t>
            </a:r>
            <a:r>
              <a:rPr spc="-5" dirty="0"/>
              <a:t>#2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9069"/>
            <a:ext cx="8074659" cy="354202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Say </a:t>
            </a:r>
            <a:r>
              <a:rPr sz="2800" dirty="0">
                <a:latin typeface="Times New Roman"/>
                <a:cs typeface="Times New Roman"/>
              </a:rPr>
              <a:t>Goodbye </a:t>
            </a:r>
            <a:r>
              <a:rPr sz="2800" spc="-5" dirty="0">
                <a:latin typeface="Times New Roman"/>
                <a:cs typeface="Times New Roman"/>
              </a:rPr>
              <a:t>to Unmanageable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Burgers</a:t>
            </a:r>
            <a:endParaRPr sz="2800">
              <a:latin typeface="Times New Roman"/>
              <a:cs typeface="Times New Roman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25" dirty="0">
                <a:latin typeface="Times New Roman"/>
                <a:cs typeface="Times New Roman"/>
              </a:rPr>
              <a:t>Finally,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scientists at </a:t>
            </a:r>
            <a:r>
              <a:rPr sz="2400" spc="-10" dirty="0">
                <a:latin typeface="Times New Roman"/>
                <a:cs typeface="Times New Roman"/>
              </a:rPr>
              <a:t>Acme Burger emerged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depths of </a:t>
            </a:r>
            <a:r>
              <a:rPr sz="2400" spc="-5" dirty="0">
                <a:latin typeface="Times New Roman"/>
                <a:cs typeface="Times New Roman"/>
              </a:rPr>
              <a:t>their laboratories. </a:t>
            </a:r>
            <a:r>
              <a:rPr sz="2400" spc="-3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their resurfacing, the  scientists brought the latest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burger </a:t>
            </a:r>
            <a:r>
              <a:rPr sz="2400" spc="-20" dirty="0">
                <a:latin typeface="Times New Roman"/>
                <a:cs typeface="Times New Roman"/>
              </a:rPr>
              <a:t>technology. </a:t>
            </a:r>
            <a:r>
              <a:rPr sz="2400" dirty="0">
                <a:latin typeface="Times New Roman"/>
                <a:cs typeface="Times New Roman"/>
              </a:rPr>
              <a:t>This  </a:t>
            </a:r>
            <a:r>
              <a:rPr sz="2400" spc="-5" dirty="0">
                <a:latin typeface="Times New Roman"/>
                <a:cs typeface="Times New Roman"/>
              </a:rPr>
              <a:t>revolutionary </a:t>
            </a:r>
            <a:r>
              <a:rPr sz="2400" dirty="0">
                <a:latin typeface="Times New Roman"/>
                <a:cs typeface="Times New Roman"/>
              </a:rPr>
              <a:t>new </a:t>
            </a:r>
            <a:r>
              <a:rPr sz="2400" spc="-10" dirty="0">
                <a:latin typeface="Times New Roman"/>
                <a:cs typeface="Times New Roman"/>
              </a:rPr>
              <a:t>burger </a:t>
            </a:r>
            <a:r>
              <a:rPr sz="2400" dirty="0">
                <a:latin typeface="Times New Roman"/>
                <a:cs typeface="Times New Roman"/>
              </a:rPr>
              <a:t>has an </a:t>
            </a:r>
            <a:r>
              <a:rPr sz="2400" spc="-5" dirty="0">
                <a:latin typeface="Times New Roman"/>
                <a:cs typeface="Times New Roman"/>
              </a:rPr>
              <a:t>edible salad component 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meat product, both, between the two slices </a:t>
            </a:r>
            <a:r>
              <a:rPr sz="2400" dirty="0">
                <a:latin typeface="Times New Roman"/>
                <a:cs typeface="Times New Roman"/>
              </a:rPr>
              <a:t>of bread.  The </a:t>
            </a:r>
            <a:r>
              <a:rPr sz="2400" spc="-5" dirty="0">
                <a:latin typeface="Times New Roman"/>
                <a:cs typeface="Times New Roman"/>
              </a:rPr>
              <a:t>edible </a:t>
            </a:r>
            <a:r>
              <a:rPr sz="2400" dirty="0">
                <a:latin typeface="Times New Roman"/>
                <a:cs typeface="Times New Roman"/>
              </a:rPr>
              <a:t>salad </a:t>
            </a:r>
            <a:r>
              <a:rPr sz="2400" spc="-5" dirty="0">
                <a:latin typeface="Times New Roman"/>
                <a:cs typeface="Times New Roman"/>
              </a:rPr>
              <a:t>component </a:t>
            </a:r>
            <a:r>
              <a:rPr sz="2400" dirty="0">
                <a:latin typeface="Times New Roman"/>
                <a:cs typeface="Times New Roman"/>
              </a:rPr>
              <a:t>is covered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b="1" i="1" spc="-5" dirty="0">
                <a:latin typeface="Times New Roman"/>
                <a:cs typeface="Times New Roman"/>
              </a:rPr>
              <a:t>cheese-  flavored sauce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dirty="0">
                <a:latin typeface="Times New Roman"/>
                <a:cs typeface="Times New Roman"/>
              </a:rPr>
              <a:t>Look for these </a:t>
            </a:r>
            <a:r>
              <a:rPr sz="2400" spc="-5" dirty="0">
                <a:latin typeface="Times New Roman"/>
                <a:cs typeface="Times New Roman"/>
              </a:rPr>
              <a:t>new </a:t>
            </a:r>
            <a:r>
              <a:rPr sz="2400" spc="-10" dirty="0">
                <a:latin typeface="Times New Roman"/>
                <a:cs typeface="Times New Roman"/>
              </a:rPr>
              <a:t>burgers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hit the  market </a:t>
            </a:r>
            <a:r>
              <a:rPr sz="2400" dirty="0">
                <a:latin typeface="Times New Roman"/>
                <a:cs typeface="Times New Roman"/>
              </a:rPr>
              <a:t>early next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year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813" y="466090"/>
            <a:ext cx="6035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Literal Infringement</a:t>
            </a:r>
            <a:r>
              <a:rPr spc="-200" dirty="0"/>
              <a:t> </a:t>
            </a:r>
            <a:r>
              <a:rPr spc="-5" dirty="0"/>
              <a:t>Analysis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1192275"/>
          <a:ext cx="8686800" cy="5231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  <a:gridCol w="1295400"/>
                <a:gridCol w="1447800"/>
                <a:gridCol w="1447800"/>
                <a:gridCol w="1447800"/>
                <a:gridCol w="1447800"/>
              </a:tblGrid>
              <a:tr h="1026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89584" marR="201930" indent="-271780">
                        <a:lnSpc>
                          <a:spcPct val="100000"/>
                        </a:lnSpc>
                      </a:pPr>
                      <a:r>
                        <a:rPr sz="1800" b="1" spc="-15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b="1" spc="-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5" dirty="0">
                          <a:latin typeface="Trebuchet MS"/>
                          <a:cs typeface="Trebuchet MS"/>
                        </a:rPr>
                        <a:t>Claimed  </a:t>
                      </a: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Burger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0825" marR="147955" indent="-83820">
                        <a:lnSpc>
                          <a:spcPct val="100000"/>
                        </a:lnSpc>
                      </a:pPr>
                      <a:r>
                        <a:rPr sz="1800" b="1" spc="-135" dirty="0">
                          <a:latin typeface="Trebuchet MS"/>
                          <a:cs typeface="Trebuchet MS"/>
                        </a:rPr>
                        <a:t>Two</a:t>
                      </a:r>
                      <a:r>
                        <a:rPr sz="1800" b="1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5" dirty="0">
                          <a:latin typeface="Trebuchet MS"/>
                          <a:cs typeface="Trebuchet MS"/>
                        </a:rPr>
                        <a:t>Slices  </a:t>
                      </a:r>
                      <a:r>
                        <a:rPr sz="1800" b="1" spc="-7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800" b="1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0" dirty="0">
                          <a:latin typeface="Trebuchet MS"/>
                          <a:cs typeface="Trebuchet MS"/>
                        </a:rPr>
                        <a:t>Bread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89890">
                        <a:lnSpc>
                          <a:spcPct val="100000"/>
                        </a:lnSpc>
                      </a:pPr>
                      <a:r>
                        <a:rPr sz="1800" b="1" spc="-120" dirty="0">
                          <a:latin typeface="Trebuchet MS"/>
                          <a:cs typeface="Trebuchet MS"/>
                        </a:rPr>
                        <a:t>Cheese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Edible</a:t>
                      </a:r>
                      <a:r>
                        <a:rPr sz="1800" b="1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75" dirty="0">
                          <a:latin typeface="Trebuchet MS"/>
                          <a:cs typeface="Trebuchet MS"/>
                        </a:rPr>
                        <a:t>Salad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58140" marR="337185" indent="11874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Trebuchet MS"/>
                          <a:cs typeface="Trebuchet MS"/>
                        </a:rPr>
                        <a:t>Meat 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b="1" spc="-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ct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11125" marR="90805" indent="324485">
                        <a:lnSpc>
                          <a:spcPct val="100000"/>
                        </a:lnSpc>
                      </a:pPr>
                      <a:r>
                        <a:rPr sz="1800" b="1" spc="-135" dirty="0">
                          <a:latin typeface="Trebuchet MS"/>
                          <a:cs typeface="Trebuchet MS"/>
                        </a:rPr>
                        <a:t>Literal 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spc="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spc="-3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="1" spc="-2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935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i="1" spc="-50" dirty="0">
                          <a:latin typeface="Trebuchet MS"/>
                          <a:cs typeface="Trebuchet MS"/>
                        </a:rPr>
                        <a:t>#1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67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0" dirty="0">
                          <a:latin typeface="Trebuchet MS"/>
                          <a:cs typeface="Trebuchet MS"/>
                        </a:rPr>
                        <a:t>YES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935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i="1" spc="-50" dirty="0">
                          <a:latin typeface="Trebuchet MS"/>
                          <a:cs typeface="Trebuchet MS"/>
                        </a:rPr>
                        <a:t>#2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810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NO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2295144"/>
            <a:ext cx="14478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411" y="3821355"/>
            <a:ext cx="1331466" cy="970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5280402"/>
            <a:ext cx="1125503" cy="964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3779" y="5334000"/>
            <a:ext cx="617220" cy="617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9800" y="2514600"/>
            <a:ext cx="685800" cy="635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200" y="2514600"/>
            <a:ext cx="685800" cy="635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9200" y="2514600"/>
            <a:ext cx="685800" cy="635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800" y="2514600"/>
            <a:ext cx="685800" cy="635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800" y="3810000"/>
            <a:ext cx="685800" cy="635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5200" y="3810000"/>
            <a:ext cx="685800" cy="635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3810000"/>
            <a:ext cx="685800" cy="635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0800" y="3810000"/>
            <a:ext cx="685800" cy="635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9800" y="5231891"/>
            <a:ext cx="685800" cy="635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9200" y="5231891"/>
            <a:ext cx="685800" cy="635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5231891"/>
            <a:ext cx="685800" cy="635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242" y="694690"/>
            <a:ext cx="7190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Equivalence </a:t>
            </a:r>
            <a:r>
              <a:rPr spc="-5" dirty="0"/>
              <a:t>Infringement</a:t>
            </a:r>
            <a:r>
              <a:rPr spc="-260" dirty="0"/>
              <a:t> </a:t>
            </a:r>
            <a:r>
              <a:rPr spc="-5" dirty="0"/>
              <a:t>Analysis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1670050"/>
          <a:ext cx="8686800" cy="449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"/>
                <a:gridCol w="1184910"/>
                <a:gridCol w="1295400"/>
                <a:gridCol w="1447800"/>
                <a:gridCol w="1447800"/>
                <a:gridCol w="1447800"/>
                <a:gridCol w="1447800"/>
              </a:tblGrid>
              <a:tr h="1026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4295" marR="201930" indent="-355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3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="1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5" dirty="0">
                          <a:latin typeface="Trebuchet MS"/>
                          <a:cs typeface="Trebuchet MS"/>
                        </a:rPr>
                        <a:t>Claimed  </a:t>
                      </a: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Burger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0825" marR="147955" indent="-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35" dirty="0">
                          <a:latin typeface="Trebuchet MS"/>
                          <a:cs typeface="Trebuchet MS"/>
                        </a:rPr>
                        <a:t>Two</a:t>
                      </a:r>
                      <a:r>
                        <a:rPr sz="1800" b="1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5" dirty="0">
                          <a:latin typeface="Trebuchet MS"/>
                          <a:cs typeface="Trebuchet MS"/>
                        </a:rPr>
                        <a:t>Slices  </a:t>
                      </a:r>
                      <a:r>
                        <a:rPr sz="1800" b="1" spc="-7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800" b="1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0" dirty="0">
                          <a:latin typeface="Trebuchet MS"/>
                          <a:cs typeface="Trebuchet MS"/>
                        </a:rPr>
                        <a:t>Bread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89890">
                        <a:lnSpc>
                          <a:spcPct val="100000"/>
                        </a:lnSpc>
                      </a:pPr>
                      <a:r>
                        <a:rPr sz="1800" b="1" spc="-120" dirty="0">
                          <a:latin typeface="Trebuchet MS"/>
                          <a:cs typeface="Trebuchet MS"/>
                        </a:rPr>
                        <a:t>Cheese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Edible</a:t>
                      </a:r>
                      <a:r>
                        <a:rPr sz="1800" b="1" spc="-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80" dirty="0">
                          <a:latin typeface="Trebuchet MS"/>
                          <a:cs typeface="Trebuchet MS"/>
                        </a:rPr>
                        <a:t>Salad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58140" marR="337185" indent="1187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0" dirty="0">
                          <a:latin typeface="Trebuchet MS"/>
                          <a:cs typeface="Trebuchet MS"/>
                        </a:rPr>
                        <a:t>Meat 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b="1" spc="-3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ct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04470" marR="90805" indent="-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spc="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spc="-3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="1" spc="-2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t  </a:t>
                      </a:r>
                      <a:r>
                        <a:rPr sz="1800" b="1" spc="-100" dirty="0">
                          <a:latin typeface="Trebuchet MS"/>
                          <a:cs typeface="Trebuchet MS"/>
                        </a:rPr>
                        <a:t>Under</a:t>
                      </a:r>
                      <a:r>
                        <a:rPr sz="1800" b="1" spc="-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80" dirty="0">
                          <a:latin typeface="Trebuchet MS"/>
                          <a:cs typeface="Trebuchet MS"/>
                        </a:rPr>
                        <a:t>DOE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11887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0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30" dirty="0">
                          <a:latin typeface="Trebuchet MS"/>
                          <a:cs typeface="Trebuchet MS"/>
                        </a:rPr>
                        <a:t>YES,</a:t>
                      </a:r>
                      <a:r>
                        <a:rPr sz="180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7495">
                <a:tc gridSpan="2">
                  <a:txBody>
                    <a:bodyPr/>
                    <a:lstStyle/>
                    <a:p>
                      <a:pPr marL="97155">
                        <a:lnSpc>
                          <a:spcPts val="2045"/>
                        </a:lnSpc>
                      </a:pPr>
                      <a:r>
                        <a:rPr sz="2000" spc="-50" dirty="0">
                          <a:latin typeface="Trebuchet MS"/>
                          <a:cs typeface="Trebuchet MS"/>
                        </a:rPr>
                        <a:t>#2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30"/>
                        </a:lnSpc>
                      </a:pPr>
                      <a:r>
                        <a:rPr sz="1800" spc="-85" dirty="0">
                          <a:latin typeface="Trebuchet MS"/>
                          <a:cs typeface="Trebuchet MS"/>
                        </a:rPr>
                        <a:t>cheese-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0991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1905"/>
                        </a:lnSpc>
                      </a:pPr>
                      <a:r>
                        <a:rPr sz="1800" b="1" spc="-120" dirty="0">
                          <a:solidFill>
                            <a:srgbClr val="375F92"/>
                          </a:solidFill>
                          <a:latin typeface="Trebuchet MS"/>
                          <a:cs typeface="Trebuchet MS"/>
                        </a:rPr>
                        <a:t>Cheese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21310" marR="3003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375F92"/>
                          </a:solidFill>
                          <a:latin typeface="Trebuchet MS"/>
                          <a:cs typeface="Trebuchet MS"/>
                        </a:rPr>
                        <a:t>Fl</a:t>
                      </a:r>
                      <a:r>
                        <a:rPr sz="1800" b="1" spc="-25" dirty="0">
                          <a:solidFill>
                            <a:srgbClr val="375F92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b="1" spc="-15" dirty="0">
                          <a:solidFill>
                            <a:srgbClr val="375F92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800" b="1" dirty="0">
                          <a:solidFill>
                            <a:srgbClr val="375F92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spc="-25" dirty="0">
                          <a:solidFill>
                            <a:srgbClr val="375F92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b="1" dirty="0">
                          <a:solidFill>
                            <a:srgbClr val="375F92"/>
                          </a:solidFill>
                          <a:latin typeface="Trebuchet MS"/>
                          <a:cs typeface="Trebuchet MS"/>
                        </a:rPr>
                        <a:t>ed  D</a:t>
                      </a:r>
                      <a:r>
                        <a:rPr sz="1800" b="1" spc="-30" dirty="0">
                          <a:solidFill>
                            <a:srgbClr val="375F92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b="1" dirty="0">
                          <a:solidFill>
                            <a:srgbClr val="375F92"/>
                          </a:solidFill>
                          <a:latin typeface="Trebuchet MS"/>
                          <a:cs typeface="Trebuchet MS"/>
                        </a:rPr>
                        <a:t>essi</a:t>
                      </a:r>
                      <a:r>
                        <a:rPr sz="1800" b="1" spc="5" dirty="0">
                          <a:solidFill>
                            <a:srgbClr val="375F92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dirty="0">
                          <a:solidFill>
                            <a:srgbClr val="375F92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ts val="1905"/>
                        </a:lnSpc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flavored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117475" marR="96520" algn="ctr">
                        <a:lnSpc>
                          <a:spcPct val="100000"/>
                        </a:lnSpc>
                      </a:pPr>
                      <a:r>
                        <a:rPr sz="1800" spc="-65" dirty="0">
                          <a:latin typeface="Trebuchet MS"/>
                          <a:cs typeface="Trebuchet MS"/>
                        </a:rPr>
                        <a:t>dressing is  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800" spc="-100" dirty="0">
                          <a:latin typeface="Trebuchet MS"/>
                          <a:cs typeface="Trebuchet MS"/>
                        </a:rPr>
                        <a:t>legal 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equivalent</a:t>
                      </a:r>
                      <a:r>
                        <a:rPr sz="1800" spc="-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to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997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889"/>
                        </a:lnSpc>
                      </a:pPr>
                      <a:r>
                        <a:rPr sz="1800" spc="-100" dirty="0">
                          <a:latin typeface="Trebuchet MS"/>
                          <a:cs typeface="Trebuchet MS"/>
                        </a:rPr>
                        <a:t>cheese.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2819400"/>
            <a:ext cx="14478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4509258"/>
            <a:ext cx="1125503" cy="964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9800" y="2945892"/>
            <a:ext cx="685800" cy="635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200" y="2945892"/>
            <a:ext cx="685800" cy="635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200" y="2945892"/>
            <a:ext cx="685800" cy="635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0800" y="2945892"/>
            <a:ext cx="685800" cy="635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9800" y="4495800"/>
            <a:ext cx="685800" cy="63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200" y="4495800"/>
            <a:ext cx="685800" cy="63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0800" y="4495800"/>
            <a:ext cx="685800" cy="635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506" y="618490"/>
            <a:ext cx="75380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Types </a:t>
            </a:r>
            <a:r>
              <a:rPr spc="-5" dirty="0"/>
              <a:t>of Patent Infringement</a:t>
            </a:r>
            <a:r>
              <a:rPr spc="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4869941" y="4139946"/>
            <a:ext cx="1129030" cy="541020"/>
          </a:xfrm>
          <a:custGeom>
            <a:avLst/>
            <a:gdLst/>
            <a:ahLst/>
            <a:cxnLst/>
            <a:rect l="l" t="t" r="r" b="b"/>
            <a:pathLst>
              <a:path w="1129029" h="541020">
                <a:moveTo>
                  <a:pt x="0" y="0"/>
                </a:moveTo>
                <a:lnTo>
                  <a:pt x="0" y="378967"/>
                </a:lnTo>
                <a:lnTo>
                  <a:pt x="1128776" y="378967"/>
                </a:lnTo>
                <a:lnTo>
                  <a:pt x="1128776" y="540638"/>
                </a:lnTo>
              </a:path>
            </a:pathLst>
          </a:custGeom>
          <a:ln w="2590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7150" y="4139946"/>
            <a:ext cx="1003935" cy="541020"/>
          </a:xfrm>
          <a:custGeom>
            <a:avLst/>
            <a:gdLst/>
            <a:ahLst/>
            <a:cxnLst/>
            <a:rect l="l" t="t" r="r" b="b"/>
            <a:pathLst>
              <a:path w="1003935" h="541020">
                <a:moveTo>
                  <a:pt x="1003935" y="0"/>
                </a:moveTo>
                <a:lnTo>
                  <a:pt x="1003935" y="378967"/>
                </a:lnTo>
                <a:lnTo>
                  <a:pt x="0" y="378967"/>
                </a:lnTo>
                <a:lnTo>
                  <a:pt x="0" y="540638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4665" y="2524505"/>
            <a:ext cx="1066800" cy="508000"/>
          </a:xfrm>
          <a:custGeom>
            <a:avLst/>
            <a:gdLst/>
            <a:ahLst/>
            <a:cxnLst/>
            <a:rect l="l" t="t" r="r" b="b"/>
            <a:pathLst>
              <a:path w="1066800" h="508000">
                <a:moveTo>
                  <a:pt x="0" y="0"/>
                </a:moveTo>
                <a:lnTo>
                  <a:pt x="0" y="345821"/>
                </a:lnTo>
                <a:lnTo>
                  <a:pt x="1066419" y="345821"/>
                </a:lnTo>
                <a:lnTo>
                  <a:pt x="1066419" y="507492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7866" y="2524505"/>
            <a:ext cx="1066800" cy="508000"/>
          </a:xfrm>
          <a:custGeom>
            <a:avLst/>
            <a:gdLst/>
            <a:ahLst/>
            <a:cxnLst/>
            <a:rect l="l" t="t" r="r" b="b"/>
            <a:pathLst>
              <a:path w="1066800" h="508000">
                <a:moveTo>
                  <a:pt x="1066419" y="0"/>
                </a:moveTo>
                <a:lnTo>
                  <a:pt x="1066419" y="345821"/>
                </a:lnTo>
                <a:lnTo>
                  <a:pt x="0" y="345821"/>
                </a:lnTo>
                <a:lnTo>
                  <a:pt x="0" y="507492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1414" y="1416558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3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3"/>
                </a:lnTo>
                <a:lnTo>
                  <a:pt x="0" y="997203"/>
                </a:lnTo>
                <a:lnTo>
                  <a:pt x="8713" y="1040278"/>
                </a:lnTo>
                <a:lnTo>
                  <a:pt x="32464" y="1075483"/>
                </a:lnTo>
                <a:lnTo>
                  <a:pt x="67669" y="1099234"/>
                </a:lnTo>
                <a:lnTo>
                  <a:pt x="110743" y="1107947"/>
                </a:lnTo>
                <a:lnTo>
                  <a:pt x="1634236" y="1107947"/>
                </a:lnTo>
                <a:lnTo>
                  <a:pt x="1677310" y="1099234"/>
                </a:lnTo>
                <a:lnTo>
                  <a:pt x="1712515" y="1075483"/>
                </a:lnTo>
                <a:lnTo>
                  <a:pt x="1736266" y="1040278"/>
                </a:lnTo>
                <a:lnTo>
                  <a:pt x="1744980" y="997203"/>
                </a:lnTo>
                <a:lnTo>
                  <a:pt x="1744980" y="110743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1414" y="1416558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3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3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80" y="110743"/>
                </a:lnTo>
                <a:lnTo>
                  <a:pt x="1744980" y="997203"/>
                </a:lnTo>
                <a:lnTo>
                  <a:pt x="1736266" y="1040278"/>
                </a:lnTo>
                <a:lnTo>
                  <a:pt x="1712515" y="1075483"/>
                </a:lnTo>
                <a:lnTo>
                  <a:pt x="1677310" y="1099234"/>
                </a:lnTo>
                <a:lnTo>
                  <a:pt x="1634236" y="1107947"/>
                </a:lnTo>
                <a:lnTo>
                  <a:pt x="110743" y="1107947"/>
                </a:lnTo>
                <a:lnTo>
                  <a:pt x="67669" y="1099234"/>
                </a:lnTo>
                <a:lnTo>
                  <a:pt x="32464" y="1075483"/>
                </a:lnTo>
                <a:lnTo>
                  <a:pt x="8713" y="1040278"/>
                </a:lnTo>
                <a:lnTo>
                  <a:pt x="0" y="997203"/>
                </a:lnTo>
                <a:lnTo>
                  <a:pt x="0" y="11074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4961" y="1600961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3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3"/>
                </a:lnTo>
                <a:lnTo>
                  <a:pt x="0" y="997203"/>
                </a:lnTo>
                <a:lnTo>
                  <a:pt x="8713" y="1040278"/>
                </a:lnTo>
                <a:lnTo>
                  <a:pt x="32464" y="1075483"/>
                </a:lnTo>
                <a:lnTo>
                  <a:pt x="67669" y="1099234"/>
                </a:lnTo>
                <a:lnTo>
                  <a:pt x="110743" y="1107948"/>
                </a:lnTo>
                <a:lnTo>
                  <a:pt x="1634236" y="1107948"/>
                </a:lnTo>
                <a:lnTo>
                  <a:pt x="1677310" y="1099234"/>
                </a:lnTo>
                <a:lnTo>
                  <a:pt x="1712515" y="1075483"/>
                </a:lnTo>
                <a:lnTo>
                  <a:pt x="1736266" y="1040278"/>
                </a:lnTo>
                <a:lnTo>
                  <a:pt x="1744979" y="997203"/>
                </a:lnTo>
                <a:lnTo>
                  <a:pt x="1744979" y="110743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FFFFFF">
              <a:alpha val="9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4961" y="1600961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3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3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79" y="110743"/>
                </a:lnTo>
                <a:lnTo>
                  <a:pt x="1744979" y="997203"/>
                </a:lnTo>
                <a:lnTo>
                  <a:pt x="1736266" y="1040278"/>
                </a:lnTo>
                <a:lnTo>
                  <a:pt x="1712515" y="1075483"/>
                </a:lnTo>
                <a:lnTo>
                  <a:pt x="1677310" y="1099234"/>
                </a:lnTo>
                <a:lnTo>
                  <a:pt x="1634236" y="1107948"/>
                </a:lnTo>
                <a:lnTo>
                  <a:pt x="110743" y="1107948"/>
                </a:lnTo>
                <a:lnTo>
                  <a:pt x="67669" y="1099234"/>
                </a:lnTo>
                <a:lnTo>
                  <a:pt x="32464" y="1075483"/>
                </a:lnTo>
                <a:lnTo>
                  <a:pt x="8713" y="1040278"/>
                </a:lnTo>
                <a:lnTo>
                  <a:pt x="0" y="997203"/>
                </a:lnTo>
                <a:lnTo>
                  <a:pt x="0" y="110743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48405" y="1941322"/>
            <a:ext cx="1500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latin typeface="Trebuchet MS"/>
                <a:cs typeface="Trebuchet MS"/>
              </a:rPr>
              <a:t>I</a:t>
            </a:r>
            <a:r>
              <a:rPr sz="2200" spc="-90" dirty="0">
                <a:latin typeface="Trebuchet MS"/>
                <a:cs typeface="Trebuchet MS"/>
              </a:rPr>
              <a:t>n</a:t>
            </a:r>
            <a:r>
              <a:rPr sz="2200" spc="-100" dirty="0">
                <a:latin typeface="Trebuchet MS"/>
                <a:cs typeface="Trebuchet MS"/>
              </a:rPr>
              <a:t>frin</a:t>
            </a:r>
            <a:r>
              <a:rPr sz="2200" spc="-140" dirty="0">
                <a:latin typeface="Trebuchet MS"/>
                <a:cs typeface="Trebuchet MS"/>
              </a:rPr>
              <a:t>g</a:t>
            </a:r>
            <a:r>
              <a:rPr sz="2200" spc="-90" dirty="0">
                <a:latin typeface="Trebuchet MS"/>
                <a:cs typeface="Trebuchet MS"/>
              </a:rPr>
              <a:t>eme</a:t>
            </a:r>
            <a:r>
              <a:rPr sz="2200" spc="-100" dirty="0">
                <a:latin typeface="Trebuchet MS"/>
                <a:cs typeface="Trebuchet MS"/>
              </a:rPr>
              <a:t>n</a:t>
            </a:r>
            <a:r>
              <a:rPr sz="2200" spc="-140" dirty="0">
                <a:latin typeface="Trebuchet MS"/>
                <a:cs typeface="Trebuchet MS"/>
              </a:rPr>
              <a:t>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64614" y="3031998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3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3"/>
                </a:lnTo>
                <a:lnTo>
                  <a:pt x="0" y="997203"/>
                </a:lnTo>
                <a:lnTo>
                  <a:pt x="8713" y="1040278"/>
                </a:lnTo>
                <a:lnTo>
                  <a:pt x="32464" y="1075483"/>
                </a:lnTo>
                <a:lnTo>
                  <a:pt x="67669" y="1099234"/>
                </a:lnTo>
                <a:lnTo>
                  <a:pt x="110743" y="1107947"/>
                </a:lnTo>
                <a:lnTo>
                  <a:pt x="1634236" y="1107947"/>
                </a:lnTo>
                <a:lnTo>
                  <a:pt x="1677310" y="1099234"/>
                </a:lnTo>
                <a:lnTo>
                  <a:pt x="1712515" y="1075483"/>
                </a:lnTo>
                <a:lnTo>
                  <a:pt x="1736266" y="1040278"/>
                </a:lnTo>
                <a:lnTo>
                  <a:pt x="1744980" y="997203"/>
                </a:lnTo>
                <a:lnTo>
                  <a:pt x="1744980" y="110743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4614" y="3031998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3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3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80" y="110743"/>
                </a:lnTo>
                <a:lnTo>
                  <a:pt x="1744980" y="997203"/>
                </a:lnTo>
                <a:lnTo>
                  <a:pt x="1736266" y="1040278"/>
                </a:lnTo>
                <a:lnTo>
                  <a:pt x="1712515" y="1075483"/>
                </a:lnTo>
                <a:lnTo>
                  <a:pt x="1677310" y="1099234"/>
                </a:lnTo>
                <a:lnTo>
                  <a:pt x="1634236" y="1107947"/>
                </a:lnTo>
                <a:lnTo>
                  <a:pt x="110743" y="1107947"/>
                </a:lnTo>
                <a:lnTo>
                  <a:pt x="67669" y="1099234"/>
                </a:lnTo>
                <a:lnTo>
                  <a:pt x="32464" y="1075483"/>
                </a:lnTo>
                <a:lnTo>
                  <a:pt x="8713" y="1040278"/>
                </a:lnTo>
                <a:lnTo>
                  <a:pt x="0" y="997203"/>
                </a:lnTo>
                <a:lnTo>
                  <a:pt x="0" y="11074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9685" y="3216401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3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4"/>
                </a:lnTo>
                <a:lnTo>
                  <a:pt x="0" y="997204"/>
                </a:lnTo>
                <a:lnTo>
                  <a:pt x="8713" y="1040278"/>
                </a:lnTo>
                <a:lnTo>
                  <a:pt x="32464" y="1075483"/>
                </a:lnTo>
                <a:lnTo>
                  <a:pt x="67669" y="1099234"/>
                </a:lnTo>
                <a:lnTo>
                  <a:pt x="110743" y="1107948"/>
                </a:lnTo>
                <a:lnTo>
                  <a:pt x="1634236" y="1107948"/>
                </a:lnTo>
                <a:lnTo>
                  <a:pt x="1677310" y="1099234"/>
                </a:lnTo>
                <a:lnTo>
                  <a:pt x="1712515" y="1075483"/>
                </a:lnTo>
                <a:lnTo>
                  <a:pt x="1736266" y="1040278"/>
                </a:lnTo>
                <a:lnTo>
                  <a:pt x="1744979" y="997204"/>
                </a:lnTo>
                <a:lnTo>
                  <a:pt x="1744979" y="110744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FFFFFF">
              <a:alpha val="9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9685" y="3216401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4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3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79" y="110744"/>
                </a:lnTo>
                <a:lnTo>
                  <a:pt x="1744979" y="997204"/>
                </a:lnTo>
                <a:lnTo>
                  <a:pt x="1736266" y="1040278"/>
                </a:lnTo>
                <a:lnTo>
                  <a:pt x="1712515" y="1075483"/>
                </a:lnTo>
                <a:lnTo>
                  <a:pt x="1677310" y="1099234"/>
                </a:lnTo>
                <a:lnTo>
                  <a:pt x="1634236" y="1107948"/>
                </a:lnTo>
                <a:lnTo>
                  <a:pt x="110743" y="1107948"/>
                </a:lnTo>
                <a:lnTo>
                  <a:pt x="67669" y="1099234"/>
                </a:lnTo>
                <a:lnTo>
                  <a:pt x="32464" y="1075483"/>
                </a:lnTo>
                <a:lnTo>
                  <a:pt x="8713" y="1040278"/>
                </a:lnTo>
                <a:lnTo>
                  <a:pt x="0" y="997204"/>
                </a:lnTo>
                <a:lnTo>
                  <a:pt x="0" y="110744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81860" y="3403472"/>
            <a:ext cx="1497965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396240">
              <a:lnSpc>
                <a:spcPts val="2430"/>
              </a:lnSpc>
              <a:spcBef>
                <a:spcPts val="350"/>
              </a:spcBef>
            </a:pPr>
            <a:r>
              <a:rPr sz="2200" spc="-110" dirty="0">
                <a:latin typeface="Trebuchet MS"/>
                <a:cs typeface="Trebuchet MS"/>
              </a:rPr>
              <a:t>Direct  </a:t>
            </a:r>
            <a:r>
              <a:rPr sz="2200" spc="-40" dirty="0">
                <a:latin typeface="Trebuchet MS"/>
                <a:cs typeface="Trebuchet MS"/>
              </a:rPr>
              <a:t>I</a:t>
            </a:r>
            <a:r>
              <a:rPr sz="2200" spc="-95" dirty="0">
                <a:latin typeface="Trebuchet MS"/>
                <a:cs typeface="Trebuchet MS"/>
              </a:rPr>
              <a:t>n</a:t>
            </a:r>
            <a:r>
              <a:rPr sz="2200" spc="-100" dirty="0">
                <a:latin typeface="Trebuchet MS"/>
                <a:cs typeface="Trebuchet MS"/>
              </a:rPr>
              <a:t>frin</a:t>
            </a:r>
            <a:r>
              <a:rPr sz="2200" spc="-140" dirty="0">
                <a:latin typeface="Trebuchet MS"/>
                <a:cs typeface="Trebuchet MS"/>
              </a:rPr>
              <a:t>g</a:t>
            </a:r>
            <a:r>
              <a:rPr sz="2200" spc="-90" dirty="0">
                <a:latin typeface="Trebuchet MS"/>
                <a:cs typeface="Trebuchet MS"/>
              </a:rPr>
              <a:t>eme</a:t>
            </a:r>
            <a:r>
              <a:rPr sz="2200" spc="-105" dirty="0">
                <a:latin typeface="Trebuchet MS"/>
                <a:cs typeface="Trebuchet MS"/>
              </a:rPr>
              <a:t>n</a:t>
            </a:r>
            <a:r>
              <a:rPr sz="2200" spc="-140" dirty="0">
                <a:latin typeface="Trebuchet MS"/>
                <a:cs typeface="Trebuchet MS"/>
              </a:rPr>
              <a:t>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98214" y="3031998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4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3"/>
                </a:lnTo>
                <a:lnTo>
                  <a:pt x="0" y="997203"/>
                </a:lnTo>
                <a:lnTo>
                  <a:pt x="8713" y="1040278"/>
                </a:lnTo>
                <a:lnTo>
                  <a:pt x="32464" y="1075483"/>
                </a:lnTo>
                <a:lnTo>
                  <a:pt x="67669" y="1099234"/>
                </a:lnTo>
                <a:lnTo>
                  <a:pt x="110744" y="1107947"/>
                </a:lnTo>
                <a:lnTo>
                  <a:pt x="1634236" y="1107947"/>
                </a:lnTo>
                <a:lnTo>
                  <a:pt x="1677310" y="1099234"/>
                </a:lnTo>
                <a:lnTo>
                  <a:pt x="1712515" y="1075483"/>
                </a:lnTo>
                <a:lnTo>
                  <a:pt x="1736266" y="1040278"/>
                </a:lnTo>
                <a:lnTo>
                  <a:pt x="1744980" y="997203"/>
                </a:lnTo>
                <a:lnTo>
                  <a:pt x="1744980" y="110743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8214" y="3031998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3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4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80" y="110743"/>
                </a:lnTo>
                <a:lnTo>
                  <a:pt x="1744980" y="997203"/>
                </a:lnTo>
                <a:lnTo>
                  <a:pt x="1736266" y="1040278"/>
                </a:lnTo>
                <a:lnTo>
                  <a:pt x="1712515" y="1075483"/>
                </a:lnTo>
                <a:lnTo>
                  <a:pt x="1677310" y="1099234"/>
                </a:lnTo>
                <a:lnTo>
                  <a:pt x="1634236" y="1107947"/>
                </a:lnTo>
                <a:lnTo>
                  <a:pt x="110744" y="1107947"/>
                </a:lnTo>
                <a:lnTo>
                  <a:pt x="67669" y="1099234"/>
                </a:lnTo>
                <a:lnTo>
                  <a:pt x="32464" y="1075483"/>
                </a:lnTo>
                <a:lnTo>
                  <a:pt x="8713" y="1040278"/>
                </a:lnTo>
                <a:lnTo>
                  <a:pt x="0" y="997203"/>
                </a:lnTo>
                <a:lnTo>
                  <a:pt x="0" y="11074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761" y="3216401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3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4"/>
                </a:lnTo>
                <a:lnTo>
                  <a:pt x="0" y="997204"/>
                </a:lnTo>
                <a:lnTo>
                  <a:pt x="8713" y="1040278"/>
                </a:lnTo>
                <a:lnTo>
                  <a:pt x="32464" y="1075483"/>
                </a:lnTo>
                <a:lnTo>
                  <a:pt x="67669" y="1099234"/>
                </a:lnTo>
                <a:lnTo>
                  <a:pt x="110743" y="1107948"/>
                </a:lnTo>
                <a:lnTo>
                  <a:pt x="1634236" y="1107948"/>
                </a:lnTo>
                <a:lnTo>
                  <a:pt x="1677310" y="1099234"/>
                </a:lnTo>
                <a:lnTo>
                  <a:pt x="1712515" y="1075483"/>
                </a:lnTo>
                <a:lnTo>
                  <a:pt x="1736266" y="1040278"/>
                </a:lnTo>
                <a:lnTo>
                  <a:pt x="1744979" y="997204"/>
                </a:lnTo>
                <a:lnTo>
                  <a:pt x="1744979" y="110744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FFFFFF">
              <a:alpha val="9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1761" y="3216401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4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3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79" y="110744"/>
                </a:lnTo>
                <a:lnTo>
                  <a:pt x="1744979" y="997204"/>
                </a:lnTo>
                <a:lnTo>
                  <a:pt x="1736266" y="1040278"/>
                </a:lnTo>
                <a:lnTo>
                  <a:pt x="1712515" y="1075483"/>
                </a:lnTo>
                <a:lnTo>
                  <a:pt x="1677310" y="1099234"/>
                </a:lnTo>
                <a:lnTo>
                  <a:pt x="1634236" y="1107948"/>
                </a:lnTo>
                <a:lnTo>
                  <a:pt x="110743" y="1107948"/>
                </a:lnTo>
                <a:lnTo>
                  <a:pt x="67669" y="1099234"/>
                </a:lnTo>
                <a:lnTo>
                  <a:pt x="32464" y="1075483"/>
                </a:lnTo>
                <a:lnTo>
                  <a:pt x="8713" y="1040278"/>
                </a:lnTo>
                <a:lnTo>
                  <a:pt x="0" y="997204"/>
                </a:lnTo>
                <a:lnTo>
                  <a:pt x="0" y="110744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15205" y="3403472"/>
            <a:ext cx="1497965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299720">
              <a:lnSpc>
                <a:spcPts val="2430"/>
              </a:lnSpc>
              <a:spcBef>
                <a:spcPts val="350"/>
              </a:spcBef>
            </a:pPr>
            <a:r>
              <a:rPr sz="2200" spc="-105" dirty="0">
                <a:latin typeface="Trebuchet MS"/>
                <a:cs typeface="Trebuchet MS"/>
              </a:rPr>
              <a:t>Indirect  </a:t>
            </a:r>
            <a:r>
              <a:rPr sz="2200" spc="-40" dirty="0">
                <a:latin typeface="Trebuchet MS"/>
                <a:cs typeface="Trebuchet MS"/>
              </a:rPr>
              <a:t>I</a:t>
            </a:r>
            <a:r>
              <a:rPr sz="2200" spc="-95" dirty="0">
                <a:latin typeface="Trebuchet MS"/>
                <a:cs typeface="Trebuchet MS"/>
              </a:rPr>
              <a:t>n</a:t>
            </a:r>
            <a:r>
              <a:rPr sz="2200" spc="-100" dirty="0">
                <a:latin typeface="Trebuchet MS"/>
                <a:cs typeface="Trebuchet MS"/>
              </a:rPr>
              <a:t>frin</a:t>
            </a:r>
            <a:r>
              <a:rPr sz="2200" spc="-140" dirty="0">
                <a:latin typeface="Trebuchet MS"/>
                <a:cs typeface="Trebuchet MS"/>
              </a:rPr>
              <a:t>g</a:t>
            </a:r>
            <a:r>
              <a:rPr sz="2200" spc="-90" dirty="0">
                <a:latin typeface="Trebuchet MS"/>
                <a:cs typeface="Trebuchet MS"/>
              </a:rPr>
              <a:t>eme</a:t>
            </a:r>
            <a:r>
              <a:rPr sz="2200" spc="-105" dirty="0">
                <a:latin typeface="Trebuchet MS"/>
                <a:cs typeface="Trebuchet MS"/>
              </a:rPr>
              <a:t>n</a:t>
            </a:r>
            <a:r>
              <a:rPr sz="2200" spc="-140" dirty="0">
                <a:latin typeface="Trebuchet MS"/>
                <a:cs typeface="Trebuchet MS"/>
              </a:rPr>
              <a:t>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93898" y="4680965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3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3"/>
                </a:lnTo>
                <a:lnTo>
                  <a:pt x="0" y="997153"/>
                </a:lnTo>
                <a:lnTo>
                  <a:pt x="8713" y="1040278"/>
                </a:lnTo>
                <a:lnTo>
                  <a:pt x="32464" y="1075496"/>
                </a:lnTo>
                <a:lnTo>
                  <a:pt x="67669" y="1099240"/>
                </a:lnTo>
                <a:lnTo>
                  <a:pt x="110743" y="1107947"/>
                </a:lnTo>
                <a:lnTo>
                  <a:pt x="1634236" y="1107947"/>
                </a:lnTo>
                <a:lnTo>
                  <a:pt x="1677310" y="1099240"/>
                </a:lnTo>
                <a:lnTo>
                  <a:pt x="1712515" y="1075496"/>
                </a:lnTo>
                <a:lnTo>
                  <a:pt x="1736266" y="1040278"/>
                </a:lnTo>
                <a:lnTo>
                  <a:pt x="1744979" y="997153"/>
                </a:lnTo>
                <a:lnTo>
                  <a:pt x="1744979" y="110743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93898" y="4680965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3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3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79" y="110743"/>
                </a:lnTo>
                <a:lnTo>
                  <a:pt x="1744979" y="997153"/>
                </a:lnTo>
                <a:lnTo>
                  <a:pt x="1736266" y="1040278"/>
                </a:lnTo>
                <a:lnTo>
                  <a:pt x="1712515" y="1075496"/>
                </a:lnTo>
                <a:lnTo>
                  <a:pt x="1677310" y="1099240"/>
                </a:lnTo>
                <a:lnTo>
                  <a:pt x="1634236" y="1107947"/>
                </a:lnTo>
                <a:lnTo>
                  <a:pt x="110743" y="1107947"/>
                </a:lnTo>
                <a:lnTo>
                  <a:pt x="67669" y="1099240"/>
                </a:lnTo>
                <a:lnTo>
                  <a:pt x="32464" y="1075496"/>
                </a:lnTo>
                <a:lnTo>
                  <a:pt x="8713" y="1040278"/>
                </a:lnTo>
                <a:lnTo>
                  <a:pt x="0" y="997153"/>
                </a:lnTo>
                <a:lnTo>
                  <a:pt x="0" y="11074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87445" y="4865370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3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3"/>
                </a:lnTo>
                <a:lnTo>
                  <a:pt x="0" y="997153"/>
                </a:lnTo>
                <a:lnTo>
                  <a:pt x="8713" y="1040278"/>
                </a:lnTo>
                <a:lnTo>
                  <a:pt x="32464" y="1075496"/>
                </a:lnTo>
                <a:lnTo>
                  <a:pt x="67669" y="1099240"/>
                </a:lnTo>
                <a:lnTo>
                  <a:pt x="110743" y="1107947"/>
                </a:lnTo>
                <a:lnTo>
                  <a:pt x="1634236" y="1107947"/>
                </a:lnTo>
                <a:lnTo>
                  <a:pt x="1677310" y="1099240"/>
                </a:lnTo>
                <a:lnTo>
                  <a:pt x="1712515" y="1075496"/>
                </a:lnTo>
                <a:lnTo>
                  <a:pt x="1736266" y="1040278"/>
                </a:lnTo>
                <a:lnTo>
                  <a:pt x="1744980" y="997153"/>
                </a:lnTo>
                <a:lnTo>
                  <a:pt x="1744980" y="110743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FFFFFF">
              <a:alpha val="9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7445" y="4865370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3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3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80" y="110743"/>
                </a:lnTo>
                <a:lnTo>
                  <a:pt x="1744980" y="997153"/>
                </a:lnTo>
                <a:lnTo>
                  <a:pt x="1736266" y="1040278"/>
                </a:lnTo>
                <a:lnTo>
                  <a:pt x="1712515" y="1075496"/>
                </a:lnTo>
                <a:lnTo>
                  <a:pt x="1677310" y="1099240"/>
                </a:lnTo>
                <a:lnTo>
                  <a:pt x="1634236" y="1107947"/>
                </a:lnTo>
                <a:lnTo>
                  <a:pt x="110743" y="1107947"/>
                </a:lnTo>
                <a:lnTo>
                  <a:pt x="67669" y="1099240"/>
                </a:lnTo>
                <a:lnTo>
                  <a:pt x="32464" y="1075496"/>
                </a:lnTo>
                <a:lnTo>
                  <a:pt x="8713" y="1040278"/>
                </a:lnTo>
                <a:lnTo>
                  <a:pt x="0" y="997153"/>
                </a:lnTo>
                <a:lnTo>
                  <a:pt x="0" y="110743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13938" y="5052136"/>
            <a:ext cx="1494155" cy="668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35"/>
              </a:lnSpc>
              <a:spcBef>
                <a:spcPts val="95"/>
              </a:spcBef>
            </a:pPr>
            <a:r>
              <a:rPr sz="2200" spc="-85" dirty="0">
                <a:latin typeface="Trebuchet MS"/>
                <a:cs typeface="Trebuchet MS"/>
              </a:rPr>
              <a:t>Induced</a:t>
            </a:r>
            <a:endParaRPr sz="2200">
              <a:latin typeface="Trebuchet MS"/>
              <a:cs typeface="Trebuchet MS"/>
            </a:endParaRPr>
          </a:p>
          <a:p>
            <a:pPr algn="ctr">
              <a:lnSpc>
                <a:spcPts val="2535"/>
              </a:lnSpc>
            </a:pPr>
            <a:r>
              <a:rPr sz="2200" spc="-60" dirty="0">
                <a:latin typeface="Trebuchet MS"/>
                <a:cs typeface="Trebuchet MS"/>
              </a:rPr>
              <a:t>i</a:t>
            </a:r>
            <a:r>
              <a:rPr sz="2200" spc="-125" dirty="0">
                <a:latin typeface="Trebuchet MS"/>
                <a:cs typeface="Trebuchet MS"/>
              </a:rPr>
              <a:t>n</a:t>
            </a:r>
            <a:r>
              <a:rPr sz="2200" spc="-100" dirty="0">
                <a:latin typeface="Trebuchet MS"/>
                <a:cs typeface="Trebuchet MS"/>
              </a:rPr>
              <a:t>frin</a:t>
            </a:r>
            <a:r>
              <a:rPr sz="2200" spc="-140" dirty="0">
                <a:latin typeface="Trebuchet MS"/>
                <a:cs typeface="Trebuchet MS"/>
              </a:rPr>
              <a:t>g</a:t>
            </a:r>
            <a:r>
              <a:rPr sz="2200" spc="-90" dirty="0">
                <a:latin typeface="Trebuchet MS"/>
                <a:cs typeface="Trebuchet MS"/>
              </a:rPr>
              <a:t>eme</a:t>
            </a:r>
            <a:r>
              <a:rPr sz="2200" spc="-100" dirty="0">
                <a:latin typeface="Trebuchet MS"/>
                <a:cs typeface="Trebuchet MS"/>
              </a:rPr>
              <a:t>n</a:t>
            </a:r>
            <a:r>
              <a:rPr sz="2200" spc="-140" dirty="0">
                <a:latin typeface="Trebuchet MS"/>
                <a:cs typeface="Trebuchet MS"/>
              </a:rPr>
              <a:t>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25973" y="4680965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5" y="0"/>
                </a:moveTo>
                <a:lnTo>
                  <a:pt x="110743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3"/>
                </a:lnTo>
                <a:lnTo>
                  <a:pt x="0" y="997153"/>
                </a:lnTo>
                <a:lnTo>
                  <a:pt x="8713" y="1040278"/>
                </a:lnTo>
                <a:lnTo>
                  <a:pt x="32464" y="1075496"/>
                </a:lnTo>
                <a:lnTo>
                  <a:pt x="67669" y="1099240"/>
                </a:lnTo>
                <a:lnTo>
                  <a:pt x="110743" y="1107947"/>
                </a:lnTo>
                <a:lnTo>
                  <a:pt x="1634235" y="1107947"/>
                </a:lnTo>
                <a:lnTo>
                  <a:pt x="1677310" y="1099240"/>
                </a:lnTo>
                <a:lnTo>
                  <a:pt x="1712515" y="1075496"/>
                </a:lnTo>
                <a:lnTo>
                  <a:pt x="1736266" y="1040278"/>
                </a:lnTo>
                <a:lnTo>
                  <a:pt x="1744979" y="997153"/>
                </a:lnTo>
                <a:lnTo>
                  <a:pt x="1744979" y="110743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25973" y="4680965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3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3" y="0"/>
                </a:lnTo>
                <a:lnTo>
                  <a:pt x="1634235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79" y="110743"/>
                </a:lnTo>
                <a:lnTo>
                  <a:pt x="1744979" y="997153"/>
                </a:lnTo>
                <a:lnTo>
                  <a:pt x="1736266" y="1040278"/>
                </a:lnTo>
                <a:lnTo>
                  <a:pt x="1712515" y="1075496"/>
                </a:lnTo>
                <a:lnTo>
                  <a:pt x="1677310" y="1099240"/>
                </a:lnTo>
                <a:lnTo>
                  <a:pt x="1634235" y="1107947"/>
                </a:lnTo>
                <a:lnTo>
                  <a:pt x="110743" y="1107947"/>
                </a:lnTo>
                <a:lnTo>
                  <a:pt x="67669" y="1099240"/>
                </a:lnTo>
                <a:lnTo>
                  <a:pt x="32464" y="1075496"/>
                </a:lnTo>
                <a:lnTo>
                  <a:pt x="8713" y="1040278"/>
                </a:lnTo>
                <a:lnTo>
                  <a:pt x="0" y="997153"/>
                </a:lnTo>
                <a:lnTo>
                  <a:pt x="0" y="11074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21046" y="4865370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5" y="0"/>
                </a:moveTo>
                <a:lnTo>
                  <a:pt x="110743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3"/>
                </a:lnTo>
                <a:lnTo>
                  <a:pt x="0" y="997153"/>
                </a:lnTo>
                <a:lnTo>
                  <a:pt x="8713" y="1040278"/>
                </a:lnTo>
                <a:lnTo>
                  <a:pt x="32464" y="1075496"/>
                </a:lnTo>
                <a:lnTo>
                  <a:pt x="67669" y="1099240"/>
                </a:lnTo>
                <a:lnTo>
                  <a:pt x="110743" y="1107947"/>
                </a:lnTo>
                <a:lnTo>
                  <a:pt x="1634235" y="1107947"/>
                </a:lnTo>
                <a:lnTo>
                  <a:pt x="1677310" y="1099240"/>
                </a:lnTo>
                <a:lnTo>
                  <a:pt x="1712515" y="1075496"/>
                </a:lnTo>
                <a:lnTo>
                  <a:pt x="1736266" y="1040278"/>
                </a:lnTo>
                <a:lnTo>
                  <a:pt x="1744979" y="997153"/>
                </a:lnTo>
                <a:lnTo>
                  <a:pt x="1744979" y="110743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5" y="0"/>
                </a:lnTo>
                <a:close/>
              </a:path>
            </a:pathLst>
          </a:custGeom>
          <a:solidFill>
            <a:srgbClr val="FFFFFF">
              <a:alpha val="9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21046" y="4865370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3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3" y="0"/>
                </a:lnTo>
                <a:lnTo>
                  <a:pt x="1634235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79" y="110743"/>
                </a:lnTo>
                <a:lnTo>
                  <a:pt x="1744979" y="997153"/>
                </a:lnTo>
                <a:lnTo>
                  <a:pt x="1736266" y="1040278"/>
                </a:lnTo>
                <a:lnTo>
                  <a:pt x="1712515" y="1075496"/>
                </a:lnTo>
                <a:lnTo>
                  <a:pt x="1677310" y="1099240"/>
                </a:lnTo>
                <a:lnTo>
                  <a:pt x="1634235" y="1107947"/>
                </a:lnTo>
                <a:lnTo>
                  <a:pt x="110743" y="1107947"/>
                </a:lnTo>
                <a:lnTo>
                  <a:pt x="67669" y="1099240"/>
                </a:lnTo>
                <a:lnTo>
                  <a:pt x="32464" y="1075496"/>
                </a:lnTo>
                <a:lnTo>
                  <a:pt x="8713" y="1040278"/>
                </a:lnTo>
                <a:lnTo>
                  <a:pt x="0" y="997153"/>
                </a:lnTo>
                <a:lnTo>
                  <a:pt x="0" y="110743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47157" y="5052136"/>
            <a:ext cx="1492250" cy="668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>
              <a:lnSpc>
                <a:spcPts val="2535"/>
              </a:lnSpc>
              <a:spcBef>
                <a:spcPts val="95"/>
              </a:spcBef>
            </a:pPr>
            <a:r>
              <a:rPr sz="2200" spc="-95" dirty="0">
                <a:latin typeface="Trebuchet MS"/>
                <a:cs typeface="Trebuchet MS"/>
              </a:rPr>
              <a:t>Contributory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535"/>
              </a:lnSpc>
            </a:pPr>
            <a:r>
              <a:rPr sz="2200" spc="-105" dirty="0">
                <a:latin typeface="Trebuchet MS"/>
                <a:cs typeface="Trebuchet MS"/>
              </a:rPr>
              <a:t>infringement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758" y="694690"/>
            <a:ext cx="7317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Exclusive Rights of a Patent</a:t>
            </a:r>
            <a:r>
              <a:rPr spc="15" dirty="0"/>
              <a:t> </a:t>
            </a:r>
            <a:r>
              <a:rPr spc="-5" dirty="0"/>
              <a:t>Holder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6985" indent="-3429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  <a:tab pos="992505" algn="l"/>
                <a:tab pos="2083435" algn="l"/>
                <a:tab pos="3155315" algn="l"/>
                <a:tab pos="4107815" algn="l"/>
                <a:tab pos="4745355" algn="l"/>
                <a:tab pos="5815330" algn="l"/>
                <a:tab pos="6906895" algn="l"/>
                <a:tab pos="7783195" algn="l"/>
              </a:tabLst>
            </a:pPr>
            <a:r>
              <a:rPr spc="-10" dirty="0"/>
              <a:t>A</a:t>
            </a:r>
            <a:r>
              <a:rPr spc="-5" dirty="0"/>
              <a:t>n</a:t>
            </a:r>
            <a:r>
              <a:rPr dirty="0"/>
              <a:t>	</a:t>
            </a:r>
            <a:r>
              <a:rPr spc="-5" dirty="0"/>
              <a:t>is</a:t>
            </a:r>
            <a:r>
              <a:rPr dirty="0"/>
              <a:t>s</a:t>
            </a:r>
            <a:r>
              <a:rPr spc="-5" dirty="0"/>
              <a:t>ued</a:t>
            </a:r>
            <a:r>
              <a:rPr dirty="0"/>
              <a:t>	</a:t>
            </a:r>
            <a:r>
              <a:rPr spc="-5" dirty="0"/>
              <a:t>patent</a:t>
            </a:r>
            <a:r>
              <a:rPr dirty="0"/>
              <a:t>	</a:t>
            </a:r>
            <a:r>
              <a:rPr spc="-5" dirty="0"/>
              <a:t>gives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p</a:t>
            </a:r>
            <a:r>
              <a:rPr spc="-20" dirty="0"/>
              <a:t>a</a:t>
            </a:r>
            <a:r>
              <a:rPr spc="-5" dirty="0"/>
              <a:t>tent</a:t>
            </a:r>
            <a:r>
              <a:rPr dirty="0"/>
              <a:t>	</a:t>
            </a:r>
            <a:r>
              <a:rPr spc="-5" dirty="0"/>
              <a:t>owner</a:t>
            </a:r>
            <a:r>
              <a:rPr dirty="0"/>
              <a:t>	</a:t>
            </a:r>
            <a:r>
              <a:rPr spc="-5" dirty="0"/>
              <a:t>ri</a:t>
            </a:r>
            <a:r>
              <a:rPr dirty="0"/>
              <a:t>g</a:t>
            </a:r>
            <a:r>
              <a:rPr spc="-5" dirty="0"/>
              <a:t>ht</a:t>
            </a:r>
            <a:r>
              <a:rPr dirty="0"/>
              <a:t>	</a:t>
            </a:r>
            <a:r>
              <a:rPr spc="-15" dirty="0"/>
              <a:t>to  </a:t>
            </a:r>
            <a:r>
              <a:rPr spc="-5" dirty="0"/>
              <a:t>prevent others</a:t>
            </a:r>
            <a:r>
              <a:rPr spc="-20" dirty="0"/>
              <a:t> </a:t>
            </a:r>
            <a:r>
              <a:rPr dirty="0"/>
              <a:t>from</a:t>
            </a:r>
          </a:p>
          <a:p>
            <a:pPr marL="756285" lvl="1" indent="-286385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making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selling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offering for sale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the country;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importing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 the country in which a patent is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granted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  <a:tab pos="1298575" algn="l"/>
                <a:tab pos="5572760" algn="l"/>
                <a:tab pos="6842759" algn="l"/>
              </a:tabLst>
            </a:pPr>
            <a:r>
              <a:rPr spc="-5" dirty="0"/>
              <a:t>Starts	from  </a:t>
            </a:r>
            <a:r>
              <a:rPr dirty="0"/>
              <a:t>the  </a:t>
            </a:r>
            <a:r>
              <a:rPr spc="-5" dirty="0"/>
              <a:t>date</a:t>
            </a:r>
            <a:r>
              <a:rPr spc="-360" dirty="0"/>
              <a:t> </a:t>
            </a:r>
            <a:r>
              <a:rPr dirty="0"/>
              <a:t>of</a:t>
            </a:r>
            <a:r>
              <a:rPr spc="355" dirty="0"/>
              <a:t> </a:t>
            </a:r>
            <a:r>
              <a:rPr spc="-5" dirty="0"/>
              <a:t>publication	</a:t>
            </a:r>
            <a:r>
              <a:rPr spc="-10" dirty="0"/>
              <a:t>and</a:t>
            </a:r>
            <a:r>
              <a:rPr spc="345" dirty="0"/>
              <a:t> </a:t>
            </a:r>
            <a:r>
              <a:rPr spc="-5" dirty="0"/>
              <a:t>last	until </a:t>
            </a:r>
            <a:r>
              <a:rPr dirty="0"/>
              <a:t>the  expiry of </a:t>
            </a:r>
            <a:r>
              <a:rPr spc="-5" dirty="0"/>
              <a:t>patent</a:t>
            </a:r>
            <a:r>
              <a:rPr spc="-20" dirty="0"/>
              <a:t> </a:t>
            </a:r>
            <a:r>
              <a:rPr spc="-5" dirty="0"/>
              <a:t>term</a:t>
            </a:r>
          </a:p>
          <a:p>
            <a:pPr marL="355600" marR="5080" indent="-342900">
              <a:lnSpc>
                <a:spcPts val="302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  <a:tab pos="1618615" algn="l"/>
                <a:tab pos="2727325" algn="l"/>
                <a:tab pos="3733165" algn="l"/>
                <a:tab pos="4682490" algn="l"/>
                <a:tab pos="5454015" algn="l"/>
                <a:tab pos="6243320" algn="l"/>
                <a:tab pos="6815455" algn="l"/>
                <a:tab pos="7821295" algn="l"/>
              </a:tabLst>
            </a:pPr>
            <a:r>
              <a:rPr spc="-5" dirty="0"/>
              <a:t>En</a:t>
            </a:r>
            <a:r>
              <a:rPr dirty="0"/>
              <a:t>fo</a:t>
            </a:r>
            <a:r>
              <a:rPr spc="-5" dirty="0"/>
              <a:t>rce</a:t>
            </a:r>
            <a:r>
              <a:rPr dirty="0"/>
              <a:t>	</a:t>
            </a:r>
            <a:r>
              <a:rPr spc="-5" dirty="0"/>
              <a:t>h</a:t>
            </a:r>
            <a:r>
              <a:rPr dirty="0"/>
              <a:t>i</a:t>
            </a:r>
            <a:r>
              <a:rPr spc="-5" dirty="0"/>
              <a:t>s/</a:t>
            </a:r>
            <a:r>
              <a:rPr spc="5" dirty="0"/>
              <a:t>h</a:t>
            </a:r>
            <a:r>
              <a:rPr spc="-5" dirty="0"/>
              <a:t>er</a:t>
            </a:r>
            <a:r>
              <a:rPr dirty="0"/>
              <a:t>	</a:t>
            </a:r>
            <a:r>
              <a:rPr spc="-5" dirty="0"/>
              <a:t>pat</a:t>
            </a:r>
            <a:r>
              <a:rPr spc="-20" dirty="0"/>
              <a:t>e</a:t>
            </a:r>
            <a:r>
              <a:rPr spc="-5" dirty="0"/>
              <a:t>nt</a:t>
            </a:r>
            <a:r>
              <a:rPr dirty="0"/>
              <a:t>	</a:t>
            </a:r>
            <a:r>
              <a:rPr spc="-5" dirty="0"/>
              <a:t>ri</a:t>
            </a:r>
            <a:r>
              <a:rPr spc="5" dirty="0"/>
              <a:t>g</a:t>
            </a:r>
            <a:r>
              <a:rPr spc="-5" dirty="0"/>
              <a:t>hts</a:t>
            </a:r>
            <a:r>
              <a:rPr dirty="0"/>
              <a:t>	</a:t>
            </a:r>
            <a:r>
              <a:rPr spc="-5" dirty="0"/>
              <a:t>only</a:t>
            </a:r>
            <a:r>
              <a:rPr dirty="0"/>
              <a:t>	</a:t>
            </a:r>
            <a:r>
              <a:rPr spc="-5" dirty="0"/>
              <a:t>after</a:t>
            </a:r>
            <a:r>
              <a:rPr dirty="0"/>
              <a:t>	</a:t>
            </a:r>
            <a:r>
              <a:rPr spc="-15" dirty="0"/>
              <a:t>t</a:t>
            </a:r>
            <a:r>
              <a:rPr spc="-5" dirty="0"/>
              <a:t>he</a:t>
            </a:r>
            <a:r>
              <a:rPr dirty="0"/>
              <a:t>	</a:t>
            </a:r>
            <a:r>
              <a:rPr spc="-5" dirty="0"/>
              <a:t>patent</a:t>
            </a:r>
            <a:r>
              <a:rPr dirty="0"/>
              <a:t>	</a:t>
            </a:r>
            <a:r>
              <a:rPr spc="-5" dirty="0"/>
              <a:t>is  granted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0389" y="694690"/>
            <a:ext cx="4439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Induced</a:t>
            </a:r>
            <a:r>
              <a:rPr spc="-25" dirty="0"/>
              <a:t> </a:t>
            </a:r>
            <a:r>
              <a:rPr spc="-5" dirty="0"/>
              <a:t>Infringement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9478"/>
            <a:ext cx="7820659" cy="395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9055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middle party </a:t>
            </a:r>
            <a:r>
              <a:rPr sz="2800" dirty="0">
                <a:latin typeface="Times New Roman"/>
                <a:cs typeface="Times New Roman"/>
              </a:rPr>
              <a:t>(induced infringer) </a:t>
            </a:r>
            <a:r>
              <a:rPr sz="2800" spc="-5" dirty="0">
                <a:latin typeface="Times New Roman"/>
                <a:cs typeface="Times New Roman"/>
              </a:rPr>
              <a:t>enables </a:t>
            </a:r>
            <a:r>
              <a:rPr sz="2800" dirty="0">
                <a:latin typeface="Times New Roman"/>
                <a:cs typeface="Times New Roman"/>
              </a:rPr>
              <a:t>(or help,  influence or ‘induce’) </a:t>
            </a:r>
            <a:r>
              <a:rPr sz="2800" spc="-5" dirty="0">
                <a:latin typeface="Times New Roman"/>
                <a:cs typeface="Times New Roman"/>
              </a:rPr>
              <a:t>a third party (direct </a:t>
            </a:r>
            <a:r>
              <a:rPr sz="2800" dirty="0">
                <a:latin typeface="Times New Roman"/>
                <a:cs typeface="Times New Roman"/>
              </a:rPr>
              <a:t>infringer)  </a:t>
            </a:r>
            <a:r>
              <a:rPr sz="2800" spc="-5" dirty="0">
                <a:latin typeface="Times New Roman"/>
                <a:cs typeface="Times New Roman"/>
              </a:rPr>
              <a:t>to participate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patented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invention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Help </a:t>
            </a:r>
            <a:r>
              <a:rPr sz="2800" dirty="0">
                <a:latin typeface="Times New Roman"/>
                <a:cs typeface="Times New Roman"/>
              </a:rPr>
              <a:t>could </a:t>
            </a:r>
            <a:r>
              <a:rPr sz="2800" spc="-5" dirty="0">
                <a:latin typeface="Times New Roman"/>
                <a:cs typeface="Times New Roman"/>
              </a:rPr>
              <a:t>be a </a:t>
            </a:r>
            <a:r>
              <a:rPr sz="2800" dirty="0">
                <a:latin typeface="Times New Roman"/>
                <a:cs typeface="Times New Roman"/>
              </a:rPr>
              <a:t>form of, </a:t>
            </a:r>
            <a:r>
              <a:rPr sz="2800" spc="-5" dirty="0">
                <a:latin typeface="Times New Roman"/>
                <a:cs typeface="Times New Roman"/>
              </a:rPr>
              <a:t>assembling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patented  </a:t>
            </a:r>
            <a:r>
              <a:rPr sz="2800" dirty="0">
                <a:latin typeface="Times New Roman"/>
                <a:cs typeface="Times New Roman"/>
              </a:rPr>
              <a:t>product; preparing instructions for </a:t>
            </a:r>
            <a:r>
              <a:rPr sz="2800" spc="-5" dirty="0">
                <a:latin typeface="Times New Roman"/>
                <a:cs typeface="Times New Roman"/>
              </a:rPr>
              <a:t>consumer </a:t>
            </a:r>
            <a:r>
              <a:rPr sz="2800" dirty="0">
                <a:latin typeface="Times New Roman"/>
                <a:cs typeface="Times New Roman"/>
              </a:rPr>
              <a:t>use;  providing instructions </a:t>
            </a:r>
            <a:r>
              <a:rPr sz="2800" spc="-5" dirty="0">
                <a:latin typeface="Times New Roman"/>
                <a:cs typeface="Times New Roman"/>
              </a:rPr>
              <a:t>that detail how to </a:t>
            </a:r>
            <a:r>
              <a:rPr sz="2800" dirty="0">
                <a:latin typeface="Times New Roman"/>
                <a:cs typeface="Times New Roman"/>
              </a:rPr>
              <a:t>produce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patented </a:t>
            </a:r>
            <a:r>
              <a:rPr sz="2800" dirty="0">
                <a:latin typeface="Times New Roman"/>
                <a:cs typeface="Times New Roman"/>
              </a:rPr>
              <a:t>invention or licensing </a:t>
            </a:r>
            <a:r>
              <a:rPr sz="2800" spc="-5" dirty="0">
                <a:latin typeface="Times New Roman"/>
                <a:cs typeface="Times New Roman"/>
              </a:rPr>
              <a:t>plans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a process  which enable the licensee to </a:t>
            </a:r>
            <a:r>
              <a:rPr sz="2800" dirty="0">
                <a:latin typeface="Times New Roman"/>
                <a:cs typeface="Times New Roman"/>
              </a:rPr>
              <a:t>produce </a:t>
            </a:r>
            <a:r>
              <a:rPr sz="2800" spc="-5" dirty="0">
                <a:latin typeface="Times New Roman"/>
                <a:cs typeface="Times New Roman"/>
              </a:rPr>
              <a:t>the patented  </a:t>
            </a:r>
            <a:r>
              <a:rPr sz="2800" dirty="0">
                <a:latin typeface="Times New Roman"/>
                <a:cs typeface="Times New Roman"/>
              </a:rPr>
              <a:t>product 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089" y="694690"/>
            <a:ext cx="5427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Contributory</a:t>
            </a:r>
            <a:r>
              <a:rPr spc="-65" dirty="0"/>
              <a:t> </a:t>
            </a:r>
            <a:r>
              <a:rPr spc="-5" dirty="0"/>
              <a:t>Infringement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43278"/>
            <a:ext cx="8044815" cy="430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45134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a party </a:t>
            </a:r>
            <a:r>
              <a:rPr sz="2800" dirty="0">
                <a:latin typeface="Times New Roman"/>
                <a:cs typeface="Times New Roman"/>
              </a:rPr>
              <a:t>contribute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infringement of a patent  claim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dirty="0">
                <a:latin typeface="Times New Roman"/>
                <a:cs typeface="Times New Roman"/>
              </a:rPr>
              <a:t>be held </a:t>
            </a:r>
            <a:r>
              <a:rPr sz="2800" spc="-5" dirty="0">
                <a:latin typeface="Times New Roman"/>
                <a:cs typeface="Times New Roman"/>
              </a:rPr>
              <a:t>liable</a:t>
            </a:r>
            <a:endParaRPr sz="2800">
              <a:latin typeface="Times New Roman"/>
              <a:cs typeface="Times New Roman"/>
            </a:endParaRPr>
          </a:p>
          <a:p>
            <a:pPr marL="355600" marR="28003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Times New Roman"/>
                <a:cs typeface="Times New Roman"/>
              </a:rPr>
              <a:t>Accordingly,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supplier of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particular </a:t>
            </a:r>
            <a:r>
              <a:rPr sz="2800" spc="-5" dirty="0">
                <a:latin typeface="Times New Roman"/>
                <a:cs typeface="Times New Roman"/>
              </a:rPr>
              <a:t>component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 held liable if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component: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Constitutes a </a:t>
            </a:r>
            <a:r>
              <a:rPr sz="2400" spc="-5" dirty="0">
                <a:latin typeface="Times New Roman"/>
                <a:cs typeface="Times New Roman"/>
              </a:rPr>
              <a:t>material </a:t>
            </a:r>
            <a:r>
              <a:rPr sz="2400" dirty="0">
                <a:latin typeface="Times New Roman"/>
                <a:cs typeface="Times New Roman"/>
              </a:rPr>
              <a:t>part of 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invention;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supplier was </a:t>
            </a:r>
            <a:r>
              <a:rPr sz="2400" dirty="0">
                <a:latin typeface="Times New Roman"/>
                <a:cs typeface="Times New Roman"/>
              </a:rPr>
              <a:t>aware that the </a:t>
            </a:r>
            <a:r>
              <a:rPr sz="2400" spc="-5" dirty="0">
                <a:latin typeface="Times New Roman"/>
                <a:cs typeface="Times New Roman"/>
              </a:rPr>
              <a:t>component “was </a:t>
            </a:r>
            <a:r>
              <a:rPr sz="2400" dirty="0">
                <a:latin typeface="Times New Roman"/>
                <a:cs typeface="Times New Roman"/>
              </a:rPr>
              <a:t>especially  </a:t>
            </a:r>
            <a:r>
              <a:rPr sz="2400" spc="-5" dirty="0">
                <a:latin typeface="Times New Roman"/>
                <a:cs typeface="Times New Roman"/>
              </a:rPr>
              <a:t>made </a:t>
            </a:r>
            <a:r>
              <a:rPr sz="2400" dirty="0">
                <a:latin typeface="Times New Roman"/>
                <a:cs typeface="Times New Roman"/>
              </a:rPr>
              <a:t>or adapted for use in an </a:t>
            </a:r>
            <a:r>
              <a:rPr sz="2400" spc="-5" dirty="0">
                <a:latin typeface="Times New Roman"/>
                <a:cs typeface="Times New Roman"/>
              </a:rPr>
              <a:t>infringement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patent”;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component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not </a:t>
            </a:r>
            <a:r>
              <a:rPr sz="2400" dirty="0">
                <a:latin typeface="Times New Roman"/>
                <a:cs typeface="Times New Roman"/>
              </a:rPr>
              <a:t>a staple article,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756285" marR="67119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component was </a:t>
            </a:r>
            <a:r>
              <a:rPr sz="2400" dirty="0">
                <a:latin typeface="Times New Roman"/>
                <a:cs typeface="Times New Roman"/>
              </a:rPr>
              <a:t>used to </a:t>
            </a:r>
            <a:r>
              <a:rPr sz="2400" spc="-10" dirty="0">
                <a:latin typeface="Times New Roman"/>
                <a:cs typeface="Times New Roman"/>
              </a:rPr>
              <a:t>commit </a:t>
            </a:r>
            <a:r>
              <a:rPr sz="2400" dirty="0">
                <a:latin typeface="Times New Roman"/>
                <a:cs typeface="Times New Roman"/>
              </a:rPr>
              <a:t>at least one act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direct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infringement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7882" y="694690"/>
            <a:ext cx="1886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Defens</a:t>
            </a:r>
            <a:r>
              <a:rPr dirty="0"/>
              <a:t>e</a:t>
            </a:r>
            <a:r>
              <a:rPr spc="-5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0878"/>
            <a:ext cx="8069580" cy="413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person falling within the scope </a:t>
            </a:r>
            <a:r>
              <a:rPr sz="2800" spc="-5" dirty="0">
                <a:latin typeface="Times New Roman"/>
                <a:cs typeface="Times New Roman"/>
              </a:rPr>
              <a:t>of a defense will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  be </a:t>
            </a:r>
            <a:r>
              <a:rPr sz="2800" spc="-5" dirty="0">
                <a:latin typeface="Times New Roman"/>
                <a:cs typeface="Times New Roman"/>
              </a:rPr>
              <a:t>liable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infringement </a:t>
            </a:r>
            <a:r>
              <a:rPr sz="2800" dirty="0">
                <a:latin typeface="Times New Roman"/>
                <a:cs typeface="Times New Roman"/>
              </a:rPr>
              <a:t>though his product or  process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infringing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1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Invalidity;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Experiment, </a:t>
            </a:r>
            <a:r>
              <a:rPr sz="2400" dirty="0">
                <a:latin typeface="Times New Roman"/>
                <a:cs typeface="Times New Roman"/>
              </a:rPr>
              <a:t>Research 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Education;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Government </a:t>
            </a:r>
            <a:r>
              <a:rPr sz="2400" dirty="0">
                <a:latin typeface="Times New Roman"/>
                <a:cs typeface="Times New Roman"/>
              </a:rPr>
              <a:t>use;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Patent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Exhaustion;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Patent Misuse;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Inequitable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Conduct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9970" y="694690"/>
            <a:ext cx="20027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</a:t>
            </a:r>
            <a:r>
              <a:rPr dirty="0"/>
              <a:t>v</a:t>
            </a:r>
            <a:r>
              <a:rPr spc="-5" dirty="0"/>
              <a:t>al</a:t>
            </a:r>
            <a:r>
              <a:rPr dirty="0"/>
              <a:t>i</a:t>
            </a:r>
            <a:r>
              <a:rPr spc="-5" dirty="0"/>
              <a:t>di</a:t>
            </a:r>
            <a:r>
              <a:rPr spc="5" dirty="0"/>
              <a:t>t</a:t>
            </a:r>
            <a:r>
              <a:rPr spc="-5"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33257"/>
            <a:ext cx="7660640" cy="29286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claimed </a:t>
            </a:r>
            <a:r>
              <a:rPr sz="2800" dirty="0">
                <a:latin typeface="Times New Roman"/>
                <a:cs typeface="Times New Roman"/>
              </a:rPr>
              <a:t>subject </a:t>
            </a:r>
            <a:r>
              <a:rPr sz="2800" spc="-5" dirty="0">
                <a:latin typeface="Times New Roman"/>
                <a:cs typeface="Times New Roman"/>
              </a:rPr>
              <a:t>matter was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claimed </a:t>
            </a:r>
            <a:r>
              <a:rPr sz="2800" dirty="0">
                <a:latin typeface="Times New Roman"/>
                <a:cs typeface="Times New Roman"/>
              </a:rPr>
              <a:t>subject </a:t>
            </a:r>
            <a:r>
              <a:rPr sz="2800" spc="-5" dirty="0">
                <a:latin typeface="Times New Roman"/>
                <a:cs typeface="Times New Roman"/>
              </a:rPr>
              <a:t>matter was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obvious</a:t>
            </a:r>
            <a:endParaRPr sz="2800">
              <a:latin typeface="Times New Roman"/>
              <a:cs typeface="Times New Roman"/>
            </a:endParaRPr>
          </a:p>
          <a:p>
            <a:pPr marL="355600" marR="96774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specification has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a sufficient written  </a:t>
            </a:r>
            <a:r>
              <a:rPr sz="2800" dirty="0">
                <a:latin typeface="Times New Roman"/>
                <a:cs typeface="Times New Roman"/>
              </a:rPr>
              <a:t>description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specification </a:t>
            </a:r>
            <a:r>
              <a:rPr sz="2800" dirty="0">
                <a:latin typeface="Times New Roman"/>
                <a:cs typeface="Times New Roman"/>
              </a:rPr>
              <a:t>does not </a:t>
            </a:r>
            <a:r>
              <a:rPr sz="2800" spc="-5" dirty="0">
                <a:latin typeface="Times New Roman"/>
                <a:cs typeface="Times New Roman"/>
              </a:rPr>
              <a:t>enable </a:t>
            </a:r>
            <a:r>
              <a:rPr sz="2800" dirty="0">
                <a:latin typeface="Times New Roman"/>
                <a:cs typeface="Times New Roman"/>
              </a:rPr>
              <a:t>others </a:t>
            </a:r>
            <a:r>
              <a:rPr sz="2800" spc="-5" dirty="0">
                <a:latin typeface="Times New Roman"/>
                <a:cs typeface="Times New Roman"/>
              </a:rPr>
              <a:t>to practice  </a:t>
            </a:r>
            <a:r>
              <a:rPr sz="2800" dirty="0">
                <a:latin typeface="Times New Roman"/>
                <a:cs typeface="Times New Roman"/>
              </a:rPr>
              <a:t>the invention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claimed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286" y="694690"/>
            <a:ext cx="7247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Experiment, Research or</a:t>
            </a:r>
            <a:r>
              <a:rPr spc="3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9478"/>
            <a:ext cx="8066405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2580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Use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patented </a:t>
            </a:r>
            <a:r>
              <a:rPr sz="2800" dirty="0">
                <a:latin typeface="Times New Roman"/>
                <a:cs typeface="Times New Roman"/>
              </a:rPr>
              <a:t>invention for </a:t>
            </a:r>
            <a:r>
              <a:rPr sz="2800" spc="-5" dirty="0">
                <a:latin typeface="Times New Roman"/>
                <a:cs typeface="Times New Roman"/>
              </a:rPr>
              <a:t>experimentation or  research is a valid </a:t>
            </a:r>
            <a:r>
              <a:rPr sz="2800" dirty="0">
                <a:latin typeface="Times New Roman"/>
                <a:cs typeface="Times New Roman"/>
              </a:rPr>
              <a:t>defense </a:t>
            </a:r>
            <a:r>
              <a:rPr sz="2800" spc="-5" dirty="0">
                <a:latin typeface="Times New Roman"/>
                <a:cs typeface="Times New Roman"/>
              </a:rPr>
              <a:t>to patent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infringement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addition </a:t>
            </a:r>
            <a:r>
              <a:rPr sz="2800" spc="-5" dirty="0">
                <a:latin typeface="Times New Roman"/>
                <a:cs typeface="Times New Roman"/>
              </a:rPr>
              <a:t>to research, use of a patented </a:t>
            </a:r>
            <a:r>
              <a:rPr sz="2800" dirty="0">
                <a:latin typeface="Times New Roman"/>
                <a:cs typeface="Times New Roman"/>
              </a:rPr>
              <a:t>invention for  </a:t>
            </a:r>
            <a:r>
              <a:rPr sz="2800" spc="-5" dirty="0">
                <a:latin typeface="Times New Roman"/>
                <a:cs typeface="Times New Roman"/>
              </a:rPr>
              <a:t>education to </a:t>
            </a:r>
            <a:r>
              <a:rPr sz="2800" dirty="0">
                <a:latin typeface="Times New Roman"/>
                <a:cs typeface="Times New Roman"/>
              </a:rPr>
              <a:t>pupils </a:t>
            </a:r>
            <a:r>
              <a:rPr sz="2800" spc="-5" dirty="0">
                <a:latin typeface="Times New Roman"/>
                <a:cs typeface="Times New Roman"/>
              </a:rPr>
              <a:t>is also a </a:t>
            </a:r>
            <a:r>
              <a:rPr sz="2800" dirty="0">
                <a:latin typeface="Times New Roman"/>
                <a:cs typeface="Times New Roman"/>
              </a:rPr>
              <a:t>valid defense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0448" y="694690"/>
            <a:ext cx="3482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Government</a:t>
            </a:r>
            <a:r>
              <a:rPr spc="-85" dirty="0"/>
              <a:t> </a:t>
            </a:r>
            <a:r>
              <a:rPr spc="-5" dirty="0"/>
              <a:t>Use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9478"/>
            <a:ext cx="802830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Importation, manufacture </a:t>
            </a:r>
            <a:r>
              <a:rPr sz="2800" dirty="0">
                <a:latin typeface="Times New Roman"/>
                <a:cs typeface="Times New Roman"/>
              </a:rPr>
              <a:t>or use </a:t>
            </a:r>
            <a:r>
              <a:rPr sz="2800" spc="-5" dirty="0">
                <a:latin typeface="Times New Roman"/>
                <a:cs typeface="Times New Roman"/>
              </a:rPr>
              <a:t>of a patented  </a:t>
            </a:r>
            <a:r>
              <a:rPr sz="2800" dirty="0">
                <a:latin typeface="Times New Roman"/>
                <a:cs typeface="Times New Roman"/>
              </a:rPr>
              <a:t>invention by or on </a:t>
            </a:r>
            <a:r>
              <a:rPr sz="2800" spc="-5" dirty="0">
                <a:latin typeface="Times New Roman"/>
                <a:cs typeface="Times New Roman"/>
              </a:rPr>
              <a:t>behalf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government is a valid  </a:t>
            </a:r>
            <a:r>
              <a:rPr sz="2800" dirty="0">
                <a:latin typeface="Times New Roman"/>
                <a:cs typeface="Times New Roman"/>
              </a:rPr>
              <a:t>defense</a:t>
            </a:r>
            <a:endParaRPr sz="2800">
              <a:latin typeface="Times New Roman"/>
              <a:cs typeface="Times New Roman"/>
            </a:endParaRPr>
          </a:p>
          <a:p>
            <a:pPr marL="355600" marR="3429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65" dirty="0">
                <a:latin typeface="Times New Roman"/>
                <a:cs typeface="Times New Roman"/>
              </a:rPr>
              <a:t>Valid </a:t>
            </a:r>
            <a:r>
              <a:rPr sz="2800" dirty="0">
                <a:latin typeface="Times New Roman"/>
                <a:cs typeface="Times New Roman"/>
              </a:rPr>
              <a:t>only </a:t>
            </a: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activity is merely related to </a:t>
            </a:r>
            <a:r>
              <a:rPr sz="2800" dirty="0">
                <a:latin typeface="Times New Roman"/>
                <a:cs typeface="Times New Roman"/>
              </a:rPr>
              <a:t>purposes  of </a:t>
            </a:r>
            <a:r>
              <a:rPr sz="2800" spc="-15" dirty="0">
                <a:latin typeface="Times New Roman"/>
                <a:cs typeface="Times New Roman"/>
              </a:rPr>
              <a:t>government’s </a:t>
            </a:r>
            <a:r>
              <a:rPr sz="2800" spc="-5" dirty="0">
                <a:latin typeface="Times New Roman"/>
                <a:cs typeface="Times New Roman"/>
              </a:rPr>
              <a:t>own use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Patent</a:t>
            </a:r>
            <a:r>
              <a:rPr spc="-50" dirty="0"/>
              <a:t> </a:t>
            </a:r>
            <a:r>
              <a:rPr dirty="0"/>
              <a:t>Exhaustion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9478"/>
            <a:ext cx="790575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984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exclusive rights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respect </a:t>
            </a:r>
            <a:r>
              <a:rPr sz="2800" spc="-5" dirty="0">
                <a:latin typeface="Times New Roman"/>
                <a:cs typeface="Times New Roman"/>
              </a:rPr>
              <a:t>to a </a:t>
            </a:r>
            <a:r>
              <a:rPr sz="2800" dirty="0">
                <a:latin typeface="Times New Roman"/>
                <a:cs typeface="Times New Roman"/>
              </a:rPr>
              <a:t>product </a:t>
            </a:r>
            <a:r>
              <a:rPr sz="2800" spc="-5" dirty="0">
                <a:latin typeface="Times New Roman"/>
                <a:cs typeface="Times New Roman"/>
              </a:rPr>
              <a:t>are  exhausted on sale </a:t>
            </a:r>
            <a:r>
              <a:rPr sz="2800" dirty="0">
                <a:latin typeface="Times New Roman"/>
                <a:cs typeface="Times New Roman"/>
              </a:rPr>
              <a:t>of the product by the </a:t>
            </a:r>
            <a:r>
              <a:rPr sz="2800" spc="-5" dirty="0">
                <a:latin typeface="Times New Roman"/>
                <a:cs typeface="Times New Roman"/>
              </a:rPr>
              <a:t>patent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holder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Applies to process patents also – on sale of a </a:t>
            </a:r>
            <a:r>
              <a:rPr sz="2800" dirty="0">
                <a:latin typeface="Times New Roman"/>
                <a:cs typeface="Times New Roman"/>
              </a:rPr>
              <a:t>product  </a:t>
            </a:r>
            <a:r>
              <a:rPr sz="2800" spc="-5" dirty="0">
                <a:latin typeface="Times New Roman"/>
                <a:cs typeface="Times New Roman"/>
              </a:rPr>
              <a:t>made </a:t>
            </a:r>
            <a:r>
              <a:rPr sz="2800" dirty="0">
                <a:latin typeface="Times New Roman"/>
                <a:cs typeface="Times New Roman"/>
              </a:rPr>
              <a:t>by the</a:t>
            </a:r>
            <a:r>
              <a:rPr sz="2800" spc="-5" dirty="0">
                <a:latin typeface="Times New Roman"/>
                <a:cs typeface="Times New Roman"/>
              </a:rPr>
              <a:t> process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485" y="694690"/>
            <a:ext cx="2889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Patent</a:t>
            </a:r>
            <a:r>
              <a:rPr spc="-55" dirty="0"/>
              <a:t> </a:t>
            </a:r>
            <a:r>
              <a:rPr spc="-5" dirty="0"/>
              <a:t>Misuse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9478"/>
            <a:ext cx="7784465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Using </a:t>
            </a:r>
            <a:r>
              <a:rPr sz="2800" spc="-5" dirty="0">
                <a:latin typeface="Times New Roman"/>
                <a:cs typeface="Times New Roman"/>
              </a:rPr>
              <a:t>a patent </a:t>
            </a:r>
            <a:r>
              <a:rPr sz="2800" dirty="0">
                <a:latin typeface="Times New Roman"/>
                <a:cs typeface="Times New Roman"/>
              </a:rPr>
              <a:t>beyond the scope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rights granted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patent </a:t>
            </a:r>
            <a:r>
              <a:rPr sz="2800" dirty="0">
                <a:latin typeface="Times New Roman"/>
                <a:cs typeface="Times New Roman"/>
              </a:rPr>
              <a:t>holder </a:t>
            </a:r>
            <a:r>
              <a:rPr sz="2800" spc="-5" dirty="0">
                <a:latin typeface="Times New Roman"/>
                <a:cs typeface="Times New Roman"/>
              </a:rPr>
              <a:t>is called patent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misuse</a:t>
            </a:r>
            <a:endParaRPr sz="2800">
              <a:latin typeface="Times New Roman"/>
              <a:cs typeface="Times New Roman"/>
            </a:endParaRPr>
          </a:p>
          <a:p>
            <a:pPr marL="355600" marR="55181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Any action that amounts to abuse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dominance,  restraint of competition and so 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0597" y="694690"/>
            <a:ext cx="4157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Inequitable</a:t>
            </a:r>
            <a:r>
              <a:rPr spc="-85" dirty="0"/>
              <a:t> </a:t>
            </a:r>
            <a:r>
              <a:rPr spc="-5" dirty="0"/>
              <a:t>Conduct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3377"/>
            <a:ext cx="8061959" cy="3989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8732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patent </a:t>
            </a:r>
            <a:r>
              <a:rPr sz="2800" dirty="0">
                <a:latin typeface="Times New Roman"/>
                <a:cs typeface="Times New Roman"/>
              </a:rPr>
              <a:t>holder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liable for inequitable conduct 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spc="-2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  defrauds </a:t>
            </a:r>
            <a:r>
              <a:rPr sz="2800" spc="-5" dirty="0">
                <a:latin typeface="Times New Roman"/>
                <a:cs typeface="Times New Roman"/>
              </a:rPr>
              <a:t>the patent </a:t>
            </a:r>
            <a:r>
              <a:rPr sz="2800" spc="-10" dirty="0">
                <a:latin typeface="Times New Roman"/>
                <a:cs typeface="Times New Roman"/>
              </a:rPr>
              <a:t>office </a:t>
            </a:r>
            <a:r>
              <a:rPr sz="2800" spc="-5" dirty="0">
                <a:latin typeface="Times New Roman"/>
                <a:cs typeface="Times New Roman"/>
              </a:rPr>
              <a:t>or </a:t>
            </a:r>
            <a:r>
              <a:rPr sz="2800" dirty="0">
                <a:latin typeface="Times New Roman"/>
                <a:cs typeface="Times New Roman"/>
              </a:rPr>
              <a:t>provides </a:t>
            </a:r>
            <a:r>
              <a:rPr sz="2800" spc="-5" dirty="0">
                <a:latin typeface="Times New Roman"/>
                <a:cs typeface="Times New Roman"/>
              </a:rPr>
              <a:t>false or  misleading information to the patent</a:t>
            </a:r>
            <a:r>
              <a:rPr sz="2800" spc="-10" dirty="0">
                <a:latin typeface="Times New Roman"/>
                <a:cs typeface="Times New Roman"/>
              </a:rPr>
              <a:t> office</a:t>
            </a:r>
            <a:endParaRPr sz="2800">
              <a:latin typeface="Times New Roman"/>
              <a:cs typeface="Times New Roman"/>
            </a:endParaRPr>
          </a:p>
          <a:p>
            <a:pPr marL="756285" marR="878840" indent="-287020">
              <a:lnSpc>
                <a:spcPct val="100000"/>
              </a:lnSpc>
              <a:spcBef>
                <a:spcPts val="595"/>
              </a:spcBef>
              <a:tabLst>
                <a:tab pos="2507615" algn="l"/>
              </a:tabLst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Times New Roman"/>
                <a:cs typeface="Times New Roman"/>
              </a:rPr>
              <a:t>Disclosure of </a:t>
            </a:r>
            <a:r>
              <a:rPr sz="2400" spc="-5" dirty="0">
                <a:latin typeface="Times New Roman"/>
                <a:cs typeface="Times New Roman"/>
              </a:rPr>
              <a:t>false information </a:t>
            </a:r>
            <a:r>
              <a:rPr sz="2400" dirty="0">
                <a:latin typeface="Times New Roman"/>
                <a:cs typeface="Times New Roman"/>
              </a:rPr>
              <a:t>relating to invention,  inventorship,	</a:t>
            </a:r>
            <a:r>
              <a:rPr sz="2400" spc="-5" dirty="0">
                <a:latin typeface="Times New Roman"/>
                <a:cs typeface="Times New Roman"/>
              </a:rPr>
              <a:t>foreign </a:t>
            </a:r>
            <a:r>
              <a:rPr sz="2400" dirty="0">
                <a:latin typeface="Times New Roman"/>
                <a:cs typeface="Times New Roman"/>
              </a:rPr>
              <a:t>application and so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Assessed based on the </a:t>
            </a:r>
            <a:r>
              <a:rPr sz="2800" dirty="0">
                <a:latin typeface="Times New Roman"/>
                <a:cs typeface="Times New Roman"/>
              </a:rPr>
              <a:t>intention of </a:t>
            </a:r>
            <a:r>
              <a:rPr sz="2800" spc="-5" dirty="0">
                <a:latin typeface="Times New Roman"/>
                <a:cs typeface="Times New Roman"/>
              </a:rPr>
              <a:t>patent </a:t>
            </a:r>
            <a:r>
              <a:rPr sz="2800" dirty="0">
                <a:latin typeface="Times New Roman"/>
                <a:cs typeface="Times New Roman"/>
              </a:rPr>
              <a:t>holder </a:t>
            </a:r>
            <a:r>
              <a:rPr sz="2800" spc="-5" dirty="0">
                <a:latin typeface="Times New Roman"/>
                <a:cs typeface="Times New Roman"/>
              </a:rPr>
              <a:t>and  materiality of the information that has been witheld or  </a:t>
            </a:r>
            <a:r>
              <a:rPr sz="2800" dirty="0">
                <a:latin typeface="Times New Roman"/>
                <a:cs typeface="Times New Roman"/>
              </a:rPr>
              <a:t>wrongfully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disclosed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Major </a:t>
            </a:r>
            <a:r>
              <a:rPr sz="2800" dirty="0">
                <a:latin typeface="Times New Roman"/>
                <a:cs typeface="Times New Roman"/>
              </a:rPr>
              <a:t>ground for </a:t>
            </a:r>
            <a:r>
              <a:rPr sz="2800" spc="-5" dirty="0">
                <a:latin typeface="Times New Roman"/>
                <a:cs typeface="Times New Roman"/>
              </a:rPr>
              <a:t>patent revocation 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India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778" y="694690"/>
            <a:ext cx="2028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Remedies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33257"/>
            <a:ext cx="3813810" cy="20745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Injunction;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Damages;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Accounts of </a:t>
            </a:r>
            <a:r>
              <a:rPr sz="2800" dirty="0">
                <a:latin typeface="Times New Roman"/>
                <a:cs typeface="Times New Roman"/>
              </a:rPr>
              <a:t>profits;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Costs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269" y="694690"/>
            <a:ext cx="4074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Patent</a:t>
            </a:r>
            <a:r>
              <a:rPr spc="-25" dirty="0"/>
              <a:t> </a:t>
            </a:r>
            <a:r>
              <a:rPr spc="-5" dirty="0"/>
              <a:t>Infringement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9478"/>
            <a:ext cx="7728584" cy="275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any </a:t>
            </a:r>
            <a:r>
              <a:rPr sz="2800" dirty="0">
                <a:latin typeface="Times New Roman"/>
                <a:cs typeface="Times New Roman"/>
              </a:rPr>
              <a:t>person </a:t>
            </a:r>
            <a:r>
              <a:rPr sz="2800" spc="-5" dirty="0">
                <a:latin typeface="Times New Roman"/>
                <a:cs typeface="Times New Roman"/>
              </a:rPr>
              <a:t>exercises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exclusive </a:t>
            </a:r>
            <a:r>
              <a:rPr sz="2800" dirty="0">
                <a:latin typeface="Times New Roman"/>
                <a:cs typeface="Times New Roman"/>
              </a:rPr>
              <a:t>rights </a:t>
            </a:r>
            <a:r>
              <a:rPr sz="2800" spc="-5" dirty="0">
                <a:latin typeface="Times New Roman"/>
                <a:cs typeface="Times New Roman"/>
              </a:rPr>
              <a:t>of the  patent </a:t>
            </a:r>
            <a:r>
              <a:rPr sz="2800" dirty="0">
                <a:latin typeface="Times New Roman"/>
                <a:cs typeface="Times New Roman"/>
              </a:rPr>
              <a:t>holder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without permission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country 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patent grant and </a:t>
            </a:r>
            <a:r>
              <a:rPr sz="2800" dirty="0">
                <a:latin typeface="Times New Roman"/>
                <a:cs typeface="Times New Roman"/>
              </a:rPr>
              <a:t>during the </a:t>
            </a:r>
            <a:r>
              <a:rPr sz="2800" spc="-5" dirty="0">
                <a:latin typeface="Times New Roman"/>
                <a:cs typeface="Times New Roman"/>
              </a:rPr>
              <a:t>patent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term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882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person </a:t>
            </a:r>
            <a:r>
              <a:rPr sz="2800" spc="-5" dirty="0">
                <a:latin typeface="Times New Roman"/>
                <a:cs typeface="Times New Roman"/>
              </a:rPr>
              <a:t>is liable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infringement if his </a:t>
            </a:r>
            <a:r>
              <a:rPr sz="2800" dirty="0">
                <a:latin typeface="Times New Roman"/>
                <a:cs typeface="Times New Roman"/>
              </a:rPr>
              <a:t>product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 process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as the patented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invention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OMS Patent Services </a:t>
            </a:r>
            <a:r>
              <a:rPr dirty="0"/>
              <a:t>Pvt. </a:t>
            </a:r>
            <a:r>
              <a:rPr spc="-10" dirty="0"/>
              <a:t>Ltd.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313" y="618490"/>
            <a:ext cx="5655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Patent Infringement</a:t>
            </a:r>
            <a:r>
              <a:rPr spc="1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43278"/>
            <a:ext cx="7996555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As claims in a patent </a:t>
            </a:r>
            <a:r>
              <a:rPr sz="2800" dirty="0">
                <a:latin typeface="Times New Roman"/>
                <a:cs typeface="Times New Roman"/>
              </a:rPr>
              <a:t>define boundaries </a:t>
            </a:r>
            <a:r>
              <a:rPr sz="2800" spc="-5" dirty="0">
                <a:latin typeface="Times New Roman"/>
                <a:cs typeface="Times New Roman"/>
              </a:rPr>
              <a:t>of the  </a:t>
            </a:r>
            <a:r>
              <a:rPr sz="2800" dirty="0">
                <a:latin typeface="Times New Roman"/>
                <a:cs typeface="Times New Roman"/>
              </a:rPr>
              <a:t>invention </a:t>
            </a:r>
            <a:r>
              <a:rPr sz="2800" spc="-5" dirty="0">
                <a:latin typeface="Times New Roman"/>
                <a:cs typeface="Times New Roman"/>
              </a:rPr>
              <a:t>claimed, a </a:t>
            </a:r>
            <a:r>
              <a:rPr sz="2800" dirty="0">
                <a:latin typeface="Times New Roman"/>
                <a:cs typeface="Times New Roman"/>
              </a:rPr>
              <a:t>product or process </a:t>
            </a:r>
            <a:r>
              <a:rPr sz="2800" spc="-5" dirty="0">
                <a:latin typeface="Times New Roman"/>
                <a:cs typeface="Times New Roman"/>
              </a:rPr>
              <a:t>patent will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  infringing </a:t>
            </a:r>
            <a:r>
              <a:rPr sz="2800" spc="-5" dirty="0">
                <a:latin typeface="Times New Roman"/>
                <a:cs typeface="Times New Roman"/>
              </a:rPr>
              <a:t>if it falls within </a:t>
            </a:r>
            <a:r>
              <a:rPr sz="2800" dirty="0">
                <a:latin typeface="Times New Roman"/>
                <a:cs typeface="Times New Roman"/>
              </a:rPr>
              <a:t>the scope </a:t>
            </a:r>
            <a:r>
              <a:rPr sz="2800" spc="-5" dirty="0">
                <a:latin typeface="Times New Roman"/>
                <a:cs typeface="Times New Roman"/>
              </a:rPr>
              <a:t>of a claim in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patent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31877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Therefore, </a:t>
            </a:r>
            <a:r>
              <a:rPr sz="2800" dirty="0">
                <a:latin typeface="Times New Roman"/>
                <a:cs typeface="Times New Roman"/>
              </a:rPr>
              <a:t>understanding the </a:t>
            </a:r>
            <a:r>
              <a:rPr sz="2800" spc="-5" dirty="0">
                <a:latin typeface="Times New Roman"/>
                <a:cs typeface="Times New Roman"/>
              </a:rPr>
              <a:t>meaning and </a:t>
            </a:r>
            <a:r>
              <a:rPr sz="2800" dirty="0">
                <a:latin typeface="Times New Roman"/>
                <a:cs typeface="Times New Roman"/>
              </a:rPr>
              <a:t>scope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 </a:t>
            </a:r>
            <a:r>
              <a:rPr sz="2800" spc="-5" dirty="0">
                <a:latin typeface="Times New Roman"/>
                <a:cs typeface="Times New Roman"/>
              </a:rPr>
              <a:t>patent </a:t>
            </a:r>
            <a:r>
              <a:rPr sz="2800" spc="-10" dirty="0">
                <a:latin typeface="Times New Roman"/>
                <a:cs typeface="Times New Roman"/>
              </a:rPr>
              <a:t>claims </a:t>
            </a:r>
            <a:r>
              <a:rPr sz="2800" spc="-5" dirty="0">
                <a:latin typeface="Times New Roman"/>
                <a:cs typeface="Times New Roman"/>
              </a:rPr>
              <a:t>is important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determining  infringement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4292" y="618490"/>
            <a:ext cx="445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patent</a:t>
            </a:r>
            <a:r>
              <a:rPr spc="-40" dirty="0"/>
              <a:t> </a:t>
            </a:r>
            <a:r>
              <a:rPr spc="-5" dirty="0"/>
              <a:t>claim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406"/>
            <a:ext cx="1600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Claim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7002" y="1579046"/>
            <a:ext cx="6247130" cy="21094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800" spc="-5" dirty="0">
                <a:latin typeface="Times New Roman"/>
                <a:cs typeface="Times New Roman"/>
              </a:rPr>
              <a:t>A pharmaceutical composition,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comprising:</a:t>
            </a:r>
            <a:endParaRPr sz="2800">
              <a:latin typeface="Times New Roman"/>
              <a:cs typeface="Times New Roman"/>
            </a:endParaRPr>
          </a:p>
          <a:p>
            <a:pPr marL="20320" marR="4376420">
              <a:lnSpc>
                <a:spcPct val="110000"/>
              </a:lnSpc>
              <a:spcBef>
                <a:spcPts val="15"/>
              </a:spcBef>
            </a:pPr>
            <a:r>
              <a:rPr sz="2400" spc="-5" dirty="0">
                <a:latin typeface="Times New Roman"/>
                <a:cs typeface="Times New Roman"/>
              </a:rPr>
              <a:t>element A;  element </a:t>
            </a:r>
            <a:r>
              <a:rPr sz="2400" dirty="0">
                <a:latin typeface="Times New Roman"/>
                <a:cs typeface="Times New Roman"/>
              </a:rPr>
              <a:t>B;  </a:t>
            </a:r>
            <a:r>
              <a:rPr sz="2400" spc="-5" dirty="0">
                <a:latin typeface="Times New Roman"/>
                <a:cs typeface="Times New Roman"/>
              </a:rPr>
              <a:t>element </a:t>
            </a:r>
            <a:r>
              <a:rPr sz="2400" dirty="0">
                <a:latin typeface="Times New Roman"/>
                <a:cs typeface="Times New Roman"/>
              </a:rPr>
              <a:t>C;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290"/>
              </a:spcBef>
            </a:pPr>
            <a:r>
              <a:rPr sz="2400" i="1" dirty="0">
                <a:latin typeface="Times New Roman"/>
                <a:cs typeface="Times New Roman"/>
              </a:rPr>
              <a:t>element D </a:t>
            </a:r>
            <a:r>
              <a:rPr sz="2400" dirty="0">
                <a:latin typeface="Times New Roman"/>
                <a:cs typeface="Times New Roman"/>
              </a:rPr>
              <a:t>(your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improvement)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039361"/>
            <a:ext cx="7992109" cy="177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Competitor can </a:t>
            </a:r>
            <a:r>
              <a:rPr sz="2800" dirty="0">
                <a:latin typeface="Times New Roman"/>
                <a:cs typeface="Times New Roman"/>
              </a:rPr>
              <a:t>sue </a:t>
            </a:r>
            <a:r>
              <a:rPr sz="2800" spc="-5" dirty="0">
                <a:latin typeface="Times New Roman"/>
                <a:cs typeface="Times New Roman"/>
              </a:rPr>
              <a:t>you if </a:t>
            </a:r>
            <a:r>
              <a:rPr sz="2800" dirty="0">
                <a:latin typeface="Times New Roman"/>
                <a:cs typeface="Times New Roman"/>
              </a:rPr>
              <a:t>they </a:t>
            </a:r>
            <a:r>
              <a:rPr sz="2800" spc="-5" dirty="0">
                <a:latin typeface="Times New Roman"/>
                <a:cs typeface="Times New Roman"/>
              </a:rPr>
              <a:t>own any of A, B,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marR="10160" indent="-3429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95" dirty="0">
                <a:latin typeface="Times New Roman"/>
                <a:cs typeface="Times New Roman"/>
              </a:rPr>
              <a:t>You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sue if competitor makes, </a:t>
            </a:r>
            <a:r>
              <a:rPr sz="2800" dirty="0">
                <a:latin typeface="Times New Roman"/>
                <a:cs typeface="Times New Roman"/>
              </a:rPr>
              <a:t>uses, </a:t>
            </a:r>
            <a:r>
              <a:rPr sz="2800" spc="-5" dirty="0">
                <a:latin typeface="Times New Roman"/>
                <a:cs typeface="Times New Roman"/>
              </a:rPr>
              <a:t>sells, </a:t>
            </a:r>
            <a:r>
              <a:rPr sz="2800" spc="-10" dirty="0">
                <a:latin typeface="Times New Roman"/>
                <a:cs typeface="Times New Roman"/>
              </a:rPr>
              <a:t>offers </a:t>
            </a:r>
            <a:r>
              <a:rPr sz="2800" spc="-5" dirty="0">
                <a:latin typeface="Times New Roman"/>
                <a:cs typeface="Times New Roman"/>
              </a:rPr>
              <a:t>to  sell, or imports all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A+B+C, and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436" y="542290"/>
            <a:ext cx="5956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Types </a:t>
            </a:r>
            <a:r>
              <a:rPr spc="-5" dirty="0"/>
              <a:t>of Patent</a:t>
            </a:r>
            <a:r>
              <a:rPr spc="50" dirty="0"/>
              <a:t> </a:t>
            </a:r>
            <a:r>
              <a:rPr spc="-5" dirty="0"/>
              <a:t>Infringement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4421885" y="3173729"/>
            <a:ext cx="1659889" cy="789940"/>
          </a:xfrm>
          <a:custGeom>
            <a:avLst/>
            <a:gdLst/>
            <a:ahLst/>
            <a:cxnLst/>
            <a:rect l="l" t="t" r="r" b="b"/>
            <a:pathLst>
              <a:path w="1659889" h="789939">
                <a:moveTo>
                  <a:pt x="0" y="0"/>
                </a:moveTo>
                <a:lnTo>
                  <a:pt x="0" y="538353"/>
                </a:lnTo>
                <a:lnTo>
                  <a:pt x="1659763" y="538353"/>
                </a:lnTo>
                <a:lnTo>
                  <a:pt x="1659763" y="78994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2250" y="3173729"/>
            <a:ext cx="1659889" cy="789940"/>
          </a:xfrm>
          <a:custGeom>
            <a:avLst/>
            <a:gdLst/>
            <a:ahLst/>
            <a:cxnLst/>
            <a:rect l="l" t="t" r="r" b="b"/>
            <a:pathLst>
              <a:path w="1659889" h="789939">
                <a:moveTo>
                  <a:pt x="1659763" y="0"/>
                </a:moveTo>
                <a:lnTo>
                  <a:pt x="1659763" y="538353"/>
                </a:lnTo>
                <a:lnTo>
                  <a:pt x="0" y="538353"/>
                </a:lnTo>
                <a:lnTo>
                  <a:pt x="0" y="789940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4001" y="1448561"/>
            <a:ext cx="2715895" cy="1725295"/>
          </a:xfrm>
          <a:custGeom>
            <a:avLst/>
            <a:gdLst/>
            <a:ahLst/>
            <a:cxnLst/>
            <a:rect l="l" t="t" r="r" b="b"/>
            <a:pathLst>
              <a:path w="2715895" h="1725295">
                <a:moveTo>
                  <a:pt x="2543302" y="0"/>
                </a:moveTo>
                <a:lnTo>
                  <a:pt x="172466" y="0"/>
                </a:lnTo>
                <a:lnTo>
                  <a:pt x="126617" y="6160"/>
                </a:lnTo>
                <a:lnTo>
                  <a:pt x="85419" y="23546"/>
                </a:lnTo>
                <a:lnTo>
                  <a:pt x="50514" y="50514"/>
                </a:lnTo>
                <a:lnTo>
                  <a:pt x="23546" y="85419"/>
                </a:lnTo>
                <a:lnTo>
                  <a:pt x="6160" y="126617"/>
                </a:lnTo>
                <a:lnTo>
                  <a:pt x="0" y="172465"/>
                </a:lnTo>
                <a:lnTo>
                  <a:pt x="0" y="1552702"/>
                </a:lnTo>
                <a:lnTo>
                  <a:pt x="6160" y="1598550"/>
                </a:lnTo>
                <a:lnTo>
                  <a:pt x="23546" y="1639748"/>
                </a:lnTo>
                <a:lnTo>
                  <a:pt x="50514" y="1674653"/>
                </a:lnTo>
                <a:lnTo>
                  <a:pt x="85419" y="1701621"/>
                </a:lnTo>
                <a:lnTo>
                  <a:pt x="126617" y="1719007"/>
                </a:lnTo>
                <a:lnTo>
                  <a:pt x="172466" y="1725167"/>
                </a:lnTo>
                <a:lnTo>
                  <a:pt x="2543302" y="1725167"/>
                </a:lnTo>
                <a:lnTo>
                  <a:pt x="2589150" y="1719007"/>
                </a:lnTo>
                <a:lnTo>
                  <a:pt x="2630348" y="1701621"/>
                </a:lnTo>
                <a:lnTo>
                  <a:pt x="2665253" y="1674653"/>
                </a:lnTo>
                <a:lnTo>
                  <a:pt x="2692221" y="1639748"/>
                </a:lnTo>
                <a:lnTo>
                  <a:pt x="2709607" y="1598550"/>
                </a:lnTo>
                <a:lnTo>
                  <a:pt x="2715768" y="1552702"/>
                </a:lnTo>
                <a:lnTo>
                  <a:pt x="2715768" y="172465"/>
                </a:lnTo>
                <a:lnTo>
                  <a:pt x="2709607" y="126617"/>
                </a:lnTo>
                <a:lnTo>
                  <a:pt x="2692221" y="85419"/>
                </a:lnTo>
                <a:lnTo>
                  <a:pt x="2665253" y="50514"/>
                </a:lnTo>
                <a:lnTo>
                  <a:pt x="2630348" y="23546"/>
                </a:lnTo>
                <a:lnTo>
                  <a:pt x="2589150" y="6160"/>
                </a:lnTo>
                <a:lnTo>
                  <a:pt x="254330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4001" y="1448561"/>
            <a:ext cx="2715895" cy="1725295"/>
          </a:xfrm>
          <a:custGeom>
            <a:avLst/>
            <a:gdLst/>
            <a:ahLst/>
            <a:cxnLst/>
            <a:rect l="l" t="t" r="r" b="b"/>
            <a:pathLst>
              <a:path w="2715895" h="1725295">
                <a:moveTo>
                  <a:pt x="0" y="172465"/>
                </a:moveTo>
                <a:lnTo>
                  <a:pt x="6160" y="126617"/>
                </a:lnTo>
                <a:lnTo>
                  <a:pt x="23546" y="85419"/>
                </a:lnTo>
                <a:lnTo>
                  <a:pt x="50514" y="50514"/>
                </a:lnTo>
                <a:lnTo>
                  <a:pt x="85419" y="23546"/>
                </a:lnTo>
                <a:lnTo>
                  <a:pt x="126617" y="6160"/>
                </a:lnTo>
                <a:lnTo>
                  <a:pt x="172466" y="0"/>
                </a:lnTo>
                <a:lnTo>
                  <a:pt x="2543302" y="0"/>
                </a:lnTo>
                <a:lnTo>
                  <a:pt x="2589150" y="6160"/>
                </a:lnTo>
                <a:lnTo>
                  <a:pt x="2630348" y="23546"/>
                </a:lnTo>
                <a:lnTo>
                  <a:pt x="2665253" y="50514"/>
                </a:lnTo>
                <a:lnTo>
                  <a:pt x="2692221" y="85419"/>
                </a:lnTo>
                <a:lnTo>
                  <a:pt x="2709607" y="126617"/>
                </a:lnTo>
                <a:lnTo>
                  <a:pt x="2715768" y="172465"/>
                </a:lnTo>
                <a:lnTo>
                  <a:pt x="2715768" y="1552702"/>
                </a:lnTo>
                <a:lnTo>
                  <a:pt x="2709607" y="1598550"/>
                </a:lnTo>
                <a:lnTo>
                  <a:pt x="2692221" y="1639748"/>
                </a:lnTo>
                <a:lnTo>
                  <a:pt x="2665253" y="1674653"/>
                </a:lnTo>
                <a:lnTo>
                  <a:pt x="2630348" y="1701621"/>
                </a:lnTo>
                <a:lnTo>
                  <a:pt x="2589150" y="1719007"/>
                </a:lnTo>
                <a:lnTo>
                  <a:pt x="2543302" y="1725167"/>
                </a:lnTo>
                <a:lnTo>
                  <a:pt x="172466" y="1725167"/>
                </a:lnTo>
                <a:lnTo>
                  <a:pt x="126617" y="1719007"/>
                </a:lnTo>
                <a:lnTo>
                  <a:pt x="85419" y="1701621"/>
                </a:lnTo>
                <a:lnTo>
                  <a:pt x="50514" y="1674653"/>
                </a:lnTo>
                <a:lnTo>
                  <a:pt x="23546" y="1639748"/>
                </a:lnTo>
                <a:lnTo>
                  <a:pt x="6160" y="1598550"/>
                </a:lnTo>
                <a:lnTo>
                  <a:pt x="0" y="1552702"/>
                </a:lnTo>
                <a:lnTo>
                  <a:pt x="0" y="17246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5753" y="1735073"/>
            <a:ext cx="2715895" cy="1725295"/>
          </a:xfrm>
          <a:custGeom>
            <a:avLst/>
            <a:gdLst/>
            <a:ahLst/>
            <a:cxnLst/>
            <a:rect l="l" t="t" r="r" b="b"/>
            <a:pathLst>
              <a:path w="2715895" h="1725295">
                <a:moveTo>
                  <a:pt x="2543302" y="0"/>
                </a:moveTo>
                <a:lnTo>
                  <a:pt x="172466" y="0"/>
                </a:lnTo>
                <a:lnTo>
                  <a:pt x="126617" y="6160"/>
                </a:lnTo>
                <a:lnTo>
                  <a:pt x="85419" y="23546"/>
                </a:lnTo>
                <a:lnTo>
                  <a:pt x="50514" y="50514"/>
                </a:lnTo>
                <a:lnTo>
                  <a:pt x="23546" y="85419"/>
                </a:lnTo>
                <a:lnTo>
                  <a:pt x="6160" y="126617"/>
                </a:lnTo>
                <a:lnTo>
                  <a:pt x="0" y="172465"/>
                </a:lnTo>
                <a:lnTo>
                  <a:pt x="0" y="1552702"/>
                </a:lnTo>
                <a:lnTo>
                  <a:pt x="6160" y="1598550"/>
                </a:lnTo>
                <a:lnTo>
                  <a:pt x="23546" y="1639748"/>
                </a:lnTo>
                <a:lnTo>
                  <a:pt x="50514" y="1674653"/>
                </a:lnTo>
                <a:lnTo>
                  <a:pt x="85419" y="1701621"/>
                </a:lnTo>
                <a:lnTo>
                  <a:pt x="126617" y="1719007"/>
                </a:lnTo>
                <a:lnTo>
                  <a:pt x="172466" y="1725167"/>
                </a:lnTo>
                <a:lnTo>
                  <a:pt x="2543302" y="1725167"/>
                </a:lnTo>
                <a:lnTo>
                  <a:pt x="2589150" y="1719007"/>
                </a:lnTo>
                <a:lnTo>
                  <a:pt x="2630348" y="1701621"/>
                </a:lnTo>
                <a:lnTo>
                  <a:pt x="2665253" y="1674653"/>
                </a:lnTo>
                <a:lnTo>
                  <a:pt x="2692221" y="1639748"/>
                </a:lnTo>
                <a:lnTo>
                  <a:pt x="2709607" y="1598550"/>
                </a:lnTo>
                <a:lnTo>
                  <a:pt x="2715768" y="1552702"/>
                </a:lnTo>
                <a:lnTo>
                  <a:pt x="2715768" y="172465"/>
                </a:lnTo>
                <a:lnTo>
                  <a:pt x="2709607" y="126617"/>
                </a:lnTo>
                <a:lnTo>
                  <a:pt x="2692221" y="85419"/>
                </a:lnTo>
                <a:lnTo>
                  <a:pt x="2665253" y="50514"/>
                </a:lnTo>
                <a:lnTo>
                  <a:pt x="2630348" y="23546"/>
                </a:lnTo>
                <a:lnTo>
                  <a:pt x="2589150" y="6160"/>
                </a:lnTo>
                <a:lnTo>
                  <a:pt x="2543302" y="0"/>
                </a:lnTo>
                <a:close/>
              </a:path>
            </a:pathLst>
          </a:custGeom>
          <a:solidFill>
            <a:srgbClr val="FFFFFF">
              <a:alpha val="9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65753" y="1735073"/>
            <a:ext cx="2715895" cy="1725295"/>
          </a:xfrm>
          <a:custGeom>
            <a:avLst/>
            <a:gdLst/>
            <a:ahLst/>
            <a:cxnLst/>
            <a:rect l="l" t="t" r="r" b="b"/>
            <a:pathLst>
              <a:path w="2715895" h="1725295">
                <a:moveTo>
                  <a:pt x="0" y="172465"/>
                </a:moveTo>
                <a:lnTo>
                  <a:pt x="6160" y="126617"/>
                </a:lnTo>
                <a:lnTo>
                  <a:pt x="23546" y="85419"/>
                </a:lnTo>
                <a:lnTo>
                  <a:pt x="50514" y="50514"/>
                </a:lnTo>
                <a:lnTo>
                  <a:pt x="85419" y="23546"/>
                </a:lnTo>
                <a:lnTo>
                  <a:pt x="126617" y="6160"/>
                </a:lnTo>
                <a:lnTo>
                  <a:pt x="172466" y="0"/>
                </a:lnTo>
                <a:lnTo>
                  <a:pt x="2543302" y="0"/>
                </a:lnTo>
                <a:lnTo>
                  <a:pt x="2589150" y="6160"/>
                </a:lnTo>
                <a:lnTo>
                  <a:pt x="2630348" y="23546"/>
                </a:lnTo>
                <a:lnTo>
                  <a:pt x="2665253" y="50514"/>
                </a:lnTo>
                <a:lnTo>
                  <a:pt x="2692221" y="85419"/>
                </a:lnTo>
                <a:lnTo>
                  <a:pt x="2709607" y="126617"/>
                </a:lnTo>
                <a:lnTo>
                  <a:pt x="2715768" y="172465"/>
                </a:lnTo>
                <a:lnTo>
                  <a:pt x="2715768" y="1552702"/>
                </a:lnTo>
                <a:lnTo>
                  <a:pt x="2709607" y="1598550"/>
                </a:lnTo>
                <a:lnTo>
                  <a:pt x="2692221" y="1639748"/>
                </a:lnTo>
                <a:lnTo>
                  <a:pt x="2665253" y="1674653"/>
                </a:lnTo>
                <a:lnTo>
                  <a:pt x="2630348" y="1701621"/>
                </a:lnTo>
                <a:lnTo>
                  <a:pt x="2589150" y="1719007"/>
                </a:lnTo>
                <a:lnTo>
                  <a:pt x="2543302" y="1725167"/>
                </a:lnTo>
                <a:lnTo>
                  <a:pt x="172466" y="1725167"/>
                </a:lnTo>
                <a:lnTo>
                  <a:pt x="126617" y="1719007"/>
                </a:lnTo>
                <a:lnTo>
                  <a:pt x="85419" y="1701621"/>
                </a:lnTo>
                <a:lnTo>
                  <a:pt x="50514" y="1674653"/>
                </a:lnTo>
                <a:lnTo>
                  <a:pt x="23546" y="1639748"/>
                </a:lnTo>
                <a:lnTo>
                  <a:pt x="6160" y="1598550"/>
                </a:lnTo>
                <a:lnTo>
                  <a:pt x="0" y="1552702"/>
                </a:lnTo>
                <a:lnTo>
                  <a:pt x="0" y="172465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72027" y="2329942"/>
            <a:ext cx="1901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Trebuchet MS"/>
                <a:cs typeface="Trebuchet MS"/>
              </a:rPr>
              <a:t>I</a:t>
            </a:r>
            <a:r>
              <a:rPr sz="2800" spc="-105" dirty="0">
                <a:latin typeface="Trebuchet MS"/>
                <a:cs typeface="Trebuchet MS"/>
              </a:rPr>
              <a:t>n</a:t>
            </a:r>
            <a:r>
              <a:rPr sz="2800" spc="-170" dirty="0">
                <a:latin typeface="Trebuchet MS"/>
                <a:cs typeface="Trebuchet MS"/>
              </a:rPr>
              <a:t>fr</a:t>
            </a:r>
            <a:r>
              <a:rPr sz="2800" spc="-140" dirty="0">
                <a:latin typeface="Trebuchet MS"/>
                <a:cs typeface="Trebuchet MS"/>
              </a:rPr>
              <a:t>i</a:t>
            </a:r>
            <a:r>
              <a:rPr sz="2800" spc="-85" dirty="0">
                <a:latin typeface="Trebuchet MS"/>
                <a:cs typeface="Trebuchet MS"/>
              </a:rPr>
              <a:t>n</a:t>
            </a:r>
            <a:r>
              <a:rPr sz="2800" spc="-105" dirty="0">
                <a:latin typeface="Trebuchet MS"/>
                <a:cs typeface="Trebuchet MS"/>
              </a:rPr>
              <a:t>g</a:t>
            </a:r>
            <a:r>
              <a:rPr sz="2800" spc="-110" dirty="0">
                <a:latin typeface="Trebuchet MS"/>
                <a:cs typeface="Trebuchet MS"/>
              </a:rPr>
              <a:t>eme</a:t>
            </a:r>
            <a:r>
              <a:rPr sz="2800" spc="-125" dirty="0">
                <a:latin typeface="Trebuchet MS"/>
                <a:cs typeface="Trebuchet MS"/>
              </a:rPr>
              <a:t>n</a:t>
            </a:r>
            <a:r>
              <a:rPr sz="2800" spc="-175" dirty="0"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4366" y="3963161"/>
            <a:ext cx="2715895" cy="1725295"/>
          </a:xfrm>
          <a:custGeom>
            <a:avLst/>
            <a:gdLst/>
            <a:ahLst/>
            <a:cxnLst/>
            <a:rect l="l" t="t" r="r" b="b"/>
            <a:pathLst>
              <a:path w="2715895" h="1725295">
                <a:moveTo>
                  <a:pt x="2543302" y="0"/>
                </a:moveTo>
                <a:lnTo>
                  <a:pt x="172465" y="0"/>
                </a:lnTo>
                <a:lnTo>
                  <a:pt x="126617" y="6160"/>
                </a:lnTo>
                <a:lnTo>
                  <a:pt x="85419" y="23546"/>
                </a:lnTo>
                <a:lnTo>
                  <a:pt x="50514" y="50514"/>
                </a:lnTo>
                <a:lnTo>
                  <a:pt x="23546" y="85419"/>
                </a:lnTo>
                <a:lnTo>
                  <a:pt x="6160" y="126617"/>
                </a:lnTo>
                <a:lnTo>
                  <a:pt x="0" y="172465"/>
                </a:lnTo>
                <a:lnTo>
                  <a:pt x="0" y="1552702"/>
                </a:lnTo>
                <a:lnTo>
                  <a:pt x="6160" y="1598541"/>
                </a:lnTo>
                <a:lnTo>
                  <a:pt x="23546" y="1639737"/>
                </a:lnTo>
                <a:lnTo>
                  <a:pt x="50514" y="1674644"/>
                </a:lnTo>
                <a:lnTo>
                  <a:pt x="85419" y="1701615"/>
                </a:lnTo>
                <a:lnTo>
                  <a:pt x="126617" y="1719005"/>
                </a:lnTo>
                <a:lnTo>
                  <a:pt x="172465" y="1725168"/>
                </a:lnTo>
                <a:lnTo>
                  <a:pt x="2543302" y="1725168"/>
                </a:lnTo>
                <a:lnTo>
                  <a:pt x="2589150" y="1719005"/>
                </a:lnTo>
                <a:lnTo>
                  <a:pt x="2630348" y="1701615"/>
                </a:lnTo>
                <a:lnTo>
                  <a:pt x="2665253" y="1674644"/>
                </a:lnTo>
                <a:lnTo>
                  <a:pt x="2692221" y="1639737"/>
                </a:lnTo>
                <a:lnTo>
                  <a:pt x="2709607" y="1598541"/>
                </a:lnTo>
                <a:lnTo>
                  <a:pt x="2715768" y="1552702"/>
                </a:lnTo>
                <a:lnTo>
                  <a:pt x="2715768" y="172465"/>
                </a:lnTo>
                <a:lnTo>
                  <a:pt x="2709607" y="126617"/>
                </a:lnTo>
                <a:lnTo>
                  <a:pt x="2692221" y="85419"/>
                </a:lnTo>
                <a:lnTo>
                  <a:pt x="2665253" y="50514"/>
                </a:lnTo>
                <a:lnTo>
                  <a:pt x="2630348" y="23546"/>
                </a:lnTo>
                <a:lnTo>
                  <a:pt x="2589150" y="6160"/>
                </a:lnTo>
                <a:lnTo>
                  <a:pt x="254330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4366" y="3963161"/>
            <a:ext cx="2715895" cy="1725295"/>
          </a:xfrm>
          <a:custGeom>
            <a:avLst/>
            <a:gdLst/>
            <a:ahLst/>
            <a:cxnLst/>
            <a:rect l="l" t="t" r="r" b="b"/>
            <a:pathLst>
              <a:path w="2715895" h="1725295">
                <a:moveTo>
                  <a:pt x="0" y="172465"/>
                </a:moveTo>
                <a:lnTo>
                  <a:pt x="6160" y="126617"/>
                </a:lnTo>
                <a:lnTo>
                  <a:pt x="23546" y="85419"/>
                </a:lnTo>
                <a:lnTo>
                  <a:pt x="50514" y="50514"/>
                </a:lnTo>
                <a:lnTo>
                  <a:pt x="85419" y="23546"/>
                </a:lnTo>
                <a:lnTo>
                  <a:pt x="126617" y="6160"/>
                </a:lnTo>
                <a:lnTo>
                  <a:pt x="172465" y="0"/>
                </a:lnTo>
                <a:lnTo>
                  <a:pt x="2543302" y="0"/>
                </a:lnTo>
                <a:lnTo>
                  <a:pt x="2589150" y="6160"/>
                </a:lnTo>
                <a:lnTo>
                  <a:pt x="2630348" y="23546"/>
                </a:lnTo>
                <a:lnTo>
                  <a:pt x="2665253" y="50514"/>
                </a:lnTo>
                <a:lnTo>
                  <a:pt x="2692221" y="85419"/>
                </a:lnTo>
                <a:lnTo>
                  <a:pt x="2709607" y="126617"/>
                </a:lnTo>
                <a:lnTo>
                  <a:pt x="2715768" y="172465"/>
                </a:lnTo>
                <a:lnTo>
                  <a:pt x="2715768" y="1552702"/>
                </a:lnTo>
                <a:lnTo>
                  <a:pt x="2709607" y="1598541"/>
                </a:lnTo>
                <a:lnTo>
                  <a:pt x="2692221" y="1639737"/>
                </a:lnTo>
                <a:lnTo>
                  <a:pt x="2665253" y="1674644"/>
                </a:lnTo>
                <a:lnTo>
                  <a:pt x="2630348" y="1701615"/>
                </a:lnTo>
                <a:lnTo>
                  <a:pt x="2589150" y="1719005"/>
                </a:lnTo>
                <a:lnTo>
                  <a:pt x="2543302" y="1725168"/>
                </a:lnTo>
                <a:lnTo>
                  <a:pt x="172465" y="1725168"/>
                </a:lnTo>
                <a:lnTo>
                  <a:pt x="126617" y="1719005"/>
                </a:lnTo>
                <a:lnTo>
                  <a:pt x="85419" y="1701615"/>
                </a:lnTo>
                <a:lnTo>
                  <a:pt x="50514" y="1674644"/>
                </a:lnTo>
                <a:lnTo>
                  <a:pt x="23546" y="1639737"/>
                </a:lnTo>
                <a:lnTo>
                  <a:pt x="6160" y="1598541"/>
                </a:lnTo>
                <a:lnTo>
                  <a:pt x="0" y="1552702"/>
                </a:lnTo>
                <a:lnTo>
                  <a:pt x="0" y="17246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06117" y="4249673"/>
            <a:ext cx="2715895" cy="1725295"/>
          </a:xfrm>
          <a:custGeom>
            <a:avLst/>
            <a:gdLst/>
            <a:ahLst/>
            <a:cxnLst/>
            <a:rect l="l" t="t" r="r" b="b"/>
            <a:pathLst>
              <a:path w="2715895" h="1725295">
                <a:moveTo>
                  <a:pt x="2543302" y="0"/>
                </a:moveTo>
                <a:lnTo>
                  <a:pt x="172465" y="0"/>
                </a:lnTo>
                <a:lnTo>
                  <a:pt x="126617" y="6160"/>
                </a:lnTo>
                <a:lnTo>
                  <a:pt x="85419" y="23546"/>
                </a:lnTo>
                <a:lnTo>
                  <a:pt x="50514" y="50514"/>
                </a:lnTo>
                <a:lnTo>
                  <a:pt x="23546" y="85419"/>
                </a:lnTo>
                <a:lnTo>
                  <a:pt x="6160" y="126617"/>
                </a:lnTo>
                <a:lnTo>
                  <a:pt x="0" y="172465"/>
                </a:lnTo>
                <a:lnTo>
                  <a:pt x="0" y="1552651"/>
                </a:lnTo>
                <a:lnTo>
                  <a:pt x="6160" y="1598511"/>
                </a:lnTo>
                <a:lnTo>
                  <a:pt x="23546" y="1639722"/>
                </a:lnTo>
                <a:lnTo>
                  <a:pt x="50514" y="1674637"/>
                </a:lnTo>
                <a:lnTo>
                  <a:pt x="85419" y="1701613"/>
                </a:lnTo>
                <a:lnTo>
                  <a:pt x="126617" y="1719005"/>
                </a:lnTo>
                <a:lnTo>
                  <a:pt x="172465" y="1725167"/>
                </a:lnTo>
                <a:lnTo>
                  <a:pt x="2543302" y="1725167"/>
                </a:lnTo>
                <a:lnTo>
                  <a:pt x="2589150" y="1719005"/>
                </a:lnTo>
                <a:lnTo>
                  <a:pt x="2630348" y="1701613"/>
                </a:lnTo>
                <a:lnTo>
                  <a:pt x="2665253" y="1674637"/>
                </a:lnTo>
                <a:lnTo>
                  <a:pt x="2692221" y="1639722"/>
                </a:lnTo>
                <a:lnTo>
                  <a:pt x="2709607" y="1598511"/>
                </a:lnTo>
                <a:lnTo>
                  <a:pt x="2715768" y="1552651"/>
                </a:lnTo>
                <a:lnTo>
                  <a:pt x="2715768" y="172465"/>
                </a:lnTo>
                <a:lnTo>
                  <a:pt x="2709607" y="126617"/>
                </a:lnTo>
                <a:lnTo>
                  <a:pt x="2692221" y="85419"/>
                </a:lnTo>
                <a:lnTo>
                  <a:pt x="2665253" y="50514"/>
                </a:lnTo>
                <a:lnTo>
                  <a:pt x="2630348" y="23546"/>
                </a:lnTo>
                <a:lnTo>
                  <a:pt x="2589150" y="6160"/>
                </a:lnTo>
                <a:lnTo>
                  <a:pt x="2543302" y="0"/>
                </a:lnTo>
                <a:close/>
              </a:path>
            </a:pathLst>
          </a:custGeom>
          <a:solidFill>
            <a:srgbClr val="FFFFFF">
              <a:alpha val="9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6117" y="4249673"/>
            <a:ext cx="2715895" cy="1725295"/>
          </a:xfrm>
          <a:custGeom>
            <a:avLst/>
            <a:gdLst/>
            <a:ahLst/>
            <a:cxnLst/>
            <a:rect l="l" t="t" r="r" b="b"/>
            <a:pathLst>
              <a:path w="2715895" h="1725295">
                <a:moveTo>
                  <a:pt x="0" y="172465"/>
                </a:moveTo>
                <a:lnTo>
                  <a:pt x="6160" y="126617"/>
                </a:lnTo>
                <a:lnTo>
                  <a:pt x="23546" y="85419"/>
                </a:lnTo>
                <a:lnTo>
                  <a:pt x="50514" y="50514"/>
                </a:lnTo>
                <a:lnTo>
                  <a:pt x="85419" y="23546"/>
                </a:lnTo>
                <a:lnTo>
                  <a:pt x="126617" y="6160"/>
                </a:lnTo>
                <a:lnTo>
                  <a:pt x="172465" y="0"/>
                </a:lnTo>
                <a:lnTo>
                  <a:pt x="2543302" y="0"/>
                </a:lnTo>
                <a:lnTo>
                  <a:pt x="2589150" y="6160"/>
                </a:lnTo>
                <a:lnTo>
                  <a:pt x="2630348" y="23546"/>
                </a:lnTo>
                <a:lnTo>
                  <a:pt x="2665253" y="50514"/>
                </a:lnTo>
                <a:lnTo>
                  <a:pt x="2692221" y="85419"/>
                </a:lnTo>
                <a:lnTo>
                  <a:pt x="2709607" y="126617"/>
                </a:lnTo>
                <a:lnTo>
                  <a:pt x="2715768" y="172465"/>
                </a:lnTo>
                <a:lnTo>
                  <a:pt x="2715768" y="1552651"/>
                </a:lnTo>
                <a:lnTo>
                  <a:pt x="2709607" y="1598511"/>
                </a:lnTo>
                <a:lnTo>
                  <a:pt x="2692221" y="1639722"/>
                </a:lnTo>
                <a:lnTo>
                  <a:pt x="2665253" y="1674637"/>
                </a:lnTo>
                <a:lnTo>
                  <a:pt x="2630348" y="1701613"/>
                </a:lnTo>
                <a:lnTo>
                  <a:pt x="2589150" y="1719005"/>
                </a:lnTo>
                <a:lnTo>
                  <a:pt x="2543302" y="1725167"/>
                </a:lnTo>
                <a:lnTo>
                  <a:pt x="172465" y="1725167"/>
                </a:lnTo>
                <a:lnTo>
                  <a:pt x="126617" y="1719005"/>
                </a:lnTo>
                <a:lnTo>
                  <a:pt x="85419" y="1701613"/>
                </a:lnTo>
                <a:lnTo>
                  <a:pt x="50514" y="1674637"/>
                </a:lnTo>
                <a:lnTo>
                  <a:pt x="23546" y="1639722"/>
                </a:lnTo>
                <a:lnTo>
                  <a:pt x="6160" y="1598511"/>
                </a:lnTo>
                <a:lnTo>
                  <a:pt x="0" y="1552651"/>
                </a:lnTo>
                <a:lnTo>
                  <a:pt x="0" y="172465"/>
                </a:lnTo>
                <a:close/>
              </a:path>
            </a:pathLst>
          </a:custGeom>
          <a:ln w="25907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12010" y="4649165"/>
            <a:ext cx="1901825" cy="8426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indent="505459">
              <a:lnSpc>
                <a:spcPts val="3080"/>
              </a:lnSpc>
              <a:spcBef>
                <a:spcPts val="434"/>
              </a:spcBef>
            </a:pPr>
            <a:r>
              <a:rPr sz="2800" spc="-140" dirty="0">
                <a:latin typeface="Trebuchet MS"/>
                <a:cs typeface="Trebuchet MS"/>
              </a:rPr>
              <a:t>Direct  </a:t>
            </a:r>
            <a:r>
              <a:rPr sz="2800" spc="-50" dirty="0">
                <a:latin typeface="Trebuchet MS"/>
                <a:cs typeface="Trebuchet MS"/>
              </a:rPr>
              <a:t>I</a:t>
            </a:r>
            <a:r>
              <a:rPr sz="2800" spc="-105" dirty="0">
                <a:latin typeface="Trebuchet MS"/>
                <a:cs typeface="Trebuchet MS"/>
              </a:rPr>
              <a:t>n</a:t>
            </a:r>
            <a:r>
              <a:rPr sz="2800" spc="-170" dirty="0">
                <a:latin typeface="Trebuchet MS"/>
                <a:cs typeface="Trebuchet MS"/>
              </a:rPr>
              <a:t>fr</a:t>
            </a:r>
            <a:r>
              <a:rPr sz="2800" spc="-140" dirty="0">
                <a:latin typeface="Trebuchet MS"/>
                <a:cs typeface="Trebuchet MS"/>
              </a:rPr>
              <a:t>i</a:t>
            </a:r>
            <a:r>
              <a:rPr sz="2800" spc="-85" dirty="0">
                <a:latin typeface="Trebuchet MS"/>
                <a:cs typeface="Trebuchet MS"/>
              </a:rPr>
              <a:t>n</a:t>
            </a:r>
            <a:r>
              <a:rPr sz="2800" spc="-105" dirty="0">
                <a:latin typeface="Trebuchet MS"/>
                <a:cs typeface="Trebuchet MS"/>
              </a:rPr>
              <a:t>g</a:t>
            </a:r>
            <a:r>
              <a:rPr sz="2800" spc="-110" dirty="0">
                <a:latin typeface="Trebuchet MS"/>
                <a:cs typeface="Trebuchet MS"/>
              </a:rPr>
              <a:t>eme</a:t>
            </a:r>
            <a:r>
              <a:rPr sz="2800" spc="-125" dirty="0">
                <a:latin typeface="Trebuchet MS"/>
                <a:cs typeface="Trebuchet MS"/>
              </a:rPr>
              <a:t>n</a:t>
            </a:r>
            <a:r>
              <a:rPr sz="2800" spc="-175" dirty="0"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3638" y="3963161"/>
            <a:ext cx="2715895" cy="1725295"/>
          </a:xfrm>
          <a:custGeom>
            <a:avLst/>
            <a:gdLst/>
            <a:ahLst/>
            <a:cxnLst/>
            <a:rect l="l" t="t" r="r" b="b"/>
            <a:pathLst>
              <a:path w="2715895" h="1725295">
                <a:moveTo>
                  <a:pt x="2543302" y="0"/>
                </a:moveTo>
                <a:lnTo>
                  <a:pt x="172465" y="0"/>
                </a:lnTo>
                <a:lnTo>
                  <a:pt x="126617" y="6160"/>
                </a:lnTo>
                <a:lnTo>
                  <a:pt x="85419" y="23546"/>
                </a:lnTo>
                <a:lnTo>
                  <a:pt x="50514" y="50514"/>
                </a:lnTo>
                <a:lnTo>
                  <a:pt x="23546" y="85419"/>
                </a:lnTo>
                <a:lnTo>
                  <a:pt x="6160" y="126617"/>
                </a:lnTo>
                <a:lnTo>
                  <a:pt x="0" y="172465"/>
                </a:lnTo>
                <a:lnTo>
                  <a:pt x="0" y="1552702"/>
                </a:lnTo>
                <a:lnTo>
                  <a:pt x="6160" y="1598541"/>
                </a:lnTo>
                <a:lnTo>
                  <a:pt x="23546" y="1639737"/>
                </a:lnTo>
                <a:lnTo>
                  <a:pt x="50514" y="1674644"/>
                </a:lnTo>
                <a:lnTo>
                  <a:pt x="85419" y="1701615"/>
                </a:lnTo>
                <a:lnTo>
                  <a:pt x="126617" y="1719005"/>
                </a:lnTo>
                <a:lnTo>
                  <a:pt x="172465" y="1725168"/>
                </a:lnTo>
                <a:lnTo>
                  <a:pt x="2543302" y="1725168"/>
                </a:lnTo>
                <a:lnTo>
                  <a:pt x="2589150" y="1719005"/>
                </a:lnTo>
                <a:lnTo>
                  <a:pt x="2630348" y="1701615"/>
                </a:lnTo>
                <a:lnTo>
                  <a:pt x="2665253" y="1674644"/>
                </a:lnTo>
                <a:lnTo>
                  <a:pt x="2692221" y="1639737"/>
                </a:lnTo>
                <a:lnTo>
                  <a:pt x="2709607" y="1598541"/>
                </a:lnTo>
                <a:lnTo>
                  <a:pt x="2715767" y="1552702"/>
                </a:lnTo>
                <a:lnTo>
                  <a:pt x="2715767" y="172465"/>
                </a:lnTo>
                <a:lnTo>
                  <a:pt x="2709607" y="126617"/>
                </a:lnTo>
                <a:lnTo>
                  <a:pt x="2692221" y="85419"/>
                </a:lnTo>
                <a:lnTo>
                  <a:pt x="2665253" y="50514"/>
                </a:lnTo>
                <a:lnTo>
                  <a:pt x="2630348" y="23546"/>
                </a:lnTo>
                <a:lnTo>
                  <a:pt x="2589150" y="6160"/>
                </a:lnTo>
                <a:lnTo>
                  <a:pt x="254330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3638" y="3963161"/>
            <a:ext cx="2715895" cy="1725295"/>
          </a:xfrm>
          <a:custGeom>
            <a:avLst/>
            <a:gdLst/>
            <a:ahLst/>
            <a:cxnLst/>
            <a:rect l="l" t="t" r="r" b="b"/>
            <a:pathLst>
              <a:path w="2715895" h="1725295">
                <a:moveTo>
                  <a:pt x="0" y="172465"/>
                </a:moveTo>
                <a:lnTo>
                  <a:pt x="6160" y="126617"/>
                </a:lnTo>
                <a:lnTo>
                  <a:pt x="23546" y="85419"/>
                </a:lnTo>
                <a:lnTo>
                  <a:pt x="50514" y="50514"/>
                </a:lnTo>
                <a:lnTo>
                  <a:pt x="85419" y="23546"/>
                </a:lnTo>
                <a:lnTo>
                  <a:pt x="126617" y="6160"/>
                </a:lnTo>
                <a:lnTo>
                  <a:pt x="172465" y="0"/>
                </a:lnTo>
                <a:lnTo>
                  <a:pt x="2543302" y="0"/>
                </a:lnTo>
                <a:lnTo>
                  <a:pt x="2589150" y="6160"/>
                </a:lnTo>
                <a:lnTo>
                  <a:pt x="2630348" y="23546"/>
                </a:lnTo>
                <a:lnTo>
                  <a:pt x="2665253" y="50514"/>
                </a:lnTo>
                <a:lnTo>
                  <a:pt x="2692221" y="85419"/>
                </a:lnTo>
                <a:lnTo>
                  <a:pt x="2709607" y="126617"/>
                </a:lnTo>
                <a:lnTo>
                  <a:pt x="2715767" y="172465"/>
                </a:lnTo>
                <a:lnTo>
                  <a:pt x="2715767" y="1552702"/>
                </a:lnTo>
                <a:lnTo>
                  <a:pt x="2709607" y="1598541"/>
                </a:lnTo>
                <a:lnTo>
                  <a:pt x="2692221" y="1639737"/>
                </a:lnTo>
                <a:lnTo>
                  <a:pt x="2665253" y="1674644"/>
                </a:lnTo>
                <a:lnTo>
                  <a:pt x="2630348" y="1701615"/>
                </a:lnTo>
                <a:lnTo>
                  <a:pt x="2589150" y="1719005"/>
                </a:lnTo>
                <a:lnTo>
                  <a:pt x="2543302" y="1725168"/>
                </a:lnTo>
                <a:lnTo>
                  <a:pt x="172465" y="1725168"/>
                </a:lnTo>
                <a:lnTo>
                  <a:pt x="126617" y="1719005"/>
                </a:lnTo>
                <a:lnTo>
                  <a:pt x="85419" y="1701615"/>
                </a:lnTo>
                <a:lnTo>
                  <a:pt x="50514" y="1674644"/>
                </a:lnTo>
                <a:lnTo>
                  <a:pt x="23546" y="1639737"/>
                </a:lnTo>
                <a:lnTo>
                  <a:pt x="6160" y="1598541"/>
                </a:lnTo>
                <a:lnTo>
                  <a:pt x="0" y="1552702"/>
                </a:lnTo>
                <a:lnTo>
                  <a:pt x="0" y="17246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5390" y="4249673"/>
            <a:ext cx="2715895" cy="1725295"/>
          </a:xfrm>
          <a:custGeom>
            <a:avLst/>
            <a:gdLst/>
            <a:ahLst/>
            <a:cxnLst/>
            <a:rect l="l" t="t" r="r" b="b"/>
            <a:pathLst>
              <a:path w="2715895" h="1725295">
                <a:moveTo>
                  <a:pt x="2543302" y="0"/>
                </a:moveTo>
                <a:lnTo>
                  <a:pt x="172465" y="0"/>
                </a:lnTo>
                <a:lnTo>
                  <a:pt x="126617" y="6160"/>
                </a:lnTo>
                <a:lnTo>
                  <a:pt x="85419" y="23546"/>
                </a:lnTo>
                <a:lnTo>
                  <a:pt x="50514" y="50514"/>
                </a:lnTo>
                <a:lnTo>
                  <a:pt x="23546" y="85419"/>
                </a:lnTo>
                <a:lnTo>
                  <a:pt x="6160" y="126617"/>
                </a:lnTo>
                <a:lnTo>
                  <a:pt x="0" y="172465"/>
                </a:lnTo>
                <a:lnTo>
                  <a:pt x="0" y="1552651"/>
                </a:lnTo>
                <a:lnTo>
                  <a:pt x="6160" y="1598511"/>
                </a:lnTo>
                <a:lnTo>
                  <a:pt x="23546" y="1639722"/>
                </a:lnTo>
                <a:lnTo>
                  <a:pt x="50514" y="1674637"/>
                </a:lnTo>
                <a:lnTo>
                  <a:pt x="85419" y="1701613"/>
                </a:lnTo>
                <a:lnTo>
                  <a:pt x="126617" y="1719005"/>
                </a:lnTo>
                <a:lnTo>
                  <a:pt x="172465" y="1725167"/>
                </a:lnTo>
                <a:lnTo>
                  <a:pt x="2543302" y="1725167"/>
                </a:lnTo>
                <a:lnTo>
                  <a:pt x="2589150" y="1719005"/>
                </a:lnTo>
                <a:lnTo>
                  <a:pt x="2630348" y="1701613"/>
                </a:lnTo>
                <a:lnTo>
                  <a:pt x="2665253" y="1674637"/>
                </a:lnTo>
                <a:lnTo>
                  <a:pt x="2692221" y="1639722"/>
                </a:lnTo>
                <a:lnTo>
                  <a:pt x="2709607" y="1598511"/>
                </a:lnTo>
                <a:lnTo>
                  <a:pt x="2715767" y="1552651"/>
                </a:lnTo>
                <a:lnTo>
                  <a:pt x="2715767" y="172465"/>
                </a:lnTo>
                <a:lnTo>
                  <a:pt x="2709607" y="126617"/>
                </a:lnTo>
                <a:lnTo>
                  <a:pt x="2692221" y="85419"/>
                </a:lnTo>
                <a:lnTo>
                  <a:pt x="2665253" y="50514"/>
                </a:lnTo>
                <a:lnTo>
                  <a:pt x="2630348" y="23546"/>
                </a:lnTo>
                <a:lnTo>
                  <a:pt x="2589150" y="6160"/>
                </a:lnTo>
                <a:lnTo>
                  <a:pt x="2543302" y="0"/>
                </a:lnTo>
                <a:close/>
              </a:path>
            </a:pathLst>
          </a:custGeom>
          <a:solidFill>
            <a:srgbClr val="FFFFFF">
              <a:alpha val="9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5390" y="4249673"/>
            <a:ext cx="2715895" cy="1725295"/>
          </a:xfrm>
          <a:custGeom>
            <a:avLst/>
            <a:gdLst/>
            <a:ahLst/>
            <a:cxnLst/>
            <a:rect l="l" t="t" r="r" b="b"/>
            <a:pathLst>
              <a:path w="2715895" h="1725295">
                <a:moveTo>
                  <a:pt x="0" y="172465"/>
                </a:moveTo>
                <a:lnTo>
                  <a:pt x="6160" y="126617"/>
                </a:lnTo>
                <a:lnTo>
                  <a:pt x="23546" y="85419"/>
                </a:lnTo>
                <a:lnTo>
                  <a:pt x="50514" y="50514"/>
                </a:lnTo>
                <a:lnTo>
                  <a:pt x="85419" y="23546"/>
                </a:lnTo>
                <a:lnTo>
                  <a:pt x="126617" y="6160"/>
                </a:lnTo>
                <a:lnTo>
                  <a:pt x="172465" y="0"/>
                </a:lnTo>
                <a:lnTo>
                  <a:pt x="2543302" y="0"/>
                </a:lnTo>
                <a:lnTo>
                  <a:pt x="2589150" y="6160"/>
                </a:lnTo>
                <a:lnTo>
                  <a:pt x="2630348" y="23546"/>
                </a:lnTo>
                <a:lnTo>
                  <a:pt x="2665253" y="50514"/>
                </a:lnTo>
                <a:lnTo>
                  <a:pt x="2692221" y="85419"/>
                </a:lnTo>
                <a:lnTo>
                  <a:pt x="2709607" y="126617"/>
                </a:lnTo>
                <a:lnTo>
                  <a:pt x="2715767" y="172465"/>
                </a:lnTo>
                <a:lnTo>
                  <a:pt x="2715767" y="1552651"/>
                </a:lnTo>
                <a:lnTo>
                  <a:pt x="2709607" y="1598511"/>
                </a:lnTo>
                <a:lnTo>
                  <a:pt x="2692221" y="1639722"/>
                </a:lnTo>
                <a:lnTo>
                  <a:pt x="2665253" y="1674637"/>
                </a:lnTo>
                <a:lnTo>
                  <a:pt x="2630348" y="1701613"/>
                </a:lnTo>
                <a:lnTo>
                  <a:pt x="2589150" y="1719005"/>
                </a:lnTo>
                <a:lnTo>
                  <a:pt x="2543302" y="1725167"/>
                </a:lnTo>
                <a:lnTo>
                  <a:pt x="172465" y="1725167"/>
                </a:lnTo>
                <a:lnTo>
                  <a:pt x="126617" y="1719005"/>
                </a:lnTo>
                <a:lnTo>
                  <a:pt x="85419" y="1701613"/>
                </a:lnTo>
                <a:lnTo>
                  <a:pt x="50514" y="1674637"/>
                </a:lnTo>
                <a:lnTo>
                  <a:pt x="23546" y="1639722"/>
                </a:lnTo>
                <a:lnTo>
                  <a:pt x="6160" y="1598511"/>
                </a:lnTo>
                <a:lnTo>
                  <a:pt x="0" y="1552651"/>
                </a:lnTo>
                <a:lnTo>
                  <a:pt x="0" y="172465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32297" y="4649165"/>
            <a:ext cx="1901825" cy="8426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indent="383540">
              <a:lnSpc>
                <a:spcPts val="3080"/>
              </a:lnSpc>
              <a:spcBef>
                <a:spcPts val="434"/>
              </a:spcBef>
            </a:pPr>
            <a:r>
              <a:rPr sz="2800" spc="-135" dirty="0">
                <a:latin typeface="Trebuchet MS"/>
                <a:cs typeface="Trebuchet MS"/>
              </a:rPr>
              <a:t>Indirect  </a:t>
            </a:r>
            <a:r>
              <a:rPr sz="2800" spc="-50" dirty="0">
                <a:latin typeface="Trebuchet MS"/>
                <a:cs typeface="Trebuchet MS"/>
              </a:rPr>
              <a:t>I</a:t>
            </a:r>
            <a:r>
              <a:rPr sz="2800" spc="-105" dirty="0">
                <a:latin typeface="Trebuchet MS"/>
                <a:cs typeface="Trebuchet MS"/>
              </a:rPr>
              <a:t>n</a:t>
            </a:r>
            <a:r>
              <a:rPr sz="2800" spc="-170" dirty="0">
                <a:latin typeface="Trebuchet MS"/>
                <a:cs typeface="Trebuchet MS"/>
              </a:rPr>
              <a:t>fr</a:t>
            </a:r>
            <a:r>
              <a:rPr sz="2800" spc="-140" dirty="0">
                <a:latin typeface="Trebuchet MS"/>
                <a:cs typeface="Trebuchet MS"/>
              </a:rPr>
              <a:t>i</a:t>
            </a:r>
            <a:r>
              <a:rPr sz="2800" spc="-85" dirty="0">
                <a:latin typeface="Trebuchet MS"/>
                <a:cs typeface="Trebuchet MS"/>
              </a:rPr>
              <a:t>n</a:t>
            </a:r>
            <a:r>
              <a:rPr sz="2800" spc="-105" dirty="0">
                <a:latin typeface="Trebuchet MS"/>
                <a:cs typeface="Trebuchet MS"/>
              </a:rPr>
              <a:t>g</a:t>
            </a:r>
            <a:r>
              <a:rPr sz="2800" spc="-110" dirty="0">
                <a:latin typeface="Trebuchet MS"/>
                <a:cs typeface="Trebuchet MS"/>
              </a:rPr>
              <a:t>eme</a:t>
            </a:r>
            <a:r>
              <a:rPr sz="2800" spc="-125" dirty="0">
                <a:latin typeface="Trebuchet MS"/>
                <a:cs typeface="Trebuchet MS"/>
              </a:rPr>
              <a:t>n</a:t>
            </a:r>
            <a:r>
              <a:rPr sz="2800" spc="-175" dirty="0"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269" y="694690"/>
            <a:ext cx="4074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Direct</a:t>
            </a:r>
            <a:r>
              <a:rPr spc="-10" dirty="0"/>
              <a:t> </a:t>
            </a:r>
            <a:r>
              <a:rPr spc="-5" dirty="0"/>
              <a:t>Infringement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0936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pc="-5" dirty="0"/>
              <a:t>It directly states that the third party has </a:t>
            </a:r>
            <a:r>
              <a:rPr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wilfully</a:t>
            </a:r>
            <a:r>
              <a:rPr i="1" spc="-5" dirty="0">
                <a:latin typeface="Times New Roman"/>
                <a:cs typeface="Times New Roman"/>
              </a:rPr>
              <a:t> </a:t>
            </a:r>
            <a:r>
              <a:rPr spc="-15" dirty="0"/>
              <a:t>or </a:t>
            </a:r>
            <a:r>
              <a:rPr u="heavy" spc="67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intentionally</a:t>
            </a:r>
            <a:r>
              <a:rPr i="1" spc="-5" dirty="0">
                <a:latin typeface="Times New Roman"/>
                <a:cs typeface="Times New Roman"/>
              </a:rPr>
              <a:t> </a:t>
            </a:r>
            <a:r>
              <a:rPr spc="-5" dirty="0"/>
              <a:t>stolen the technology from </a:t>
            </a:r>
            <a:r>
              <a:rPr dirty="0"/>
              <a:t>the </a:t>
            </a:r>
            <a:r>
              <a:rPr spc="-5" dirty="0"/>
              <a:t>inventor  </a:t>
            </a:r>
            <a:r>
              <a:rPr dirty="0"/>
              <a:t>without his prior</a:t>
            </a:r>
            <a:r>
              <a:rPr spc="-25" dirty="0"/>
              <a:t> </a:t>
            </a:r>
            <a:r>
              <a:rPr spc="-5" dirty="0"/>
              <a:t>permission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050"/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pc="-5" dirty="0"/>
              <a:t>It occurs when someone directly makes, uses </a:t>
            </a:r>
            <a:r>
              <a:rPr dirty="0"/>
              <a:t>or </a:t>
            </a:r>
            <a:r>
              <a:rPr spc="-5" dirty="0"/>
              <a:t>sells  </a:t>
            </a:r>
            <a:r>
              <a:rPr dirty="0"/>
              <a:t>the </a:t>
            </a:r>
            <a:r>
              <a:rPr spc="-5" dirty="0"/>
              <a:t>patented </a:t>
            </a:r>
            <a:r>
              <a:rPr dirty="0"/>
              <a:t>invention </a:t>
            </a:r>
            <a:r>
              <a:rPr spc="-5" dirty="0"/>
              <a:t>within </a:t>
            </a:r>
            <a:r>
              <a:rPr dirty="0"/>
              <a:t>the</a:t>
            </a:r>
            <a:r>
              <a:rPr spc="-55" dirty="0"/>
              <a:t> </a:t>
            </a:r>
            <a:r>
              <a:rPr spc="-5" dirty="0"/>
              <a:t>country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820" y="618490"/>
            <a:ext cx="4384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Indirect</a:t>
            </a:r>
            <a:r>
              <a:rPr spc="-10" dirty="0"/>
              <a:t> </a:t>
            </a:r>
            <a:r>
              <a:rPr spc="-5" dirty="0"/>
              <a:t>Infringement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8073390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It occurs,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instance, when a device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claimed in a  patent and a third party supplies a product which can  </a:t>
            </a:r>
            <a:r>
              <a:rPr sz="2800" dirty="0">
                <a:latin typeface="Times New Roman"/>
                <a:cs typeface="Times New Roman"/>
              </a:rPr>
              <a:t>only be </a:t>
            </a:r>
            <a:r>
              <a:rPr sz="2800" spc="-5" dirty="0">
                <a:latin typeface="Times New Roman"/>
                <a:cs typeface="Times New Roman"/>
              </a:rPr>
              <a:t>reasonably used to </a:t>
            </a:r>
            <a:r>
              <a:rPr sz="2800" spc="-10" dirty="0">
                <a:latin typeface="Times New Roman"/>
                <a:cs typeface="Times New Roman"/>
              </a:rPr>
              <a:t>make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claimed device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If a </a:t>
            </a:r>
            <a:r>
              <a:rPr sz="2800" dirty="0">
                <a:latin typeface="Times New Roman"/>
                <a:cs typeface="Times New Roman"/>
              </a:rPr>
              <a:t>person </a:t>
            </a:r>
            <a:r>
              <a:rPr sz="2800" spc="-5" dirty="0">
                <a:latin typeface="Times New Roman"/>
                <a:cs typeface="Times New Roman"/>
              </a:rPr>
              <a:t>induces, encourages or instigates another  </a:t>
            </a:r>
            <a:r>
              <a:rPr sz="2800" dirty="0">
                <a:latin typeface="Times New Roman"/>
                <a:cs typeface="Times New Roman"/>
              </a:rPr>
              <a:t>person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infringe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patent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Intension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important factor in determining  indirect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infringement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506" y="618490"/>
            <a:ext cx="75380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Types </a:t>
            </a:r>
            <a:r>
              <a:rPr spc="-5" dirty="0"/>
              <a:t>of Patent Infringement</a:t>
            </a:r>
            <a:r>
              <a:rPr spc="9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4869941" y="2524505"/>
            <a:ext cx="1066800" cy="508000"/>
          </a:xfrm>
          <a:custGeom>
            <a:avLst/>
            <a:gdLst/>
            <a:ahLst/>
            <a:cxnLst/>
            <a:rect l="l" t="t" r="r" b="b"/>
            <a:pathLst>
              <a:path w="1066800" h="508000">
                <a:moveTo>
                  <a:pt x="0" y="0"/>
                </a:moveTo>
                <a:lnTo>
                  <a:pt x="0" y="345821"/>
                </a:lnTo>
                <a:lnTo>
                  <a:pt x="1066419" y="345821"/>
                </a:lnTo>
                <a:lnTo>
                  <a:pt x="1066419" y="507492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4665" y="4139946"/>
            <a:ext cx="1066800" cy="508000"/>
          </a:xfrm>
          <a:custGeom>
            <a:avLst/>
            <a:gdLst/>
            <a:ahLst/>
            <a:cxnLst/>
            <a:rect l="l" t="t" r="r" b="b"/>
            <a:pathLst>
              <a:path w="1066800" h="508000">
                <a:moveTo>
                  <a:pt x="0" y="0"/>
                </a:moveTo>
                <a:lnTo>
                  <a:pt x="0" y="345820"/>
                </a:lnTo>
                <a:lnTo>
                  <a:pt x="1066419" y="345820"/>
                </a:lnTo>
                <a:lnTo>
                  <a:pt x="1066419" y="507491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7866" y="4139946"/>
            <a:ext cx="1066800" cy="508000"/>
          </a:xfrm>
          <a:custGeom>
            <a:avLst/>
            <a:gdLst/>
            <a:ahLst/>
            <a:cxnLst/>
            <a:rect l="l" t="t" r="r" b="b"/>
            <a:pathLst>
              <a:path w="1066800" h="508000">
                <a:moveTo>
                  <a:pt x="1066419" y="0"/>
                </a:moveTo>
                <a:lnTo>
                  <a:pt x="1066419" y="345820"/>
                </a:lnTo>
                <a:lnTo>
                  <a:pt x="0" y="345820"/>
                </a:lnTo>
                <a:lnTo>
                  <a:pt x="0" y="507491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4665" y="2524505"/>
            <a:ext cx="1066800" cy="508000"/>
          </a:xfrm>
          <a:custGeom>
            <a:avLst/>
            <a:gdLst/>
            <a:ahLst/>
            <a:cxnLst/>
            <a:rect l="l" t="t" r="r" b="b"/>
            <a:pathLst>
              <a:path w="1066800" h="508000">
                <a:moveTo>
                  <a:pt x="1066419" y="0"/>
                </a:moveTo>
                <a:lnTo>
                  <a:pt x="1066419" y="345821"/>
                </a:lnTo>
                <a:lnTo>
                  <a:pt x="0" y="345821"/>
                </a:lnTo>
                <a:lnTo>
                  <a:pt x="0" y="507492"/>
                </a:lnTo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8214" y="1416558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4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3"/>
                </a:lnTo>
                <a:lnTo>
                  <a:pt x="0" y="997203"/>
                </a:lnTo>
                <a:lnTo>
                  <a:pt x="8713" y="1040278"/>
                </a:lnTo>
                <a:lnTo>
                  <a:pt x="32464" y="1075483"/>
                </a:lnTo>
                <a:lnTo>
                  <a:pt x="67669" y="1099234"/>
                </a:lnTo>
                <a:lnTo>
                  <a:pt x="110744" y="1107947"/>
                </a:lnTo>
                <a:lnTo>
                  <a:pt x="1634236" y="1107947"/>
                </a:lnTo>
                <a:lnTo>
                  <a:pt x="1677310" y="1099234"/>
                </a:lnTo>
                <a:lnTo>
                  <a:pt x="1712515" y="1075483"/>
                </a:lnTo>
                <a:lnTo>
                  <a:pt x="1736266" y="1040278"/>
                </a:lnTo>
                <a:lnTo>
                  <a:pt x="1744980" y="997203"/>
                </a:lnTo>
                <a:lnTo>
                  <a:pt x="1744980" y="110743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98214" y="1416558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3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4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80" y="110743"/>
                </a:lnTo>
                <a:lnTo>
                  <a:pt x="1744980" y="997203"/>
                </a:lnTo>
                <a:lnTo>
                  <a:pt x="1736266" y="1040278"/>
                </a:lnTo>
                <a:lnTo>
                  <a:pt x="1712515" y="1075483"/>
                </a:lnTo>
                <a:lnTo>
                  <a:pt x="1677310" y="1099234"/>
                </a:lnTo>
                <a:lnTo>
                  <a:pt x="1634236" y="1107947"/>
                </a:lnTo>
                <a:lnTo>
                  <a:pt x="110744" y="1107947"/>
                </a:lnTo>
                <a:lnTo>
                  <a:pt x="67669" y="1099234"/>
                </a:lnTo>
                <a:lnTo>
                  <a:pt x="32464" y="1075483"/>
                </a:lnTo>
                <a:lnTo>
                  <a:pt x="8713" y="1040278"/>
                </a:lnTo>
                <a:lnTo>
                  <a:pt x="0" y="997203"/>
                </a:lnTo>
                <a:lnTo>
                  <a:pt x="0" y="11074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1761" y="1600961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3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3"/>
                </a:lnTo>
                <a:lnTo>
                  <a:pt x="0" y="997203"/>
                </a:lnTo>
                <a:lnTo>
                  <a:pt x="8713" y="1040278"/>
                </a:lnTo>
                <a:lnTo>
                  <a:pt x="32464" y="1075483"/>
                </a:lnTo>
                <a:lnTo>
                  <a:pt x="67669" y="1099234"/>
                </a:lnTo>
                <a:lnTo>
                  <a:pt x="110743" y="1107948"/>
                </a:lnTo>
                <a:lnTo>
                  <a:pt x="1634236" y="1107948"/>
                </a:lnTo>
                <a:lnTo>
                  <a:pt x="1677310" y="1099234"/>
                </a:lnTo>
                <a:lnTo>
                  <a:pt x="1712515" y="1075483"/>
                </a:lnTo>
                <a:lnTo>
                  <a:pt x="1736266" y="1040278"/>
                </a:lnTo>
                <a:lnTo>
                  <a:pt x="1744979" y="997203"/>
                </a:lnTo>
                <a:lnTo>
                  <a:pt x="1744979" y="110743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FFFFFF">
              <a:alpha val="9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91761" y="1600961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3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3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79" y="110743"/>
                </a:lnTo>
                <a:lnTo>
                  <a:pt x="1744979" y="997203"/>
                </a:lnTo>
                <a:lnTo>
                  <a:pt x="1736266" y="1040278"/>
                </a:lnTo>
                <a:lnTo>
                  <a:pt x="1712515" y="1075483"/>
                </a:lnTo>
                <a:lnTo>
                  <a:pt x="1677310" y="1099234"/>
                </a:lnTo>
                <a:lnTo>
                  <a:pt x="1634236" y="1107948"/>
                </a:lnTo>
                <a:lnTo>
                  <a:pt x="110743" y="1107948"/>
                </a:lnTo>
                <a:lnTo>
                  <a:pt x="67669" y="1099234"/>
                </a:lnTo>
                <a:lnTo>
                  <a:pt x="32464" y="1075483"/>
                </a:lnTo>
                <a:lnTo>
                  <a:pt x="8713" y="1040278"/>
                </a:lnTo>
                <a:lnTo>
                  <a:pt x="0" y="997203"/>
                </a:lnTo>
                <a:lnTo>
                  <a:pt x="0" y="110743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15205" y="1941322"/>
            <a:ext cx="14979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0" dirty="0">
                <a:latin typeface="Trebuchet MS"/>
                <a:cs typeface="Trebuchet MS"/>
              </a:rPr>
              <a:t>Infringement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31414" y="3031998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3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3"/>
                </a:lnTo>
                <a:lnTo>
                  <a:pt x="0" y="997203"/>
                </a:lnTo>
                <a:lnTo>
                  <a:pt x="8713" y="1040278"/>
                </a:lnTo>
                <a:lnTo>
                  <a:pt x="32464" y="1075483"/>
                </a:lnTo>
                <a:lnTo>
                  <a:pt x="67669" y="1099234"/>
                </a:lnTo>
                <a:lnTo>
                  <a:pt x="110743" y="1107947"/>
                </a:lnTo>
                <a:lnTo>
                  <a:pt x="1634236" y="1107947"/>
                </a:lnTo>
                <a:lnTo>
                  <a:pt x="1677310" y="1099234"/>
                </a:lnTo>
                <a:lnTo>
                  <a:pt x="1712515" y="1075483"/>
                </a:lnTo>
                <a:lnTo>
                  <a:pt x="1736266" y="1040278"/>
                </a:lnTo>
                <a:lnTo>
                  <a:pt x="1744980" y="997203"/>
                </a:lnTo>
                <a:lnTo>
                  <a:pt x="1744980" y="110743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1414" y="3031998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3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3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80" y="110743"/>
                </a:lnTo>
                <a:lnTo>
                  <a:pt x="1744980" y="997203"/>
                </a:lnTo>
                <a:lnTo>
                  <a:pt x="1736266" y="1040278"/>
                </a:lnTo>
                <a:lnTo>
                  <a:pt x="1712515" y="1075483"/>
                </a:lnTo>
                <a:lnTo>
                  <a:pt x="1677310" y="1099234"/>
                </a:lnTo>
                <a:lnTo>
                  <a:pt x="1634236" y="1107947"/>
                </a:lnTo>
                <a:lnTo>
                  <a:pt x="110743" y="1107947"/>
                </a:lnTo>
                <a:lnTo>
                  <a:pt x="67669" y="1099234"/>
                </a:lnTo>
                <a:lnTo>
                  <a:pt x="32464" y="1075483"/>
                </a:lnTo>
                <a:lnTo>
                  <a:pt x="8713" y="1040278"/>
                </a:lnTo>
                <a:lnTo>
                  <a:pt x="0" y="997203"/>
                </a:lnTo>
                <a:lnTo>
                  <a:pt x="0" y="11074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24961" y="3216401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3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4"/>
                </a:lnTo>
                <a:lnTo>
                  <a:pt x="0" y="997204"/>
                </a:lnTo>
                <a:lnTo>
                  <a:pt x="8713" y="1040278"/>
                </a:lnTo>
                <a:lnTo>
                  <a:pt x="32464" y="1075483"/>
                </a:lnTo>
                <a:lnTo>
                  <a:pt x="67669" y="1099234"/>
                </a:lnTo>
                <a:lnTo>
                  <a:pt x="110743" y="1107948"/>
                </a:lnTo>
                <a:lnTo>
                  <a:pt x="1634236" y="1107948"/>
                </a:lnTo>
                <a:lnTo>
                  <a:pt x="1677310" y="1099234"/>
                </a:lnTo>
                <a:lnTo>
                  <a:pt x="1712515" y="1075483"/>
                </a:lnTo>
                <a:lnTo>
                  <a:pt x="1736266" y="1040278"/>
                </a:lnTo>
                <a:lnTo>
                  <a:pt x="1744979" y="997204"/>
                </a:lnTo>
                <a:lnTo>
                  <a:pt x="1744979" y="110744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FFFFFF">
              <a:alpha val="9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24961" y="3216401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4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3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79" y="110744"/>
                </a:lnTo>
                <a:lnTo>
                  <a:pt x="1744979" y="997204"/>
                </a:lnTo>
                <a:lnTo>
                  <a:pt x="1736266" y="1040278"/>
                </a:lnTo>
                <a:lnTo>
                  <a:pt x="1712515" y="1075483"/>
                </a:lnTo>
                <a:lnTo>
                  <a:pt x="1677310" y="1099234"/>
                </a:lnTo>
                <a:lnTo>
                  <a:pt x="1634236" y="1107948"/>
                </a:lnTo>
                <a:lnTo>
                  <a:pt x="110743" y="1107948"/>
                </a:lnTo>
                <a:lnTo>
                  <a:pt x="67669" y="1099234"/>
                </a:lnTo>
                <a:lnTo>
                  <a:pt x="32464" y="1075483"/>
                </a:lnTo>
                <a:lnTo>
                  <a:pt x="8713" y="1040278"/>
                </a:lnTo>
                <a:lnTo>
                  <a:pt x="0" y="997204"/>
                </a:lnTo>
                <a:lnTo>
                  <a:pt x="0" y="110744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48405" y="3403472"/>
            <a:ext cx="1500505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396240">
              <a:lnSpc>
                <a:spcPts val="2430"/>
              </a:lnSpc>
              <a:spcBef>
                <a:spcPts val="350"/>
              </a:spcBef>
            </a:pPr>
            <a:r>
              <a:rPr sz="2200" spc="-110" dirty="0">
                <a:latin typeface="Trebuchet MS"/>
                <a:cs typeface="Trebuchet MS"/>
              </a:rPr>
              <a:t>Direct  </a:t>
            </a:r>
            <a:r>
              <a:rPr sz="2200" spc="-40" dirty="0">
                <a:latin typeface="Trebuchet MS"/>
                <a:cs typeface="Trebuchet MS"/>
              </a:rPr>
              <a:t>I</a:t>
            </a:r>
            <a:r>
              <a:rPr sz="2200" spc="-90" dirty="0">
                <a:latin typeface="Trebuchet MS"/>
                <a:cs typeface="Trebuchet MS"/>
              </a:rPr>
              <a:t>n</a:t>
            </a:r>
            <a:r>
              <a:rPr sz="2200" spc="-100" dirty="0">
                <a:latin typeface="Trebuchet MS"/>
                <a:cs typeface="Trebuchet MS"/>
              </a:rPr>
              <a:t>frin</a:t>
            </a:r>
            <a:r>
              <a:rPr sz="2200" spc="-140" dirty="0">
                <a:latin typeface="Trebuchet MS"/>
                <a:cs typeface="Trebuchet MS"/>
              </a:rPr>
              <a:t>g</a:t>
            </a:r>
            <a:r>
              <a:rPr sz="2200" spc="-90" dirty="0">
                <a:latin typeface="Trebuchet MS"/>
                <a:cs typeface="Trebuchet MS"/>
              </a:rPr>
              <a:t>eme</a:t>
            </a:r>
            <a:r>
              <a:rPr sz="2200" spc="-100" dirty="0">
                <a:latin typeface="Trebuchet MS"/>
                <a:cs typeface="Trebuchet MS"/>
              </a:rPr>
              <a:t>n</a:t>
            </a:r>
            <a:r>
              <a:rPr sz="2200" spc="-140" dirty="0">
                <a:latin typeface="Trebuchet MS"/>
                <a:cs typeface="Trebuchet MS"/>
              </a:rPr>
              <a:t>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64614" y="4647438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3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3"/>
                </a:lnTo>
                <a:lnTo>
                  <a:pt x="0" y="997153"/>
                </a:lnTo>
                <a:lnTo>
                  <a:pt x="8713" y="1040278"/>
                </a:lnTo>
                <a:lnTo>
                  <a:pt x="32464" y="1075496"/>
                </a:lnTo>
                <a:lnTo>
                  <a:pt x="67669" y="1099240"/>
                </a:lnTo>
                <a:lnTo>
                  <a:pt x="110743" y="1107948"/>
                </a:lnTo>
                <a:lnTo>
                  <a:pt x="1634236" y="1107948"/>
                </a:lnTo>
                <a:lnTo>
                  <a:pt x="1677310" y="1099240"/>
                </a:lnTo>
                <a:lnTo>
                  <a:pt x="1712515" y="1075496"/>
                </a:lnTo>
                <a:lnTo>
                  <a:pt x="1736266" y="1040278"/>
                </a:lnTo>
                <a:lnTo>
                  <a:pt x="1744980" y="997153"/>
                </a:lnTo>
                <a:lnTo>
                  <a:pt x="1744980" y="110743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64614" y="4647438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3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3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80" y="110743"/>
                </a:lnTo>
                <a:lnTo>
                  <a:pt x="1744980" y="997153"/>
                </a:lnTo>
                <a:lnTo>
                  <a:pt x="1736266" y="1040278"/>
                </a:lnTo>
                <a:lnTo>
                  <a:pt x="1712515" y="1075496"/>
                </a:lnTo>
                <a:lnTo>
                  <a:pt x="1677310" y="1099240"/>
                </a:lnTo>
                <a:lnTo>
                  <a:pt x="1634236" y="1107948"/>
                </a:lnTo>
                <a:lnTo>
                  <a:pt x="110743" y="1107948"/>
                </a:lnTo>
                <a:lnTo>
                  <a:pt x="67669" y="1099240"/>
                </a:lnTo>
                <a:lnTo>
                  <a:pt x="32464" y="1075496"/>
                </a:lnTo>
                <a:lnTo>
                  <a:pt x="8713" y="1040278"/>
                </a:lnTo>
                <a:lnTo>
                  <a:pt x="0" y="997153"/>
                </a:lnTo>
                <a:lnTo>
                  <a:pt x="0" y="11074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9685" y="4831841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3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3"/>
                </a:lnTo>
                <a:lnTo>
                  <a:pt x="0" y="997153"/>
                </a:lnTo>
                <a:lnTo>
                  <a:pt x="8713" y="1040278"/>
                </a:lnTo>
                <a:lnTo>
                  <a:pt x="32464" y="1075496"/>
                </a:lnTo>
                <a:lnTo>
                  <a:pt x="67669" y="1099240"/>
                </a:lnTo>
                <a:lnTo>
                  <a:pt x="110743" y="1107947"/>
                </a:lnTo>
                <a:lnTo>
                  <a:pt x="1634236" y="1107947"/>
                </a:lnTo>
                <a:lnTo>
                  <a:pt x="1677310" y="1099240"/>
                </a:lnTo>
                <a:lnTo>
                  <a:pt x="1712515" y="1075496"/>
                </a:lnTo>
                <a:lnTo>
                  <a:pt x="1736266" y="1040278"/>
                </a:lnTo>
                <a:lnTo>
                  <a:pt x="1744979" y="997153"/>
                </a:lnTo>
                <a:lnTo>
                  <a:pt x="1744979" y="110743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FFFFFF">
              <a:alpha val="9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9685" y="4831841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3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3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79" y="110743"/>
                </a:lnTo>
                <a:lnTo>
                  <a:pt x="1744979" y="997153"/>
                </a:lnTo>
                <a:lnTo>
                  <a:pt x="1736266" y="1040278"/>
                </a:lnTo>
                <a:lnTo>
                  <a:pt x="1712515" y="1075496"/>
                </a:lnTo>
                <a:lnTo>
                  <a:pt x="1677310" y="1099240"/>
                </a:lnTo>
                <a:lnTo>
                  <a:pt x="1634236" y="1107947"/>
                </a:lnTo>
                <a:lnTo>
                  <a:pt x="110743" y="1107947"/>
                </a:lnTo>
                <a:lnTo>
                  <a:pt x="67669" y="1099240"/>
                </a:lnTo>
                <a:lnTo>
                  <a:pt x="32464" y="1075496"/>
                </a:lnTo>
                <a:lnTo>
                  <a:pt x="8713" y="1040278"/>
                </a:lnTo>
                <a:lnTo>
                  <a:pt x="0" y="997153"/>
                </a:lnTo>
                <a:lnTo>
                  <a:pt x="0" y="110743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81860" y="5019547"/>
            <a:ext cx="149796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indent="385445">
              <a:lnSpc>
                <a:spcPts val="2420"/>
              </a:lnSpc>
              <a:spcBef>
                <a:spcPts val="359"/>
              </a:spcBef>
            </a:pPr>
            <a:r>
              <a:rPr sz="2200" spc="-145" dirty="0">
                <a:latin typeface="Trebuchet MS"/>
                <a:cs typeface="Trebuchet MS"/>
              </a:rPr>
              <a:t>Literal  </a:t>
            </a:r>
            <a:r>
              <a:rPr sz="2200" spc="-40" dirty="0">
                <a:latin typeface="Trebuchet MS"/>
                <a:cs typeface="Trebuchet MS"/>
              </a:rPr>
              <a:t>I</a:t>
            </a:r>
            <a:r>
              <a:rPr sz="2200" spc="-95" dirty="0">
                <a:latin typeface="Trebuchet MS"/>
                <a:cs typeface="Trebuchet MS"/>
              </a:rPr>
              <a:t>n</a:t>
            </a:r>
            <a:r>
              <a:rPr sz="2200" spc="-100" dirty="0">
                <a:latin typeface="Trebuchet MS"/>
                <a:cs typeface="Trebuchet MS"/>
              </a:rPr>
              <a:t>frin</a:t>
            </a:r>
            <a:r>
              <a:rPr sz="2200" spc="-140" dirty="0">
                <a:latin typeface="Trebuchet MS"/>
                <a:cs typeface="Trebuchet MS"/>
              </a:rPr>
              <a:t>g</a:t>
            </a:r>
            <a:r>
              <a:rPr sz="2200" spc="-90" dirty="0">
                <a:latin typeface="Trebuchet MS"/>
                <a:cs typeface="Trebuchet MS"/>
              </a:rPr>
              <a:t>eme</a:t>
            </a:r>
            <a:r>
              <a:rPr sz="2200" spc="-105" dirty="0">
                <a:latin typeface="Trebuchet MS"/>
                <a:cs typeface="Trebuchet MS"/>
              </a:rPr>
              <a:t>n</a:t>
            </a:r>
            <a:r>
              <a:rPr sz="2200" spc="-140" dirty="0">
                <a:latin typeface="Trebuchet MS"/>
                <a:cs typeface="Trebuchet MS"/>
              </a:rPr>
              <a:t>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98214" y="4647438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4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3"/>
                </a:lnTo>
                <a:lnTo>
                  <a:pt x="0" y="997153"/>
                </a:lnTo>
                <a:lnTo>
                  <a:pt x="8713" y="1040278"/>
                </a:lnTo>
                <a:lnTo>
                  <a:pt x="32464" y="1075496"/>
                </a:lnTo>
                <a:lnTo>
                  <a:pt x="67669" y="1099240"/>
                </a:lnTo>
                <a:lnTo>
                  <a:pt x="110744" y="1107948"/>
                </a:lnTo>
                <a:lnTo>
                  <a:pt x="1634236" y="1107948"/>
                </a:lnTo>
                <a:lnTo>
                  <a:pt x="1677310" y="1099240"/>
                </a:lnTo>
                <a:lnTo>
                  <a:pt x="1712515" y="1075496"/>
                </a:lnTo>
                <a:lnTo>
                  <a:pt x="1736266" y="1040278"/>
                </a:lnTo>
                <a:lnTo>
                  <a:pt x="1744980" y="997153"/>
                </a:lnTo>
                <a:lnTo>
                  <a:pt x="1744980" y="110743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98214" y="4647438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3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4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80" y="110743"/>
                </a:lnTo>
                <a:lnTo>
                  <a:pt x="1744980" y="997153"/>
                </a:lnTo>
                <a:lnTo>
                  <a:pt x="1736266" y="1040278"/>
                </a:lnTo>
                <a:lnTo>
                  <a:pt x="1712515" y="1075496"/>
                </a:lnTo>
                <a:lnTo>
                  <a:pt x="1677310" y="1099240"/>
                </a:lnTo>
                <a:lnTo>
                  <a:pt x="1634236" y="1107948"/>
                </a:lnTo>
                <a:lnTo>
                  <a:pt x="110744" y="1107948"/>
                </a:lnTo>
                <a:lnTo>
                  <a:pt x="67669" y="1099240"/>
                </a:lnTo>
                <a:lnTo>
                  <a:pt x="32464" y="1075496"/>
                </a:lnTo>
                <a:lnTo>
                  <a:pt x="8713" y="1040278"/>
                </a:lnTo>
                <a:lnTo>
                  <a:pt x="0" y="997153"/>
                </a:lnTo>
                <a:lnTo>
                  <a:pt x="0" y="11074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91761" y="4831841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3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3"/>
                </a:lnTo>
                <a:lnTo>
                  <a:pt x="0" y="997153"/>
                </a:lnTo>
                <a:lnTo>
                  <a:pt x="8713" y="1040278"/>
                </a:lnTo>
                <a:lnTo>
                  <a:pt x="32464" y="1075496"/>
                </a:lnTo>
                <a:lnTo>
                  <a:pt x="67669" y="1099240"/>
                </a:lnTo>
                <a:lnTo>
                  <a:pt x="110743" y="1107947"/>
                </a:lnTo>
                <a:lnTo>
                  <a:pt x="1634236" y="1107947"/>
                </a:lnTo>
                <a:lnTo>
                  <a:pt x="1677310" y="1099240"/>
                </a:lnTo>
                <a:lnTo>
                  <a:pt x="1712515" y="1075496"/>
                </a:lnTo>
                <a:lnTo>
                  <a:pt x="1736266" y="1040278"/>
                </a:lnTo>
                <a:lnTo>
                  <a:pt x="1744979" y="997153"/>
                </a:lnTo>
                <a:lnTo>
                  <a:pt x="1744979" y="110743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FFFFFF">
              <a:alpha val="9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1761" y="4831841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3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3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79" y="110743"/>
                </a:lnTo>
                <a:lnTo>
                  <a:pt x="1744979" y="997153"/>
                </a:lnTo>
                <a:lnTo>
                  <a:pt x="1736266" y="1040278"/>
                </a:lnTo>
                <a:lnTo>
                  <a:pt x="1712515" y="1075496"/>
                </a:lnTo>
                <a:lnTo>
                  <a:pt x="1677310" y="1099240"/>
                </a:lnTo>
                <a:lnTo>
                  <a:pt x="1634236" y="1107947"/>
                </a:lnTo>
                <a:lnTo>
                  <a:pt x="110743" y="1107947"/>
                </a:lnTo>
                <a:lnTo>
                  <a:pt x="67669" y="1099240"/>
                </a:lnTo>
                <a:lnTo>
                  <a:pt x="32464" y="1075496"/>
                </a:lnTo>
                <a:lnTo>
                  <a:pt x="8713" y="1040278"/>
                </a:lnTo>
                <a:lnTo>
                  <a:pt x="0" y="997153"/>
                </a:lnTo>
                <a:lnTo>
                  <a:pt x="0" y="110743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15205" y="5019547"/>
            <a:ext cx="149796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indent="60960">
              <a:lnSpc>
                <a:spcPts val="2420"/>
              </a:lnSpc>
              <a:spcBef>
                <a:spcPts val="359"/>
              </a:spcBef>
            </a:pPr>
            <a:r>
              <a:rPr sz="2200" spc="-110" dirty="0">
                <a:latin typeface="Trebuchet MS"/>
                <a:cs typeface="Trebuchet MS"/>
              </a:rPr>
              <a:t>Equivalence  </a:t>
            </a:r>
            <a:r>
              <a:rPr sz="2200" spc="-40" dirty="0">
                <a:latin typeface="Trebuchet MS"/>
                <a:cs typeface="Trebuchet MS"/>
              </a:rPr>
              <a:t>I</a:t>
            </a:r>
            <a:r>
              <a:rPr sz="2200" spc="-95" dirty="0">
                <a:latin typeface="Trebuchet MS"/>
                <a:cs typeface="Trebuchet MS"/>
              </a:rPr>
              <a:t>n</a:t>
            </a:r>
            <a:r>
              <a:rPr sz="2200" spc="-100" dirty="0">
                <a:latin typeface="Trebuchet MS"/>
                <a:cs typeface="Trebuchet MS"/>
              </a:rPr>
              <a:t>frin</a:t>
            </a:r>
            <a:r>
              <a:rPr sz="2200" spc="-140" dirty="0">
                <a:latin typeface="Trebuchet MS"/>
                <a:cs typeface="Trebuchet MS"/>
              </a:rPr>
              <a:t>g</a:t>
            </a:r>
            <a:r>
              <a:rPr sz="2200" spc="-90" dirty="0">
                <a:latin typeface="Trebuchet MS"/>
                <a:cs typeface="Trebuchet MS"/>
              </a:rPr>
              <a:t>eme</a:t>
            </a:r>
            <a:r>
              <a:rPr sz="2200" spc="-105" dirty="0">
                <a:latin typeface="Trebuchet MS"/>
                <a:cs typeface="Trebuchet MS"/>
              </a:rPr>
              <a:t>n</a:t>
            </a:r>
            <a:r>
              <a:rPr sz="2200" spc="-140" dirty="0">
                <a:latin typeface="Trebuchet MS"/>
                <a:cs typeface="Trebuchet MS"/>
              </a:rPr>
              <a:t>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65014" y="3031998"/>
            <a:ext cx="1743710" cy="1108075"/>
          </a:xfrm>
          <a:custGeom>
            <a:avLst/>
            <a:gdLst/>
            <a:ahLst/>
            <a:cxnLst/>
            <a:rect l="l" t="t" r="r" b="b"/>
            <a:pathLst>
              <a:path w="1743709" h="1108075">
                <a:moveTo>
                  <a:pt x="1632712" y="0"/>
                </a:moveTo>
                <a:lnTo>
                  <a:pt x="110744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3"/>
                </a:lnTo>
                <a:lnTo>
                  <a:pt x="0" y="997203"/>
                </a:lnTo>
                <a:lnTo>
                  <a:pt x="8713" y="1040278"/>
                </a:lnTo>
                <a:lnTo>
                  <a:pt x="32464" y="1075483"/>
                </a:lnTo>
                <a:lnTo>
                  <a:pt x="67669" y="1099234"/>
                </a:lnTo>
                <a:lnTo>
                  <a:pt x="110744" y="1107947"/>
                </a:lnTo>
                <a:lnTo>
                  <a:pt x="1632712" y="1107947"/>
                </a:lnTo>
                <a:lnTo>
                  <a:pt x="1675786" y="1099234"/>
                </a:lnTo>
                <a:lnTo>
                  <a:pt x="1710991" y="1075483"/>
                </a:lnTo>
                <a:lnTo>
                  <a:pt x="1734742" y="1040278"/>
                </a:lnTo>
                <a:lnTo>
                  <a:pt x="1743456" y="997203"/>
                </a:lnTo>
                <a:lnTo>
                  <a:pt x="1743456" y="110743"/>
                </a:lnTo>
                <a:lnTo>
                  <a:pt x="1734742" y="67669"/>
                </a:lnTo>
                <a:lnTo>
                  <a:pt x="1710991" y="32464"/>
                </a:lnTo>
                <a:lnTo>
                  <a:pt x="1675786" y="8713"/>
                </a:lnTo>
                <a:lnTo>
                  <a:pt x="16327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5014" y="3031998"/>
            <a:ext cx="1743710" cy="1108075"/>
          </a:xfrm>
          <a:custGeom>
            <a:avLst/>
            <a:gdLst/>
            <a:ahLst/>
            <a:cxnLst/>
            <a:rect l="l" t="t" r="r" b="b"/>
            <a:pathLst>
              <a:path w="1743709" h="1108075">
                <a:moveTo>
                  <a:pt x="0" y="110743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4" y="0"/>
                </a:lnTo>
                <a:lnTo>
                  <a:pt x="1632712" y="0"/>
                </a:lnTo>
                <a:lnTo>
                  <a:pt x="1675786" y="8713"/>
                </a:lnTo>
                <a:lnTo>
                  <a:pt x="1710991" y="32464"/>
                </a:lnTo>
                <a:lnTo>
                  <a:pt x="1734742" y="67669"/>
                </a:lnTo>
                <a:lnTo>
                  <a:pt x="1743456" y="110743"/>
                </a:lnTo>
                <a:lnTo>
                  <a:pt x="1743456" y="997203"/>
                </a:lnTo>
                <a:lnTo>
                  <a:pt x="1734742" y="1040278"/>
                </a:lnTo>
                <a:lnTo>
                  <a:pt x="1710991" y="1075483"/>
                </a:lnTo>
                <a:lnTo>
                  <a:pt x="1675786" y="1099234"/>
                </a:lnTo>
                <a:lnTo>
                  <a:pt x="1632712" y="1107947"/>
                </a:lnTo>
                <a:lnTo>
                  <a:pt x="110744" y="1107947"/>
                </a:lnTo>
                <a:lnTo>
                  <a:pt x="67669" y="1099234"/>
                </a:lnTo>
                <a:lnTo>
                  <a:pt x="32464" y="1075483"/>
                </a:lnTo>
                <a:lnTo>
                  <a:pt x="8713" y="1040278"/>
                </a:lnTo>
                <a:lnTo>
                  <a:pt x="0" y="997203"/>
                </a:lnTo>
                <a:lnTo>
                  <a:pt x="0" y="11074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58561" y="3216401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1634236" y="0"/>
                </a:moveTo>
                <a:lnTo>
                  <a:pt x="110743" y="0"/>
                </a:lnTo>
                <a:lnTo>
                  <a:pt x="67669" y="8713"/>
                </a:lnTo>
                <a:lnTo>
                  <a:pt x="32464" y="32464"/>
                </a:lnTo>
                <a:lnTo>
                  <a:pt x="8713" y="67669"/>
                </a:lnTo>
                <a:lnTo>
                  <a:pt x="0" y="110744"/>
                </a:lnTo>
                <a:lnTo>
                  <a:pt x="0" y="997204"/>
                </a:lnTo>
                <a:lnTo>
                  <a:pt x="8713" y="1040278"/>
                </a:lnTo>
                <a:lnTo>
                  <a:pt x="32464" y="1075483"/>
                </a:lnTo>
                <a:lnTo>
                  <a:pt x="67669" y="1099234"/>
                </a:lnTo>
                <a:lnTo>
                  <a:pt x="110743" y="1107948"/>
                </a:lnTo>
                <a:lnTo>
                  <a:pt x="1634236" y="1107948"/>
                </a:lnTo>
                <a:lnTo>
                  <a:pt x="1677310" y="1099234"/>
                </a:lnTo>
                <a:lnTo>
                  <a:pt x="1712515" y="1075483"/>
                </a:lnTo>
                <a:lnTo>
                  <a:pt x="1736266" y="1040278"/>
                </a:lnTo>
                <a:lnTo>
                  <a:pt x="1744980" y="997204"/>
                </a:lnTo>
                <a:lnTo>
                  <a:pt x="1744980" y="110744"/>
                </a:lnTo>
                <a:lnTo>
                  <a:pt x="1736266" y="67669"/>
                </a:lnTo>
                <a:lnTo>
                  <a:pt x="1712515" y="32464"/>
                </a:lnTo>
                <a:lnTo>
                  <a:pt x="1677310" y="8713"/>
                </a:lnTo>
                <a:lnTo>
                  <a:pt x="1634236" y="0"/>
                </a:lnTo>
                <a:close/>
              </a:path>
            </a:pathLst>
          </a:custGeom>
          <a:solidFill>
            <a:srgbClr val="FFFFFF">
              <a:alpha val="9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58561" y="3216401"/>
            <a:ext cx="1744980" cy="1108075"/>
          </a:xfrm>
          <a:custGeom>
            <a:avLst/>
            <a:gdLst/>
            <a:ahLst/>
            <a:cxnLst/>
            <a:rect l="l" t="t" r="r" b="b"/>
            <a:pathLst>
              <a:path w="1744979" h="1108075">
                <a:moveTo>
                  <a:pt x="0" y="110744"/>
                </a:moveTo>
                <a:lnTo>
                  <a:pt x="8713" y="67669"/>
                </a:lnTo>
                <a:lnTo>
                  <a:pt x="32464" y="32464"/>
                </a:lnTo>
                <a:lnTo>
                  <a:pt x="67669" y="8713"/>
                </a:lnTo>
                <a:lnTo>
                  <a:pt x="110743" y="0"/>
                </a:lnTo>
                <a:lnTo>
                  <a:pt x="1634236" y="0"/>
                </a:lnTo>
                <a:lnTo>
                  <a:pt x="1677310" y="8713"/>
                </a:lnTo>
                <a:lnTo>
                  <a:pt x="1712515" y="32464"/>
                </a:lnTo>
                <a:lnTo>
                  <a:pt x="1736266" y="67669"/>
                </a:lnTo>
                <a:lnTo>
                  <a:pt x="1744980" y="110744"/>
                </a:lnTo>
                <a:lnTo>
                  <a:pt x="1744980" y="997204"/>
                </a:lnTo>
                <a:lnTo>
                  <a:pt x="1736266" y="1040278"/>
                </a:lnTo>
                <a:lnTo>
                  <a:pt x="1712515" y="1075483"/>
                </a:lnTo>
                <a:lnTo>
                  <a:pt x="1677310" y="1099234"/>
                </a:lnTo>
                <a:lnTo>
                  <a:pt x="1634236" y="1107948"/>
                </a:lnTo>
                <a:lnTo>
                  <a:pt x="110743" y="1107948"/>
                </a:lnTo>
                <a:lnTo>
                  <a:pt x="67669" y="1099234"/>
                </a:lnTo>
                <a:lnTo>
                  <a:pt x="32464" y="1075483"/>
                </a:lnTo>
                <a:lnTo>
                  <a:pt x="8713" y="1040278"/>
                </a:lnTo>
                <a:lnTo>
                  <a:pt x="0" y="997204"/>
                </a:lnTo>
                <a:lnTo>
                  <a:pt x="0" y="110744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81625" y="3403472"/>
            <a:ext cx="1497965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299720">
              <a:lnSpc>
                <a:spcPts val="2430"/>
              </a:lnSpc>
              <a:spcBef>
                <a:spcPts val="350"/>
              </a:spcBef>
            </a:pPr>
            <a:r>
              <a:rPr sz="2200" spc="-105" dirty="0">
                <a:latin typeface="Trebuchet MS"/>
                <a:cs typeface="Trebuchet MS"/>
              </a:rPr>
              <a:t>Indirect  </a:t>
            </a:r>
            <a:r>
              <a:rPr sz="2200" spc="-40" dirty="0">
                <a:latin typeface="Trebuchet MS"/>
                <a:cs typeface="Trebuchet MS"/>
              </a:rPr>
              <a:t>I</a:t>
            </a:r>
            <a:r>
              <a:rPr sz="2200" spc="-95" dirty="0">
                <a:latin typeface="Trebuchet MS"/>
                <a:cs typeface="Trebuchet MS"/>
              </a:rPr>
              <a:t>n</a:t>
            </a:r>
            <a:r>
              <a:rPr sz="2200" spc="-100" dirty="0">
                <a:latin typeface="Trebuchet MS"/>
                <a:cs typeface="Trebuchet MS"/>
              </a:rPr>
              <a:t>frin</a:t>
            </a:r>
            <a:r>
              <a:rPr sz="2200" spc="-140" dirty="0">
                <a:latin typeface="Trebuchet MS"/>
                <a:cs typeface="Trebuchet MS"/>
              </a:rPr>
              <a:t>g</a:t>
            </a:r>
            <a:r>
              <a:rPr sz="2200" spc="-90" dirty="0">
                <a:latin typeface="Trebuchet MS"/>
                <a:cs typeface="Trebuchet MS"/>
              </a:rPr>
              <a:t>eme</a:t>
            </a:r>
            <a:r>
              <a:rPr sz="2200" spc="-105" dirty="0">
                <a:latin typeface="Trebuchet MS"/>
                <a:cs typeface="Trebuchet MS"/>
              </a:rPr>
              <a:t>n</a:t>
            </a:r>
            <a:r>
              <a:rPr sz="2200" spc="-140" dirty="0">
                <a:latin typeface="Trebuchet MS"/>
                <a:cs typeface="Trebuchet MS"/>
              </a:rPr>
              <a:t>t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1443</Words>
  <Application>Microsoft Office PowerPoint</Application>
  <PresentationFormat>On-screen Show (4:3)</PresentationFormat>
  <Paragraphs>208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Patent Infringement</vt:lpstr>
      <vt:lpstr>Exclusive Rights of a Patent Holder</vt:lpstr>
      <vt:lpstr>Patent Infringement</vt:lpstr>
      <vt:lpstr>Patent Infringement (Cont.)</vt:lpstr>
      <vt:lpstr>Example patent claim</vt:lpstr>
      <vt:lpstr>Types of Patent Infringement</vt:lpstr>
      <vt:lpstr>Direct Infringement</vt:lpstr>
      <vt:lpstr>Indirect Infringement</vt:lpstr>
      <vt:lpstr>Types of Patent Infringement (Cont.)</vt:lpstr>
      <vt:lpstr>Structure of a claim</vt:lpstr>
      <vt:lpstr>Literal Infringement</vt:lpstr>
      <vt:lpstr>Equivalence Infringement</vt:lpstr>
      <vt:lpstr>Doctrine of Equivalents (DOE)</vt:lpstr>
      <vt:lpstr>Elements Recited:</vt:lpstr>
      <vt:lpstr>Accused Burger #1</vt:lpstr>
      <vt:lpstr>Accused Burger #2</vt:lpstr>
      <vt:lpstr>Literal Infringement Analysis</vt:lpstr>
      <vt:lpstr>Equivalence Infringement Analysis</vt:lpstr>
      <vt:lpstr>Types of Patent Infringement (Cont.)</vt:lpstr>
      <vt:lpstr>Induced Infringement</vt:lpstr>
      <vt:lpstr>Contributory Infringement</vt:lpstr>
      <vt:lpstr>Defenses</vt:lpstr>
      <vt:lpstr>Invalidity</vt:lpstr>
      <vt:lpstr>Experiment, Research or Education</vt:lpstr>
      <vt:lpstr>Government Use</vt:lpstr>
      <vt:lpstr>Patent Exhaustion</vt:lpstr>
      <vt:lpstr>Patent Misuse</vt:lpstr>
      <vt:lpstr>Inequitable Conduct</vt:lpstr>
      <vt:lpstr>Remedies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Patent Infringement</dc:title>
  <dc:creator>CHINKULLI</dc:creator>
  <cp:lastModifiedBy>USER</cp:lastModifiedBy>
  <cp:revision>1</cp:revision>
  <dcterms:created xsi:type="dcterms:W3CDTF">2018-10-23T00:27:42Z</dcterms:created>
  <dcterms:modified xsi:type="dcterms:W3CDTF">2018-10-23T00:31:40Z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2018-10-23T00:00:00Z</vt:filetime>
  </property>
</Properties>
</file>