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Average"/>
      <p:regular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fMfMbJ0YNXRJivD+x/qvsZV/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swald-regular.fntdata"/><Relationship Id="rId16" Type="http://schemas.openxmlformats.org/officeDocument/2006/relationships/font" Target="fonts/Average-regular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1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1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2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1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1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1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HP Non Stop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"/>
          <p:cNvSpPr txBox="1"/>
          <p:nvPr>
            <p:ph type="title"/>
          </p:nvPr>
        </p:nvSpPr>
        <p:spPr>
          <a:xfrm>
            <a:off x="311700" y="213500"/>
            <a:ext cx="8520600" cy="4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ct val="64705"/>
              <a:buFont typeface="Arial"/>
              <a:buNone/>
            </a:pPr>
            <a:r>
              <a:rPr b="1" lang="en" sz="1700"/>
              <a:t>Retail Transaction Core Components</a:t>
            </a:r>
            <a:endParaRPr b="1" sz="1700"/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15" name="Google Shape;115;p10"/>
          <p:cNvSpPr txBox="1"/>
          <p:nvPr>
            <p:ph idx="1" type="body"/>
          </p:nvPr>
        </p:nvSpPr>
        <p:spPr>
          <a:xfrm>
            <a:off x="311700" y="1152475"/>
            <a:ext cx="389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Point of Sale (POS)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Physical or virtual terminal where the customer presents a card (swipe, chip, tap, mobile wallet).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POS forms an </a:t>
            </a:r>
            <a:r>
              <a:rPr b="1" lang="en" sz="1100">
                <a:solidFill>
                  <a:schemeClr val="dk1"/>
                </a:solidFill>
              </a:rPr>
              <a:t>ISO 8583 authorization request (0100)</a:t>
            </a:r>
            <a:r>
              <a:rPr lang="en" sz="1100">
                <a:solidFill>
                  <a:schemeClr val="dk1"/>
                </a:solidFill>
              </a:rPr>
              <a:t> with details: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MTI (Message Type Identifier = 0100)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Primary Account Number (PAN)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Transaction amount, currency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Merchant ID, Terminal ID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Date/time, STAN (System Trace Audit Number)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Switch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merchant’s gateway or processor switch (can be hosted on HP NonStop).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Routes transaction to the correct </a:t>
            </a:r>
            <a:r>
              <a:rPr b="1" lang="en" sz="1100">
                <a:solidFill>
                  <a:schemeClr val="dk1"/>
                </a:solidFill>
              </a:rPr>
              <a:t>Acquirer Processor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Adds routing and logging info, manages retries.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Acquirer Processor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Represents the </a:t>
            </a:r>
            <a:r>
              <a:rPr b="1" lang="en" sz="1100">
                <a:solidFill>
                  <a:schemeClr val="dk1"/>
                </a:solidFill>
              </a:rPr>
              <a:t>merchant’s bank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Authenticates the merchant, ensures the transaction format is correct.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Forwards the ISO 8583 request (still MTI 0100) to the </a:t>
            </a:r>
            <a:r>
              <a:rPr b="1" lang="en" sz="1100">
                <a:solidFill>
                  <a:schemeClr val="dk1"/>
                </a:solidFill>
              </a:rPr>
              <a:t>card network/scheme</a:t>
            </a:r>
            <a:r>
              <a:rPr lang="en" sz="1100">
                <a:solidFill>
                  <a:schemeClr val="dk1"/>
                </a:solidFill>
              </a:rPr>
              <a:t> (Visa, MasterCard, RuPay, Amex, etc.).</a:t>
            </a:r>
            <a:endParaRPr/>
          </a:p>
        </p:txBody>
      </p:sp>
      <p:sp>
        <p:nvSpPr>
          <p:cNvPr id="116" name="Google Shape;116;p10"/>
          <p:cNvSpPr txBox="1"/>
          <p:nvPr>
            <p:ph idx="1" type="body"/>
          </p:nvPr>
        </p:nvSpPr>
        <p:spPr>
          <a:xfrm>
            <a:off x="4572000" y="1152475"/>
            <a:ext cx="3892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Network / Scheme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VisaNet, MasterCard Banknet, NPCI (India), etc.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Validates message structure, applies fraud/risk rules.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Routes the message to the </a:t>
            </a:r>
            <a:r>
              <a:rPr b="1" lang="en" sz="1100">
                <a:solidFill>
                  <a:schemeClr val="dk1"/>
                </a:solidFill>
              </a:rPr>
              <a:t>Issuer Processor</a:t>
            </a:r>
            <a:r>
              <a:rPr lang="en" sz="1100">
                <a:solidFill>
                  <a:schemeClr val="dk1"/>
                </a:solidFill>
              </a:rPr>
              <a:t> based on BIN (Bank Identification Number).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Issuer Processor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system representing the </a:t>
            </a:r>
            <a:r>
              <a:rPr b="1" lang="en" sz="1100">
                <a:solidFill>
                  <a:schemeClr val="dk1"/>
                </a:solidFill>
              </a:rPr>
              <a:t>cardholder’s bank</a:t>
            </a:r>
            <a:r>
              <a:rPr lang="en" sz="1100">
                <a:solidFill>
                  <a:schemeClr val="dk1"/>
                </a:solidFill>
              </a:rPr>
              <a:t> (often HP NonStop).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Core tasks: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Check card validity (expiry, CVV, PIN if required).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Validate available balance/credit limit.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Apply fraud checks, account status, velocity limits.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Responds with ISO 8583 </a:t>
            </a:r>
            <a:r>
              <a:rPr b="1" lang="en" sz="1100">
                <a:solidFill>
                  <a:schemeClr val="dk1"/>
                </a:solidFill>
              </a:rPr>
              <a:t>response (MTI 0110)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Field 39 (Response Code: “00” = Approved, others = Declined).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 startAt="4"/>
            </a:pPr>
            <a:r>
              <a:rPr b="1" lang="en" sz="1100">
                <a:solidFill>
                  <a:schemeClr val="dk1"/>
                </a:solidFill>
              </a:rPr>
              <a:t>Bank (Core System)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issuer’s </a:t>
            </a:r>
            <a:r>
              <a:rPr b="1" lang="en" sz="1100">
                <a:solidFill>
                  <a:schemeClr val="dk1"/>
                </a:solidFill>
              </a:rPr>
              <a:t>core banking system</a:t>
            </a:r>
            <a:r>
              <a:rPr lang="en" sz="1100">
                <a:solidFill>
                  <a:schemeClr val="dk1"/>
                </a:solidFill>
              </a:rPr>
              <a:t> integrated with the Issuer Processor.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Updates account balance in real-time.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Posts transaction into the ledger.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117" name="Google Shape;117;p10" title="retail_pos_iso8583_flow.drawio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100" y="698000"/>
            <a:ext cx="8091675" cy="3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65" name="Google Shape;65;p2" title="Unix Standalone (1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67650"/>
            <a:ext cx="8489076" cy="4675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Unix - Demerits</a:t>
            </a:r>
            <a:endParaRPr/>
          </a:p>
        </p:txBody>
      </p:sp>
      <p:sp>
        <p:nvSpPr>
          <p:cNvPr id="71" name="Google Shape;71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Single Points of Failure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Most Unix/Linux systems rely on single CPU, memory, or motherboard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Kernel crashes bring down entire system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Hardware failures typically require downtime for replacement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Process Management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 built-in process pairs or automatic failover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Application crashes often require manual intervention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Limited automatic recovery mechanisms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Memory Protection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Shared memory architecture vulnerable to corruption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One faulty process can impact system stability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No hardware-level memory isolation between critical processes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7" name="Google Shape;77;p4" title="HP Non Stop Architecture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93600"/>
            <a:ext cx="8520600" cy="43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HP - Key Principles</a:t>
            </a:r>
            <a:endParaRPr/>
          </a:p>
        </p:txBody>
      </p:sp>
      <p:sp>
        <p:nvSpPr>
          <p:cNvPr id="83" name="Google Shape;83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No Single Point of Failure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Every component has redundancy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Automatic detection and isolation of faults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Seamless failover mechanisms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Linear Scalability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Add processors and I/O modules as needed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Performance scales nearly linearly with hardware additions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Online scaling without application changes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Shared-Nothing Architecture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Each processor operates independently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Reduces contention and bottlenecks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Enables horizontal scaling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"/>
          <p:cNvSpPr txBox="1"/>
          <p:nvPr>
            <p:ph type="title"/>
          </p:nvPr>
        </p:nvSpPr>
        <p:spPr>
          <a:xfrm>
            <a:off x="311700" y="445025"/>
            <a:ext cx="85206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4999"/>
              <a:buNone/>
            </a:pPr>
            <a:r>
              <a:rPr lang="en" sz="1800"/>
              <a:t>Use Cases</a:t>
            </a:r>
            <a:endParaRPr sz="1800"/>
          </a:p>
        </p:txBody>
      </p:sp>
      <p:sp>
        <p:nvSpPr>
          <p:cNvPr id="89" name="Google Shape;89;p6"/>
          <p:cNvSpPr txBox="1"/>
          <p:nvPr>
            <p:ph idx="1" type="body"/>
          </p:nvPr>
        </p:nvSpPr>
        <p:spPr>
          <a:xfrm>
            <a:off x="311700" y="903225"/>
            <a:ext cx="7833900" cy="3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1. Banking &amp; Financial Services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ATM Networks: HP NonStop powers nationwide ATM switches where every card swipe must be processed instantly, 24/7.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Core Banking Transactions: Real-time balance updates, fraud detection, and settlement.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Stock Exchanges: Matching buy/sell orders in milliseconds with guaranteed consistency.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2. Telecommunications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Call Processing: Handling millions of concurrent calls, billing events, and CDR (call detail record) generation.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Prepaid/Postpaid Charging Systems: Ensuring accurate, real-time billing for telecom operators.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SMS/Messaging Gateways: High-throughput real-time routing and message delivery.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3. Retail &amp; Payments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Point-of-Sale (POS) Transactions: Retail giants use NonStop to ensure every transaction is processed instantly.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Payment Switching (Visa, MasterCard, Rupay, etc.): Authorization, clearing, and settlement across global networks.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en"/>
              <a:t>	•	Fraud Monitoring in Real-Time: Streaming transaction analysis to catch fraud before approval.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ct val="181818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5" name="Google Shape;95;p7" title="hp_nonstop_layers_guardian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0"/>
            <a:ext cx="8602726" cy="474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"/>
          <p:cNvSpPr txBox="1"/>
          <p:nvPr>
            <p:ph type="title"/>
          </p:nvPr>
        </p:nvSpPr>
        <p:spPr>
          <a:xfrm>
            <a:off x="311700" y="445025"/>
            <a:ext cx="8277300" cy="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1800"/>
              <a:t>Process Pairs</a:t>
            </a:r>
            <a:endParaRPr sz="1800"/>
          </a:p>
        </p:txBody>
      </p:sp>
      <p:sp>
        <p:nvSpPr>
          <p:cNvPr id="101" name="Google Shape;101;p8"/>
          <p:cNvSpPr txBox="1"/>
          <p:nvPr>
            <p:ph idx="1" type="body"/>
          </p:nvPr>
        </p:nvSpPr>
        <p:spPr>
          <a:xfrm>
            <a:off x="311700" y="952500"/>
            <a:ext cx="4877700" cy="36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Normal Operation</a:t>
            </a:r>
            <a:endParaRPr b="1" sz="13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Primary Process</a:t>
            </a:r>
            <a:r>
              <a:rPr lang="en" sz="1100">
                <a:solidFill>
                  <a:schemeClr val="dk1"/>
                </a:solidFill>
              </a:rPr>
              <a:t>: Handles all client requests and performs actual work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Backup Process</a:t>
            </a:r>
            <a:r>
              <a:rPr lang="en" sz="1100">
                <a:solidFill>
                  <a:schemeClr val="dk1"/>
                </a:solidFill>
              </a:rPr>
              <a:t>: Runs on a different CPU/node, stays synchronized but remains passive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Checkpointing</a:t>
            </a:r>
            <a:r>
              <a:rPr lang="en" sz="1100">
                <a:solidFill>
                  <a:schemeClr val="dk1"/>
                </a:solidFill>
              </a:rPr>
              <a:t>: Primary continuously sends state updates to backup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Failure Scenarios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When the primary process or its CPU fails: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Detection</a:t>
            </a:r>
            <a:r>
              <a:rPr lang="en" sz="1100">
                <a:solidFill>
                  <a:schemeClr val="dk1"/>
                </a:solidFill>
              </a:rPr>
              <a:t>: System detects failure within milliseconds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Promotion</a:t>
            </a:r>
            <a:r>
              <a:rPr lang="en" sz="1100">
                <a:solidFill>
                  <a:schemeClr val="dk1"/>
                </a:solidFill>
              </a:rPr>
              <a:t>: Backup automatically becomes the new primary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Recovery</a:t>
            </a:r>
            <a:r>
              <a:rPr lang="en" sz="1100">
                <a:solidFill>
                  <a:schemeClr val="dk1"/>
                </a:solidFill>
              </a:rPr>
              <a:t>: New backup process is spawned on another CPU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Continuity</a:t>
            </a:r>
            <a:r>
              <a:rPr lang="en" sz="1100">
                <a:solidFill>
                  <a:schemeClr val="dk1"/>
                </a:solidFill>
              </a:rPr>
              <a:t>: Client sees no interruption in service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What Makes This Special</a:t>
            </a:r>
            <a:endParaRPr b="1" sz="13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Hardware Independence</a:t>
            </a:r>
            <a:r>
              <a:rPr lang="en" sz="1100">
                <a:solidFill>
                  <a:schemeClr val="dk1"/>
                </a:solidFill>
              </a:rPr>
              <a:t>: Primary and backup run on different physical CPUs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State Synchronization</a:t>
            </a:r>
            <a:r>
              <a:rPr lang="en" sz="1100">
                <a:solidFill>
                  <a:schemeClr val="dk1"/>
                </a:solidFill>
              </a:rPr>
              <a:t>: Backup maintains exact replica of primary's state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Automatic Management</a:t>
            </a:r>
            <a:r>
              <a:rPr lang="en" sz="1100">
                <a:solidFill>
                  <a:schemeClr val="dk1"/>
                </a:solidFill>
              </a:rPr>
              <a:t>: No human intervention required for failover</a:t>
            </a:r>
            <a:endParaRPr sz="1100">
              <a:solidFill>
                <a:schemeClr val="dk1"/>
              </a:solidFill>
            </a:endParaRPr>
          </a:p>
          <a:p>
            <a:pPr indent="-28276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" sz="1100">
                <a:solidFill>
                  <a:schemeClr val="dk1"/>
                </a:solidFill>
              </a:rPr>
              <a:t>Transaction Integrity</a:t>
            </a:r>
            <a:r>
              <a:rPr lang="en" sz="1100">
                <a:solidFill>
                  <a:schemeClr val="dk1"/>
                </a:solidFill>
              </a:rPr>
              <a:t>: In-flight transactions are preserved during failover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211143"/>
              <a:buNone/>
            </a:pPr>
            <a:r>
              <a:rPr lang="en" sz="1100">
                <a:solidFill>
                  <a:schemeClr val="dk1"/>
                </a:solidFill>
              </a:rPr>
              <a:t>This architecture ensures that even if an entire CPU board fails, the application continues running seamlessly on the backup process, achieving the NonStop system's famous "six nines" (99.9999%) availability.</a:t>
            </a:r>
            <a:endParaRPr/>
          </a:p>
        </p:txBody>
      </p:sp>
      <p:pic>
        <p:nvPicPr>
          <p:cNvPr id="102" name="Google Shape;102;p8" title="Process Pair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53000" y="952500"/>
            <a:ext cx="3679300" cy="340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TMF - Transaction Management Facility</a:t>
            </a:r>
            <a:endParaRPr/>
          </a:p>
        </p:txBody>
      </p:sp>
      <p:sp>
        <p:nvSpPr>
          <p:cNvPr id="108" name="Google Shape;108;p9"/>
          <p:cNvSpPr txBox="1"/>
          <p:nvPr>
            <p:ph idx="1" type="body"/>
          </p:nvPr>
        </p:nvSpPr>
        <p:spPr>
          <a:xfrm>
            <a:off x="139275" y="1170125"/>
            <a:ext cx="4385100" cy="37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HP NonStop uses </a:t>
            </a:r>
            <a:r>
              <a:rPr b="1" lang="en" sz="1100">
                <a:solidFill>
                  <a:schemeClr val="dk1"/>
                </a:solidFill>
              </a:rPr>
              <a:t>TMF</a:t>
            </a:r>
            <a:r>
              <a:rPr lang="en" sz="1100">
                <a:solidFill>
                  <a:schemeClr val="dk1"/>
                </a:solidFill>
              </a:rPr>
              <a:t> (Transaction Management Facility) for </a:t>
            </a:r>
            <a:r>
              <a:rPr b="1" lang="en" sz="1100">
                <a:solidFill>
                  <a:schemeClr val="dk1"/>
                </a:solidFill>
              </a:rPr>
              <a:t>ACID compliance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Begin Transaction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Application starts a transaction.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TMF assigns a unique transaction ID.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Redundant Logging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All changes are first written to a </a:t>
            </a:r>
            <a:r>
              <a:rPr b="1" lang="en" sz="1100">
                <a:solidFill>
                  <a:schemeClr val="dk1"/>
                </a:solidFill>
              </a:rPr>
              <a:t>transaction log</a:t>
            </a:r>
            <a:r>
              <a:rPr lang="en" sz="1100">
                <a:solidFill>
                  <a:schemeClr val="dk1"/>
                </a:solidFill>
              </a:rPr>
              <a:t> stored on redundant disks.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The log is mirrored across multiple storage devices.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Two-Phase Commit (2PC)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Prepare Phase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Each resource manager (like NonStop SQL, Enscribe, message queues) records an intent to commit.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Logs are flushed to stable storage.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b="1" lang="en" sz="1100">
                <a:solidFill>
                  <a:schemeClr val="dk1"/>
                </a:solidFill>
              </a:rPr>
              <a:t>Commit Phase</a:t>
            </a:r>
            <a:r>
              <a:rPr lang="en" sz="1100">
                <a:solidFill>
                  <a:schemeClr val="dk1"/>
                </a:solidFill>
              </a:rPr>
              <a:t>: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Once all participants confirm “ready,” TMF issues a global commit.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100">
                <a:solidFill>
                  <a:schemeClr val="dk1"/>
                </a:solidFill>
              </a:rPr>
              <a:t>If any participant cannot prepare, TMF triggers a rollback.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Rollback Mechanism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If a failure occurs mid-transaction, TMF uses the transaction log to </a:t>
            </a:r>
            <a:r>
              <a:rPr b="1" lang="en" sz="1100">
                <a:solidFill>
                  <a:schemeClr val="dk1"/>
                </a:solidFill>
              </a:rPr>
              <a:t>undo changes</a:t>
            </a:r>
            <a:r>
              <a:rPr lang="en" sz="1100">
                <a:solidFill>
                  <a:schemeClr val="dk1"/>
                </a:solidFill>
              </a:rPr>
              <a:t>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6701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100">
                <a:solidFill>
                  <a:schemeClr val="dk1"/>
                </a:solidFill>
              </a:rPr>
              <a:t>Redundant process pairs ensure another CPU can continue recovery.</a:t>
            </a:r>
            <a:br>
              <a:rPr lang="en" sz="1100">
                <a:solidFill>
                  <a:schemeClr val="dk1"/>
                </a:solidFill>
              </a:rPr>
            </a:br>
            <a:endParaRPr/>
          </a:p>
        </p:txBody>
      </p:sp>
      <p:pic>
        <p:nvPicPr>
          <p:cNvPr id="109" name="Google Shape;109;p9" title="hp_nonstop_atm_flowchar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125" y="1095000"/>
            <a:ext cx="4204476" cy="37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