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4"/>
  </p:sldMasterIdLst>
  <p:notesMasterIdLst>
    <p:notesMasterId r:id="rId8"/>
  </p:notesMasterIdLst>
  <p:handoutMasterIdLst>
    <p:handoutMasterId r:id="rId9"/>
  </p:handoutMasterIdLst>
  <p:sldIdLst>
    <p:sldId id="309" r:id="rId5"/>
    <p:sldId id="311" r:id="rId6"/>
    <p:sldId id="314" r:id="rId7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88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F247655-47CC-FB63-C5C7-523D008CD984}" name="Kristen Barcheski" initials="KB" userId="S::kristen.barcheski@oracle.com::59c6070f-981d-4064-b395-2d3768254975" providerId="AD"/>
  <p188:author id="{15BBF38A-F7BC-7B2E-0D61-21D1F83CE523}" name="Michelle Howell" initials="MH" userId="Michelle Howell" providerId="None"/>
  <p188:author id="{9EC3E3B4-3F85-4C90-60E5-0988047D0A26}" name="Brian Duane" initials="BD" userId="S::brian.duane@oracle.com::6f169519-c74b-471f-a3ec-c39154af547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Howell" initials="MH" lastIdx="4" clrIdx="0">
    <p:extLst>
      <p:ext uri="{19B8F6BF-5375-455C-9EA6-DF929625EA0E}">
        <p15:presenceInfo xmlns:p15="http://schemas.microsoft.com/office/powerpoint/2012/main" userId="Michelle How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55CA"/>
    <a:srgbClr val="E5DBBE"/>
    <a:srgbClr val="FACD62"/>
    <a:srgbClr val="94AFAF"/>
    <a:srgbClr val="8B8580"/>
    <a:srgbClr val="2C5967"/>
    <a:srgbClr val="759C6C"/>
    <a:srgbClr val="779395"/>
    <a:srgbClr val="749B6E"/>
    <a:srgbClr val="474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DE648B-B71E-457E-B155-B7F16C26D480}" v="2" dt="2025-03-09T17:47:44.963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55" autoAdjust="0"/>
    <p:restoredTop sz="86395" autoAdjust="0"/>
  </p:normalViewPr>
  <p:slideViewPr>
    <p:cSldViewPr showGuides="1">
      <p:cViewPr>
        <p:scale>
          <a:sx n="103" d="100"/>
          <a:sy n="103" d="100"/>
        </p:scale>
        <p:origin x="-90" y="72"/>
      </p:cViewPr>
      <p:guideLst>
        <p:guide orient="horz" pos="1584"/>
        <p:guide pos="3840"/>
      </p:guideLst>
    </p:cSldViewPr>
  </p:slideViewPr>
  <p:outlineViewPr>
    <p:cViewPr>
      <p:scale>
        <a:sx n="33" d="100"/>
        <a:sy n="33" d="100"/>
      </p:scale>
      <p:origin x="0" y="-412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3294" y="90"/>
      </p:cViewPr>
      <p:guideLst>
        <p:guide orient="horz" pos="3888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RAG MITTAL" userId="S::2023aiml559@wilp.bits-pilani.ac.in::5fa6a208-66c0-4280-b41d-dd869d0f0a5c" providerId="AD" clId="Web-{BADE648B-B71E-457E-B155-B7F16C26D480}"/>
    <pc:docChg chg="delSld">
      <pc:chgData name="ANURAG MITTAL" userId="S::2023aiml559@wilp.bits-pilani.ac.in::5fa6a208-66c0-4280-b41d-dd869d0f0a5c" providerId="AD" clId="Web-{BADE648B-B71E-457E-B155-B7F16C26D480}" dt="2025-03-09T17:47:44.963" v="1"/>
      <pc:docMkLst>
        <pc:docMk/>
      </pc:docMkLst>
      <pc:sldChg chg="del">
        <pc:chgData name="ANURAG MITTAL" userId="S::2023aiml559@wilp.bits-pilani.ac.in::5fa6a208-66c0-4280-b41d-dd869d0f0a5c" providerId="AD" clId="Web-{BADE648B-B71E-457E-B155-B7F16C26D480}" dt="2025-03-09T17:47:44.963" v="1"/>
        <pc:sldMkLst>
          <pc:docMk/>
          <pc:sldMk cId="2198607475" sldId="312"/>
        </pc:sldMkLst>
      </pc:sldChg>
      <pc:sldChg chg="del">
        <pc:chgData name="ANURAG MITTAL" userId="S::2023aiml559@wilp.bits-pilani.ac.in::5fa6a208-66c0-4280-b41d-dd869d0f0a5c" providerId="AD" clId="Web-{BADE648B-B71E-457E-B155-B7F16C26D480}" dt="2025-03-09T17:47:42.916" v="0"/>
        <pc:sldMkLst>
          <pc:docMk/>
          <pc:sldMk cId="980313352" sldId="3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54425A-3696-4DFB-B808-D2B88F3EB7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l">
              <a:defRPr sz="1600"/>
            </a:lvl1pPr>
          </a:lstStyle>
          <a:p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1457F-2D60-4187-92B7-C5BBED78E9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9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r">
              <a:defRPr sz="1600"/>
            </a:lvl1pPr>
          </a:lstStyle>
          <a:p>
            <a:fld id="{320DD655-51D6-466D-8D72-5C78765FC630}" type="datetimeFigureOut">
              <a:rPr lang="en-US" smtClean="0">
                <a:latin typeface="Oracle Sans Tab" panose="020B0503020204020204" pitchFamily="34" charset="0"/>
              </a:rPr>
              <a:t>3/9/2025</a:t>
            </a:fld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A8CCD-D5C0-4680-BEFC-52889AACDB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l">
              <a:defRPr sz="1600"/>
            </a:lvl1pPr>
          </a:lstStyle>
          <a:p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0B35B-8976-44A2-B80D-FC8BD07A16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9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r">
              <a:defRPr sz="1600"/>
            </a:lvl1pPr>
          </a:lstStyle>
          <a:p>
            <a:fld id="{9D34DC6F-9D14-4548-8221-51EE6F5B6657}" type="slidenum">
              <a:rPr lang="en-US" smtClean="0">
                <a:latin typeface="Oracle Sans Tab" panose="020B0503020204020204" pitchFamily="34" charset="0"/>
              </a:rPr>
              <a:t>‹#›</a:t>
            </a:fld>
            <a:endParaRPr lang="en-US" dirty="0">
              <a:latin typeface="Oracle Sans Tab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2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l">
              <a:defRPr sz="16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r">
              <a:defRPr sz="1600">
                <a:latin typeface="+mn-lt"/>
              </a:defRPr>
            </a:lvl1pPr>
          </a:lstStyle>
          <a:p>
            <a:fld id="{4F9C25BA-F9B0-4418-8CA0-3A9DF1256BA5}" type="datetimeFigureOut">
              <a:rPr lang="en-US" smtClean="0"/>
              <a:pPr/>
              <a:t>3/9/2025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299" tIns="56150" rIns="112299" bIns="561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R="0" lvl="0" indent="0" fontAlgn="auto">
              <a:lnSpc>
                <a:spcPct val="95000"/>
              </a:lnSpc>
              <a:spcBef>
                <a:spcPts val="736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dirty="0"/>
              <a:t>Edit Master text styles</a:t>
            </a:r>
          </a:p>
          <a:p>
            <a:pPr marL="449199" marR="0" lvl="1" indent="-224599" fontAlgn="auto">
              <a:lnSpc>
                <a:spcPct val="95000"/>
              </a:lnSpc>
              <a:spcBef>
                <a:spcPts val="736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898397" marR="0" lvl="2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Pct val="120000"/>
              <a:buFont typeface="System Font Regular"/>
              <a:buChar char="-"/>
              <a:tabLst/>
            </a:pPr>
            <a:r>
              <a:rPr lang="en-US" dirty="0"/>
              <a:t>Third level</a:t>
            </a:r>
          </a:p>
          <a:p>
            <a:pPr marL="1347596" marR="0" lvl="3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Pct val="100000"/>
              <a:buFont typeface="System Font Regular"/>
              <a:buChar char="◦"/>
              <a:tabLst/>
            </a:pPr>
            <a:r>
              <a:rPr lang="en-US" dirty="0"/>
              <a:t>Fourth level</a:t>
            </a:r>
          </a:p>
          <a:p>
            <a:pPr marL="1796796" marR="0" lvl="4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Tx/>
              <a:buFont typeface="System Font Regular"/>
              <a:buChar char="•"/>
              <a:tabLst/>
            </a:pPr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r">
              <a:defRPr sz="1600">
                <a:latin typeface="+mn-lt"/>
              </a:defRPr>
            </a:lvl1pPr>
          </a:lstStyle>
          <a:p>
            <a:fld id="{9EDC5964-3162-43B5-B1EC-63C8D166D7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l">
              <a:defRPr sz="16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7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200" b="0" i="0" kern="1200">
        <a:solidFill>
          <a:schemeClr val="tx1"/>
        </a:solidFill>
        <a:latin typeface="Oracle Sans Tab" panose="020B0503020204020204" pitchFamily="34" charset="0"/>
        <a:ea typeface="+mn-ea"/>
        <a:cs typeface="Oracle Sans Tab" panose="020B0503020204020204" pitchFamily="34" charset="0"/>
      </a:defRPr>
    </a:lvl1pPr>
    <a:lvl2pPr marL="457200" algn="l" defTabSz="914400" rtl="0" eaLnBrk="1" latinLnBrk="0" hangingPunct="1">
      <a:defRPr lang="en-US" sz="1200" b="0" i="0" kern="1200">
        <a:solidFill>
          <a:schemeClr val="tx1"/>
        </a:solidFill>
        <a:latin typeface="Oracle Sans Tab" panose="020B0503020204020204" pitchFamily="34" charset="0"/>
        <a:ea typeface="+mn-ea"/>
        <a:cs typeface="Oracle Sans Tab" panose="020B0503020204020204" pitchFamily="34" charset="0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3pPr>
    <a:lvl4pPr marL="1371600" algn="l" defTabSz="914400" rtl="0" eaLnBrk="1" latinLnBrk="0" hangingPunct="1">
      <a:defRPr lang="en-US" sz="105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4pPr>
    <a:lvl5pPr marL="1828800" algn="l" defTabSz="914400" rtl="0" eaLnBrk="1" latinLnBrk="0" hangingPunct="1">
      <a:defRPr lang="en-US" sz="100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2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2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913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A70F255-3C2A-4AC7-8935-184146E3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5" y="182403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4" name="Text Field">
            <a:extLst>
              <a:ext uri="{FF2B5EF4-FFF2-40B4-BE49-F238E27FC236}">
                <a16:creationId xmlns:a16="http://schemas.microsoft.com/office/drawing/2014/main" id="{E46619B6-A626-4CDA-96E2-B94F4637C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875" y="1600200"/>
            <a:ext cx="10671048" cy="451485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8A3F6CD-49F4-D74B-8C7F-D6CA71EFB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8E003242-6B91-1949-A5CA-15BA57A0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8B858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Date">
            <a:extLst>
              <a:ext uri="{FF2B5EF4-FFF2-40B4-BE49-F238E27FC236}">
                <a16:creationId xmlns:a16="http://schemas.microsoft.com/office/drawing/2014/main" id="{65BA88F5-EF53-415B-8446-19188BE67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900" smtClean="0">
                <a:solidFill>
                  <a:srgbClr val="8B8580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1" name="OTag">
            <a:extLst>
              <a:ext uri="{FF2B5EF4-FFF2-40B4-BE49-F238E27FC236}">
                <a16:creationId xmlns:a16="http://schemas.microsoft.com/office/drawing/2014/main" id="{DA16EBAD-93BE-4ACF-A78F-3C1CEDB8602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lang="en-US" sz="2400" b="1" i="0" kern="1200" baseline="0" dirty="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Tx/>
        <a:buFont typeface="System Font Regular"/>
        <a:buNone/>
        <a:tabLst/>
        <a:defRPr sz="1800" b="0" i="0" kern="1200">
          <a:solidFill>
            <a:schemeClr val="tx1"/>
          </a:solidFill>
          <a:latin typeface="+mn-lt"/>
          <a:ea typeface="+mn-ea"/>
          <a:cs typeface="Oracle Sans Tab Light" panose="020B0403020204020204"/>
        </a:defRPr>
      </a:lvl1pPr>
      <a:lvl2pPr marL="365760" marR="0" indent="-18288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+mn-lt"/>
          <a:ea typeface="+mn-ea"/>
          <a:cs typeface="Oracle Sans Tab Light" panose="020B0403020204020204"/>
        </a:defRPr>
      </a:lvl2pPr>
      <a:lvl3pPr marL="547688" marR="0" indent="-182563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Oracle Sans Tab Light" panose="020B0403020204020204"/>
          <a:ea typeface="+mn-ea"/>
          <a:cs typeface="Oracle Sans Tab Light" panose="020B0403020204020204"/>
        </a:defRPr>
      </a:lvl3pPr>
      <a:lvl4pPr marL="730250" marR="0" indent="-182563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Oracle Sans Tab Light" panose="020B0403020204020204"/>
          <a:ea typeface="+mn-ea"/>
          <a:cs typeface="Oracle Sans Tab Light" panose="020B0403020204020204"/>
        </a:defRPr>
      </a:lvl4pPr>
      <a:lvl5pPr marL="91440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Tx/>
        <a:buFont typeface="Oracle Sans Tab Light" panose="020B0403020204020204" pitchFamily="34" charset="0"/>
        <a:buChar char="•"/>
        <a:tabLst/>
        <a:defRPr sz="1200" kern="1200">
          <a:solidFill>
            <a:schemeClr val="tx1"/>
          </a:solidFill>
          <a:latin typeface="Oracle Sans Tab Light" panose="020B0403020204020204"/>
          <a:ea typeface="+mn-ea"/>
          <a:cs typeface="Oracle Sans Tab Light" panose="020B0403020204020204"/>
        </a:defRPr>
      </a:lvl5pPr>
      <a:lvl6pPr marL="109728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SzPct val="100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6pPr>
      <a:lvl7pPr marL="128016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008" userDrawn="1">
          <p15:clr>
            <a:srgbClr val="5ACBF0"/>
          </p15:clr>
        </p15:guide>
        <p15:guide id="4" orient="horz" pos="3852" userDrawn="1">
          <p15:clr>
            <a:srgbClr val="F26B43"/>
          </p15:clr>
        </p15:guide>
        <p15:guide id="5" pos="480" userDrawn="1">
          <p15:clr>
            <a:srgbClr val="F26B43"/>
          </p15:clr>
        </p15:guide>
        <p15:guide id="6" orient="horz" pos="795" userDrawn="1">
          <p15:clr>
            <a:srgbClr val="F26B43"/>
          </p15:clr>
        </p15:guide>
        <p15:guide id="7" orient="horz" pos="590" userDrawn="1">
          <p15:clr>
            <a:srgbClr val="F26B43"/>
          </p15:clr>
        </p15:guide>
        <p15:guide id="8" pos="72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6BA0F7-D72F-6DCD-52A2-0C58DEE6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10203925" cy="579595"/>
          </a:xfrm>
        </p:spPr>
        <p:txBody>
          <a:bodyPr/>
          <a:lstStyle/>
          <a:p>
            <a:r>
              <a:rPr lang="en-US" dirty="0"/>
              <a:t>Parameter considered during motor claim approval process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2F043F-7C3A-8A1D-F8B9-0894196E9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317502"/>
              </p:ext>
            </p:extLst>
          </p:nvPr>
        </p:nvGraphicFramePr>
        <p:xfrm>
          <a:off x="620889" y="1447800"/>
          <a:ext cx="10671048" cy="49471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683548">
                  <a:extLst>
                    <a:ext uri="{9D8B030D-6E8A-4147-A177-3AD203B41FA5}">
                      <a16:colId xmlns:a16="http://schemas.microsoft.com/office/drawing/2014/main" val="547308546"/>
                    </a:ext>
                  </a:extLst>
                </a:gridCol>
                <a:gridCol w="7987500">
                  <a:extLst>
                    <a:ext uri="{9D8B030D-6E8A-4147-A177-3AD203B41FA5}">
                      <a16:colId xmlns:a16="http://schemas.microsoft.com/office/drawing/2014/main" val="1845640798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>
                          <a:effectLst/>
                        </a:rPr>
                        <a:t>Category</a:t>
                      </a:r>
                      <a:endParaRPr lang="en-IN" sz="1600" b="1" i="0" u="none" strike="noStrike">
                        <a:solidFill>
                          <a:srgbClr val="40404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</a:rPr>
                        <a:t>Parameters</a:t>
                      </a:r>
                      <a:endParaRPr lang="en-IN" sz="1600" b="1" i="0" u="none" strike="noStrike" dirty="0">
                        <a:solidFill>
                          <a:srgbClr val="40404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044767"/>
                  </a:ext>
                </a:extLst>
              </a:tr>
              <a:tr h="3575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Policy Details</a:t>
                      </a:r>
                      <a:endParaRPr lang="en-IN" sz="1100" b="1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Policy number, type, coverage, validity.</a:t>
                      </a:r>
                      <a:endParaRPr lang="en-US" sz="1100" b="1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587510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Claimant Information</a:t>
                      </a:r>
                      <a:endParaRPr lang="en-IN" sz="1100" b="1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Claimant name, relationship, contact details.</a:t>
                      </a:r>
                      <a:endParaRPr lang="en-US" sz="1100" b="1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91657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 of Claim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Own Damage , Third Party , Comprehensive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694578"/>
                  </a:ext>
                </a:extLst>
              </a:tr>
              <a:tr h="3575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Incident Details</a:t>
                      </a:r>
                      <a:endParaRPr lang="en-IN" sz="1100" b="1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Date, time, location, nature of incident, police report.</a:t>
                      </a:r>
                      <a:endParaRPr lang="en-US" sz="1100" b="1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589869"/>
                  </a:ext>
                </a:extLst>
              </a:tr>
              <a:tr h="3575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Details</a:t>
                      </a:r>
                      <a:endParaRPr lang="en-IN" sz="1100" b="1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Registration number, make, model, year, engine/chassis number.</a:t>
                      </a:r>
                      <a:endParaRPr lang="en-US" sz="1100" b="1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963726"/>
                  </a:ext>
                </a:extLst>
              </a:tr>
              <a:tr h="3575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Damage Assessment</a:t>
                      </a:r>
                      <a:endParaRPr lang="en-IN" sz="1100" b="1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Extent of damage, repair estimates, surveyor report.</a:t>
                      </a:r>
                      <a:endParaRPr lang="en-US" sz="1100" b="1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485538"/>
                  </a:ext>
                </a:extLst>
              </a:tr>
              <a:tr h="3575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Driver Details</a:t>
                      </a:r>
                      <a:endParaRPr lang="en-IN" sz="1100" b="1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Driver’s license, history.</a:t>
                      </a:r>
                      <a:endParaRPr lang="en-IN" sz="1100" b="1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488015"/>
                  </a:ext>
                </a:extLst>
              </a:tr>
              <a:tr h="3575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Documentation</a:t>
                      </a:r>
                      <a:endParaRPr lang="en-IN" sz="1100" b="1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i="0" u="none" strike="noStrike" dirty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Claim Form ,</a:t>
                      </a:r>
                      <a:r>
                        <a:rPr lang="en-IN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Driving License: , RC Book , FIR , Repair estimate / bill , </a:t>
                      </a:r>
                      <a:r>
                        <a:rPr lang="en-US" sz="11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Claim amount, deductibles, previous claims.</a:t>
                      </a:r>
                      <a:endParaRPr lang="en-IN" sz="1100" b="1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329882"/>
                  </a:ext>
                </a:extLst>
              </a:tr>
              <a:tr h="3575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Medical Reports</a:t>
                      </a:r>
                      <a:endParaRPr lang="en-IN" sz="1100" b="1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Injury details, medical bills.</a:t>
                      </a:r>
                      <a:endParaRPr lang="en-IN" sz="1100" b="1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577747"/>
                  </a:ext>
                </a:extLst>
              </a:tr>
              <a:tr h="3575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Assessment of Damages</a:t>
                      </a:r>
                      <a:endParaRPr lang="en-IN" sz="1100" b="1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Extent of Damage, Repair Cost , Total Loss Evaluation, Depreciation</a:t>
                      </a:r>
                      <a:endParaRPr lang="en-US" sz="1100" b="1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45884"/>
                  </a:ext>
                </a:extLst>
              </a:tr>
              <a:tr h="3575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Fraud Detection</a:t>
                      </a:r>
                      <a:endParaRPr lang="en-IN" sz="1100" b="1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Red flags, investigation.</a:t>
                      </a:r>
                      <a:endParaRPr lang="en-IN" sz="1100" b="1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103313"/>
                  </a:ext>
                </a:extLst>
              </a:tr>
              <a:tr h="3575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Legal and Compliance</a:t>
                      </a:r>
                      <a:endParaRPr lang="en-IN" sz="1100" b="1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Regulatory compliance, court cases.</a:t>
                      </a:r>
                      <a:endParaRPr lang="en-IN" sz="1100" b="1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853630"/>
                  </a:ext>
                </a:extLst>
              </a:tr>
              <a:tr h="3575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Approval Workflow</a:t>
                      </a:r>
                      <a:endParaRPr lang="en-IN" sz="1100" b="1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Approval hierarchy, audit trail.</a:t>
                      </a:r>
                      <a:endParaRPr lang="en-IN" sz="1100" b="1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7337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6BA0F7-D72F-6DCD-52A2-0C58DEE6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10203925" cy="579595"/>
          </a:xfrm>
        </p:spPr>
        <p:txBody>
          <a:bodyPr/>
          <a:lstStyle/>
          <a:p>
            <a:r>
              <a:rPr lang="en-US" dirty="0"/>
              <a:t>Parameter considered during motor claim approval process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28803-ABD5-EE6D-2F11-E96BA5EA9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875"/>
            <a:ext cx="11095778" cy="528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7116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5E44-9AB9-D5E1-01FD-CD431CC9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9213325" cy="503397"/>
          </a:xfrm>
        </p:spPr>
        <p:txBody>
          <a:bodyPr/>
          <a:lstStyle/>
          <a:p>
            <a:r>
              <a:rPr lang="en-IN" dirty="0"/>
              <a:t>Automation using 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F7EC5D-5982-0CA7-79CA-7ADC35FCE550}"/>
              </a:ext>
            </a:extLst>
          </p:cNvPr>
          <p:cNvSpPr txBox="1"/>
          <p:nvPr/>
        </p:nvSpPr>
        <p:spPr>
          <a:xfrm>
            <a:off x="457200" y="914400"/>
            <a:ext cx="10515600" cy="509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Generate Structured Data Sets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 Create structured data from claims reports to speed up the claims processing.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Validate Claims Using External Data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 Use external data sources, such as weather reports, to validate claims and reduce the costs associated with incorrect evaluations.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Recommend Templates for Incoming Claims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 Use historical data on similar claims to recommend templates for new claims, making the process more efficient.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Chatbot Interface for Claims Reporting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 Implement a chatbot that uses natural language processing and historical claims data to improve the efficiency of claims reporting.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Automatic Text Production from Speech Claims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 Automatically generate text from phone call recordings, including emotions and behavior analysis, to enhance efficiency.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Define Damage Severity from Photos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 Use photos submitted by customers to assess the severity of damage, improving the speed and convenience of claims processing.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Generate Automatic Claim Reports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 Automatically produce claim reports based on structured data to optimize the workload for employees.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74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ent Master Pillars">
  <a:themeElements>
    <a:clrScheme name="Oracle Slate 10-21.1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EDF6F6"/>
      </a:accent1>
      <a:accent2>
        <a:srgbClr val="D7E5E5"/>
      </a:accent2>
      <a:accent3>
        <a:srgbClr val="A9BBBC"/>
      </a:accent3>
      <a:accent4>
        <a:srgbClr val="8B9D9E"/>
      </a:accent4>
      <a:accent5>
        <a:srgbClr val="606C6D"/>
      </a:accent5>
      <a:accent6>
        <a:srgbClr val="464F4F"/>
      </a:accent6>
      <a:hlink>
        <a:srgbClr val="2C5967"/>
      </a:hlink>
      <a:folHlink>
        <a:srgbClr val="2C5967"/>
      </a:folHlink>
    </a:clrScheme>
    <a:fontScheme name="Oracle Pillars">
      <a:majorFont>
        <a:latin typeface="Georgia"/>
        <a:ea typeface=""/>
        <a:cs typeface=""/>
      </a:majorFont>
      <a:minorFont>
        <a:latin typeface="Oracle Sans Tab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65000"/>
          </a:schemeClr>
        </a:solidFill>
      </a:fillStyleLst>
      <a:lnStyleLst>
        <a:ln w="3175" cap="flat" cmpd="sng" algn="ctr">
          <a:solidFill>
            <a:schemeClr val="phClr">
              <a:shade val="65000"/>
            </a:schemeClr>
          </a:solidFill>
          <a:prstDash val="solid"/>
        </a:ln>
        <a:ln w="3175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blur/>
          </a:effectLst>
        </a:effectStyle>
        <a:effectStyle>
          <a:effectLst>
            <a:fillOverlay blend="darken">
              <a:solidFill>
                <a:schemeClr val="phClr">
                  <a:shade val="30000"/>
                </a:schemeClr>
              </a:solidFill>
            </a:fillOverlay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cean">
      <a:srgbClr val="2C5967"/>
    </a:custClr>
    <a:custClr name="Surf">
      <a:srgbClr val="41817E"/>
    </a:custClr>
    <a:custClr name="Sand">
      <a:srgbClr val="E5DBBE"/>
    </a:custClr>
    <a:custClr name="Pebble">
      <a:srgbClr val="8B8580"/>
    </a:custClr>
    <a:custClr name="Granite">
      <a:srgbClr val="67605B"/>
    </a:custClr>
    <a:custClr name="Position 6">
      <a:srgbClr val="FFFFFF"/>
    </a:custClr>
    <a:custClr name="Highlight/hyperlink dark theme">
      <a:srgbClr val="F0CC71"/>
    </a:custClr>
    <a:custClr name="Highlight/numbered list light theme">
      <a:srgbClr val="AE562C"/>
    </a:custClr>
    <a:custClr name="Hyperlink light theme (default)">
      <a:srgbClr val="00688C"/>
    </a:custClr>
    <a:custClr name="Numbered list dark theme">
      <a:srgbClr val="759C6C"/>
    </a:custClr>
    <a:custClr name="Brand: Neutral 30">
      <a:srgbClr val="F1EFED"/>
    </a:custClr>
    <a:custClr name="Developer: Pebble 30">
      <a:srgbClr val="E7F0FD"/>
    </a:custClr>
    <a:custClr name="Database: Slate 30">
      <a:srgbClr val="E7F2F2"/>
    </a:custClr>
    <a:custClr name="Cloud Platform: Pine 30">
      <a:srgbClr val="E0F5E7"/>
    </a:custClr>
    <a:custClr name="Finance / Operations: Teal 30">
      <a:srgbClr val="E8F1F0"/>
    </a:custClr>
    <a:custClr name="NetSuite: Ocean 30">
      <a:srgbClr val="E7F2F5"/>
    </a:custClr>
    <a:custClr name="GBU: Lilac 30">
      <a:srgbClr val="EBEFFE"/>
    </a:custClr>
    <a:custClr name="CX/Marketing: Plum 30">
      <a:srgbClr val="F5ECFB"/>
    </a:custClr>
    <a:custClr name="HCM/HR: Rose 30">
      <a:srgbClr val="FBECEF"/>
    </a:custClr>
    <a:custClr name="SCM: Sienna 30">
      <a:srgbClr val="FCEDD9"/>
    </a:custClr>
    <a:custClr name="Brand: Neutral 70">
      <a:srgbClr val="AEA8A2"/>
    </a:custClr>
    <a:custClr name="Developer: Pebble 70">
      <a:srgbClr val="A2AAB6"/>
    </a:custClr>
    <a:custClr name="Database: Slate 70">
      <a:srgbClr val="99ADAE"/>
    </a:custClr>
    <a:custClr name="Cloud Platform: Pine 70">
      <a:srgbClr val="86B596"/>
    </a:custClr>
    <a:custClr name="Finance / Operations: Teal 70">
      <a:srgbClr val="89B2B0"/>
    </a:custClr>
    <a:custClr name="NetSuite: Ocean 70">
      <a:srgbClr val="81B2C3"/>
    </a:custClr>
    <a:custClr name="GBU: Lilac 70">
      <a:srgbClr val="A0A9C5"/>
    </a:custClr>
    <a:custClr name="CX/Marketing: Plum 70">
      <a:srgbClr val="B7A1C4"/>
    </a:custClr>
    <a:custClr name="HCM/HR: Rose 70">
      <a:srgbClr val="CE9BA7"/>
    </a:custClr>
    <a:custClr name="SCM: Sienna 70">
      <a:srgbClr val="D39F5D"/>
    </a:custClr>
    <a:custClr name="Brand: Neutral 140">
      <a:srgbClr val="514C47"/>
    </a:custClr>
    <a:custClr name="Developer: Pebble 140">
      <a:srgbClr val="494D53"/>
    </a:custClr>
    <a:custClr name="Database: Slate 140">
      <a:srgbClr val="464F4F"/>
    </a:custClr>
    <a:custClr name="Cloud Platform: Pine 140">
      <a:srgbClr val="33553C"/>
    </a:custClr>
    <a:custClr name="Finance / Operations: Teal 140">
      <a:srgbClr val="315357"/>
    </a:custClr>
    <a:custClr name="NetSuite: Ocean 140">
      <a:srgbClr val="2C5266"/>
    </a:custClr>
    <a:custClr name="GBU: Lilac 140">
      <a:srgbClr val="464C68"/>
    </a:custClr>
    <a:custClr name="CX/Marketing: Plum 140">
      <a:srgbClr val="594564"/>
    </a:custClr>
    <a:custClr name="HCM/HR: Rose 140">
      <a:srgbClr val="6C3F49"/>
    </a:custClr>
    <a:custClr name="SCM: Sienna 140">
      <a:srgbClr val="713F25"/>
    </a:custClr>
    <a:custClr name="Brand: Neutral 170">
      <a:srgbClr val="312D2A"/>
    </a:custClr>
    <a:custClr name="Developer: Pebble 170">
      <a:srgbClr val="2B2E32"/>
    </a:custClr>
    <a:custClr name="Database: Slate 170">
      <a:srgbClr val="2A2F2F"/>
    </a:custClr>
    <a:custClr name="Cloud Platform: Pine 170">
      <a:srgbClr val="1E3224"/>
    </a:custClr>
    <a:custClr name="Finance / Operations: Teal 170">
      <a:srgbClr val="1E3133"/>
    </a:custClr>
    <a:custClr name="NetSuite: Ocean 170">
      <a:srgbClr val="1A2F3F"/>
    </a:custClr>
    <a:custClr name="GBU: Lilac 170">
      <a:srgbClr val="2A2D3F"/>
    </a:custClr>
    <a:custClr name="CX/Marketing: Plum 170">
      <a:srgbClr val="36293C"/>
    </a:custClr>
    <a:custClr name="HCM/HR: Rose 170">
      <a:srgbClr val="41242B"/>
    </a:custClr>
    <a:custClr name="SCM: Sienna 170">
      <a:srgbClr val="442616"/>
    </a:custClr>
  </a:custClrLst>
  <a:extLst>
    <a:ext uri="{05A4C25C-085E-4340-85A3-A5531E510DB2}">
      <thm15:themeFamily xmlns:thm15="http://schemas.microsoft.com/office/thememl/2012/main" name="Presentation1" id="{5711F897-0531-4472-BE01-BB690DABD9CA}" vid="{49CB5E07-5A1B-48C0-A0A8-31BE4F33D797}"/>
    </a:ext>
  </a:extLst>
</a:theme>
</file>

<file path=ppt/theme/theme2.xml><?xml version="1.0" encoding="utf-8"?>
<a:theme xmlns:a="http://schemas.openxmlformats.org/drawingml/2006/main" name="Office Theme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 Pillars">
      <a:majorFont>
        <a:latin typeface="Georgia"/>
        <a:ea typeface=""/>
        <a:cs typeface=""/>
      </a:majorFont>
      <a:minorFont>
        <a:latin typeface="Oracle Sans T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A7C6DB0C6E1741B252D3022A05E89C" ma:contentTypeVersion="4" ma:contentTypeDescription="Create a new document." ma:contentTypeScope="" ma:versionID="385d8acc7c0842ad71a58284529c9077">
  <xsd:schema xmlns:xsd="http://www.w3.org/2001/XMLSchema" xmlns:xs="http://www.w3.org/2001/XMLSchema" xmlns:p="http://schemas.microsoft.com/office/2006/metadata/properties" xmlns:ns2="f4a52803-2548-4143-8b0c-bbdfe9b9fa29" targetNamespace="http://schemas.microsoft.com/office/2006/metadata/properties" ma:root="true" ma:fieldsID="29d5138a8d7b38f9a459861566dca753" ns2:_="">
    <xsd:import namespace="f4a52803-2548-4143-8b0c-bbdfe9b9fa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a52803-2548-4143-8b0c-bbdfe9b9fa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DC55FE-FCB9-4482-887F-C47E2811273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5A519A-4392-45B0-99E3-89F8434747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153DC9-29F8-463C-9EC5-F6ECFF783E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a52803-2548-4143-8b0c-bbdfe9b9fa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Database_PillarPPT_Slate_2022</Template>
  <TotalTime>3752</TotalTime>
  <Words>479</Words>
  <Application>Microsoft Office PowerPoint</Application>
  <PresentationFormat>Widescreen</PresentationFormat>
  <Paragraphs>61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Parent Master Pillars</vt:lpstr>
      <vt:lpstr>Parameter considered during motor claim approval process</vt:lpstr>
      <vt:lpstr>Parameter considered during motor claim approval process</vt:lpstr>
      <vt:lpstr>Automation using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Maximum Security Architecture</dc:title>
  <dc:creator>Russ Lowenthal</dc:creator>
  <cp:lastModifiedBy>ANURAG MITTAL</cp:lastModifiedBy>
  <cp:revision>72</cp:revision>
  <dcterms:created xsi:type="dcterms:W3CDTF">2022-04-15T18:34:49Z</dcterms:created>
  <dcterms:modified xsi:type="dcterms:W3CDTF">2025-03-09T17:47:48Z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2231507</vt:lpwstr>
  </property>
  <property fmtid="{D5CDD505-2E9C-101B-9397-08002B2CF9AE}" pid="3" name="NXPowerLiteSettings">
    <vt:lpwstr>C700052003A000</vt:lpwstr>
  </property>
  <property fmtid="{D5CDD505-2E9C-101B-9397-08002B2CF9AE}" pid="4" name="NXPowerLiteVersion">
    <vt:lpwstr>D8.0.11</vt:lpwstr>
  </property>
  <property fmtid="{D5CDD505-2E9C-101B-9397-08002B2CF9AE}" pid="5" name="ContentTypeId">
    <vt:lpwstr>0x010100E9A7C6DB0C6E1741B252D3022A05E89C</vt:lpwstr>
  </property>
</Properties>
</file>