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60"/>
  </p:normalViewPr>
  <p:slideViewPr>
    <p:cSldViewPr>
      <p:cViewPr varScale="1">
        <p:scale>
          <a:sx n="83" d="100"/>
          <a:sy n="83" d="100"/>
        </p:scale>
        <p:origin x="-15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D139-7560-4CDF-B23B-2997E60908A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BFCD-6C11-43A3-91B0-1941F1A2DE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D139-7560-4CDF-B23B-2997E60908A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BFCD-6C11-43A3-91B0-1941F1A2DE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D139-7560-4CDF-B23B-2997E60908A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BFCD-6C11-43A3-91B0-1941F1A2DE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D139-7560-4CDF-B23B-2997E60908A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BFCD-6C11-43A3-91B0-1941F1A2DE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D139-7560-4CDF-B23B-2997E60908A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BFCD-6C11-43A3-91B0-1941F1A2DE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D139-7560-4CDF-B23B-2997E60908A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BFCD-6C11-43A3-91B0-1941F1A2DE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D139-7560-4CDF-B23B-2997E60908A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BFCD-6C11-43A3-91B0-1941F1A2DE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D139-7560-4CDF-B23B-2997E60908A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BFCD-6C11-43A3-91B0-1941F1A2DE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D139-7560-4CDF-B23B-2997E60908A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BFCD-6C11-43A3-91B0-1941F1A2DE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D139-7560-4CDF-B23B-2997E60908A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0BFCD-6C11-43A3-91B0-1941F1A2DE4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D139-7560-4CDF-B23B-2997E60908A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0BFCD-6C11-43A3-91B0-1941F1A2DE4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A80BFCD-6C11-43A3-91B0-1941F1A2DE4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A75D139-7560-4CDF-B23B-2997E60908A7}" type="datetimeFigureOut">
              <a:rPr lang="en-IN" smtClean="0"/>
              <a:t>29-04-2023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AUDITING FOR BIAS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Shreenath</a:t>
            </a:r>
            <a:r>
              <a:rPr lang="en-IN" dirty="0" smtClean="0"/>
              <a:t> </a:t>
            </a:r>
            <a:r>
              <a:rPr lang="en-IN" dirty="0" err="1" smtClean="0"/>
              <a:t>Sivadas</a:t>
            </a:r>
            <a:endParaRPr lang="en-IN" dirty="0" smtClean="0"/>
          </a:p>
          <a:p>
            <a:r>
              <a:rPr lang="en-IN" dirty="0" err="1" smtClean="0"/>
              <a:t>Sreeram</a:t>
            </a:r>
            <a:r>
              <a:rPr lang="en-IN" dirty="0" smtClean="0"/>
              <a:t> </a:t>
            </a:r>
            <a:r>
              <a:rPr lang="en-IN" dirty="0" err="1" smtClean="0"/>
              <a:t>Bangaru</a:t>
            </a:r>
            <a:endParaRPr lang="en-IN" dirty="0" smtClean="0"/>
          </a:p>
          <a:p>
            <a:r>
              <a:rPr lang="en-IN" dirty="0" err="1" smtClean="0"/>
              <a:t>Sai</a:t>
            </a:r>
            <a:r>
              <a:rPr lang="en-IN" dirty="0" smtClean="0"/>
              <a:t> </a:t>
            </a:r>
            <a:r>
              <a:rPr lang="en-IN" dirty="0" err="1" smtClean="0"/>
              <a:t>Sirichandana</a:t>
            </a:r>
            <a:r>
              <a:rPr lang="en-IN" dirty="0" smtClean="0"/>
              <a:t> Kanuri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1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BACKGROUND AND 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objective was to use the COMPAS algorithm to predict whether a criminal </a:t>
            </a:r>
            <a:r>
              <a:rPr lang="en-US" dirty="0" smtClean="0"/>
              <a:t>defendant would </a:t>
            </a:r>
            <a:r>
              <a:rPr lang="en-US" dirty="0"/>
              <a:t>recidivate within the next two </a:t>
            </a:r>
            <a:r>
              <a:rPr lang="en-US" dirty="0" smtClean="0"/>
              <a:t>years and also check if there is any bias associated to any specific demographics.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accomplish this, we utilized a dataset containing various features used by the algorithm to score defendants, such as </a:t>
            </a:r>
            <a:r>
              <a:rPr lang="en-US" dirty="0" smtClean="0"/>
              <a:t>prior criminal history, race, age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8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bias in terms of opportunity cost by comparing false positive rates?</a:t>
            </a:r>
          </a:p>
          <a:p>
            <a:r>
              <a:rPr lang="en-US" dirty="0"/>
              <a:t>Is there bias in terms of calibration by comparing the probability of recidivism given a positive prediction for each race group?</a:t>
            </a:r>
          </a:p>
          <a:p>
            <a:r>
              <a:rPr lang="en-US" dirty="0"/>
              <a:t>What happens when we remove the protected feature "race" from </a:t>
            </a:r>
            <a:r>
              <a:rPr lang="en-US" dirty="0" smtClean="0"/>
              <a:t>the model?</a:t>
            </a:r>
          </a:p>
          <a:p>
            <a:r>
              <a:rPr lang="en-US" dirty="0"/>
              <a:t>How do the results change when using a classifier designed to be more fair, such as the classifiers that attempt to achieve demographic parity or equal </a:t>
            </a:r>
            <a:r>
              <a:rPr lang="en-US" dirty="0" smtClean="0"/>
              <a:t>opportunity?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8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018378"/>
              </p:ext>
            </p:extLst>
          </p:nvPr>
        </p:nvGraphicFramePr>
        <p:xfrm>
          <a:off x="467544" y="2420888"/>
          <a:ext cx="762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90%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Adaboost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85%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5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13709"/>
              </p:ext>
            </p:extLst>
          </p:nvPr>
        </p:nvGraphicFramePr>
        <p:xfrm>
          <a:off x="539552" y="1340768"/>
          <a:ext cx="7272808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913"/>
                <a:gridCol w="1433399"/>
                <a:gridCol w="1152128"/>
                <a:gridCol w="1152128"/>
                <a:gridCol w="1152128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Race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With Race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Without Race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r>
                        <a:rPr lang="en-IN" baseline="0" dirty="0" smtClean="0"/>
                        <a:t> Positives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True Positives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False Positives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True</a:t>
                      </a:r>
                      <a:r>
                        <a:rPr lang="en-IN" baseline="0" dirty="0" smtClean="0"/>
                        <a:t> Positives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African American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Caucasian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28%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Random</a:t>
                      </a:r>
                      <a:r>
                        <a:rPr lang="en-IN" baseline="0" dirty="0" smtClean="0"/>
                        <a:t>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African American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Caucasian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28%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4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Demographic Parity Classifier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77281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The Accuracy achieved by Demographic Parity Classifier is 88%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330"/>
              </p:ext>
            </p:extLst>
          </p:nvPr>
        </p:nvGraphicFramePr>
        <p:xfrm>
          <a:off x="827584" y="2852936"/>
          <a:ext cx="6096000" cy="1656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552061">
                <a:tc>
                  <a:txBody>
                    <a:bodyPr/>
                    <a:lstStyle/>
                    <a:p>
                      <a:r>
                        <a:rPr lang="en-IN" dirty="0" smtClean="0"/>
                        <a:t>Race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False</a:t>
                      </a:r>
                      <a:r>
                        <a:rPr lang="en-IN" baseline="0" dirty="0" smtClean="0"/>
                        <a:t> Positives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True Positives</a:t>
                      </a:r>
                      <a:endParaRPr lang="en-IN" dirty="0"/>
                    </a:p>
                  </a:txBody>
                  <a:tcPr/>
                </a:tc>
              </a:tr>
              <a:tr h="552061">
                <a:tc>
                  <a:txBody>
                    <a:bodyPr/>
                    <a:lstStyle/>
                    <a:p>
                      <a:r>
                        <a:rPr lang="en-IN" dirty="0" smtClean="0"/>
                        <a:t>African American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58%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61%</a:t>
                      </a:r>
                      <a:endParaRPr lang="en-IN" dirty="0"/>
                    </a:p>
                  </a:txBody>
                  <a:tcPr/>
                </a:tc>
              </a:tr>
              <a:tr h="552061">
                <a:tc>
                  <a:txBody>
                    <a:bodyPr/>
                    <a:lstStyle/>
                    <a:p>
                      <a:r>
                        <a:rPr lang="en-IN" dirty="0" smtClean="0"/>
                        <a:t>Caucasian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69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Predictions seemed to be biased against African Americans in terms of opportunity cost.</a:t>
            </a:r>
          </a:p>
          <a:p>
            <a:r>
              <a:rPr lang="en-IN" dirty="0" smtClean="0"/>
              <a:t>Removing “race” feature had no significant impact on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     Fairness and performance</a:t>
            </a:r>
          </a:p>
          <a:p>
            <a:r>
              <a:rPr lang="en-IN" dirty="0" smtClean="0"/>
              <a:t> Bias is spread through factors like </a:t>
            </a:r>
            <a:r>
              <a:rPr lang="en-IN" dirty="0" err="1" smtClean="0"/>
              <a:t>decile</a:t>
            </a:r>
            <a:r>
              <a:rPr lang="en-IN" dirty="0" smtClean="0"/>
              <a:t> score, violence.</a:t>
            </a:r>
          </a:p>
          <a:p>
            <a:r>
              <a:rPr lang="en-US" dirty="0"/>
              <a:t>There was also no significant change in False positive and True positive rates, when we used a classifier designed to be more fair like Demographic Parity Classifier. This could be because of implicit bias.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9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0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1917</TotalTime>
  <Words>345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AUDITING FOR BIAS</vt:lpstr>
      <vt:lpstr>BACKGROUND AND MOTIVATION</vt:lpstr>
      <vt:lpstr>KEY QUESTIONS</vt:lpstr>
      <vt:lpstr>OUTCOME</vt:lpstr>
      <vt:lpstr>RESULTS</vt:lpstr>
      <vt:lpstr>Using Demographic Parity Classifier</vt:lpstr>
      <vt:lpstr>INFERENCE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27</cp:revision>
  <dcterms:created xsi:type="dcterms:W3CDTF">2023-04-28T23:24:46Z</dcterms:created>
  <dcterms:modified xsi:type="dcterms:W3CDTF">2023-04-30T21:16:04Z</dcterms:modified>
</cp:coreProperties>
</file>