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M Sans Bold" charset="1" panose="00000000000000000000"/>
      <p:regular r:id="rId19"/>
    </p:embeddedFont>
    <p:embeddedFont>
      <p:font typeface="DM San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038967"/>
            <a:ext cx="18288000" cy="2248033"/>
            <a:chOff x="0" y="0"/>
            <a:chExt cx="4816593" cy="5920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92075"/>
            </a:xfrm>
            <a:custGeom>
              <a:avLst/>
              <a:gdLst/>
              <a:ahLst/>
              <a:cxnLst/>
              <a:rect r="r" b="b" t="t" l="l"/>
              <a:pathLst>
                <a:path h="59207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92075"/>
                  </a:lnTo>
                  <a:lnTo>
                    <a:pt x="0" y="5920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630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211814" y="1851439"/>
            <a:ext cx="3742170" cy="7174405"/>
          </a:xfrm>
          <a:custGeom>
            <a:avLst/>
            <a:gdLst/>
            <a:ahLst/>
            <a:cxnLst/>
            <a:rect r="r" b="b" t="t" l="l"/>
            <a:pathLst>
              <a:path h="7174405" w="3742170">
                <a:moveTo>
                  <a:pt x="0" y="0"/>
                </a:moveTo>
                <a:lnTo>
                  <a:pt x="3742169" y="0"/>
                </a:lnTo>
                <a:lnTo>
                  <a:pt x="3742169" y="7174405"/>
                </a:lnTo>
                <a:lnTo>
                  <a:pt x="0" y="7174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37585" y="2875534"/>
            <a:ext cx="2290628" cy="2057400"/>
          </a:xfrm>
          <a:custGeom>
            <a:avLst/>
            <a:gdLst/>
            <a:ahLst/>
            <a:cxnLst/>
            <a:rect r="r" b="b" t="t" l="l"/>
            <a:pathLst>
              <a:path h="2057400" w="2290628">
                <a:moveTo>
                  <a:pt x="0" y="0"/>
                </a:moveTo>
                <a:lnTo>
                  <a:pt x="2290627" y="0"/>
                </a:lnTo>
                <a:lnTo>
                  <a:pt x="2290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3711" y="4662516"/>
            <a:ext cx="2779187" cy="3264911"/>
          </a:xfrm>
          <a:custGeom>
            <a:avLst/>
            <a:gdLst/>
            <a:ahLst/>
            <a:cxnLst/>
            <a:rect r="r" b="b" t="t" l="l"/>
            <a:pathLst>
              <a:path h="3264911" w="2779187">
                <a:moveTo>
                  <a:pt x="0" y="0"/>
                </a:moveTo>
                <a:lnTo>
                  <a:pt x="2779187" y="0"/>
                </a:lnTo>
                <a:lnTo>
                  <a:pt x="2779187" y="3264911"/>
                </a:lnTo>
                <a:lnTo>
                  <a:pt x="0" y="32649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436582">
            <a:off x="4625590" y="4676298"/>
            <a:ext cx="2571620" cy="2234971"/>
          </a:xfrm>
          <a:custGeom>
            <a:avLst/>
            <a:gdLst/>
            <a:ahLst/>
            <a:cxnLst/>
            <a:rect r="r" b="b" t="t" l="l"/>
            <a:pathLst>
              <a:path h="2234971" w="2571620">
                <a:moveTo>
                  <a:pt x="0" y="0"/>
                </a:moveTo>
                <a:lnTo>
                  <a:pt x="2571620" y="0"/>
                </a:lnTo>
                <a:lnTo>
                  <a:pt x="2571620" y="2234971"/>
                </a:lnTo>
                <a:lnTo>
                  <a:pt x="0" y="22349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45930" y="5084615"/>
            <a:ext cx="1671371" cy="708054"/>
          </a:xfrm>
          <a:custGeom>
            <a:avLst/>
            <a:gdLst/>
            <a:ahLst/>
            <a:cxnLst/>
            <a:rect r="r" b="b" t="t" l="l"/>
            <a:pathLst>
              <a:path h="708054" w="1671371">
                <a:moveTo>
                  <a:pt x="0" y="0"/>
                </a:moveTo>
                <a:lnTo>
                  <a:pt x="1671371" y="0"/>
                </a:lnTo>
                <a:lnTo>
                  <a:pt x="1671371" y="708053"/>
                </a:lnTo>
                <a:lnTo>
                  <a:pt x="0" y="7080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54787">
            <a:off x="3639071" y="6744951"/>
            <a:ext cx="2664331" cy="1734237"/>
          </a:xfrm>
          <a:custGeom>
            <a:avLst/>
            <a:gdLst/>
            <a:ahLst/>
            <a:cxnLst/>
            <a:rect r="r" b="b" t="t" l="l"/>
            <a:pathLst>
              <a:path h="1734237" w="2664331">
                <a:moveTo>
                  <a:pt x="0" y="0"/>
                </a:moveTo>
                <a:lnTo>
                  <a:pt x="2664331" y="0"/>
                </a:lnTo>
                <a:lnTo>
                  <a:pt x="2664331" y="1734237"/>
                </a:lnTo>
                <a:lnTo>
                  <a:pt x="0" y="173423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060982" y="3135193"/>
            <a:ext cx="9642255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800">
                <a:solidFill>
                  <a:srgbClr val="FFFFFF"/>
                </a:solidFill>
                <a:latin typeface="DM Sans Bold"/>
              </a:rPr>
              <a:t>GAME-BASED LEARNING APP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19707" y="5736633"/>
            <a:ext cx="3665904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u="sng">
                <a:solidFill>
                  <a:srgbClr val="C3EBEF"/>
                </a:solidFill>
                <a:latin typeface="DM Sans"/>
              </a:rPr>
              <a:t>Presented by:</a:t>
            </a:r>
          </a:p>
          <a:p>
            <a:pPr algn="l">
              <a:lnSpc>
                <a:spcPts val="4199"/>
              </a:lnSpc>
            </a:pPr>
            <a:r>
              <a:rPr lang="en-US" sz="2999" u="sng">
                <a:solidFill>
                  <a:srgbClr val="C3EBEF"/>
                </a:solidFill>
                <a:latin typeface="DM Sans"/>
              </a:rPr>
              <a:t>Priyadharshini G</a:t>
            </a:r>
          </a:p>
          <a:p>
            <a:pPr algn="l">
              <a:lnSpc>
                <a:spcPts val="4199"/>
              </a:lnSpc>
            </a:pPr>
            <a:r>
              <a:rPr lang="en-US" sz="2999" u="sng">
                <a:solidFill>
                  <a:srgbClr val="C3EBEF"/>
                </a:solidFill>
                <a:latin typeface="DM Sans"/>
              </a:rPr>
              <a:t>Sai Krishna C</a:t>
            </a:r>
          </a:p>
          <a:p>
            <a:pPr algn="l">
              <a:lnSpc>
                <a:spcPts val="4199"/>
              </a:lnSpc>
            </a:pPr>
            <a:r>
              <a:rPr lang="en-US" sz="2999" u="sng">
                <a:solidFill>
                  <a:srgbClr val="C3EBEF"/>
                </a:solidFill>
                <a:latin typeface="DM Sans"/>
              </a:rPr>
              <a:t>Shreenidhi G L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7AC7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07358" y="5652622"/>
            <a:ext cx="4807506" cy="3931622"/>
            <a:chOff x="0" y="0"/>
            <a:chExt cx="1986863" cy="16248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6863" cy="1624875"/>
            </a:xfrm>
            <a:custGeom>
              <a:avLst/>
              <a:gdLst/>
              <a:ahLst/>
              <a:cxnLst/>
              <a:rect r="r" b="b" t="t" l="l"/>
              <a:pathLst>
                <a:path h="1624875" w="1986863">
                  <a:moveTo>
                    <a:pt x="32208" y="0"/>
                  </a:moveTo>
                  <a:lnTo>
                    <a:pt x="1954656" y="0"/>
                  </a:lnTo>
                  <a:cubicBezTo>
                    <a:pt x="1972444" y="0"/>
                    <a:pt x="1986863" y="14420"/>
                    <a:pt x="1986863" y="32208"/>
                  </a:cubicBezTo>
                  <a:lnTo>
                    <a:pt x="1986863" y="1592667"/>
                  </a:lnTo>
                  <a:cubicBezTo>
                    <a:pt x="1986863" y="1610455"/>
                    <a:pt x="1972444" y="1624875"/>
                    <a:pt x="1954656" y="1624875"/>
                  </a:cubicBezTo>
                  <a:lnTo>
                    <a:pt x="32208" y="1624875"/>
                  </a:lnTo>
                  <a:cubicBezTo>
                    <a:pt x="23666" y="1624875"/>
                    <a:pt x="15474" y="1621481"/>
                    <a:pt x="9433" y="1615441"/>
                  </a:cubicBezTo>
                  <a:cubicBezTo>
                    <a:pt x="3393" y="1609401"/>
                    <a:pt x="0" y="1601209"/>
                    <a:pt x="0" y="1592667"/>
                  </a:cubicBezTo>
                  <a:lnTo>
                    <a:pt x="0" y="32208"/>
                  </a:lnTo>
                  <a:cubicBezTo>
                    <a:pt x="0" y="14420"/>
                    <a:pt x="14420" y="0"/>
                    <a:pt x="32208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86863" cy="16629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760165" y="5652622"/>
            <a:ext cx="4807506" cy="3931622"/>
            <a:chOff x="0" y="0"/>
            <a:chExt cx="1986863" cy="16248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86863" cy="1624875"/>
            </a:xfrm>
            <a:custGeom>
              <a:avLst/>
              <a:gdLst/>
              <a:ahLst/>
              <a:cxnLst/>
              <a:rect r="r" b="b" t="t" l="l"/>
              <a:pathLst>
                <a:path h="1624875" w="1986863">
                  <a:moveTo>
                    <a:pt x="32208" y="0"/>
                  </a:moveTo>
                  <a:lnTo>
                    <a:pt x="1954656" y="0"/>
                  </a:lnTo>
                  <a:cubicBezTo>
                    <a:pt x="1972444" y="0"/>
                    <a:pt x="1986863" y="14420"/>
                    <a:pt x="1986863" y="32208"/>
                  </a:cubicBezTo>
                  <a:lnTo>
                    <a:pt x="1986863" y="1592667"/>
                  </a:lnTo>
                  <a:cubicBezTo>
                    <a:pt x="1986863" y="1610455"/>
                    <a:pt x="1972444" y="1624875"/>
                    <a:pt x="1954656" y="1624875"/>
                  </a:cubicBezTo>
                  <a:lnTo>
                    <a:pt x="32208" y="1624875"/>
                  </a:lnTo>
                  <a:cubicBezTo>
                    <a:pt x="23666" y="1624875"/>
                    <a:pt x="15474" y="1621481"/>
                    <a:pt x="9433" y="1615441"/>
                  </a:cubicBezTo>
                  <a:cubicBezTo>
                    <a:pt x="3393" y="1609401"/>
                    <a:pt x="0" y="1601209"/>
                    <a:pt x="0" y="1592667"/>
                  </a:cubicBezTo>
                  <a:lnTo>
                    <a:pt x="0" y="32208"/>
                  </a:lnTo>
                  <a:cubicBezTo>
                    <a:pt x="0" y="14420"/>
                    <a:pt x="14420" y="0"/>
                    <a:pt x="32208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986863" cy="16629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912722" y="1876462"/>
            <a:ext cx="4863312" cy="4059388"/>
            <a:chOff x="0" y="0"/>
            <a:chExt cx="1280196" cy="10685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0196" cy="1068575"/>
            </a:xfrm>
            <a:custGeom>
              <a:avLst/>
              <a:gdLst/>
              <a:ahLst/>
              <a:cxnLst/>
              <a:rect r="r" b="b" t="t" l="l"/>
              <a:pathLst>
                <a:path h="1068575" w="1280196">
                  <a:moveTo>
                    <a:pt x="640098" y="0"/>
                  </a:moveTo>
                  <a:cubicBezTo>
                    <a:pt x="286582" y="0"/>
                    <a:pt x="0" y="239209"/>
                    <a:pt x="0" y="534287"/>
                  </a:cubicBezTo>
                  <a:cubicBezTo>
                    <a:pt x="0" y="829366"/>
                    <a:pt x="286582" y="1068575"/>
                    <a:pt x="640098" y="1068575"/>
                  </a:cubicBezTo>
                  <a:cubicBezTo>
                    <a:pt x="993615" y="1068575"/>
                    <a:pt x="1280196" y="829366"/>
                    <a:pt x="1280196" y="534287"/>
                  </a:cubicBezTo>
                  <a:cubicBezTo>
                    <a:pt x="1280196" y="239209"/>
                    <a:pt x="993615" y="0"/>
                    <a:pt x="640098" y="0"/>
                  </a:cubicBezTo>
                  <a:close/>
                </a:path>
              </a:pathLst>
            </a:custGeom>
            <a:solidFill>
              <a:srgbClr val="EAE5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0018" y="62079"/>
              <a:ext cx="1040159" cy="906317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5034C4"/>
                  </a:solidFill>
                  <a:latin typeface="DM Sans"/>
                </a:rPr>
                <a:t>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74515" y="2032586"/>
            <a:ext cx="4863312" cy="4059388"/>
            <a:chOff x="0" y="0"/>
            <a:chExt cx="1280196" cy="10685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0196" cy="1068575"/>
            </a:xfrm>
            <a:custGeom>
              <a:avLst/>
              <a:gdLst/>
              <a:ahLst/>
              <a:cxnLst/>
              <a:rect r="r" b="b" t="t" l="l"/>
              <a:pathLst>
                <a:path h="1068575" w="1280196">
                  <a:moveTo>
                    <a:pt x="640098" y="0"/>
                  </a:moveTo>
                  <a:cubicBezTo>
                    <a:pt x="286582" y="0"/>
                    <a:pt x="0" y="239209"/>
                    <a:pt x="0" y="534287"/>
                  </a:cubicBezTo>
                  <a:cubicBezTo>
                    <a:pt x="0" y="829366"/>
                    <a:pt x="286582" y="1068575"/>
                    <a:pt x="640098" y="1068575"/>
                  </a:cubicBezTo>
                  <a:cubicBezTo>
                    <a:pt x="993615" y="1068575"/>
                    <a:pt x="1280196" y="829366"/>
                    <a:pt x="1280196" y="534287"/>
                  </a:cubicBezTo>
                  <a:cubicBezTo>
                    <a:pt x="1280196" y="239209"/>
                    <a:pt x="993615" y="0"/>
                    <a:pt x="640098" y="0"/>
                  </a:cubicBezTo>
                  <a:close/>
                </a:path>
              </a:pathLst>
            </a:custGeom>
            <a:solidFill>
              <a:srgbClr val="EAE5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20018" y="62079"/>
              <a:ext cx="1040159" cy="906317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034C4"/>
                  </a:solidFill>
                  <a:latin typeface="DM Sans Bold"/>
                </a:rPr>
                <a:t> 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904875"/>
            <a:ext cx="7197550" cy="1127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2"/>
              </a:lnSpc>
            </a:pPr>
            <a:r>
              <a:rPr lang="en-US" sz="6601">
                <a:solidFill>
                  <a:srgbClr val="5034C4"/>
                </a:solidFill>
                <a:latin typeface="DM Sans Bold"/>
              </a:rPr>
              <a:t>MODULES USED: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8681" y="3281324"/>
            <a:ext cx="4863312" cy="1065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sz="3054">
                <a:solidFill>
                  <a:srgbClr val="5034C4"/>
                </a:solidFill>
                <a:latin typeface="DM Sans Bold"/>
              </a:rPr>
              <a:t>USER </a:t>
            </a:r>
          </a:p>
          <a:p>
            <a:pPr algn="ctr">
              <a:lnSpc>
                <a:spcPts val="4276"/>
              </a:lnSpc>
            </a:pPr>
            <a:r>
              <a:rPr lang="en-US" sz="3054">
                <a:solidFill>
                  <a:srgbClr val="5034C4"/>
                </a:solidFill>
                <a:latin typeface="DM Sans Bold"/>
              </a:rPr>
              <a:t>AUTHENTICATION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07358" y="7057153"/>
            <a:ext cx="4863312" cy="1065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sz="3054">
                <a:solidFill>
                  <a:srgbClr val="5034C4"/>
                </a:solidFill>
                <a:latin typeface="DM Sans Bold"/>
              </a:rPr>
              <a:t>ASSESMENT </a:t>
            </a:r>
          </a:p>
          <a:p>
            <a:pPr algn="ctr">
              <a:lnSpc>
                <a:spcPts val="4276"/>
              </a:lnSpc>
            </a:pPr>
            <a:r>
              <a:rPr lang="en-US" sz="3054">
                <a:solidFill>
                  <a:srgbClr val="5034C4"/>
                </a:solidFill>
                <a:latin typeface="DM Sans Bold"/>
              </a:rPr>
              <a:t>MODULE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12722" y="3383670"/>
            <a:ext cx="4863312" cy="52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sz="3054">
                <a:solidFill>
                  <a:srgbClr val="5034C4"/>
                </a:solidFill>
                <a:latin typeface="DM Sans Bold"/>
              </a:rPr>
              <a:t>LEARNING MODULE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04359" y="7057153"/>
            <a:ext cx="4863312" cy="1065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sz="3054">
                <a:solidFill>
                  <a:srgbClr val="5034C4"/>
                </a:solidFill>
                <a:latin typeface="DM Sans Bold"/>
              </a:rPr>
              <a:t>FEEDBACK </a:t>
            </a:r>
          </a:p>
          <a:p>
            <a:pPr algn="ctr">
              <a:lnSpc>
                <a:spcPts val="4276"/>
              </a:lnSpc>
            </a:pPr>
            <a:r>
              <a:rPr lang="en-US" sz="3054">
                <a:solidFill>
                  <a:srgbClr val="5034C4"/>
                </a:solidFill>
                <a:latin typeface="DM Sans Bold"/>
              </a:rPr>
              <a:t>MODULE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95500" y="3036572"/>
            <a:ext cx="5378997" cy="4909557"/>
          </a:xfrm>
          <a:custGeom>
            <a:avLst/>
            <a:gdLst/>
            <a:ahLst/>
            <a:cxnLst/>
            <a:rect r="r" b="b" t="t" l="l"/>
            <a:pathLst>
              <a:path h="4909557" w="5378997">
                <a:moveTo>
                  <a:pt x="0" y="0"/>
                </a:moveTo>
                <a:lnTo>
                  <a:pt x="5378997" y="0"/>
                </a:lnTo>
                <a:lnTo>
                  <a:pt x="5378997" y="4909558"/>
                </a:lnTo>
                <a:lnTo>
                  <a:pt x="0" y="4909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68809" y="4524375"/>
            <a:ext cx="911106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DM Sans Bold"/>
              </a:rPr>
              <a:t>IMPLEMENTATION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59011" y="1419785"/>
            <a:ext cx="10000289" cy="8228479"/>
          </a:xfrm>
          <a:custGeom>
            <a:avLst/>
            <a:gdLst/>
            <a:ahLst/>
            <a:cxnLst/>
            <a:rect r="r" b="b" t="t" l="l"/>
            <a:pathLst>
              <a:path h="8228479" w="10000289">
                <a:moveTo>
                  <a:pt x="0" y="0"/>
                </a:moveTo>
                <a:lnTo>
                  <a:pt x="10000289" y="0"/>
                </a:lnTo>
                <a:lnTo>
                  <a:pt x="10000289" y="8228480"/>
                </a:lnTo>
                <a:lnTo>
                  <a:pt x="0" y="8228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7684" t="0" r="-21678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918753" y="1809750"/>
          <a:ext cx="9723718" cy="7448550"/>
        </p:xfrm>
        <a:graphic>
          <a:graphicData uri="http://schemas.openxmlformats.org/drawingml/2006/table">
            <a:tbl>
              <a:tblPr/>
              <a:tblGrid>
                <a:gridCol w="1332525"/>
                <a:gridCol w="8391193"/>
              </a:tblGrid>
              <a:tr h="232410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5034C4"/>
                          </a:solidFill>
                          <a:latin typeface="DM Sans"/>
                        </a:rPr>
                        <a:t>In conclusion, our Game-Based Learning App presents a transformative approach to education, fostering engagement, accessibility, and learning outcomes for all users.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410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5034C4"/>
                          </a:solidFill>
                          <a:latin typeface="DM Sans"/>
                        </a:rPr>
                        <a:t>By integrating a reading module with speech functionality and a quiz module, we have created a comprehensive learning platform that caters to diverse learning needs and preferences.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5034C4"/>
                          </a:solidFill>
                          <a:latin typeface="DM Sans"/>
                        </a:rPr>
                        <a:t>Through innovative features and user-centric design, our app empowers learners to engage with educational content in meaningful ways, ultimately enhancing their academic achievement and fostering a love for lifelong learning.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2574367"/>
            <a:ext cx="5890053" cy="884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9"/>
              </a:lnSpc>
            </a:pPr>
            <a:r>
              <a:rPr lang="en-US" sz="6699" spc="-66">
                <a:solidFill>
                  <a:srgbClr val="5034C4"/>
                </a:solidFill>
                <a:latin typeface="DM Sans Bold"/>
              </a:rPr>
              <a:t>CONCLUSION: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04995" y="1028700"/>
            <a:ext cx="2520315" cy="8229600"/>
          </a:xfrm>
          <a:custGeom>
            <a:avLst/>
            <a:gdLst/>
            <a:ahLst/>
            <a:cxnLst/>
            <a:rect r="r" b="b" t="t" l="l"/>
            <a:pathLst>
              <a:path h="8229600" w="2520315">
                <a:moveTo>
                  <a:pt x="0" y="0"/>
                </a:moveTo>
                <a:lnTo>
                  <a:pt x="2520315" y="0"/>
                </a:lnTo>
                <a:lnTo>
                  <a:pt x="252031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70686" y="1028700"/>
            <a:ext cx="2746629" cy="8229600"/>
          </a:xfrm>
          <a:custGeom>
            <a:avLst/>
            <a:gdLst/>
            <a:ahLst/>
            <a:cxnLst/>
            <a:rect r="r" b="b" t="t" l="l"/>
            <a:pathLst>
              <a:path h="8229600" w="2746629">
                <a:moveTo>
                  <a:pt x="0" y="0"/>
                </a:moveTo>
                <a:lnTo>
                  <a:pt x="2746628" y="0"/>
                </a:lnTo>
                <a:lnTo>
                  <a:pt x="274662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68181" y="1028700"/>
            <a:ext cx="2547747" cy="8229600"/>
          </a:xfrm>
          <a:custGeom>
            <a:avLst/>
            <a:gdLst/>
            <a:ahLst/>
            <a:cxnLst/>
            <a:rect r="r" b="b" t="t" l="l"/>
            <a:pathLst>
              <a:path h="8229600" w="2547747">
                <a:moveTo>
                  <a:pt x="0" y="0"/>
                </a:moveTo>
                <a:lnTo>
                  <a:pt x="2547747" y="0"/>
                </a:lnTo>
                <a:lnTo>
                  <a:pt x="25477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5200" y="4524375"/>
            <a:ext cx="602736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DM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221927" y="2371019"/>
          <a:ext cx="7913914" cy="7462838"/>
        </p:xfrm>
        <a:graphic>
          <a:graphicData uri="http://schemas.openxmlformats.org/drawingml/2006/table">
            <a:tbl>
              <a:tblPr/>
              <a:tblGrid>
                <a:gridCol w="1230086"/>
                <a:gridCol w="6683829"/>
              </a:tblGrid>
              <a:tr h="104775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5034C4"/>
                          </a:solidFill>
                          <a:latin typeface="DM Sans"/>
                        </a:rPr>
                        <a:t>PROBLEM STATEMENT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5034C4"/>
                          </a:solidFill>
                          <a:latin typeface="DM Sans"/>
                        </a:rPr>
                        <a:t>OBJECTIVES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5034C4"/>
                          </a:solidFill>
                          <a:latin typeface="DM Sans"/>
                        </a:rPr>
                        <a:t>LITERATURE SURVEY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751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5034C4"/>
                          </a:solidFill>
                          <a:latin typeface="DM Sans"/>
                        </a:rPr>
                        <a:t>PROPOSED SYSTEM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5034C4"/>
                          </a:solidFill>
                          <a:latin typeface="DM Sans"/>
                        </a:rPr>
                        <a:t>FUNCTIONAL 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5034C4"/>
                          </a:solidFill>
                          <a:latin typeface="DM Sans"/>
                        </a:rPr>
                        <a:t>IMPLEMENTATION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33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5034C4"/>
                          </a:solidFill>
                          <a:latin typeface="DM Sans"/>
                        </a:rPr>
                        <a:t>CONCLUSION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591993" y="669623"/>
            <a:ext cx="619454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20"/>
              </a:lnSpc>
            </a:pPr>
            <a:r>
              <a:rPr lang="en-US" sz="10100">
                <a:solidFill>
                  <a:srgbClr val="5034C4"/>
                </a:solidFill>
                <a:latin typeface="DM Sans Bold"/>
              </a:rPr>
              <a:t>AGENDA: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1256" y="1137455"/>
            <a:ext cx="4620756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DM Sans Bold"/>
              </a:rPr>
              <a:t>ABSTRACT: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93096"/>
            <a:ext cx="15923823" cy="5808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65" indent="-377833" lvl="1">
              <a:lnSpc>
                <a:spcPts val="511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M Sans"/>
              </a:rPr>
              <a:t>Quizmaster revolutionizes education for students with disabilities by offering a tailored learning experience. </a:t>
            </a:r>
          </a:p>
          <a:p>
            <a:pPr algn="just" marL="755665" indent="-377833" lvl="1">
              <a:lnSpc>
                <a:spcPts val="511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M Sans"/>
              </a:rPr>
              <a:t>The app's accessibility features, such as customizable controls and text-to-speech, ensure inclusivity.</a:t>
            </a:r>
          </a:p>
          <a:p>
            <a:pPr algn="just" marL="755665" indent="-377833" lvl="1">
              <a:lnSpc>
                <a:spcPts val="511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M Sans"/>
              </a:rPr>
              <a:t>Adaptive learning paths, engaging content, and immediate feedback enhance the learning journey. </a:t>
            </a:r>
          </a:p>
          <a:p>
            <a:pPr algn="just" marL="755665" indent="-377833" lvl="1">
              <a:lnSpc>
                <a:spcPts val="511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M Sans"/>
              </a:rPr>
              <a:t>This innovative app provides users with the opportunity to answer questions across various modules, while simultaneously maintaining a real-time leaderboard to foster healthy competition.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6724" y="2863075"/>
            <a:ext cx="14902615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 Bold"/>
              </a:rPr>
              <a:t>The problem statement entails addressing the challenges faced in traditional educational methods by developing a Game-Based Learning App. 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 Bold"/>
              </a:rPr>
              <a:t>This app aims to enhance student engagement and comprehension by integrating educational content with interactive gaming elements. </a:t>
            </a:r>
          </a:p>
          <a:p>
            <a:pPr algn="just">
              <a:lnSpc>
                <a:spcPts val="448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40946" y="6075033"/>
            <a:ext cx="4365115" cy="3901321"/>
          </a:xfrm>
          <a:custGeom>
            <a:avLst/>
            <a:gdLst/>
            <a:ahLst/>
            <a:cxnLst/>
            <a:rect r="r" b="b" t="t" l="l"/>
            <a:pathLst>
              <a:path h="3901321" w="4365115">
                <a:moveTo>
                  <a:pt x="0" y="0"/>
                </a:moveTo>
                <a:lnTo>
                  <a:pt x="4365115" y="0"/>
                </a:lnTo>
                <a:lnTo>
                  <a:pt x="4365115" y="3901322"/>
                </a:lnTo>
                <a:lnTo>
                  <a:pt x="0" y="390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48052"/>
            <a:ext cx="782933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DM Sans Bold"/>
              </a:rPr>
              <a:t>PROBLEM STATEMENT: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7930"/>
            <a:ext cx="10546591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5034C4"/>
                </a:solidFill>
                <a:latin typeface="DM Sans Bold"/>
              </a:rPr>
              <a:t>OBJECTIVES: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1919480"/>
            <a:ext cx="18288000" cy="8367520"/>
            <a:chOff x="0" y="0"/>
            <a:chExt cx="4816593" cy="22037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203791"/>
            </a:xfrm>
            <a:custGeom>
              <a:avLst/>
              <a:gdLst/>
              <a:ahLst/>
              <a:cxnLst/>
              <a:rect r="r" b="b" t="t" l="l"/>
              <a:pathLst>
                <a:path h="22037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03791"/>
                  </a:lnTo>
                  <a:lnTo>
                    <a:pt x="0" y="2203791"/>
                  </a:lnTo>
                  <a:close/>
                </a:path>
              </a:pathLst>
            </a:custGeom>
            <a:solidFill>
              <a:srgbClr val="EAE5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241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  <a:p>
              <a:pPr algn="ctr">
                <a:lnSpc>
                  <a:spcPts val="2100"/>
                </a:lnSpc>
              </a:pPr>
            </a:p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41671" y="2537759"/>
            <a:ext cx="9935027" cy="416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769"/>
              </a:lnSpc>
              <a:buFont typeface="Arial"/>
              <a:buChar char="•"/>
            </a:pPr>
            <a:r>
              <a:rPr lang="en-US" sz="2999">
                <a:solidFill>
                  <a:srgbClr val="5034C4"/>
                </a:solidFill>
                <a:latin typeface="DM Sans Semi-Bold"/>
              </a:rPr>
              <a:t>Enhanced Engagement</a:t>
            </a:r>
          </a:p>
          <a:p>
            <a:pPr algn="l" marL="647698" indent="-323849" lvl="1">
              <a:lnSpc>
                <a:spcPts val="4769"/>
              </a:lnSpc>
              <a:buFont typeface="Arial"/>
              <a:buChar char="•"/>
            </a:pPr>
            <a:r>
              <a:rPr lang="en-US" sz="2999">
                <a:solidFill>
                  <a:srgbClr val="5034C4"/>
                </a:solidFill>
                <a:latin typeface="DM Sans Semi-Bold"/>
              </a:rPr>
              <a:t>Assessment and Feedback</a:t>
            </a:r>
          </a:p>
          <a:p>
            <a:pPr algn="l" marL="647698" indent="-323849" lvl="1">
              <a:lnSpc>
                <a:spcPts val="4769"/>
              </a:lnSpc>
              <a:buFont typeface="Arial"/>
              <a:buChar char="•"/>
            </a:pPr>
            <a:r>
              <a:rPr lang="en-US" sz="2999">
                <a:solidFill>
                  <a:srgbClr val="5034C4"/>
                </a:solidFill>
                <a:latin typeface="DM Sans Semi-Bold"/>
              </a:rPr>
              <a:t> Enhancing Accessibility with Text-to-Speech Integration</a:t>
            </a:r>
          </a:p>
          <a:p>
            <a:pPr algn="l" marL="647698" indent="-323849" lvl="1">
              <a:lnSpc>
                <a:spcPts val="4769"/>
              </a:lnSpc>
              <a:buFont typeface="Arial"/>
              <a:buChar char="•"/>
            </a:pPr>
            <a:r>
              <a:rPr lang="en-US" sz="2999">
                <a:solidFill>
                  <a:srgbClr val="5034C4"/>
                </a:solidFill>
                <a:latin typeface="DM Sans Semi-Bold"/>
              </a:rPr>
              <a:t>Curriculum Alignment</a:t>
            </a:r>
          </a:p>
          <a:p>
            <a:pPr algn="l" marL="647698" indent="-323849" lvl="1">
              <a:lnSpc>
                <a:spcPts val="4769"/>
              </a:lnSpc>
              <a:buFont typeface="Arial"/>
              <a:buChar char="•"/>
            </a:pPr>
            <a:r>
              <a:rPr lang="en-US" sz="2999">
                <a:solidFill>
                  <a:srgbClr val="5034C4"/>
                </a:solidFill>
                <a:latin typeface="DM Sans Semi-Bold"/>
              </a:rPr>
              <a:t>User friendly Interface</a:t>
            </a:r>
          </a:p>
          <a:p>
            <a:pPr algn="l" marL="647698" indent="-323849" lvl="1">
              <a:lnSpc>
                <a:spcPts val="4769"/>
              </a:lnSpc>
              <a:buFont typeface="Arial"/>
              <a:buChar char="•"/>
            </a:pPr>
            <a:r>
              <a:rPr lang="en-US" sz="2999">
                <a:solidFill>
                  <a:srgbClr val="5034C4"/>
                </a:solidFill>
                <a:latin typeface="DM Sans Semi-Bold"/>
              </a:rPr>
              <a:t>Continuous Improvement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312362">
            <a:off x="11822901" y="5310842"/>
            <a:ext cx="4590413" cy="3746925"/>
          </a:xfrm>
          <a:custGeom>
            <a:avLst/>
            <a:gdLst/>
            <a:ahLst/>
            <a:cxnLst/>
            <a:rect r="r" b="b" t="t" l="l"/>
            <a:pathLst>
              <a:path h="3746925" w="4590413">
                <a:moveTo>
                  <a:pt x="0" y="0"/>
                </a:moveTo>
                <a:lnTo>
                  <a:pt x="4590413" y="0"/>
                </a:lnTo>
                <a:lnTo>
                  <a:pt x="4590413" y="3746925"/>
                </a:lnTo>
                <a:lnTo>
                  <a:pt x="0" y="3746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6914997" cy="8229600"/>
            <a:chOff x="0" y="0"/>
            <a:chExt cx="182123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1234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21234">
                  <a:moveTo>
                    <a:pt x="50381" y="0"/>
                  </a:moveTo>
                  <a:lnTo>
                    <a:pt x="1770853" y="0"/>
                  </a:lnTo>
                  <a:cubicBezTo>
                    <a:pt x="1784215" y="0"/>
                    <a:pt x="1797029" y="5308"/>
                    <a:pt x="1806478" y="14756"/>
                  </a:cubicBezTo>
                  <a:cubicBezTo>
                    <a:pt x="1815926" y="24205"/>
                    <a:pt x="1821234" y="37019"/>
                    <a:pt x="1821234" y="50381"/>
                  </a:cubicBezTo>
                  <a:lnTo>
                    <a:pt x="1821234" y="2117086"/>
                  </a:lnTo>
                  <a:cubicBezTo>
                    <a:pt x="1821234" y="2130447"/>
                    <a:pt x="1815926" y="2143262"/>
                    <a:pt x="1806478" y="2152710"/>
                  </a:cubicBezTo>
                  <a:cubicBezTo>
                    <a:pt x="1797029" y="2162159"/>
                    <a:pt x="1784215" y="2167467"/>
                    <a:pt x="1770853" y="2167467"/>
                  </a:cubicBezTo>
                  <a:lnTo>
                    <a:pt x="50381" y="2167467"/>
                  </a:lnTo>
                  <a:cubicBezTo>
                    <a:pt x="37019" y="2167467"/>
                    <a:pt x="24205" y="2162159"/>
                    <a:pt x="14756" y="2152710"/>
                  </a:cubicBezTo>
                  <a:cubicBezTo>
                    <a:pt x="5308" y="2143262"/>
                    <a:pt x="0" y="2130447"/>
                    <a:pt x="0" y="2117086"/>
                  </a:cubicBezTo>
                  <a:lnTo>
                    <a:pt x="0" y="50381"/>
                  </a:lnTo>
                  <a:cubicBezTo>
                    <a:pt x="0" y="37019"/>
                    <a:pt x="5308" y="24205"/>
                    <a:pt x="14756" y="14756"/>
                  </a:cubicBezTo>
                  <a:cubicBezTo>
                    <a:pt x="24205" y="5308"/>
                    <a:pt x="37019" y="0"/>
                    <a:pt x="50381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2123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87887" y="4060239"/>
            <a:ext cx="3928415" cy="4114800"/>
          </a:xfrm>
          <a:custGeom>
            <a:avLst/>
            <a:gdLst/>
            <a:ahLst/>
            <a:cxnLst/>
            <a:rect r="r" b="b" t="t" l="l"/>
            <a:pathLst>
              <a:path h="4114800" w="3928415">
                <a:moveTo>
                  <a:pt x="0" y="0"/>
                </a:moveTo>
                <a:lnTo>
                  <a:pt x="3928416" y="0"/>
                </a:lnTo>
                <a:lnTo>
                  <a:pt x="39284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924338">
            <a:off x="15771446" y="8265083"/>
            <a:ext cx="2295075" cy="1493885"/>
          </a:xfrm>
          <a:custGeom>
            <a:avLst/>
            <a:gdLst/>
            <a:ahLst/>
            <a:cxnLst/>
            <a:rect r="r" b="b" t="t" l="l"/>
            <a:pathLst>
              <a:path h="1493885" w="2295075">
                <a:moveTo>
                  <a:pt x="0" y="0"/>
                </a:moveTo>
                <a:lnTo>
                  <a:pt x="2295074" y="0"/>
                </a:lnTo>
                <a:lnTo>
                  <a:pt x="2295074" y="1493885"/>
                </a:lnTo>
                <a:lnTo>
                  <a:pt x="0" y="1493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525784" y="1635708"/>
            <a:ext cx="8270959" cy="23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5034C4"/>
                </a:solidFill>
                <a:latin typeface="DM Sans"/>
              </a:rPr>
              <a:t>Quiz Maker typically involve a combination of educational content and gaming elements to engage users and facilitate learning. These apps are act as an online quiz maker and game-based learning platform.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25784" y="4338848"/>
            <a:ext cx="8270959" cy="23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5034C4"/>
                </a:solidFill>
                <a:latin typeface="DM Sans"/>
              </a:rPr>
              <a:t>Trivia is one of the top game-based learning platforms. Through gamified quizzes and a competitive leaderboard, it motivates employees to actively participate and retain knowledge.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25784" y="7042043"/>
            <a:ext cx="8270959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5034C4"/>
                </a:solidFill>
                <a:latin typeface="DM Sans"/>
              </a:rPr>
              <a:t>.Gamelearn is one of the top game-based learning platforms. With a focus on engaging and immersive learning experiences.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3311" y="1692858"/>
            <a:ext cx="5559426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>
                <a:solidFill>
                  <a:srgbClr val="5034C4"/>
                </a:solidFill>
                <a:latin typeface="DM Sans Bold"/>
              </a:rPr>
              <a:t>EXSISTING SYSTEM: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8375" y="1939290"/>
            <a:ext cx="15443694" cy="7319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890"/>
              </a:lnSpc>
              <a:buAutoNum type="arabicPeriod" startAt="1"/>
            </a:pPr>
            <a:r>
              <a:rPr lang="en-US" sz="3000">
                <a:solidFill>
                  <a:srgbClr val="5034C4"/>
                </a:solidFill>
                <a:latin typeface="DM Sans Bold"/>
              </a:rPr>
              <a:t>Quiz Module:</a:t>
            </a:r>
          </a:p>
          <a:p>
            <a:pPr algn="just" marL="1295400" indent="-431800" lvl="2">
              <a:lnSpc>
                <a:spcPts val="4890"/>
              </a:lnSpc>
              <a:buFont typeface="Arial"/>
              <a:buChar char="⚬"/>
            </a:pPr>
            <a:r>
              <a:rPr lang="en-US" sz="3000">
                <a:solidFill>
                  <a:srgbClr val="5034C4"/>
                </a:solidFill>
                <a:latin typeface="DM Sans Bold"/>
              </a:rPr>
              <a:t>The quiz module will provide interactive assessments to reinforce learning and comprehension.</a:t>
            </a:r>
          </a:p>
          <a:p>
            <a:pPr algn="just" marL="1295400" indent="-431800" lvl="2">
              <a:lnSpc>
                <a:spcPts val="4890"/>
              </a:lnSpc>
              <a:buFont typeface="Arial"/>
              <a:buChar char="⚬"/>
            </a:pPr>
            <a:r>
              <a:rPr lang="en-US" sz="3000">
                <a:solidFill>
                  <a:srgbClr val="5034C4"/>
                </a:solidFill>
                <a:latin typeface="DM Sans Bold"/>
              </a:rPr>
              <a:t>Upon completing a quiz, users will receive instant feedback on their performance, including correct answers and explanations.</a:t>
            </a:r>
          </a:p>
          <a:p>
            <a:pPr algn="just" marL="647700" indent="-323850" lvl="1">
              <a:lnSpc>
                <a:spcPts val="4890"/>
              </a:lnSpc>
              <a:buAutoNum type="arabicPeriod" startAt="1"/>
            </a:pPr>
            <a:r>
              <a:rPr lang="en-US" sz="3000">
                <a:solidFill>
                  <a:srgbClr val="5034C4"/>
                </a:solidFill>
                <a:latin typeface="DM Sans Bold"/>
              </a:rPr>
              <a:t>READING MODULE:</a:t>
            </a:r>
          </a:p>
          <a:p>
            <a:pPr algn="just" marL="1295400" indent="-431800" lvl="2">
              <a:lnSpc>
                <a:spcPts val="4890"/>
              </a:lnSpc>
              <a:buFont typeface="Arial"/>
              <a:buChar char="⚬"/>
            </a:pPr>
            <a:r>
              <a:rPr lang="en-US" sz="3000">
                <a:solidFill>
                  <a:srgbClr val="5034C4"/>
                </a:solidFill>
                <a:latin typeface="DM Sans Bold"/>
              </a:rPr>
              <a:t>Integrated text-to-speech functionality will convert written text into spoken words, facilitating accessibility for visually impaired users.</a:t>
            </a:r>
          </a:p>
          <a:p>
            <a:pPr algn="just" marL="1295400" indent="-431800" lvl="2">
              <a:lnSpc>
                <a:spcPts val="4890"/>
              </a:lnSpc>
              <a:buFont typeface="Arial"/>
              <a:buChar char="⚬"/>
            </a:pPr>
            <a:r>
              <a:rPr lang="en-US" sz="3000">
                <a:solidFill>
                  <a:srgbClr val="5034C4"/>
                </a:solidFill>
                <a:latin typeface="DM Sans Bold"/>
              </a:rPr>
              <a:t>This module will allow users to access educational content in a text format.</a:t>
            </a:r>
          </a:p>
          <a:p>
            <a:pPr algn="just">
              <a:lnSpc>
                <a:spcPts val="4890"/>
              </a:lnSpc>
            </a:pPr>
          </a:p>
          <a:p>
            <a:pPr algn="just">
              <a:lnSpc>
                <a:spcPts val="4500"/>
              </a:lnSpc>
            </a:pPr>
          </a:p>
          <a:p>
            <a:pPr algn="just">
              <a:lnSpc>
                <a:spcPts val="45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248375" y="773972"/>
            <a:ext cx="841604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5034C4"/>
                </a:solidFill>
                <a:latin typeface="DM Sans Bold"/>
              </a:rPr>
              <a:t>PROPOSED SYSTEM: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2964" y="0"/>
            <a:ext cx="18610964" cy="10287000"/>
            <a:chOff x="0" y="0"/>
            <a:chExt cx="490165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1653" cy="2709333"/>
            </a:xfrm>
            <a:custGeom>
              <a:avLst/>
              <a:gdLst/>
              <a:ahLst/>
              <a:cxnLst/>
              <a:rect r="r" b="b" t="t" l="l"/>
              <a:pathLst>
                <a:path h="2709333" w="4901653">
                  <a:moveTo>
                    <a:pt x="0" y="0"/>
                  </a:moveTo>
                  <a:lnTo>
                    <a:pt x="4901653" y="0"/>
                  </a:lnTo>
                  <a:lnTo>
                    <a:pt x="490165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0165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24699" y="1679364"/>
            <a:ext cx="12250088" cy="8418289"/>
          </a:xfrm>
          <a:custGeom>
            <a:avLst/>
            <a:gdLst/>
            <a:ahLst/>
            <a:cxnLst/>
            <a:rect r="r" b="b" t="t" l="l"/>
            <a:pathLst>
              <a:path h="8418289" w="12250088">
                <a:moveTo>
                  <a:pt x="0" y="0"/>
                </a:moveTo>
                <a:lnTo>
                  <a:pt x="12250088" y="0"/>
                </a:lnTo>
                <a:lnTo>
                  <a:pt x="12250088" y="8418289"/>
                </a:lnTo>
                <a:lnTo>
                  <a:pt x="0" y="841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206" r="0" b="-620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28310" y="542925"/>
            <a:ext cx="1078765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5034C4"/>
                </a:solidFill>
                <a:latin typeface="DM Sans Bold"/>
              </a:rPr>
              <a:t>FUNCTIONAL DESCRIPTION: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9295" y="2999241"/>
            <a:ext cx="6659307" cy="5602142"/>
          </a:xfrm>
          <a:custGeom>
            <a:avLst/>
            <a:gdLst/>
            <a:ahLst/>
            <a:cxnLst/>
            <a:rect r="r" b="b" t="t" l="l"/>
            <a:pathLst>
              <a:path h="5602142" w="6659307">
                <a:moveTo>
                  <a:pt x="0" y="0"/>
                </a:moveTo>
                <a:lnTo>
                  <a:pt x="6659307" y="0"/>
                </a:lnTo>
                <a:lnTo>
                  <a:pt x="6659307" y="5602142"/>
                </a:lnTo>
                <a:lnTo>
                  <a:pt x="0" y="5602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81685" y="1067286"/>
            <a:ext cx="9572437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5034C4"/>
                </a:solidFill>
                <a:latin typeface="DM Sans Bold"/>
              </a:rPr>
              <a:t>TECHNOLOGY USED: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72339" y="3202010"/>
            <a:ext cx="8881783" cy="259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6"/>
              </a:lnSpc>
            </a:pPr>
            <a:r>
              <a:rPr lang="en-US" sz="4954">
                <a:solidFill>
                  <a:srgbClr val="5034C4"/>
                </a:solidFill>
                <a:latin typeface="DM Sans Bold"/>
              </a:rPr>
              <a:t>FRONTEND:        KOTLIN</a:t>
            </a:r>
          </a:p>
          <a:p>
            <a:pPr algn="ctr">
              <a:lnSpc>
                <a:spcPts val="6936"/>
              </a:lnSpc>
            </a:pPr>
            <a:r>
              <a:rPr lang="en-US" sz="4954">
                <a:solidFill>
                  <a:srgbClr val="5034C4"/>
                </a:solidFill>
                <a:latin typeface="DM Sans Bold"/>
              </a:rPr>
              <a:t>BACKEND:          KOTLIN</a:t>
            </a:r>
          </a:p>
          <a:p>
            <a:pPr algn="ctr">
              <a:lnSpc>
                <a:spcPts val="6936"/>
              </a:lnSpc>
            </a:pPr>
            <a:r>
              <a:rPr lang="en-US" sz="4954">
                <a:solidFill>
                  <a:srgbClr val="5034C4"/>
                </a:solidFill>
                <a:latin typeface="DM Sans Bold"/>
              </a:rPr>
              <a:t>DATABASE:    FIREBASE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DAGFq4LHIj8</dc:identifier>
  <dcterms:modified xsi:type="dcterms:W3CDTF">2011-08-01T06:04:30Z</dcterms:modified>
  <cp:revision>1</cp:revision>
  <dc:title>game</dc:title>
</cp:coreProperties>
</file>