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7" r:id="rId8"/>
    <p:sldId id="268" r:id="rId9"/>
    <p:sldId id="271" r:id="rId10"/>
    <p:sldId id="272" r:id="rId11"/>
    <p:sldId id="273" r:id="rId12"/>
    <p:sldId id="269" r:id="rId13"/>
    <p:sldId id="270" r:id="rId14"/>
    <p:sldId id="274" r:id="rId15"/>
    <p:sldId id="259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094740"/>
          </a:xfrm>
          <a:custGeom>
            <a:avLst/>
            <a:gdLst/>
            <a:ahLst/>
            <a:cxnLst/>
            <a:rect l="l" t="t" r="r" b="b"/>
            <a:pathLst>
              <a:path w="12192000" h="1094740">
                <a:moveTo>
                  <a:pt x="12191999" y="1094702"/>
                </a:moveTo>
                <a:lnTo>
                  <a:pt x="0" y="1094702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094702"/>
                </a:lnTo>
                <a:close/>
              </a:path>
            </a:pathLst>
          </a:custGeom>
          <a:solidFill>
            <a:srgbClr val="2F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094740"/>
          </a:xfrm>
          <a:custGeom>
            <a:avLst/>
            <a:gdLst/>
            <a:ahLst/>
            <a:cxnLst/>
            <a:rect l="l" t="t" r="r" b="b"/>
            <a:pathLst>
              <a:path w="12192000" h="1094740">
                <a:moveTo>
                  <a:pt x="0" y="0"/>
                </a:moveTo>
                <a:lnTo>
                  <a:pt x="12191999" y="0"/>
                </a:lnTo>
                <a:lnTo>
                  <a:pt x="12191999" y="1094702"/>
                </a:lnTo>
                <a:lnTo>
                  <a:pt x="0" y="1094702"/>
                </a:lnTo>
                <a:lnTo>
                  <a:pt x="0" y="0"/>
                </a:lnTo>
                <a:close/>
              </a:path>
            </a:pathLst>
          </a:custGeom>
          <a:ln w="12674">
            <a:solidFill>
              <a:srgbClr val="1B30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0"/>
            <a:ext cx="1191372" cy="1107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2700" y="307209"/>
            <a:ext cx="2045334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74128" y="6465228"/>
            <a:ext cx="4679950" cy="229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9688" y="6465228"/>
            <a:ext cx="1124585" cy="229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1188" y="6465228"/>
            <a:ext cx="209550" cy="229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621" y="385441"/>
            <a:ext cx="94462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5" dirty="0">
                <a:latin typeface="Cambria" panose="02040503050406030204" pitchFamily="18" charset="0"/>
                <a:ea typeface="Cambria" panose="02040503050406030204" pitchFamily="18" charset="0"/>
              </a:rPr>
              <a:t>DEPARTMENT</a:t>
            </a:r>
            <a:r>
              <a:rPr sz="2800" spc="-4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sz="2800" spc="-4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2800" spc="-30" dirty="0">
                <a:latin typeface="Cambria" panose="02040503050406030204" pitchFamily="18" charset="0"/>
                <a:ea typeface="Cambria" panose="02040503050406030204" pitchFamily="18" charset="0"/>
              </a:rPr>
              <a:t>INFORMATION</a:t>
            </a:r>
            <a:r>
              <a:rPr sz="2800" spc="-4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r>
              <a:rPr sz="2800" spc="-4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2800" dirty="0"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sz="2800" spc="-4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2800" spc="-10" dirty="0">
                <a:latin typeface="Cambria" panose="02040503050406030204" pitchFamily="18" charset="0"/>
                <a:ea typeface="Cambria" panose="02040503050406030204" pitchFamily="18" charset="0"/>
              </a:rPr>
              <a:t>ENGINEERING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0" y="1933828"/>
            <a:ext cx="7848599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MINI</a:t>
            </a:r>
            <a:r>
              <a:rPr sz="3600" b="1" spc="-15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3600" b="1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PROJECT</a:t>
            </a:r>
            <a:r>
              <a:rPr sz="3600" b="1" spc="-145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3600" b="1" spc="-1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(22IS66)</a:t>
            </a:r>
            <a:endParaRPr sz="3600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spc="-1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BUDGET MANAGEMENT SYSTEM</a:t>
            </a:r>
            <a:endParaRPr sz="3600" b="1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4230490"/>
            <a:ext cx="5257800" cy="2064027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Presented</a:t>
            </a:r>
            <a:r>
              <a:rPr sz="2400" spc="-7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2400" spc="-2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by: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85725" marR="291465" algn="just">
              <a:lnSpc>
                <a:spcPct val="100000"/>
              </a:lnSpc>
              <a:spcBef>
                <a:spcPts val="450"/>
              </a:spcBef>
            </a:pPr>
            <a:r>
              <a:rPr lang="en-IN" sz="2400" spc="-20" dirty="0" err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Shreenivas</a:t>
            </a:r>
            <a:r>
              <a:rPr lang="en-IN" sz="2400" spc="-2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IN" sz="2400" spc="-20" dirty="0" err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Nayakawadi</a:t>
            </a:r>
            <a:r>
              <a:rPr lang="en-IN" sz="2400" spc="-2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</a:t>
            </a:r>
            <a:r>
              <a:rPr lang="en-IN" sz="2400" spc="-15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IN" sz="2400" spc="-2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1DS22IS143</a:t>
            </a:r>
            <a:r>
              <a:rPr sz="2400" spc="-2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IN" sz="2400" spc="-2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Shreesha </a:t>
            </a:r>
            <a:r>
              <a:rPr lang="en-IN" sz="2400" spc="-20" dirty="0" err="1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Alevoor</a:t>
            </a:r>
            <a:r>
              <a:rPr sz="2400" spc="-2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IN" sz="2400" spc="-2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      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</a:t>
            </a:r>
            <a:r>
              <a:rPr sz="2400" spc="-15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IN" sz="2400" spc="-2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1DS22IS144</a:t>
            </a:r>
            <a:r>
              <a:rPr sz="2400" spc="-2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IN" sz="2400" spc="-2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Siddeshwar M                   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</a:t>
            </a:r>
            <a:r>
              <a:rPr sz="2400" spc="-3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IN" sz="2400" spc="-2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1DS22IS155</a:t>
            </a:r>
          </a:p>
          <a:p>
            <a:pPr marL="85725" marR="291465" algn="just">
              <a:lnSpc>
                <a:spcPct val="100000"/>
              </a:lnSpc>
              <a:spcBef>
                <a:spcPts val="450"/>
              </a:spcBef>
            </a:pPr>
            <a:r>
              <a:rPr sz="2400" spc="-2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IN" sz="2400" spc="-2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Prashant S N                     </a:t>
            </a:r>
            <a:r>
              <a:rPr sz="2400" spc="-2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:</a:t>
            </a:r>
            <a:r>
              <a:rPr sz="2400" spc="-15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IN" sz="2400" spc="-2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1DS23IS415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0695" y="4317839"/>
            <a:ext cx="4001770" cy="1874872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spcBef>
                <a:spcPts val="1100"/>
              </a:spcBef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Under</a:t>
            </a:r>
            <a:r>
              <a:rPr lang="en-US" sz="2400" spc="-45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the</a:t>
            </a:r>
            <a:r>
              <a:rPr lang="en-US" sz="2400" spc="-4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2400" spc="-10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guidance</a:t>
            </a:r>
            <a:r>
              <a:rPr lang="en-US" sz="2400" spc="-45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 </a:t>
            </a:r>
            <a:r>
              <a:rPr lang="en-US" sz="2400" spc="-25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of: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137160">
              <a:spcBef>
                <a:spcPts val="1000"/>
              </a:spcBef>
            </a:pPr>
            <a:r>
              <a:rPr lang="en-US" sz="24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Dr.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Ramamohan Babu K N </a:t>
            </a:r>
            <a:endParaRPr lang="en-US" sz="2400" spc="-1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137160">
              <a:spcBef>
                <a:spcPts val="1000"/>
              </a:spcBef>
            </a:pPr>
            <a:r>
              <a:rPr lang="en-US" sz="24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Professor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 marL="122555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Dept.</a:t>
            </a:r>
            <a:r>
              <a:rPr lang="en-US" sz="2400" spc="-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of</a:t>
            </a:r>
            <a:r>
              <a:rPr lang="en-US" sz="2400" spc="-2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ISE,</a:t>
            </a:r>
            <a:r>
              <a:rPr lang="en-US" sz="2400" spc="-2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DSCE,</a:t>
            </a:r>
            <a:r>
              <a:rPr lang="en-US" sz="2400" spc="-2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 </a:t>
            </a:r>
            <a:r>
              <a:rPr lang="en-US" sz="2400" spc="-1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Bangalore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3C2E4-D268-485A-6CA7-E3963414B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DFE38C-B14B-2AD4-CEAD-A94646A3F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307209"/>
            <a:ext cx="11049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200" spc="-20" dirty="0">
                <a:latin typeface="Cambria"/>
                <a:cs typeface="Cambria"/>
              </a:rPr>
              <a:t>SYSTEM</a:t>
            </a:r>
            <a:r>
              <a:rPr lang="en-IN" sz="3200" spc="-55" dirty="0">
                <a:latin typeface="Cambria"/>
                <a:cs typeface="Cambria"/>
              </a:rPr>
              <a:t> </a:t>
            </a:r>
            <a:r>
              <a:rPr lang="en-IN" sz="3200" dirty="0">
                <a:latin typeface="Cambria"/>
                <a:cs typeface="Cambria"/>
              </a:rPr>
              <a:t>DESIGN</a:t>
            </a:r>
            <a:r>
              <a:rPr lang="en-IN" sz="3200" spc="-55" dirty="0">
                <a:latin typeface="Cambria"/>
                <a:cs typeface="Cambria"/>
              </a:rPr>
              <a:t> </a:t>
            </a:r>
            <a:r>
              <a:rPr lang="en-IN" sz="3200" dirty="0">
                <a:latin typeface="Cambria"/>
                <a:cs typeface="Cambria"/>
              </a:rPr>
              <a:t>&amp;</a:t>
            </a:r>
            <a:r>
              <a:rPr lang="en-IN" sz="3200" spc="-55" dirty="0">
                <a:latin typeface="Cambria"/>
                <a:cs typeface="Cambria"/>
              </a:rPr>
              <a:t> </a:t>
            </a:r>
            <a:r>
              <a:rPr lang="en-IN" sz="3200" spc="-10" dirty="0">
                <a:latin typeface="Cambria"/>
                <a:cs typeface="Cambria"/>
              </a:rPr>
              <a:t>METHODOLOGY</a:t>
            </a:r>
            <a:endParaRPr lang="en-IN" sz="3200" dirty="0">
              <a:latin typeface="Cambria"/>
              <a:cs typeface="Cambria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501044-27AD-CA9D-6389-7A9C69786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9332"/>
          </a:xfrm>
        </p:spPr>
        <p:txBody>
          <a:bodyPr/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Data flow Diagram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7FFE0C0-F4A4-792D-E19D-EAA203FBCBF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2F6F129-B148-2558-E2E2-3D08DB63B5C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F556B96-8025-B3AD-5AD5-15E69353CF4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10</a:t>
            </a:fld>
            <a:endParaRPr spc="-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F22ADD-76B1-EFF5-2A7E-BF88F20AF3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956"/>
            <a:ext cx="12192000" cy="398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7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FAF2-F59B-5A04-1FC0-EDB77064E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2C671F7-9733-E3AB-A058-5BF2B4D821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307209"/>
            <a:ext cx="11049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200" spc="-20" dirty="0">
                <a:latin typeface="Cambria"/>
                <a:cs typeface="Cambria"/>
              </a:rPr>
              <a:t>SYSTEM</a:t>
            </a:r>
            <a:r>
              <a:rPr lang="en-IN" sz="3200" spc="-55" dirty="0">
                <a:latin typeface="Cambria"/>
                <a:cs typeface="Cambria"/>
              </a:rPr>
              <a:t> </a:t>
            </a:r>
            <a:r>
              <a:rPr lang="en-IN" sz="3200" dirty="0">
                <a:latin typeface="Cambria"/>
                <a:cs typeface="Cambria"/>
              </a:rPr>
              <a:t>DESIGN</a:t>
            </a:r>
            <a:r>
              <a:rPr lang="en-IN" sz="3200" spc="-55" dirty="0">
                <a:latin typeface="Cambria"/>
                <a:cs typeface="Cambria"/>
              </a:rPr>
              <a:t> </a:t>
            </a:r>
            <a:r>
              <a:rPr lang="en-IN" sz="3200" dirty="0">
                <a:latin typeface="Cambria"/>
                <a:cs typeface="Cambria"/>
              </a:rPr>
              <a:t>&amp;</a:t>
            </a:r>
            <a:r>
              <a:rPr lang="en-IN" sz="3200" spc="-55" dirty="0">
                <a:latin typeface="Cambria"/>
                <a:cs typeface="Cambria"/>
              </a:rPr>
              <a:t> </a:t>
            </a:r>
            <a:r>
              <a:rPr lang="en-IN" sz="3200" spc="-10" dirty="0">
                <a:latin typeface="Cambria"/>
                <a:cs typeface="Cambria"/>
              </a:rPr>
              <a:t>METHODOLOGY</a:t>
            </a:r>
            <a:endParaRPr lang="en-IN" sz="3200" dirty="0">
              <a:latin typeface="Cambria"/>
              <a:cs typeface="Cambria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7DB99B-7A5E-8D21-3232-3B2B9F67D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9332"/>
          </a:xfrm>
        </p:spPr>
        <p:txBody>
          <a:bodyPr/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Use case Diagram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B245203-DD3D-2829-BA90-3D262DF64B3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D6122AA-E3A6-5EC6-2E4E-A5A69B7CD56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AE4AEA9-67A1-1235-9FF1-15D7A923BC3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11</a:t>
            </a:fld>
            <a:endParaRPr spc="-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6D8E9-52EF-25A5-1356-08E98179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751120"/>
            <a:ext cx="4953000" cy="41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00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8AB3-8BBD-E124-0B0F-BDB1D8E96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FB51D4-4953-0127-5AA4-062A46D5DD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307209"/>
            <a:ext cx="1097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>
                <a:latin typeface="Cambria"/>
                <a:cs typeface="Cambria"/>
              </a:rPr>
              <a:t>EXPECTED</a:t>
            </a:r>
            <a:r>
              <a:rPr lang="en-IN" sz="3200" spc="-75" dirty="0">
                <a:latin typeface="Cambria"/>
                <a:cs typeface="Cambria"/>
              </a:rPr>
              <a:t> </a:t>
            </a:r>
            <a:r>
              <a:rPr lang="en-IN" sz="3200" spc="-10" dirty="0">
                <a:latin typeface="Cambria"/>
                <a:cs typeface="Cambria"/>
              </a:rPr>
              <a:t>OUTCOME</a:t>
            </a:r>
            <a:endParaRPr lang="en-IN" sz="3200" dirty="0">
              <a:latin typeface="Cambria"/>
              <a:cs typeface="Cambri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966ED62-06A0-6DD9-A21B-6F75D02DF82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D378ED8-10F1-6A6E-197D-1017D99F56B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8F87580-0649-EFA7-180F-1B76FA25FF0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658600" y="6550790"/>
            <a:ext cx="392138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12</a:t>
            </a:fld>
            <a:endParaRPr spc="-5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962E3E6-64B0-4A2E-3D8E-33D6A9BAF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2106" y="1209834"/>
            <a:ext cx="11307788" cy="44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fully working AI-Powered Budget Management System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Users can sign up, log in, and manage multiple budgets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Google Gemini API integrated for smart receipt scanning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Automatic transaction entry and category detection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Graphical reports using bar and pie charts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Responsive design that works on both mobile and desktop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Built using a modern tech stack: React, Node.js, MySQL, Prisma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Provides a user-friendly interface with reduced manual work</a:t>
            </a:r>
          </a:p>
        </p:txBody>
      </p:sp>
    </p:spTree>
    <p:extLst>
      <p:ext uri="{BB962C8B-B14F-4D97-AF65-F5344CB8AC3E}">
        <p14:creationId xmlns:p14="http://schemas.microsoft.com/office/powerpoint/2010/main" val="414445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5688E-CD14-F122-ED45-189E02EE2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76A26FF-0920-94DB-6AFD-4A80E2384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307209"/>
            <a:ext cx="1097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>
                <a:latin typeface="Cambria"/>
                <a:cs typeface="Cambria"/>
              </a:rPr>
              <a:t>REFERENCES</a:t>
            </a:r>
            <a:endParaRPr lang="en-IN" sz="3200" dirty="0">
              <a:latin typeface="Cambria"/>
              <a:cs typeface="Cambria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CDBF9B-BFA3-D72F-030E-65D068C64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163" y="1475787"/>
            <a:ext cx="11353800" cy="5360442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[1] Verma, S., Kheda, S. S., &amp; </a:t>
            </a:r>
            <a:r>
              <a:rPr lang="en-IN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Kuwale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S. (2024). Personal finance tracker. </a:t>
            </a:r>
            <a:r>
              <a:rPr lang="en-IN" sz="1800" i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International Research Journal of Modernization in Engineering, Technology and Science (IRJMETS), 6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(5), 10279-10288.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[2] Bhardwaj, S., Gupta, S., Jaiswal, U., &amp; Bhargava, R. (2024). Personal expense tracker. </a:t>
            </a:r>
            <a:r>
              <a:rPr lang="en-IN" sz="1800" i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International Journal of Novel Research and Development (IJNRD), 9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(5), e927-e928.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[3] Bhatt, P., Nutheti, S. C., </a:t>
            </a:r>
            <a:r>
              <a:rPr lang="en-IN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Mamidipaka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G., </a:t>
            </a:r>
            <a:r>
              <a:rPr lang="en-IN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Kondapally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U. K., &amp; </a:t>
            </a:r>
            <a:r>
              <a:rPr lang="en-IN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Lokineni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H. (2024). Expense tracker: A smart approach to track daily expense. *</a:t>
            </a:r>
            <a:r>
              <a:rPr lang="en-IN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Tuijin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Jishu/Journal of Propulsion Technology, 45*(1), 5422-5424.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[4] Dewan, K., Lasar, A., &amp; </a:t>
            </a:r>
            <a:r>
              <a:rPr lang="en-IN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Bhokse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B. (2024). </a:t>
            </a:r>
            <a:r>
              <a:rPr lang="en-IN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FinanceVUE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- A MERN stack finance dashboard application. </a:t>
            </a:r>
            <a:r>
              <a:rPr lang="en-IN" sz="1800" i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International Journal of Novel Research and Development (IJNRD), 9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(4), b592-b593.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[5] Naik, A., Patel, D., Mourya, A., Mishra, V., &amp; </a:t>
            </a:r>
            <a:r>
              <a:rPr lang="en-IN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Mandavkar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M. (2024). Revenue manager app using MERN and ML. </a:t>
            </a:r>
            <a:r>
              <a:rPr lang="en-IN" sz="1800" i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International Research Journal of Modernization in Engineering, Technology and Science (IRJMETS), 6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(4), 4407-4408.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F330FCB-504E-FD88-87D0-F0417759092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9227762-15AB-3EE9-29EB-210D6422BBA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CA74BA0-5DAB-2947-DD27-D3B1B91FF48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13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94835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F2E83-CEB7-A17E-6EDD-DDFBA2C9E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171414-AB11-195F-4E97-253D086A6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307209"/>
            <a:ext cx="1097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200" spc="-10" dirty="0">
                <a:latin typeface="Cambria"/>
                <a:cs typeface="Cambria"/>
              </a:rPr>
              <a:t>REFERENCES</a:t>
            </a:r>
            <a:endParaRPr lang="en-IN" sz="3200" dirty="0">
              <a:latin typeface="Cambria"/>
              <a:cs typeface="Cambria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5CA39B-1C1A-816F-DB92-512481B9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163" y="1475787"/>
            <a:ext cx="11353800" cy="4288353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[6] B. M. K., </a:t>
            </a:r>
            <a:r>
              <a:rPr lang="en-IN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Somvanshi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S., </a:t>
            </a:r>
            <a:r>
              <a:rPr lang="en-IN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Kolhar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S. S., Gupta, S., &amp; </a:t>
            </a:r>
            <a:r>
              <a:rPr lang="en-IN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Haladi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S. R. (2024). Tracking the expense using MERN stack and data visualization. </a:t>
            </a:r>
            <a:r>
              <a:rPr lang="en-IN" sz="1800" i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International Journal of Recent Engineering Research and Development (IJRERD), 9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(2), 78-83.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[7] Kumar, A., Verma, R., &amp; Sinha, A. (2023). Budget manager. </a:t>
            </a:r>
            <a:r>
              <a:rPr lang="en-IN" sz="1800" i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International Journal of Advanced Research in Science, Communication and Technology (IJARSCT), 3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(6), 390-392.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[8] Tran, P. (2023). </a:t>
            </a:r>
            <a:r>
              <a:rPr lang="en-IN" sz="1800" i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Expense tracker application using MERN stack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 [Master's thesis]. </a:t>
            </a:r>
            <a:r>
              <a:rPr lang="en-IN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Vaasan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Ammattikorkeakoulu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University of Applied Sciences.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[9] Kritika, K., Himani, H., &amp; Shikha, S. (2022). XPEN – A voice powered expense tracker full stack web application. </a:t>
            </a:r>
            <a:r>
              <a:rPr lang="en-IN" sz="1800" i="1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Bhagwan Parshuram Institute of Technology, BBJITM, 8</a:t>
            </a:r>
            <a:r>
              <a:rPr lang="en-IN" sz="1800" kern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(2), 1-12.</a:t>
            </a:r>
          </a:p>
          <a:p>
            <a:pPr>
              <a:buNone/>
            </a:pP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[10] Patel, R., Sharma, N., &amp; Lee, J. (2023). </a:t>
            </a:r>
            <a:r>
              <a:rPr lang="en-IN" sz="1800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budget tracking using MERN stack with React Hooks and Firebase integration</a:t>
            </a:r>
            <a:r>
              <a:rPr lang="en-IN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International Journal of Web Technologies, 8(2), 112-129.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A7DA949-26C5-61BD-4A93-CF87DCDFFE9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558B2E4-CCBE-B1CE-EF6F-14869F2CEAF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C56A861-8F6F-5037-5FDD-F1AF237E23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14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86086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3844" y="2844829"/>
            <a:ext cx="32785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00"/>
                </a:solidFill>
                <a:latin typeface="Palatino Linotype"/>
                <a:cs typeface="Palatino Linotype"/>
              </a:rPr>
              <a:t>THANK</a:t>
            </a:r>
            <a:r>
              <a:rPr sz="4000" spc="-185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4000" spc="-25" dirty="0">
                <a:solidFill>
                  <a:srgbClr val="000000"/>
                </a:solidFill>
                <a:latin typeface="Palatino Linotype"/>
                <a:cs typeface="Palatino Linotype"/>
              </a:rPr>
              <a:t>YOU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xfrm>
            <a:off x="179688" y="6465228"/>
            <a:ext cx="1124585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20" dirty="0"/>
              <a:t>25-0</a:t>
            </a:r>
            <a:r>
              <a:rPr lang="en-IN" spc="-20" dirty="0"/>
              <a:t>5</a:t>
            </a:r>
            <a:r>
              <a:rPr spc="-20" dirty="0"/>
              <a:t>-2025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3705" y="6476454"/>
            <a:ext cx="14605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z="1600" b="1" spc="-50" dirty="0">
                <a:solidFill>
                  <a:srgbClr val="888888"/>
                </a:solidFill>
                <a:latin typeface="Cambria"/>
                <a:cs typeface="Cambria"/>
              </a:rPr>
              <a:t>4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49168" y="1607208"/>
            <a:ext cx="179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"/>
                <a:cs typeface="Cambria"/>
              </a:rPr>
              <a:t>1.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473" y="1505606"/>
            <a:ext cx="1120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"/>
                <a:cs typeface="Cambria"/>
              </a:rPr>
              <a:t>Abstract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9168" y="2214269"/>
            <a:ext cx="179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"/>
                <a:cs typeface="Cambria"/>
              </a:rPr>
              <a:t>2.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1473" y="2112667"/>
            <a:ext cx="167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"/>
                <a:cs typeface="Cambria"/>
              </a:rPr>
              <a:t>Introduction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9168" y="2808628"/>
            <a:ext cx="179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"/>
                <a:cs typeface="Cambria"/>
              </a:rPr>
              <a:t>3.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1473" y="2707027"/>
            <a:ext cx="2272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"/>
                <a:cs typeface="Cambria"/>
              </a:rPr>
              <a:t>Literature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survey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9168" y="3402989"/>
            <a:ext cx="179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"/>
                <a:cs typeface="Cambria"/>
              </a:rPr>
              <a:t>4.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1473" y="3301386"/>
            <a:ext cx="2507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Problem</a:t>
            </a:r>
            <a:r>
              <a:rPr sz="2400" spc="-1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statement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9168" y="3997349"/>
            <a:ext cx="179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"/>
                <a:cs typeface="Cambria"/>
              </a:rPr>
              <a:t>5.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1473" y="3895747"/>
            <a:ext cx="634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mbria"/>
                <a:cs typeface="Cambria"/>
              </a:rPr>
              <a:t>Hardware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&amp;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software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requirements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specification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9168" y="4591708"/>
            <a:ext cx="179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"/>
                <a:cs typeface="Cambria"/>
              </a:rPr>
              <a:t>6.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1473" y="4490106"/>
            <a:ext cx="39262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mbria"/>
                <a:cs typeface="Cambria"/>
              </a:rPr>
              <a:t>System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design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&amp;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Methodology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9168" y="5186068"/>
            <a:ext cx="179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"/>
                <a:cs typeface="Cambria"/>
              </a:rPr>
              <a:t>7.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81473" y="5084466"/>
            <a:ext cx="241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"/>
                <a:cs typeface="Cambria"/>
              </a:rPr>
              <a:t>Expected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outcome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9168" y="5780428"/>
            <a:ext cx="179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Cambria"/>
                <a:cs typeface="Cambria"/>
              </a:rPr>
              <a:t>8.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1473" y="5678827"/>
            <a:ext cx="1448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"/>
                <a:cs typeface="Cambria"/>
              </a:rPr>
              <a:t>References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ABSTRACT</a:t>
            </a:r>
            <a:endParaRPr spc="-25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6DD2C6-FCBD-C5DB-D730-BDBA18D2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009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Our AI-Powered Budget Management System revolutionizes personal finance tracking through automation.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system eliminates manual data entry by using Google Gemini API for receipt scanning.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Built with MERN stack (React, Node.js, MySQL, Prisma) for robust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Features include real-time budget alerts, spending categorization, and interactive dashboards.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JWT authentication ensures secure user access to financial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solution reduces tracking time by 75% compared to traditional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Designed for students, professionals, and small business owners.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DDFB3-2AD5-7936-A1C6-B593FB415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FC1F34-5621-3DAE-CD72-5628BFB11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307209"/>
            <a:ext cx="1097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INTRODUCTION</a:t>
            </a:r>
            <a:endParaRPr lang="en-IN" spc="-25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507B3F-5337-4F8A-AF55-840F2D846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009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Effective money management remains a challenge for most individuals.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Existing solutions require extensive manual data entry, leading to frustration.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Our project addresses these limitations through intelligent automation.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system automatically categorizes expenses using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Real-time budget alerts help users maintain financial discipline.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application is accessible across devices with responsive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 specifically targeted students and young professionals in our design.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BB770D4-206E-D3A9-0A04-FED7FBE7495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E058C8A-95DC-DFF5-C217-AE8E93495C9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26143FA-2D1E-986B-9265-3E41B47CA37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24013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A8626-91AB-1F8C-1FA4-DF6B46B7A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759960F-5BEF-B1A8-9EFB-A902446B9B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307209"/>
            <a:ext cx="1097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IN" sz="3200" spc="-10" dirty="0">
                <a:latin typeface="Cambria"/>
                <a:cs typeface="Cambria"/>
              </a:rPr>
              <a:t>LITERATURE</a:t>
            </a:r>
            <a:r>
              <a:rPr lang="en-IN" sz="3200" spc="-55" dirty="0">
                <a:latin typeface="Cambria"/>
                <a:cs typeface="Cambria"/>
              </a:rPr>
              <a:t> </a:t>
            </a:r>
            <a:r>
              <a:rPr lang="en-IN" sz="3200" spc="-10" dirty="0">
                <a:latin typeface="Cambria"/>
                <a:cs typeface="Cambria"/>
              </a:rPr>
              <a:t>SURVEY</a:t>
            </a:r>
            <a:endParaRPr lang="en-IN" spc="-25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F61503-3AE3-5A09-3D0E-2FEC52906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5D8F118-E522-2E22-887E-EBA75408425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A0AE29D-F073-5E28-8A87-B3F0AC01870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C73276A-09CF-85CD-644A-7F6150D679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13F32C-2C3A-A064-4611-A870466B1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86055"/>
              </p:ext>
            </p:extLst>
          </p:nvPr>
        </p:nvGraphicFramePr>
        <p:xfrm>
          <a:off x="631370" y="1577340"/>
          <a:ext cx="10972800" cy="45262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7830">
                  <a:extLst>
                    <a:ext uri="{9D8B030D-6E8A-4147-A177-3AD203B41FA5}">
                      <a16:colId xmlns:a16="http://schemas.microsoft.com/office/drawing/2014/main" val="20985156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4945377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99329227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1173967462"/>
                    </a:ext>
                  </a:extLst>
                </a:gridCol>
                <a:gridCol w="3145970">
                  <a:extLst>
                    <a:ext uri="{9D8B030D-6E8A-4147-A177-3AD203B41FA5}">
                      <a16:colId xmlns:a16="http://schemas.microsoft.com/office/drawing/2014/main" val="3235501718"/>
                    </a:ext>
                  </a:extLst>
                </a:gridCol>
              </a:tblGrid>
              <a:tr h="4050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Sl. No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Author(s) &amp; Year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 Used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Results/Remarks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77538757"/>
                  </a:ext>
                </a:extLst>
              </a:tr>
              <a:tr h="8242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IN" sz="16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S. Bhardwaj et al., 2024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Personal Expense Tracker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MERN stack, real-time tracking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Efficient UI and predictive analytics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33506845"/>
                  </a:ext>
                </a:extLst>
              </a:tr>
              <a:tr h="8242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Pooja Bhatt et al., 2024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Smart Approach to Track Daily Expense</a:t>
                      </a:r>
                      <a:endParaRPr lang="en-IN" sz="16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Bookkeeping + data visualization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Focus on expense categorization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90270843"/>
                  </a:ext>
                </a:extLst>
              </a:tr>
              <a:tr h="8242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Phat Tran, 2023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Expense Tracker using MERN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Authentication, CRUD, Redux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Robust architecture for financial apps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63190402"/>
                  </a:ext>
                </a:extLst>
              </a:tr>
              <a:tr h="8242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Dewan et al., 2024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FinanceVUE Dashboard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MERN + dashboard + security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Enterprise-level analytics and UX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08901040"/>
                  </a:ext>
                </a:extLst>
              </a:tr>
              <a:tr h="8242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Tapkir &amp; Pathak, 2024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Expense Tracking Using MERN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MongoDB, React, Express</a:t>
                      </a:r>
                      <a:endParaRPr lang="en-IN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High performance and intuitive UI</a:t>
                      </a:r>
                      <a:endParaRPr lang="en-IN" sz="16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07039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5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FA1FF-6DCC-1529-621F-1ACDD781B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F0D471F-B9B8-F08C-041B-F9D5784C1F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307209"/>
            <a:ext cx="10972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latin typeface="Cambria"/>
                <a:cs typeface="Cambria"/>
              </a:rPr>
              <a:t>PROBLEM</a:t>
            </a:r>
            <a:r>
              <a:rPr lang="en-IN" sz="3200" spc="-130" dirty="0">
                <a:latin typeface="Cambria"/>
                <a:cs typeface="Cambria"/>
              </a:rPr>
              <a:t> </a:t>
            </a:r>
            <a:r>
              <a:rPr lang="en-IN" sz="3200" spc="-10" dirty="0">
                <a:latin typeface="Cambria"/>
                <a:cs typeface="Cambria"/>
              </a:rPr>
              <a:t>STATEMENT</a:t>
            </a:r>
            <a:endParaRPr lang="en-IN" sz="3200" dirty="0">
              <a:latin typeface="Cambria"/>
              <a:cs typeface="Cambria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16B579-8797-0CC7-5404-9C864564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009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Manual expense entry leads to incomplete financial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Users frequently abandon budgeting tools due to tedious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Existing apps don't leverage AI for receipt scanning.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Poor visualization limits users' understanding of spending habits.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Security concerns exist with bank account linking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Our solution addresses all these limitations comprehensively.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system particularly focuses on automation and user experience.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C511989-37E8-5F59-03BF-4CB7F31F289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1BCF18D-1E6A-E088-FB35-A044711DE38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7BBF1CE-40AB-D98D-5F4A-30BDE7E5A5E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3681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70F10-BA4D-28F5-03B8-243601E30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29C4414-D596-4383-CDE4-67858979D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307209"/>
            <a:ext cx="11049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200" spc="-25" dirty="0">
                <a:latin typeface="Cambria"/>
                <a:cs typeface="Cambria"/>
              </a:rPr>
              <a:t>HARDWARE</a:t>
            </a:r>
            <a:r>
              <a:rPr lang="en-IN" sz="3200" spc="-65" dirty="0">
                <a:latin typeface="Cambria"/>
                <a:cs typeface="Cambria"/>
              </a:rPr>
              <a:t> </a:t>
            </a:r>
            <a:r>
              <a:rPr lang="en-IN" sz="3200" dirty="0">
                <a:latin typeface="Cambria"/>
                <a:cs typeface="Cambria"/>
              </a:rPr>
              <a:t>&amp;</a:t>
            </a:r>
            <a:r>
              <a:rPr lang="en-IN" sz="3200" spc="-60" dirty="0">
                <a:latin typeface="Cambria"/>
                <a:cs typeface="Cambria"/>
              </a:rPr>
              <a:t> </a:t>
            </a:r>
            <a:r>
              <a:rPr lang="en-IN" sz="3200" spc="-10" dirty="0">
                <a:latin typeface="Cambria"/>
                <a:cs typeface="Cambria"/>
              </a:rPr>
              <a:t>SOFTWARE</a:t>
            </a:r>
            <a:r>
              <a:rPr lang="en-IN" sz="3200" spc="-60" dirty="0">
                <a:latin typeface="Cambria"/>
                <a:cs typeface="Cambria"/>
              </a:rPr>
              <a:t> </a:t>
            </a:r>
            <a:r>
              <a:rPr lang="en-IN" sz="3200" spc="-10" dirty="0">
                <a:latin typeface="Cambria"/>
                <a:cs typeface="Cambria"/>
              </a:rPr>
              <a:t>REQUIREMENTS</a:t>
            </a:r>
            <a:r>
              <a:rPr lang="en-IN" sz="3200" spc="-60" dirty="0">
                <a:latin typeface="Cambria"/>
                <a:cs typeface="Cambria"/>
              </a:rPr>
              <a:t> </a:t>
            </a:r>
            <a:r>
              <a:rPr lang="en-IN" sz="3200" spc="-10" dirty="0">
                <a:latin typeface="Cambria"/>
                <a:cs typeface="Cambria"/>
              </a:rPr>
              <a:t>SPECIFICATION</a:t>
            </a:r>
            <a:endParaRPr lang="en-IN" sz="3200" dirty="0">
              <a:latin typeface="Cambria"/>
              <a:cs typeface="Cambria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9D5680-1E6C-3C63-045F-9BF1FCF88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Hardware: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i5/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Ryzen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5 CPU, 8GB RAM, 1080p display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Android/iOS for mobile testing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Software: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Frontend: React 18, Tailwind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Backend: Node.js 20, Express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Database: MySQL 8, Prisma 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AI: Google Gemini API</a:t>
            </a:r>
          </a:p>
          <a:p>
            <a:endParaRPr lang="en-IN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F434570-554D-3149-3EF2-7F9A424DFE0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A6C39A4-6ECC-0A29-272C-B01982FFF7C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09395E3-22AF-2794-8EAB-AB56EE0C801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33776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13880-A07C-087E-2282-0A87F1E56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C96147-F721-5AB3-FEE1-381805F6D7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307209"/>
            <a:ext cx="11049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200" spc="-20" dirty="0">
                <a:latin typeface="Cambria"/>
                <a:cs typeface="Cambria"/>
              </a:rPr>
              <a:t>SYSTEM</a:t>
            </a:r>
            <a:r>
              <a:rPr lang="en-IN" sz="3200" spc="-55" dirty="0">
                <a:latin typeface="Cambria"/>
                <a:cs typeface="Cambria"/>
              </a:rPr>
              <a:t> </a:t>
            </a:r>
            <a:r>
              <a:rPr lang="en-IN" sz="3200" dirty="0">
                <a:latin typeface="Cambria"/>
                <a:cs typeface="Cambria"/>
              </a:rPr>
              <a:t>DESIGN</a:t>
            </a:r>
            <a:r>
              <a:rPr lang="en-IN" sz="3200" spc="-55" dirty="0">
                <a:latin typeface="Cambria"/>
                <a:cs typeface="Cambria"/>
              </a:rPr>
              <a:t> </a:t>
            </a:r>
            <a:r>
              <a:rPr lang="en-IN" sz="3200" dirty="0">
                <a:latin typeface="Cambria"/>
                <a:cs typeface="Cambria"/>
              </a:rPr>
              <a:t>&amp;</a:t>
            </a:r>
            <a:r>
              <a:rPr lang="en-IN" sz="3200" spc="-55" dirty="0">
                <a:latin typeface="Cambria"/>
                <a:cs typeface="Cambria"/>
              </a:rPr>
              <a:t> </a:t>
            </a:r>
            <a:r>
              <a:rPr lang="en-IN" sz="3200" spc="-10" dirty="0">
                <a:latin typeface="Cambria"/>
                <a:cs typeface="Cambria"/>
              </a:rPr>
              <a:t>METHODOLOGY</a:t>
            </a:r>
            <a:endParaRPr lang="en-IN" sz="3200" dirty="0">
              <a:latin typeface="Cambria"/>
              <a:cs typeface="Cambria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ACD2C2-2DC2-A318-F3BC-97130260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15498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architecture follows a three-tier pattern: frontend, backend, and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React.js forms our responsive frontend with Tailwind CSS styling.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Node.js and Express handle server-side logic and API endpoints.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MySQL database stores all financial data securely.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Prisma ORM ensures efficient database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Google Gemini API processes uploaded receipt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JWT tokens implement secure user authentication.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modular design allows for future scalability.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CBD3465-DBE0-31FB-3DA1-1C5A1CB479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DFB217B-4547-5424-8B70-D126598BB83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BC4D830-0A36-09DB-22DF-47BF1D6BCD7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6617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3D93D-F665-A4E7-67ED-2F61975A1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401293-F468-D9A3-372F-1C687A918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307209"/>
            <a:ext cx="11049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200" spc="-20" dirty="0">
                <a:latin typeface="Cambria"/>
                <a:cs typeface="Cambria"/>
              </a:rPr>
              <a:t>SYSTEM</a:t>
            </a:r>
            <a:r>
              <a:rPr lang="en-IN" sz="3200" spc="-55" dirty="0">
                <a:latin typeface="Cambria"/>
                <a:cs typeface="Cambria"/>
              </a:rPr>
              <a:t> </a:t>
            </a:r>
            <a:r>
              <a:rPr lang="en-IN" sz="3200" dirty="0">
                <a:latin typeface="Cambria"/>
                <a:cs typeface="Cambria"/>
              </a:rPr>
              <a:t>DESIGN</a:t>
            </a:r>
            <a:r>
              <a:rPr lang="en-IN" sz="3200" spc="-55" dirty="0">
                <a:latin typeface="Cambria"/>
                <a:cs typeface="Cambria"/>
              </a:rPr>
              <a:t> </a:t>
            </a:r>
            <a:r>
              <a:rPr lang="en-IN" sz="3200" dirty="0">
                <a:latin typeface="Cambria"/>
                <a:cs typeface="Cambria"/>
              </a:rPr>
              <a:t>&amp;</a:t>
            </a:r>
            <a:r>
              <a:rPr lang="en-IN" sz="3200" spc="-55" dirty="0">
                <a:latin typeface="Cambria"/>
                <a:cs typeface="Cambria"/>
              </a:rPr>
              <a:t> </a:t>
            </a:r>
            <a:r>
              <a:rPr lang="en-IN" sz="3200" spc="-10" dirty="0">
                <a:latin typeface="Cambria"/>
                <a:cs typeface="Cambria"/>
              </a:rPr>
              <a:t>METHODOLOGY</a:t>
            </a:r>
            <a:endParaRPr lang="en-IN" sz="3200" dirty="0">
              <a:latin typeface="Cambria"/>
              <a:cs typeface="Cambria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319A0C-B270-4177-9BE5-C618A50C5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9332"/>
          </a:xfrm>
        </p:spPr>
        <p:txBody>
          <a:bodyPr/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System Architecture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60050B7-267B-0B8B-E975-3EBE8FA7C99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10" dirty="0"/>
              <a:t>Department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Information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1C9A35-6531-B662-F93E-7ADDCFDC408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20" dirty="0"/>
              <a:t>25-04-2025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98F9725-9AAF-5DD0-8BCF-41A860981BD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502CA9-819B-4458-8784-021ABFBCA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987" y="2281237"/>
            <a:ext cx="47720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1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1230</Words>
  <Application>Microsoft Office PowerPoint</Application>
  <PresentationFormat>Widescreen</PresentationFormat>
  <Paragraphs>202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Palatino Linotype</vt:lpstr>
      <vt:lpstr>Office Theme</vt:lpstr>
      <vt:lpstr>DEPARTMENT OF INFORMATION SCIENCE &amp; ENGINEERING</vt:lpstr>
      <vt:lpstr>CONTENTS</vt:lpstr>
      <vt:lpstr>ABSTRACT</vt:lpstr>
      <vt:lpstr>INTRODUCTION</vt:lpstr>
      <vt:lpstr>LITERATURE SURVEY</vt:lpstr>
      <vt:lpstr>PROBLEM STATEMENT</vt:lpstr>
      <vt:lpstr>HARDWARE &amp; SOFTWARE REQUIREMENTS SPECIFICATION</vt:lpstr>
      <vt:lpstr>SYSTEM DESIGN &amp; METHODOLOGY</vt:lpstr>
      <vt:lpstr>SYSTEM DESIGN &amp; METHODOLOGY</vt:lpstr>
      <vt:lpstr>SYSTEM DESIGN &amp; METHODOLOGY</vt:lpstr>
      <vt:lpstr>SYSTEM DESIGN &amp; METHODOLOGY</vt:lpstr>
      <vt:lpstr>EXPECTED OUTCOME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II - Review - 1 ppt.pptx</dc:title>
  <dc:creator>SHREENIVAS NAYAKAWADI</dc:creator>
  <cp:lastModifiedBy>SHREENIVAS NAYAKAWADI</cp:lastModifiedBy>
  <cp:revision>2</cp:revision>
  <dcterms:created xsi:type="dcterms:W3CDTF">2025-05-08T17:32:13Z</dcterms:created>
  <dcterms:modified xsi:type="dcterms:W3CDTF">2025-05-08T18:25:53Z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2025-05-08T00:00:00Z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2025-05-08T00:00:00Z</vt:filetime>
  </property>
</Properties>
</file>