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12"/>
  </p:notesMasterIdLst>
  <p:sldIdLst>
    <p:sldId id="259" r:id="rId3"/>
    <p:sldId id="257" r:id="rId4"/>
    <p:sldId id="258" r:id="rId5"/>
    <p:sldId id="260" r:id="rId6"/>
    <p:sldId id="262" r:id="rId7"/>
    <p:sldId id="261" r:id="rId8"/>
    <p:sldId id="267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IN" altLang="en-US" sz="1200"/>
          </a:p>
        </p:txBody>
      </p:sp>
      <p:sp>
        <p:nvSpPr>
          <p:cNvPr id="1048621" name="Date Placeholder 2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endParaRPr lang="en-IN" altLang="en-US" sz="1200"/>
          </a:p>
        </p:txBody>
      </p:sp>
      <p:sp>
        <p:nvSpPr>
          <p:cNvPr id="104862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10486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IN" altLang="en-US" sz="1200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IN" altLang="en-US" sz="1200"/>
            </a:fld>
            <a:endParaRPr lang="en-I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rgbClr val="000000"/>
        </a:solidFill>
        <a:latin typeface="Calibri" panose="020F0502020204030204" charset="0"/>
        <a:ea typeface="SimSun" panose="02010600030101010101" pitchFamily="2" charset="-122"/>
        <a:sym typeface="Calibri" panose="020F0502020204030204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rgbClr val="000000"/>
        </a:solidFill>
        <a:latin typeface="Calibri" panose="020F0502020204030204" charset="0"/>
        <a:ea typeface="SimSun" panose="02010600030101010101" pitchFamily="2" charset="-122"/>
        <a:sym typeface="Calibri" panose="020F0502020204030204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rgbClr val="000000"/>
        </a:solidFill>
        <a:latin typeface="Calibri" panose="020F0502020204030204" charset="0"/>
        <a:ea typeface="SimSun" panose="02010600030101010101" pitchFamily="2" charset="-122"/>
        <a:sym typeface="Calibri" panose="020F0502020204030204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rgbClr val="000000"/>
        </a:solidFill>
        <a:latin typeface="Calibri" panose="020F0502020204030204" charset="0"/>
        <a:ea typeface="SimSun" panose="02010600030101010101" pitchFamily="2" charset="-122"/>
        <a:sym typeface="Calibri" panose="020F0502020204030204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rgbClr val="000000"/>
        </a:solidFill>
        <a:latin typeface="Calibri" panose="020F0502020204030204" charset="0"/>
        <a:ea typeface="SimSun" panose="02010600030101010101" pitchFamily="2" charset="-122"/>
        <a:sym typeface="Calibri" panose="020F0502020204030204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eaLnBrk="1" latinLnBrk="1" hangingPunct="1"/>
            <a:fld id="{566ABCEB-ACFC-4714-9973-3DA970169C29}" type="datetime1">
              <a:rPr lang="en-IN" altLang="en-US" sz="1200" smtClean="0">
                <a:solidFill>
                  <a:srgbClr val="898989"/>
                </a:solidFill>
              </a:rPr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ctr" eaLnBrk="1" latinLnBrk="1" hangingPunct="1"/>
            <a:endParaRPr lang="en-IN" altLang="en-US" sz="1200" b="1" i="1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 eaLnBrk="1" latinLnBrk="1" hangingPunct="1"/>
            <a:fld id="{566ABCEB-ACFC-4714-9973-3DA970169C29}" type="slidenum">
              <a:rPr lang="en-IN" altLang="en-US" sz="1200" b="1" i="1" smtClean="0">
                <a:solidFill>
                  <a:srgbClr val="898989"/>
                </a:solidFill>
              </a:rPr>
            </a:fld>
            <a:endParaRPr lang="en-IN" altLang="en-US" sz="1200" b="1" i="1">
              <a:solidFill>
                <a:srgbClr val="898989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762000" y="711201"/>
            <a:ext cx="7772400" cy="1456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rgbClr val="000000"/>
                </a:solidFill>
                <a:latin typeface="Calibri Light" panose="020F0302020204030204" charset="0"/>
                <a:ea typeface="Calibri Light" panose="020F0302020204030204" charset="0"/>
                <a:sym typeface="Calibri" panose="020F0502020204030204" charset="0"/>
              </a:defRPr>
            </a:lvl1pPr>
          </a:lstStyle>
          <a:p>
            <a:pPr lvl="0" eaLnBrk="1" latinLnBrk="1" hangingPunct="1"/>
            <a:r>
              <a:rPr lang="en-IN" altLang="en-US" sz="5400" dirty="0">
                <a:solidFill>
                  <a:schemeClr val="tx1"/>
                </a:solidFill>
                <a:latin typeface="Calibri" panose="020F0502020204030204" charset="0"/>
                <a:sym typeface="Calibri" panose="020F0502020204030204" charset="0"/>
              </a:rPr>
              <a:t>Project Title </a:t>
            </a:r>
            <a:endParaRPr lang="en-IN" altLang="en-US" sz="5400" dirty="0">
              <a:solidFill>
                <a:schemeClr val="tx1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8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5pPr>
          </a:lstStyle>
          <a:p>
            <a:pPr marL="0" lvl="0" indent="0" eaLnBrk="1" latinLnBrk="1" hangingPunct="1">
              <a:buNone/>
            </a:pPr>
            <a:r>
              <a:rPr lang="en-IN" altLang="en-US" dirty="0">
                <a:sym typeface="Calibri" panose="020F0502020204030204" charset="0"/>
              </a:rPr>
              <a:t> </a:t>
            </a:r>
            <a:endParaRPr lang="en-IN" altLang="en-US" dirty="0">
              <a:sym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590800"/>
            <a:ext cx="5715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HAND GESTURE RECOGNITION WITH PYTHON OPENCV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rgbClr val="000000"/>
                </a:solidFill>
                <a:latin typeface="Calibri Light" panose="020F0302020204030204" charset="0"/>
                <a:ea typeface="Calibri Light" panose="020F0302020204030204" charset="0"/>
                <a:sym typeface="Calibri" panose="020F0502020204030204" charset="0"/>
              </a:defRPr>
            </a:lvl1pPr>
          </a:lstStyle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latin typeface="Calibri" panose="020F0502020204030204" charset="0"/>
                <a:sym typeface="Calibri" panose="020F0502020204030204" charset="0"/>
              </a:rPr>
              <a:t>Content</a:t>
            </a:r>
            <a:endParaRPr lang="en-IN" altLang="en-US" dirty="0">
              <a:solidFill>
                <a:schemeClr val="tx1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8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5pPr>
          </a:lstStyle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sym typeface="Calibri" panose="020F0502020204030204" charset="0"/>
              </a:rPr>
              <a:t>Problem definition </a:t>
            </a:r>
            <a:endParaRPr lang="en-IN" altLang="en-US" dirty="0">
              <a:solidFill>
                <a:schemeClr val="tx1"/>
              </a:solidFill>
              <a:sym typeface="Calibri" panose="020F0502020204030204" charset="0"/>
            </a:endParaRPr>
          </a:p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sym typeface="Calibri" panose="020F0502020204030204" charset="0"/>
              </a:rPr>
              <a:t>Project Title </a:t>
            </a:r>
            <a:endParaRPr lang="en-IN" altLang="en-US" dirty="0">
              <a:solidFill>
                <a:schemeClr val="tx1"/>
              </a:solidFill>
              <a:sym typeface="Calibri" panose="020F0502020204030204" charset="0"/>
            </a:endParaRPr>
          </a:p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sym typeface="Calibri" panose="020F0502020204030204" charset="0"/>
              </a:rPr>
              <a:t>Aim and Objectives </a:t>
            </a:r>
            <a:endParaRPr lang="en-IN" altLang="en-US" dirty="0">
              <a:solidFill>
                <a:schemeClr val="tx1"/>
              </a:solidFill>
              <a:sym typeface="Calibri" panose="020F0502020204030204" charset="0"/>
            </a:endParaRPr>
          </a:p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sym typeface="Calibri" panose="020F0502020204030204" charset="0"/>
              </a:rPr>
              <a:t>Expected Outcome </a:t>
            </a:r>
            <a:endParaRPr lang="en-IN" altLang="en-US" dirty="0">
              <a:solidFill>
                <a:schemeClr val="tx1"/>
              </a:solidFill>
              <a:sym typeface="Calibri" panose="020F0502020204030204" charset="0"/>
            </a:endParaRPr>
          </a:p>
          <a:p>
            <a:pPr lvl="0" eaLnBrk="1" latinLnBrk="1" hangingPunct="1"/>
            <a:endParaRPr lang="en-IN" altLang="en-US" dirty="0">
              <a:sym typeface="Calibri" panose="020F0502020204030204" charset="0"/>
            </a:endParaRPr>
          </a:p>
          <a:p>
            <a:pPr lvl="0" eaLnBrk="1" latinLnBrk="1" hangingPunct="1"/>
            <a:endParaRPr lang="en-I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rgbClr val="000000"/>
                </a:solidFill>
                <a:latin typeface="Calibri Light" panose="020F0302020204030204" charset="0"/>
                <a:ea typeface="Calibri Light" panose="020F0302020204030204" charset="0"/>
                <a:sym typeface="Calibri" panose="020F0502020204030204" charset="0"/>
              </a:defRPr>
            </a:lvl1pPr>
          </a:lstStyle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latin typeface="Calibri" panose="020F0502020204030204" charset="0"/>
                <a:sym typeface="Calibri" panose="020F0502020204030204" charset="0"/>
              </a:rPr>
              <a:t>Indentified Problem</a:t>
            </a:r>
            <a:endParaRPr lang="en-IN" altLang="en-US" dirty="0">
              <a:solidFill>
                <a:schemeClr val="tx1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25449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8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5pPr>
          </a:lstStyle>
          <a:p>
            <a:r>
              <a:rPr lang="en-US" sz="2000" dirty="0">
                <a:solidFill>
                  <a:schemeClr val="tx1"/>
                </a:solidFill>
              </a:rPr>
              <a:t>With the development of ubiquitous computing, the current user interaction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approaches with keyboard, mouse, and pen are not sufficient.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Direct use of hands can be used as an input device for providing natural              interaction.</a:t>
            </a:r>
            <a:endParaRPr lang="en-US" sz="2000" dirty="0">
              <a:solidFill>
                <a:schemeClr val="tx1"/>
              </a:solidFill>
            </a:endParaRPr>
          </a:p>
          <a:p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rgbClr val="000000"/>
                </a:solidFill>
                <a:latin typeface="Calibri Light" panose="020F0302020204030204" charset="0"/>
                <a:ea typeface="Calibri Light" panose="020F0302020204030204" charset="0"/>
                <a:sym typeface="Calibri" panose="020F0502020204030204" charset="0"/>
              </a:defRPr>
            </a:lvl1pPr>
          </a:lstStyle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latin typeface="Calibri" panose="020F0502020204030204" charset="0"/>
                <a:sym typeface="Calibri" panose="020F0502020204030204" charset="0"/>
              </a:rPr>
              <a:t>Aim and Objective </a:t>
            </a:r>
            <a:endParaRPr lang="en-IN" altLang="en-US" dirty="0">
              <a:solidFill>
                <a:schemeClr val="tx1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1" cy="457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8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5pPr>
          </a:lstStyle>
          <a:p>
            <a:pPr marL="0" lvl="0" indent="0" eaLnBrk="1" latinLnBrk="1" hangingPunct="1">
              <a:buNone/>
            </a:pPr>
            <a:r>
              <a:rPr lang="en-IN" altLang="en-US" dirty="0">
                <a:solidFill>
                  <a:schemeClr val="tx1"/>
                </a:solidFill>
                <a:sym typeface="Calibri" panose="020F0502020204030204" charset="0"/>
              </a:rPr>
              <a:t>Aim</a:t>
            </a:r>
            <a:r>
              <a:rPr lang="en-IN" altLang="en-US" dirty="0">
                <a:solidFill>
                  <a:srgbClr val="FF0000"/>
                </a:solidFill>
                <a:sym typeface="Calibri" panose="020F0502020204030204" charset="0"/>
              </a:rPr>
              <a:t> </a:t>
            </a:r>
            <a:r>
              <a:rPr lang="en-IN" altLang="en-US" dirty="0">
                <a:solidFill>
                  <a:schemeClr val="tx1"/>
                </a:solidFill>
                <a:sym typeface="Calibri" panose="020F0502020204030204" charset="0"/>
              </a:rPr>
              <a:t>–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To, read, and interpret hand movements as commands.</a:t>
            </a:r>
            <a:endParaRPr lang="en-IN" altLang="en-US" dirty="0">
              <a:solidFill>
                <a:schemeClr val="tx1"/>
              </a:solidFill>
              <a:sym typeface="Calibri" panose="020F0502020204030204" charset="0"/>
            </a:endParaRPr>
          </a:p>
          <a:p>
            <a:pPr marL="0" lvl="0" indent="0" eaLnBrk="1" latinLnBrk="1" hangingPunct="1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indent="0" eaLnBrk="1" latinLnBrk="1" hangingPunct="1">
              <a:buNone/>
            </a:pPr>
            <a:r>
              <a:rPr lang="en-IN" altLang="en-US" dirty="0">
                <a:solidFill>
                  <a:schemeClr val="tx1"/>
                </a:solidFill>
                <a:sym typeface="Calibri" panose="020F0502020204030204" charset="0"/>
              </a:rPr>
              <a:t>Objectives-</a:t>
            </a:r>
            <a:endParaRPr lang="en-IN" altLang="en-US" dirty="0">
              <a:solidFill>
                <a:schemeClr val="tx1"/>
              </a:solidFill>
              <a:sym typeface="Calibri" panose="020F0502020204030204" charset="0"/>
            </a:endParaRPr>
          </a:p>
          <a:p>
            <a:r>
              <a:rPr lang="en-IN" altLang="en-US" sz="2000" dirty="0">
                <a:solidFill>
                  <a:schemeClr val="tx1"/>
                </a:solidFill>
              </a:rPr>
              <a:t>To create a system that recognize the hand gesture by using python </a:t>
            </a:r>
            <a:r>
              <a:rPr lang="en-IN" altLang="en-US" sz="2000" dirty="0" err="1">
                <a:solidFill>
                  <a:schemeClr val="tx1"/>
                </a:solidFill>
              </a:rPr>
              <a:t>opencv</a:t>
            </a:r>
            <a:r>
              <a:rPr lang="en-IN" altLang="en-US" sz="2000" dirty="0">
                <a:solidFill>
                  <a:schemeClr val="tx1"/>
                </a:solidFill>
              </a:rPr>
              <a:t>.</a:t>
            </a:r>
            <a:endParaRPr lang="en-IN" altLang="en-US" sz="2000" dirty="0">
              <a:solidFill>
                <a:schemeClr val="tx1"/>
              </a:solidFill>
              <a:sym typeface="Calibri" panose="020F0502020204030204" charset="0"/>
            </a:endParaRPr>
          </a:p>
          <a:p>
            <a:r>
              <a:rPr lang="en-IN" altLang="en-US" sz="3600" dirty="0">
                <a:solidFill>
                  <a:schemeClr val="tx1"/>
                </a:solidFill>
                <a:sym typeface="Calibri" panose="020F050202020403020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The  objective of this project is to create a complete system to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detect, recognize and interpret hand gestures through computer vision.</a:t>
            </a:r>
            <a:endParaRPr lang="en-US" sz="180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IN" altLang="en-US" dirty="0">
              <a:solidFill>
                <a:srgbClr val="FF0000"/>
              </a:solidFill>
              <a:latin typeface="+mn-lt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419" y="0"/>
            <a:ext cx="589116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01320" y="177054"/>
            <a:ext cx="8077200" cy="14477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rgbClr val="000000"/>
                </a:solidFill>
                <a:latin typeface="Calibri Light" panose="020F0302020204030204" charset="0"/>
                <a:ea typeface="Calibri Light" panose="020F0302020204030204" charset="0"/>
                <a:sym typeface="Calibri" panose="020F0502020204030204" charset="0"/>
              </a:defRPr>
            </a:lvl1pPr>
          </a:lstStyle>
          <a:p>
            <a:pPr lvl="0" eaLnBrk="1" latinLnBrk="1" hangingPunct="1"/>
            <a:r>
              <a:rPr lang="en-IN" altLang="en-US" dirty="0">
                <a:solidFill>
                  <a:schemeClr val="tx1"/>
                </a:solidFill>
                <a:latin typeface="Calibri" panose="020F0502020204030204" charset="0"/>
                <a:sym typeface="Calibri" panose="020F0502020204030204" charset="0"/>
              </a:rPr>
              <a:t>Expected Outcome of Project </a:t>
            </a:r>
            <a:endParaRPr lang="en-IN" altLang="en-US" dirty="0">
              <a:solidFill>
                <a:schemeClr val="tx1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381000" y="1431084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8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defRPr>
            </a:lvl5pPr>
          </a:lstStyle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To recognize hand movement and gesture and interpret it to natural language.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scope of this project is to build a real-time gesture classification system that can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detect gestures in natural lighting conditions. </a:t>
            </a: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order to accomplish this objective, a real-time gesture-based system is developed to identify gestures.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will work as one of the futuristic of Artificial Intelligence and computer</a:t>
            </a: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vision with the user interface.</a:t>
            </a: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creates a method to recognize hand gestures based on different parameters. </a:t>
            </a: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Priority of this system is to be simple, easy, and user-friendly Without making any special hardware. All computation will occur on a single PC or workstation.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special hardware will use to digitize the image (Digital Camera)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USE :-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400" dirty="0"/>
              <a:t>SIGN LANGUAGE RECOGNITION </a:t>
            </a:r>
            <a:endParaRPr lang="en-IN" sz="2400" dirty="0"/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ROBOT CONTROL</a:t>
            </a:r>
            <a:endParaRPr lang="en-IN" sz="2400" dirty="0"/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GRAPHIC EDITOR CONTROL</a:t>
            </a:r>
            <a:endParaRPr lang="en-IN" sz="2400" dirty="0"/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NUMBERS RECOGNITION </a:t>
            </a:r>
            <a:endParaRPr lang="en-IN" sz="2400" dirty="0"/>
          </a:p>
          <a:p>
            <a:pPr marL="342900" indent="-342900">
              <a:buAutoNum type="arabicParenR"/>
            </a:pPr>
            <a:endParaRPr lang="en-IN" sz="2400" dirty="0"/>
          </a:p>
          <a:p>
            <a:pPr marL="342900" indent="-342900">
              <a:buAutoNum type="arabicParenR"/>
            </a:pPr>
            <a:r>
              <a:rPr lang="en-IN" sz="2400" dirty="0"/>
              <a:t>TELEVISION CONTROL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137" y="831787"/>
            <a:ext cx="3456732" cy="2731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23" y="828739"/>
            <a:ext cx="3456732" cy="2737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8" y="3810000"/>
            <a:ext cx="3566469" cy="2731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23" y="3810000"/>
            <a:ext cx="3456733" cy="2771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234" y="1847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charset="0"/>
              </a:rPr>
              <a:t>OUTPUT -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659559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THANK YOU !!</a:t>
            </a:r>
            <a:endParaRPr lang="en-IN" sz="4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1609</Words>
  <Application>WPS Presentation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Times New Roman</vt:lpstr>
      <vt:lpstr>Calibri Light</vt:lpstr>
      <vt:lpstr>Microsoft YaHei</vt:lpstr>
      <vt:lpstr>Arial Unicode MS</vt:lpstr>
      <vt:lpstr>Celestial</vt:lpstr>
      <vt:lpstr>Project Title </vt:lpstr>
      <vt:lpstr>Content</vt:lpstr>
      <vt:lpstr>Indentified Problem</vt:lpstr>
      <vt:lpstr>Aim and Objective </vt:lpstr>
      <vt:lpstr>PowerPoint 演示文稿</vt:lpstr>
      <vt:lpstr>Expected Outcome of Project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 title</dc:title>
  <dc:creator>SHILPA VIKAS</dc:creator>
  <cp:lastModifiedBy>shreepad</cp:lastModifiedBy>
  <cp:revision>10</cp:revision>
  <dcterms:created xsi:type="dcterms:W3CDTF">2021-08-16T23:44:00Z</dcterms:created>
  <dcterms:modified xsi:type="dcterms:W3CDTF">2023-04-22T05:27:35Z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A1A08C594ADC4F53843AA4B7DC8DD325</vt:lpwstr>
  </property>
  <property fmtid="{D5CDD505-2E9C-101B-9397-08002B2CF9AE}" pid="3" name="KSOProductBuildVer">
    <vt:lpwstr>1033-11.2.0.11516</vt:lpwstr>
  </property>
</Properties>
</file>