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463" r:id="rId1"/>
  </p:sldMasterIdLst>
  <p:notesMasterIdLst>
    <p:notesMasterId r:id="rId30"/>
  </p:notesMasterIdLst>
  <p:sldIdLst>
    <p:sldId id="256" r:id="rId2"/>
    <p:sldId id="257" r:id="rId3"/>
    <p:sldId id="258" r:id="rId4"/>
    <p:sldId id="270" r:id="rId5"/>
    <p:sldId id="271" r:id="rId6"/>
    <p:sldId id="269" r:id="rId7"/>
    <p:sldId id="272" r:id="rId8"/>
    <p:sldId id="274" r:id="rId9"/>
    <p:sldId id="273" r:id="rId10"/>
    <p:sldId id="259" r:id="rId11"/>
    <p:sldId id="260" r:id="rId12"/>
    <p:sldId id="265" r:id="rId13"/>
    <p:sldId id="267" r:id="rId14"/>
    <p:sldId id="279" r:id="rId15"/>
    <p:sldId id="286" r:id="rId16"/>
    <p:sldId id="268" r:id="rId17"/>
    <p:sldId id="276" r:id="rId18"/>
    <p:sldId id="277" r:id="rId19"/>
    <p:sldId id="278" r:id="rId20"/>
    <p:sldId id="280" r:id="rId21"/>
    <p:sldId id="281" r:id="rId22"/>
    <p:sldId id="285" r:id="rId23"/>
    <p:sldId id="287" r:id="rId24"/>
    <p:sldId id="282" r:id="rId25"/>
    <p:sldId id="283" r:id="rId26"/>
    <p:sldId id="288" r:id="rId27"/>
    <p:sldId id="289" r:id="rId28"/>
    <p:sldId id="284" r:id="rId29"/>
  </p:sldIdLst>
  <p:sldSz cx="9144000" cy="6858000" type="screen4x3"/>
  <p:notesSz cx="6858000" cy="9144000"/>
  <p:embeddedFontLst>
    <p:embeddedFont>
      <p:font typeface="Book Antiqua" panose="02040602050305030304" pitchFamily="18" charset="0"/>
      <p:regular r:id="rId31"/>
      <p:bold r:id="rId32"/>
      <p:italic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000000"/>
          </p15:clr>
        </p15:guide>
        <p15:guide id="2" pos="2880" userDrawn="1">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gz5z/fo5lRjyCXWWxzvI3IFJ1FE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p:scale>
          <a:sx n="66" d="100"/>
          <a:sy n="66" d="100"/>
        </p:scale>
        <p:origin x="1930" y="32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27T06:47:43.157"/>
    </inkml:context>
    <inkml:brush xml:id="br0">
      <inkml:brushProperty name="width" value="0.035" units="cm"/>
      <inkml:brushProperty name="height" value="0.035" units="cm"/>
      <inkml:brushProperty name="color" value="#33CCFF"/>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27T06:48:13.536"/>
    </inkml:context>
    <inkml:brush xml:id="br0">
      <inkml:brushProperty name="width" value="0.035" units="cm"/>
      <inkml:brushProperty name="height" value="0.035" units="cm"/>
      <inkml:brushProperty name="color" value="#33CCFF"/>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31844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90A26-0F2B-8FE6-A4DB-5DC664B64DB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15C4CE4-1870-2EC0-E8BA-3873B4231BF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45292A-9E3C-C9DD-771A-C055C6472AA3}"/>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7A0A7737-B6BA-70B3-A5BB-659B005ADA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6E39E5-4525-A1CF-AC4F-4F817C3F569E}"/>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29001061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D4114-AC1D-8846-6E0B-F0D87F1B6A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725FFE-C866-FCF8-45E7-352D33E95E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F91E57-0E4B-5FD4-F79D-414228B8BB12}"/>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FDDFCAA0-A32F-6455-B0D1-13831B27A1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40C8AA-8E25-AB16-9198-EEA3B5487072}"/>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7725261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1A5947-2D45-B3C2-2683-C094B23D10C7}"/>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BBE82-6FC4-15AF-0DE9-AE0BAA78A3E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1B8E43-CCE4-9A2C-154B-CFB15F9F2E0C}"/>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19FBD1AD-D9F0-63C4-0FAE-C878856E83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E2E689-34DC-B061-6A2A-9CA333F56964}"/>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41147182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35C6-7B0D-B9A4-A676-C29A0B0CBE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CD8509-73FC-2B73-ADCC-6B8A0C73AC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0A1CEE-4043-7974-E934-D26CC3F25A3B}"/>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7CBF6B22-A638-5B90-243F-810BC9F67C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83BAEA-55B8-CD79-D36F-D96E89DBC4D5}"/>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40673769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EE49A-4EE0-A3C7-741E-207AA364442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C36145-399F-655A-77B9-27E6806954D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BD57F0-28C8-258C-C27E-C3DF29F19219}"/>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5D6C541C-8D27-A893-33AE-A9D3C6395E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8BD3AB-F11B-9A65-7799-9A3F03F758FC}"/>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755910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B32A7-ED77-123A-471C-1172445158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83E8FE-7198-8994-48F3-E6164ED1B8B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97DAEB-7004-E390-EBC1-03BAD5491C78}"/>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9BBCD3-C63A-6658-A1FD-A560796AFD25}"/>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28093B62-28F0-7A9F-2E8D-0012E1F4EE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ACAE95-A097-32EE-47E7-42DB19EC5AE1}"/>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21394066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64BC8-B03F-6A7D-2729-C18CA2555E24}"/>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6A7BC9-BD15-86F7-11BE-2727C03E193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5870BD6-D0EE-C3BC-C728-19ECECC46BA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E16040-1B1F-3800-DBC7-7D85BCC0A82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B5B3D80-C7AD-9AB4-C66B-A71FCB77DC6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ADA53A-EA01-15C7-34AD-DA19299BA96A}"/>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EC95F60D-4F69-8840-6333-0B82799FFB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03A88E-A960-C1A2-4474-0B7F57FE9B9C}"/>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26950588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036EC-54DA-3DFD-EBC4-03E9FD932C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3CCC65-BCAA-7B6B-8B04-57F40E132487}"/>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04DF9615-F3F6-0163-AC1C-A4B00913C8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32CF23-FE4A-0C2D-BD40-A1A797519B6D}"/>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38299101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7818D-9E4A-D8F8-0120-0B6B35F7C725}"/>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1A9DCD26-46FD-35AC-7F42-C0E0D0C3FA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50A067-E96D-1693-4749-F04F67ED4D37}"/>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41226337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10E5-3F3E-DDBE-F897-B04FDEE5DAE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C32DB8-5BE7-5D0D-0CE0-ADF4BEDF12C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84233E-66C9-A8D1-477D-DEF85C5CE5E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4EA88CB-2334-6C09-8FB9-CD8B4AFC4B8E}"/>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A27F13B7-BC5F-9692-B9DF-83085FB2C7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25CF11-1345-2010-E23E-960C4CD8940B}"/>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16015295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F9547-B56C-9C3E-1AD0-51A52986518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B0E4AF-9749-DDEC-40B8-4ADA25301D7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AA587C56-25F4-E014-6405-9CD263DE82C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6917FD3-AF8D-BFBF-1BE1-A422219D6058}"/>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B2E70BE5-E405-4128-27ED-6E122E16B1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010DD3-92E5-5535-4A4A-2293C10F0133}"/>
              </a:ext>
            </a:extLst>
          </p:cNvPr>
          <p:cNvSpPr>
            <a:spLocks noGrp="1"/>
          </p:cNvSpPr>
          <p:nvPr>
            <p:ph type="sldNum" sz="quarter" idx="12"/>
          </p:nvPr>
        </p:nvSpPr>
        <p:spPr/>
        <p:txBody>
          <a:bodyPr/>
          <a:lstStyle/>
          <a:p>
            <a:fld id="{00000000-1234-1234-1234-123412341234}" type="slidenum">
              <a:rPr lang="en-US" smtClean="0"/>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7856752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9A32D0-0D22-175D-733E-E6AA9DB80243}"/>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684223-12C4-C9DB-DE7F-82564EF6B0E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540139-8A0C-F751-04ED-6FC63B69D36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6D762C8D-A13C-15AA-3FC3-789695960A2F}"/>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39E977-8EA2-B210-850C-579D46D80A1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0000000-1234-1234-1234-123412341234}" type="slidenum">
              <a:rPr lang="en-US" smtClean="0"/>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086535300"/>
      </p:ext>
    </p:extLst>
  </p:cSld>
  <p:clrMap bg1="lt1" tx1="dk1" bg2="lt2" tx2="dk2" accent1="accent1" accent2="accent2" accent3="accent3" accent4="accent4" accent5="accent5" accent6="accent6" hlink="hlink" folHlink="folHlink"/>
  <p:sldLayoutIdLst>
    <p:sldLayoutId id="2147484464" r:id="rId1"/>
    <p:sldLayoutId id="2147484465" r:id="rId2"/>
    <p:sldLayoutId id="2147484466" r:id="rId3"/>
    <p:sldLayoutId id="2147484467" r:id="rId4"/>
    <p:sldLayoutId id="2147484468" r:id="rId5"/>
    <p:sldLayoutId id="2147484469" r:id="rId6"/>
    <p:sldLayoutId id="2147484470" r:id="rId7"/>
    <p:sldLayoutId id="2147484471" r:id="rId8"/>
    <p:sldLayoutId id="2147484472" r:id="rId9"/>
    <p:sldLayoutId id="2147484473" r:id="rId10"/>
    <p:sldLayoutId id="2147484474"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customXml" Target="../ink/ink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Google Shape;88;p1"/>
          <p:cNvGrpSpPr/>
          <p:nvPr/>
        </p:nvGrpSpPr>
        <p:grpSpPr>
          <a:xfrm>
            <a:off x="174627" y="61912"/>
            <a:ext cx="8747125" cy="1350962"/>
            <a:chOff x="174379" y="61222"/>
            <a:chExt cx="8747590" cy="833081"/>
          </a:xfrm>
        </p:grpSpPr>
        <p:pic>
          <p:nvPicPr>
            <p:cNvPr id="89" name="Google Shape;89;p1"/>
            <p:cNvPicPr preferRelativeResize="0"/>
            <p:nvPr/>
          </p:nvPicPr>
          <p:blipFill rotWithShape="1">
            <a:blip r:embed="rId3">
              <a:alphaModFix/>
            </a:blip>
            <a:srcRect/>
            <a:stretch/>
          </p:blipFill>
          <p:spPr>
            <a:xfrm>
              <a:off x="174379" y="61222"/>
              <a:ext cx="1809780" cy="833081"/>
            </a:xfrm>
            <a:prstGeom prst="rect">
              <a:avLst/>
            </a:prstGeom>
            <a:noFill/>
            <a:ln>
              <a:noFill/>
            </a:ln>
          </p:spPr>
        </p:pic>
        <p:pic>
          <p:nvPicPr>
            <p:cNvPr id="90" name="Google Shape;90;p1" descr="Anna University - Wikipedia"/>
            <p:cNvPicPr preferRelativeResize="0"/>
            <p:nvPr/>
          </p:nvPicPr>
          <p:blipFill rotWithShape="1">
            <a:blip r:embed="rId4">
              <a:alphaModFix/>
            </a:blip>
            <a:srcRect/>
            <a:stretch/>
          </p:blipFill>
          <p:spPr>
            <a:xfrm>
              <a:off x="7615085" y="88372"/>
              <a:ext cx="1306884" cy="805931"/>
            </a:xfrm>
            <a:prstGeom prst="rect">
              <a:avLst/>
            </a:prstGeom>
            <a:noFill/>
            <a:ln>
              <a:noFill/>
            </a:ln>
          </p:spPr>
        </p:pic>
        <p:pic>
          <p:nvPicPr>
            <p:cNvPr id="91" name="Google Shape;91;p1"/>
            <p:cNvPicPr preferRelativeResize="0"/>
            <p:nvPr/>
          </p:nvPicPr>
          <p:blipFill rotWithShape="1">
            <a:blip r:embed="rId5">
              <a:alphaModFix/>
            </a:blip>
            <a:srcRect/>
            <a:stretch/>
          </p:blipFill>
          <p:spPr>
            <a:xfrm>
              <a:off x="1868992" y="61222"/>
              <a:ext cx="5683309" cy="833081"/>
            </a:xfrm>
            <a:prstGeom prst="rect">
              <a:avLst/>
            </a:prstGeom>
            <a:noFill/>
            <a:ln>
              <a:noFill/>
            </a:ln>
          </p:spPr>
        </p:pic>
      </p:grpSp>
      <p:sp>
        <p:nvSpPr>
          <p:cNvPr id="92" name="Google Shape;92;p1"/>
          <p:cNvSpPr txBox="1"/>
          <p:nvPr/>
        </p:nvSpPr>
        <p:spPr>
          <a:xfrm>
            <a:off x="34800" y="1848216"/>
            <a:ext cx="9109200" cy="738900"/>
          </a:xfrm>
          <a:prstGeom prst="rect">
            <a:avLst/>
          </a:prstGeom>
          <a:noFill/>
          <a:ln>
            <a:noFill/>
          </a:ln>
        </p:spPr>
        <p:txBody>
          <a:bodyPr spcFirstLastPara="1" wrap="square" lIns="91425" tIns="45700" rIns="91425" bIns="45700" anchor="t" anchorCtr="0">
            <a:spAutoFit/>
          </a:bodyPr>
          <a:lstStyle/>
          <a:p>
            <a:pPr>
              <a:buClr>
                <a:schemeClr val="dk1"/>
              </a:buClr>
              <a:buSzPts val="1100"/>
            </a:pPr>
            <a:endParaRPr sz="2400" dirty="0">
              <a:solidFill>
                <a:srgbClr val="FF0000"/>
              </a:solidFill>
              <a:latin typeface="Book Antiqua"/>
              <a:ea typeface="Book Antiqua"/>
              <a:cs typeface="Book Antiqua"/>
              <a:sym typeface="Book Antiqua"/>
            </a:endParaRPr>
          </a:p>
          <a:p>
            <a:pPr algn="ctr">
              <a:buClr>
                <a:schemeClr val="dk1"/>
              </a:buClr>
              <a:buSzPts val="1800"/>
            </a:pPr>
            <a:r>
              <a:rPr lang="en-US" dirty="0">
                <a:solidFill>
                  <a:schemeClr val="dk1"/>
                </a:solidFill>
                <a:latin typeface="Book Antiqua"/>
                <a:ea typeface="Book Antiqua"/>
                <a:cs typeface="Book Antiqua"/>
                <a:sym typeface="Book Antiqua"/>
              </a:rPr>
              <a:t> </a:t>
            </a:r>
            <a:endParaRPr sz="1400" dirty="0">
              <a:solidFill>
                <a:srgbClr val="000000"/>
              </a:solidFill>
              <a:latin typeface="Arial"/>
              <a:ea typeface="Arial"/>
              <a:cs typeface="Arial"/>
              <a:sym typeface="Arial"/>
            </a:endParaRPr>
          </a:p>
        </p:txBody>
      </p:sp>
      <p:sp>
        <p:nvSpPr>
          <p:cNvPr id="93" name="Google Shape;93;p1"/>
          <p:cNvSpPr txBox="1"/>
          <p:nvPr/>
        </p:nvSpPr>
        <p:spPr>
          <a:xfrm>
            <a:off x="1545195" y="1548824"/>
            <a:ext cx="6330912" cy="589620"/>
          </a:xfrm>
          <a:prstGeom prst="rect">
            <a:avLst/>
          </a:prstGeom>
          <a:solidFill>
            <a:schemeClr val="bg1"/>
          </a:solidFill>
          <a:ln w="25400" cap="flat" cmpd="sng">
            <a:noFill/>
            <a:prstDash val="solid"/>
            <a:miter lim="800000"/>
            <a:headEnd type="none" w="sm" len="sm"/>
            <a:tailEnd type="none" w="sm" len="sm"/>
          </a:ln>
        </p:spPr>
        <p:txBody>
          <a:bodyPr spcFirstLastPara="1" wrap="square" lIns="91425" tIns="45700" rIns="91425" bIns="45700" anchor="ctr" anchorCtr="0">
            <a:noAutofit/>
          </a:bodyPr>
          <a:lstStyle/>
          <a:p>
            <a:pPr algn="ctr">
              <a:buClr>
                <a:srgbClr val="FFFFFF"/>
              </a:buClr>
              <a:buSzPts val="2400"/>
            </a:pPr>
            <a:r>
              <a:rPr lang="en-US" sz="2000" b="1" dirty="0">
                <a:solidFill>
                  <a:srgbClr val="FF0000"/>
                </a:solidFill>
                <a:latin typeface="Times New Roman" panose="02020603050405020304" pitchFamily="18" charset="0"/>
                <a:cs typeface="Times New Roman" panose="02020603050405020304" pitchFamily="18" charset="0"/>
                <a:sym typeface="Book Antiqua"/>
              </a:rPr>
              <a:t>Department of Computer Science and Engineering</a:t>
            </a:r>
            <a:endParaRPr lang="en-US" sz="2000" b="1" dirty="0">
              <a:solidFill>
                <a:srgbClr val="FF0000"/>
              </a:solidFill>
              <a:latin typeface="Times New Roman" panose="02020603050405020304" pitchFamily="18" charset="0"/>
              <a:cs typeface="Times New Roman" panose="02020603050405020304" pitchFamily="18" charset="0"/>
              <a:sym typeface="Arial"/>
            </a:endParaRPr>
          </a:p>
        </p:txBody>
      </p:sp>
      <p:sp>
        <p:nvSpPr>
          <p:cNvPr id="94" name="Google Shape;94;p1"/>
          <p:cNvSpPr txBox="1"/>
          <p:nvPr/>
        </p:nvSpPr>
        <p:spPr>
          <a:xfrm>
            <a:off x="5260158" y="4739148"/>
            <a:ext cx="3626260" cy="570028"/>
          </a:xfrm>
          <a:prstGeom prst="rect">
            <a:avLst/>
          </a:prstGeom>
          <a:solidFill>
            <a:schemeClr val="bg1"/>
          </a:solidFill>
          <a:ln w="25400" cap="flat" cmpd="sng">
            <a:noFill/>
            <a:prstDash val="solid"/>
            <a:miter lim="800000"/>
            <a:headEnd type="none" w="sm" len="sm"/>
            <a:tailEnd type="none" w="sm" len="sm"/>
          </a:ln>
        </p:spPr>
        <p:txBody>
          <a:bodyPr spcFirstLastPara="1" wrap="square" lIns="91425" tIns="45700" rIns="91425" bIns="45700" anchor="ctr" anchorCtr="0">
            <a:noAutofit/>
          </a:bodyPr>
          <a:lstStyle/>
          <a:p>
            <a:pPr algn="ctr">
              <a:buClr>
                <a:schemeClr val="dk1"/>
              </a:buClr>
              <a:buSzPts val="1800"/>
            </a:pPr>
            <a:endParaRPr dirty="0">
              <a:solidFill>
                <a:srgbClr val="FFFFFF"/>
              </a:solidFill>
              <a:latin typeface="Calibri"/>
              <a:ea typeface="Calibri"/>
              <a:cs typeface="Calibri"/>
              <a:sym typeface="Calibri"/>
            </a:endParaRPr>
          </a:p>
          <a:p>
            <a:pPr algn="ctr">
              <a:buClr>
                <a:srgbClr val="FFFFFF"/>
              </a:buClr>
              <a:buSzPts val="1800"/>
            </a:pPr>
            <a:r>
              <a:rPr lang="en-US" b="1" dirty="0">
                <a:latin typeface="Times New Roman" panose="02020603050405020304" pitchFamily="18" charset="0"/>
                <a:ea typeface="Calibri"/>
                <a:cs typeface="Times New Roman" panose="02020603050405020304" pitchFamily="18" charset="0"/>
                <a:sym typeface="Calibri"/>
              </a:rPr>
              <a:t>POOJASHREE K [211423104459]                    PRAISY V</a:t>
            </a:r>
            <a:r>
              <a:rPr lang="en-US" b="1" dirty="0">
                <a:latin typeface="Times New Roman" panose="02020603050405020304" pitchFamily="18" charset="0"/>
                <a:cs typeface="Times New Roman" panose="02020603050405020304" pitchFamily="18" charset="0"/>
                <a:sym typeface="Calibri"/>
              </a:rPr>
              <a:t> [211423104466]</a:t>
            </a:r>
            <a:endParaRPr b="1" dirty="0">
              <a:latin typeface="Times New Roman" panose="02020603050405020304" pitchFamily="18" charset="0"/>
              <a:cs typeface="Times New Roman" panose="02020603050405020304" pitchFamily="18" charset="0"/>
              <a:sym typeface="Arial"/>
            </a:endParaRPr>
          </a:p>
          <a:p>
            <a:pPr>
              <a:buClr>
                <a:srgbClr val="000000"/>
              </a:buClr>
              <a:buSzPts val="1800"/>
            </a:pPr>
            <a:endParaRPr dirty="0">
              <a:solidFill>
                <a:srgbClr val="FFFFFF"/>
              </a:solidFill>
              <a:latin typeface="Calibri"/>
              <a:ea typeface="Calibri"/>
              <a:cs typeface="Calibri"/>
              <a:sym typeface="Calibri"/>
            </a:endParaRPr>
          </a:p>
        </p:txBody>
      </p:sp>
      <p:sp>
        <p:nvSpPr>
          <p:cNvPr id="2" name="TextBox 1">
            <a:extLst>
              <a:ext uri="{FF2B5EF4-FFF2-40B4-BE49-F238E27FC236}">
                <a16:creationId xmlns:a16="http://schemas.microsoft.com/office/drawing/2014/main" id="{97B9692A-170A-4EB4-093E-D1C34EBF7D86}"/>
              </a:ext>
            </a:extLst>
          </p:cNvPr>
          <p:cNvSpPr txBox="1"/>
          <p:nvPr/>
        </p:nvSpPr>
        <p:spPr>
          <a:xfrm>
            <a:off x="953144" y="2935115"/>
            <a:ext cx="7315200" cy="769441"/>
          </a:xfrm>
          <a:prstGeom prst="rect">
            <a:avLst/>
          </a:prstGeom>
          <a:noFill/>
          <a:ln>
            <a:solidFill>
              <a:schemeClr val="accent1"/>
            </a:solidFill>
          </a:ln>
        </p:spPr>
        <p:txBody>
          <a:bodyPr wrap="square" rtlCol="0">
            <a:spAutoFit/>
          </a:bodyPr>
          <a:lstStyle/>
          <a:p>
            <a:pPr algn="ctr"/>
            <a:r>
              <a:rPr lang="en-IN" sz="2200" b="1" dirty="0">
                <a:latin typeface="Times New Roman" panose="02020603050405020304" pitchFamily="18" charset="0"/>
                <a:cs typeface="Times New Roman" panose="02020603050405020304" pitchFamily="18" charset="0"/>
              </a:rPr>
              <a:t>MICROFINANCE LOAN REPAYMENT PREDICTION USING MACHINE LEARNING</a:t>
            </a:r>
          </a:p>
        </p:txBody>
      </p:sp>
      <p:sp>
        <p:nvSpPr>
          <p:cNvPr id="5" name="TextBox 4">
            <a:extLst>
              <a:ext uri="{FF2B5EF4-FFF2-40B4-BE49-F238E27FC236}">
                <a16:creationId xmlns:a16="http://schemas.microsoft.com/office/drawing/2014/main" id="{FBA8572A-AD7C-1563-0C00-D24398060108}"/>
              </a:ext>
            </a:extLst>
          </p:cNvPr>
          <p:cNvSpPr txBox="1"/>
          <p:nvPr/>
        </p:nvSpPr>
        <p:spPr>
          <a:xfrm>
            <a:off x="1984311" y="2233153"/>
            <a:ext cx="5567846" cy="369332"/>
          </a:xfrm>
          <a:prstGeom prst="rect">
            <a:avLst/>
          </a:prstGeom>
          <a:noFill/>
          <a:ln>
            <a:noFill/>
          </a:ln>
        </p:spPr>
        <p:txBody>
          <a:bodyPr wrap="square" rtlCol="0">
            <a:spAutoFit/>
          </a:bodyPr>
          <a:lstStyle/>
          <a:p>
            <a:pPr algn="ctr"/>
            <a:r>
              <a:rPr lang="en-IN" b="1" dirty="0">
                <a:solidFill>
                  <a:srgbClr val="7030A0"/>
                </a:solidFill>
                <a:latin typeface="Times New Roman" panose="02020603050405020304" pitchFamily="18" charset="0"/>
                <a:cs typeface="Times New Roman" panose="02020603050405020304" pitchFamily="18" charset="0"/>
              </a:rPr>
              <a:t>23CS1512 - SOCIALLY RELEVANT MINIPROJECT</a:t>
            </a:r>
          </a:p>
        </p:txBody>
      </p:sp>
      <p:sp>
        <p:nvSpPr>
          <p:cNvPr id="9" name="TextBox 8">
            <a:extLst>
              <a:ext uri="{FF2B5EF4-FFF2-40B4-BE49-F238E27FC236}">
                <a16:creationId xmlns:a16="http://schemas.microsoft.com/office/drawing/2014/main" id="{35FC988E-4864-098A-D44B-29B84D47A21B}"/>
              </a:ext>
            </a:extLst>
          </p:cNvPr>
          <p:cNvSpPr txBox="1"/>
          <p:nvPr/>
        </p:nvSpPr>
        <p:spPr>
          <a:xfrm>
            <a:off x="6436195" y="4293996"/>
            <a:ext cx="2231923" cy="338554"/>
          </a:xfrm>
          <a:prstGeom prst="rect">
            <a:avLst/>
          </a:prstGeom>
          <a:noFill/>
        </p:spPr>
        <p:txBody>
          <a:bodyPr wrap="square" rtlCol="0">
            <a:spAutoFit/>
          </a:bodyPr>
          <a:lstStyle/>
          <a:p>
            <a:r>
              <a:rPr lang="en-IN" sz="1600" b="1" dirty="0">
                <a:solidFill>
                  <a:srgbClr val="7030A0"/>
                </a:solidFill>
                <a:latin typeface="Times New Roman" panose="02020603050405020304" pitchFamily="18" charset="0"/>
                <a:cs typeface="Times New Roman" panose="02020603050405020304" pitchFamily="18" charset="0"/>
              </a:rPr>
              <a:t>TEAM MEMBERS:</a:t>
            </a:r>
          </a:p>
        </p:txBody>
      </p:sp>
      <p:sp>
        <p:nvSpPr>
          <p:cNvPr id="10" name="TextBox 9">
            <a:extLst>
              <a:ext uri="{FF2B5EF4-FFF2-40B4-BE49-F238E27FC236}">
                <a16:creationId xmlns:a16="http://schemas.microsoft.com/office/drawing/2014/main" id="{C22F599A-27FC-0520-E847-5C60BA656682}"/>
              </a:ext>
            </a:extLst>
          </p:cNvPr>
          <p:cNvSpPr txBox="1"/>
          <p:nvPr/>
        </p:nvSpPr>
        <p:spPr>
          <a:xfrm>
            <a:off x="174627" y="4350600"/>
            <a:ext cx="4662844" cy="1076320"/>
          </a:xfrm>
          <a:prstGeom prst="rect">
            <a:avLst/>
          </a:prstGeom>
          <a:noFill/>
        </p:spPr>
        <p:txBody>
          <a:bodyPr wrap="square" rtlCol="0">
            <a:spAutoFit/>
          </a:bodyPr>
          <a:lstStyle/>
          <a:p>
            <a:r>
              <a:rPr lang="en-IN" sz="1600" b="1" dirty="0">
                <a:solidFill>
                  <a:srgbClr val="7030A0"/>
                </a:solidFill>
                <a:latin typeface="Times New Roman" panose="02020603050405020304" pitchFamily="18" charset="0"/>
                <a:cs typeface="Times New Roman" panose="02020603050405020304" pitchFamily="18" charset="0"/>
              </a:rPr>
              <a:t>    </a:t>
            </a:r>
          </a:p>
          <a:p>
            <a:pPr>
              <a:lnSpc>
                <a:spcPct val="150000"/>
              </a:lnSpc>
            </a:pPr>
            <a:r>
              <a:rPr lang="en-IN" sz="1600" b="1" dirty="0">
                <a:solidFill>
                  <a:srgbClr val="7030A0"/>
                </a:solidFill>
                <a:latin typeface="Times New Roman" panose="02020603050405020304" pitchFamily="18" charset="0"/>
                <a:cs typeface="Times New Roman" panose="02020603050405020304" pitchFamily="18" charset="0"/>
              </a:rPr>
              <a:t>COORDINATOR</a:t>
            </a:r>
            <a:r>
              <a:rPr lang="en-IN" sz="1700" b="1" dirty="0">
                <a:solidFill>
                  <a:srgbClr val="7030A0"/>
                </a:solidFill>
                <a:latin typeface="Times New Roman" panose="02020603050405020304" pitchFamily="18" charset="0"/>
                <a:cs typeface="Times New Roman" panose="02020603050405020304" pitchFamily="18" charset="0"/>
              </a:rPr>
              <a:t>: </a:t>
            </a:r>
            <a:r>
              <a:rPr lang="en-IN" sz="1700" b="1" dirty="0" err="1">
                <a:latin typeface="Times New Roman" panose="02020603050405020304" pitchFamily="18" charset="0"/>
                <a:cs typeface="Times New Roman" panose="02020603050405020304" pitchFamily="18" charset="0"/>
              </a:rPr>
              <a:t>Mr.C.ELANGOVAN</a:t>
            </a:r>
            <a:endParaRPr lang="en-IN" sz="1700" b="1" dirty="0">
              <a:latin typeface="Times New Roman" panose="02020603050405020304" pitchFamily="18" charset="0"/>
              <a:cs typeface="Times New Roman" panose="02020603050405020304" pitchFamily="18" charset="0"/>
            </a:endParaRPr>
          </a:p>
          <a:p>
            <a:pPr>
              <a:lnSpc>
                <a:spcPct val="150000"/>
              </a:lnSpc>
            </a:pPr>
            <a:r>
              <a:rPr lang="en-IN" sz="1600" b="1" dirty="0">
                <a:solidFill>
                  <a:srgbClr val="7030A0"/>
                </a:solidFill>
                <a:latin typeface="Times New Roman" panose="02020603050405020304" pitchFamily="18" charset="0"/>
                <a:cs typeface="Times New Roman" panose="02020603050405020304" pitchFamily="18" charset="0"/>
              </a:rPr>
              <a:t>GUIDE</a:t>
            </a:r>
            <a:r>
              <a:rPr lang="en-IN" sz="1700" b="1" dirty="0">
                <a:solidFill>
                  <a:srgbClr val="7030A0"/>
                </a:solidFill>
                <a:latin typeface="Times New Roman" panose="02020603050405020304" pitchFamily="18" charset="0"/>
                <a:cs typeface="Times New Roman" panose="02020603050405020304" pitchFamily="18" charset="0"/>
              </a:rPr>
              <a:t>:</a:t>
            </a:r>
            <a:r>
              <a:rPr lang="en-IN" sz="1700" b="1" dirty="0">
                <a:latin typeface="Times New Roman" panose="02020603050405020304" pitchFamily="18" charset="0"/>
                <a:cs typeface="Times New Roman" panose="02020603050405020304" pitchFamily="18" charset="0"/>
              </a:rPr>
              <a:t> </a:t>
            </a:r>
            <a:r>
              <a:rPr lang="en-IN" sz="1700" b="1" dirty="0" err="1">
                <a:latin typeface="Times New Roman" panose="02020603050405020304" pitchFamily="18" charset="0"/>
                <a:cs typeface="Times New Roman" panose="02020603050405020304" pitchFamily="18" charset="0"/>
              </a:rPr>
              <a:t>Mrs.M.S.VINMATHI</a:t>
            </a:r>
            <a:endParaRPr lang="en-IN" sz="17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EAD9743-0846-CCD5-CE37-94AC776C349A}"/>
              </a:ext>
            </a:extLst>
          </p:cNvPr>
          <p:cNvSpPr txBox="1"/>
          <p:nvPr/>
        </p:nvSpPr>
        <p:spPr>
          <a:xfrm>
            <a:off x="263665" y="4719483"/>
            <a:ext cx="3441291" cy="338554"/>
          </a:xfrm>
          <a:prstGeom prst="rect">
            <a:avLst/>
          </a:prstGeom>
          <a:noFill/>
        </p:spPr>
        <p:txBody>
          <a:bodyPr wrap="square" rtlCol="0">
            <a:spAutoFit/>
          </a:bodyPr>
          <a:lstStyle/>
          <a:p>
            <a:endParaRPr lang="en-IN" sz="16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3158FD8-EE55-1468-CF8E-ED0523F5215F}"/>
              </a:ext>
            </a:extLst>
          </p:cNvPr>
          <p:cNvSpPr txBox="1"/>
          <p:nvPr/>
        </p:nvSpPr>
        <p:spPr>
          <a:xfrm>
            <a:off x="6689893" y="5724686"/>
            <a:ext cx="1568801" cy="338554"/>
          </a:xfrm>
          <a:prstGeom prst="rect">
            <a:avLst/>
          </a:prstGeom>
          <a:noFill/>
          <a:ln w="19050">
            <a:solidFill>
              <a:srgbClr val="FF0000"/>
            </a:solidFill>
          </a:ln>
        </p:spPr>
        <p:txBody>
          <a:bodyPr wrap="square" rtlCol="0">
            <a:spAutoFit/>
          </a:bodyPr>
          <a:lstStyle/>
          <a:p>
            <a:r>
              <a:rPr lang="en-IN" sz="1600" b="1" dirty="0">
                <a:latin typeface="Times New Roman" panose="02020603050405020304" pitchFamily="18" charset="0"/>
                <a:cs typeface="Times New Roman" panose="02020603050405020304" pitchFamily="18" charset="0"/>
              </a:rPr>
              <a:t>BATCH – D19</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7"/>
          <p:cNvSpPr txBox="1"/>
          <p:nvPr/>
        </p:nvSpPr>
        <p:spPr>
          <a:xfrm>
            <a:off x="0" y="2"/>
            <a:ext cx="9144000" cy="560439"/>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a:ln w="9525" cap="flat" cmpd="sng">
            <a:noFill/>
            <a:prstDash val="solid"/>
            <a:miter lim="800000"/>
            <a:headEnd type="none" w="sm" len="sm"/>
            <a:tailEnd type="none" w="sm" len="sm"/>
          </a:ln>
          <a:effectLst/>
        </p:spPr>
        <p:txBody>
          <a:bodyPr spcFirstLastPara="1" wrap="square" lIns="91425" tIns="45700" rIns="91425" bIns="45700" anchor="ctr" anchorCtr="0">
            <a:noAutofit/>
          </a:bodyPr>
          <a:lstStyle/>
          <a:p>
            <a:pPr algn="ctr">
              <a:buClr>
                <a:srgbClr val="FFFFFF"/>
              </a:buClr>
              <a:buSzPts val="2400"/>
            </a:pPr>
            <a:r>
              <a:rPr lang="en-US" sz="2800" b="1" dirty="0">
                <a:latin typeface="Times New Roman" panose="02020603050405020304" pitchFamily="18" charset="0"/>
                <a:ea typeface="Arial"/>
                <a:cs typeface="Times New Roman" panose="02020603050405020304" pitchFamily="18" charset="0"/>
                <a:sym typeface="Book Antiqua"/>
              </a:rPr>
              <a:t>USECASE DIAGRAM</a:t>
            </a:r>
            <a:endParaRPr sz="2800" b="1" dirty="0">
              <a:latin typeface="Times New Roman" panose="02020603050405020304" pitchFamily="18" charset="0"/>
              <a:ea typeface="Arial"/>
              <a:cs typeface="Times New Roman" panose="02020603050405020304" pitchFamily="18" charset="0"/>
              <a:sym typeface="Arial"/>
            </a:endParaRPr>
          </a:p>
        </p:txBody>
      </p:sp>
      <p:pic>
        <p:nvPicPr>
          <p:cNvPr id="2" name="Picture 1">
            <a:extLst>
              <a:ext uri="{FF2B5EF4-FFF2-40B4-BE49-F238E27FC236}">
                <a16:creationId xmlns:a16="http://schemas.microsoft.com/office/drawing/2014/main" id="{529312E7-F611-A8D5-C8C1-892D7C7AC9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223"/>
            <a:ext cx="5329084" cy="6018319"/>
          </a:xfrm>
          <a:prstGeom prst="rect">
            <a:avLst/>
          </a:prstGeom>
        </p:spPr>
      </p:pic>
      <p:sp>
        <p:nvSpPr>
          <p:cNvPr id="6" name="Rectangle 3">
            <a:extLst>
              <a:ext uri="{FF2B5EF4-FFF2-40B4-BE49-F238E27FC236}">
                <a16:creationId xmlns:a16="http://schemas.microsoft.com/office/drawing/2014/main" id="{9C53D6C0-99FD-FF25-3A8D-835DA0E80557}"/>
              </a:ext>
            </a:extLst>
          </p:cNvPr>
          <p:cNvSpPr>
            <a:spLocks noChangeArrowheads="1"/>
          </p:cNvSpPr>
          <p:nvPr/>
        </p:nvSpPr>
        <p:spPr bwMode="auto">
          <a:xfrm rot="10800000" flipV="1">
            <a:off x="5447071" y="813226"/>
            <a:ext cx="3696928" cy="5588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 Loan Applications: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manages everything from the borrower submitting the application to the final approval or rejection.</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 Risk: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uses a machine learning model to check data quality and calculate a risk score (default prediction).</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Track Loans: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monitors active loans and generates reports on the entire loan portfolio's performance.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Keep Model Accurate: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There's a function to retrain the ML model, ensuring predictions stay reliable over time.</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p:nvPr/>
        </p:nvSpPr>
        <p:spPr>
          <a:xfrm>
            <a:off x="0" y="1"/>
            <a:ext cx="9144000" cy="584776"/>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a:ln w="9525" cap="flat" cmpd="sng">
            <a:solidFill>
              <a:schemeClr val="bg1">
                <a:lumMod val="85000"/>
              </a:schemeClr>
            </a:solidFill>
            <a:prstDash val="solid"/>
            <a:miter lim="800000"/>
            <a:headEnd type="none" w="sm" len="sm"/>
            <a:tailEnd type="none" w="sm" len="sm"/>
          </a:ln>
          <a:effectLst/>
        </p:spPr>
        <p:txBody>
          <a:bodyPr spcFirstLastPara="1" wrap="square" lIns="91425" tIns="45700" rIns="91425" bIns="45700" anchor="ctr" anchorCtr="0">
            <a:noAutofit/>
          </a:bodyPr>
          <a:lstStyle/>
          <a:p>
            <a:pPr algn="ctr">
              <a:buClr>
                <a:srgbClr val="FFFFFF"/>
              </a:buClr>
              <a:buSzPts val="3600"/>
            </a:pPr>
            <a:r>
              <a:rPr lang="en-US" sz="2800" b="1" dirty="0">
                <a:latin typeface="Times New Roman" panose="02020603050405020304" pitchFamily="18" charset="0"/>
                <a:ea typeface="Arial"/>
                <a:cs typeface="Times New Roman" panose="02020603050405020304" pitchFamily="18" charset="0"/>
                <a:sym typeface="Book Antiqua"/>
              </a:rPr>
              <a:t>CLASS DIAGRAM</a:t>
            </a:r>
            <a:endParaRPr sz="2800" b="1" dirty="0">
              <a:latin typeface="Times New Roman" panose="02020603050405020304" pitchFamily="18" charset="0"/>
              <a:ea typeface="Arial"/>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B88CDF17-C671-A57E-2BE3-4FC826C73A70}"/>
              </a:ext>
            </a:extLst>
          </p:cNvPr>
          <p:cNvSpPr txBox="1"/>
          <p:nvPr/>
        </p:nvSpPr>
        <p:spPr>
          <a:xfrm>
            <a:off x="442886" y="1101038"/>
            <a:ext cx="7728155" cy="646331"/>
          </a:xfrm>
          <a:prstGeom prst="rect">
            <a:avLst/>
          </a:prstGeom>
          <a:noFill/>
        </p:spPr>
        <p:txBody>
          <a:bodyPr wrap="square" rtlCol="0">
            <a:spAutoFit/>
          </a:bodyPr>
          <a:lstStyle/>
          <a:p>
            <a:endParaRPr lang="en-US" dirty="0">
              <a:latin typeface="Book Antiqua" panose="02040602050305030304" pitchFamily="18" charset="0"/>
            </a:endParaRPr>
          </a:p>
          <a:p>
            <a:endParaRPr lang="en-IN" dirty="0"/>
          </a:p>
        </p:txBody>
      </p:sp>
      <p:pic>
        <p:nvPicPr>
          <p:cNvPr id="2" name="Picture 1">
            <a:extLst>
              <a:ext uri="{FF2B5EF4-FFF2-40B4-BE49-F238E27FC236}">
                <a16:creationId xmlns:a16="http://schemas.microsoft.com/office/drawing/2014/main" id="{FF060309-160F-B52C-1B13-8E9E1E62D0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485" y="584777"/>
            <a:ext cx="5397909" cy="6140487"/>
          </a:xfrm>
          <a:prstGeom prst="rect">
            <a:avLst/>
          </a:prstGeom>
        </p:spPr>
      </p:pic>
      <p:sp>
        <p:nvSpPr>
          <p:cNvPr id="4" name="Rectangle 1">
            <a:extLst>
              <a:ext uri="{FF2B5EF4-FFF2-40B4-BE49-F238E27FC236}">
                <a16:creationId xmlns:a16="http://schemas.microsoft.com/office/drawing/2014/main" id="{991C97D2-D766-AC47-5D7B-9BDC55BBDE14}"/>
              </a:ext>
            </a:extLst>
          </p:cNvPr>
          <p:cNvSpPr>
            <a:spLocks noChangeArrowheads="1"/>
          </p:cNvSpPr>
          <p:nvPr/>
        </p:nvSpPr>
        <p:spPr bwMode="auto">
          <a:xfrm rot="10800000" flipV="1">
            <a:off x="5545394" y="506352"/>
            <a:ext cx="3598606" cy="6326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Core Application: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central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LoanApplication</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 links the Borrower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with all assessment factors.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Assessment Data:</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uses two types of data</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FinancialData</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(income, debt) and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RuralContext</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(land, livestock) for comprehensive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assessment.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Risk Prediction Engine: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MLModel</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 processes the application data to create the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PredictionResult</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(including risk score).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Human Interaction: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LoanOfficer</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handles the application and uses the system to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makeDecision</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5"/>
          <p:cNvSpPr txBox="1"/>
          <p:nvPr/>
        </p:nvSpPr>
        <p:spPr>
          <a:xfrm>
            <a:off x="0" y="2"/>
            <a:ext cx="9144000" cy="589935"/>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a:ln w="9525" cap="flat" cmpd="sng">
            <a:solidFill>
              <a:schemeClr val="bg1">
                <a:lumMod val="85000"/>
              </a:schemeClr>
            </a:solidFill>
            <a:prstDash val="solid"/>
            <a:miter lim="800000"/>
            <a:headEnd type="none" w="sm" len="sm"/>
            <a:tailEnd type="none" w="sm" len="sm"/>
          </a:ln>
          <a:effectLst/>
        </p:spPr>
        <p:txBody>
          <a:bodyPr spcFirstLastPara="1" wrap="square" lIns="91425" tIns="45700" rIns="91425" bIns="45700" anchor="ctr" anchorCtr="0">
            <a:noAutofit/>
          </a:bodyPr>
          <a:lstStyle/>
          <a:p>
            <a:pPr algn="ctr">
              <a:buClr>
                <a:srgbClr val="FFFFFF"/>
              </a:buClr>
              <a:buSzPts val="3600"/>
            </a:pPr>
            <a:r>
              <a:rPr lang="en-US" sz="2800" b="1" dirty="0">
                <a:latin typeface="Times New Roman" panose="02020603050405020304" pitchFamily="18" charset="0"/>
                <a:ea typeface="Arial"/>
                <a:cs typeface="Times New Roman" panose="02020603050405020304" pitchFamily="18" charset="0"/>
                <a:sym typeface="Book Antiqua"/>
              </a:rPr>
              <a:t>ACTIVITY DIAGRAM</a:t>
            </a:r>
            <a:endParaRPr sz="2800" b="1" dirty="0">
              <a:latin typeface="Times New Roman" panose="02020603050405020304" pitchFamily="18" charset="0"/>
              <a:ea typeface="Arial"/>
              <a:cs typeface="Times New Roman" panose="02020603050405020304" pitchFamily="18" charset="0"/>
              <a:sym typeface="Arial"/>
            </a:endParaRPr>
          </a:p>
        </p:txBody>
      </p:sp>
      <p:sp>
        <p:nvSpPr>
          <p:cNvPr id="3" name="TextBox 2">
            <a:extLst>
              <a:ext uri="{FF2B5EF4-FFF2-40B4-BE49-F238E27FC236}">
                <a16:creationId xmlns:a16="http://schemas.microsoft.com/office/drawing/2014/main" id="{B47E44B2-657D-4CCA-6A59-05EA6AB71445}"/>
              </a:ext>
            </a:extLst>
          </p:cNvPr>
          <p:cNvSpPr txBox="1"/>
          <p:nvPr/>
        </p:nvSpPr>
        <p:spPr>
          <a:xfrm>
            <a:off x="314634" y="1157426"/>
            <a:ext cx="8514735" cy="1200329"/>
          </a:xfrm>
          <a:prstGeom prst="rect">
            <a:avLst/>
          </a:prstGeom>
          <a:noFill/>
        </p:spPr>
        <p:txBody>
          <a:bodyPr wrap="square" rtlCol="0">
            <a:spAutoFit/>
          </a:bodyPr>
          <a:lstStyle/>
          <a:p>
            <a:r>
              <a:rPr lang="en-IN" dirty="0"/>
              <a:t> </a:t>
            </a:r>
            <a:endParaRPr lang="en-US" dirty="0">
              <a:latin typeface="Book Antiqua" panose="02040602050305030304" pitchFamily="18" charset="0"/>
            </a:endParaRPr>
          </a:p>
          <a:p>
            <a:endParaRPr lang="en-IN" dirty="0"/>
          </a:p>
          <a:p>
            <a:endParaRPr lang="en-IN" dirty="0"/>
          </a:p>
          <a:p>
            <a:endParaRPr lang="en-IN" dirty="0"/>
          </a:p>
        </p:txBody>
      </p:sp>
      <p:pic>
        <p:nvPicPr>
          <p:cNvPr id="2" name="Picture 1">
            <a:extLst>
              <a:ext uri="{FF2B5EF4-FFF2-40B4-BE49-F238E27FC236}">
                <a16:creationId xmlns:a16="http://schemas.microsoft.com/office/drawing/2014/main" id="{966210A3-DC50-7E13-C242-D73815326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589937"/>
            <a:ext cx="5338916" cy="6268063"/>
          </a:xfrm>
          <a:prstGeom prst="rect">
            <a:avLst/>
          </a:prstGeom>
        </p:spPr>
      </p:pic>
      <p:sp>
        <p:nvSpPr>
          <p:cNvPr id="5" name="Rectangle 2">
            <a:extLst>
              <a:ext uri="{FF2B5EF4-FFF2-40B4-BE49-F238E27FC236}">
                <a16:creationId xmlns:a16="http://schemas.microsoft.com/office/drawing/2014/main" id="{EBE1F66D-0EF6-B327-696E-1D853D4AE07B}"/>
              </a:ext>
            </a:extLst>
          </p:cNvPr>
          <p:cNvSpPr>
            <a:spLocks noChangeArrowheads="1"/>
          </p:cNvSpPr>
          <p:nvPr/>
        </p:nvSpPr>
        <p:spPr bwMode="auto">
          <a:xfrm>
            <a:off x="5181600" y="758863"/>
            <a:ext cx="396240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Initiation &amp; Data Collection: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process starts with the Borrower submitting the Request. The Loan Officer then gathers and inputs all required data  after a field visit.</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Ø"/>
              <a:tabLst/>
            </a:pP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Dual Check:</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simultaneously runs Data Quality Validation and initiates the ML Prediction Service to calculate the risk score.</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Risk-Informed Decision: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Based on the results, the Loan Officer reviews the Risk Score and Recommendation to decide whether to approve or reject the loan application.</a:t>
            </a:r>
          </a:p>
          <a:p>
            <a:pPr marR="0" lvl="0" algn="l" defTabSz="914400" rtl="0" eaLnBrk="0" fontAlgn="base" latinLnBrk="0" hangingPunct="0">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Finalization &amp; Status Update: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automatically finalizes the decision, either by Updating Loan Status to "Approved" and Disbursing Funds or by updating the status to "Rejected" and sending a notification.</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457200" y="274639"/>
            <a:ext cx="8229600" cy="561975"/>
          </a:xfrm>
          <a:prstGeom prst="rect">
            <a:avLst/>
          </a:prstGeom>
          <a:noFill/>
          <a:ln>
            <a:noFill/>
          </a:ln>
        </p:spPr>
        <p:txBody>
          <a:bodyPr spcFirstLastPara="1" vert="horz" wrap="square" lIns="91425" tIns="45700" rIns="91425" bIns="45700" rtlCol="0" anchor="ctr" anchorCtr="0">
            <a:normAutofit fontScale="90000"/>
          </a:bodyPr>
          <a:lstStyle/>
          <a:p>
            <a:pPr algn="ctr">
              <a:lnSpc>
                <a:spcPct val="100000"/>
              </a:lnSpc>
              <a:spcBef>
                <a:spcPts val="0"/>
              </a:spcBef>
              <a:buClr>
                <a:schemeClr val="dk1"/>
              </a:buClr>
              <a:buSzPts val="4000"/>
            </a:pPr>
            <a:br>
              <a:rPr lang="en-US" dirty="0"/>
            </a:br>
            <a:br>
              <a:rPr lang="en-US" dirty="0"/>
            </a:br>
            <a:br>
              <a:rPr lang="en-US" dirty="0"/>
            </a:br>
            <a:br>
              <a:rPr lang="en-US" dirty="0"/>
            </a:br>
            <a:br>
              <a:rPr lang="en-US" dirty="0"/>
            </a:br>
            <a:br>
              <a:rPr lang="en-US" dirty="0"/>
            </a:br>
            <a:br>
              <a:rPr lang="en-US" dirty="0"/>
            </a:br>
            <a:br>
              <a:rPr lang="en-US" dirty="0"/>
            </a:br>
            <a:endParaRPr dirty="0"/>
          </a:p>
        </p:txBody>
      </p:sp>
      <p:sp>
        <p:nvSpPr>
          <p:cNvPr id="162" name="Google Shape;162;p11" descr="http://elementary.assam.gov.in/sites/default/files/swf_utility_folder/departments/elemenataryedu_medhassu_in_oid_3/this_comm/goals-all.png"/>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a:buClr>
                <a:srgbClr val="000000"/>
              </a:buClr>
              <a:buSzPts val="1800"/>
            </a:pPr>
            <a:endParaRPr>
              <a:solidFill>
                <a:schemeClr val="dk1"/>
              </a:solidFill>
              <a:latin typeface="Calibri"/>
              <a:ea typeface="Calibri"/>
              <a:cs typeface="Calibri"/>
              <a:sym typeface="Calibri"/>
            </a:endParaRPr>
          </a:p>
        </p:txBody>
      </p:sp>
      <p:sp>
        <p:nvSpPr>
          <p:cNvPr id="163" name="Google Shape;163;p11" descr="http://elementary.assam.gov.in/sites/default/files/swf_utility_folder/departments/elemenataryedu_medhassu_in_oid_3/this_comm/goals-all.png"/>
          <p:cNvSpPr txBox="1"/>
          <p:nvPr/>
        </p:nvSpPr>
        <p:spPr>
          <a:xfrm>
            <a:off x="307975" y="7937"/>
            <a:ext cx="304800" cy="304800"/>
          </a:xfrm>
          <a:prstGeom prst="rect">
            <a:avLst/>
          </a:prstGeom>
          <a:noFill/>
          <a:ln>
            <a:noFill/>
          </a:ln>
        </p:spPr>
        <p:txBody>
          <a:bodyPr spcFirstLastPara="1" wrap="square" lIns="91425" tIns="45700" rIns="91425" bIns="45700" anchor="t" anchorCtr="0">
            <a:noAutofit/>
          </a:bodyPr>
          <a:lstStyle/>
          <a:p>
            <a:pPr>
              <a:buClr>
                <a:srgbClr val="000000"/>
              </a:buClr>
              <a:buSzPts val="1800"/>
            </a:pPr>
            <a:endParaRPr>
              <a:solidFill>
                <a:schemeClr val="dk1"/>
              </a:solidFill>
              <a:latin typeface="Calibri"/>
              <a:ea typeface="Calibri"/>
              <a:cs typeface="Calibri"/>
              <a:sym typeface="Calibri"/>
            </a:endParaRPr>
          </a:p>
        </p:txBody>
      </p:sp>
      <p:sp>
        <p:nvSpPr>
          <p:cNvPr id="2" name="Google Shape;143;p2">
            <a:extLst>
              <a:ext uri="{FF2B5EF4-FFF2-40B4-BE49-F238E27FC236}">
                <a16:creationId xmlns:a16="http://schemas.microsoft.com/office/drawing/2014/main" id="{1FACF69B-6691-770C-8969-9DCA21E21E21}"/>
              </a:ext>
            </a:extLst>
          </p:cNvPr>
          <p:cNvSpPr txBox="1"/>
          <p:nvPr/>
        </p:nvSpPr>
        <p:spPr>
          <a:xfrm>
            <a:off x="-21982" y="3"/>
            <a:ext cx="9144000" cy="561975"/>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a:ln w="9525" cap="flat" cmpd="sng">
            <a:solidFill>
              <a:schemeClr val="bg1">
                <a:lumMod val="85000"/>
              </a:schemeClr>
            </a:solidFill>
            <a:prstDash val="solid"/>
            <a:miter lim="800000"/>
            <a:headEnd type="none" w="sm" len="sm"/>
            <a:tailEnd type="none" w="sm" len="sm"/>
          </a:ln>
          <a:effectLst/>
        </p:spPr>
        <p:txBody>
          <a:bodyPr spcFirstLastPara="1" wrap="square" lIns="91425" tIns="45700" rIns="91425" bIns="45700" anchor="ctr" anchorCtr="0">
            <a:noAutofit/>
          </a:bodyPr>
          <a:lstStyle/>
          <a:p>
            <a:pPr algn="ctr">
              <a:buClr>
                <a:srgbClr val="FFFFFF"/>
              </a:buClr>
              <a:buSzPts val="2400"/>
            </a:pPr>
            <a:r>
              <a:rPr lang="en-US" sz="2800" b="1" dirty="0">
                <a:latin typeface="Times New Roman" panose="02020603050405020304" pitchFamily="18" charset="0"/>
                <a:cs typeface="Times New Roman" panose="02020603050405020304" pitchFamily="18" charset="0"/>
                <a:sym typeface="Book Antiqua"/>
              </a:rPr>
              <a:t>HARDWARE &amp; SOFTWARE REQUIREMENTS</a:t>
            </a:r>
            <a:endParaRPr sz="2800" b="1" dirty="0">
              <a:latin typeface="Times New Roman" panose="02020603050405020304" pitchFamily="18" charset="0"/>
              <a:cs typeface="Times New Roman" panose="02020603050405020304" pitchFamily="18" charset="0"/>
              <a:sym typeface="Arial"/>
            </a:endParaRPr>
          </a:p>
        </p:txBody>
      </p:sp>
      <p:sp>
        <p:nvSpPr>
          <p:cNvPr id="4" name="TextBox 3">
            <a:extLst>
              <a:ext uri="{FF2B5EF4-FFF2-40B4-BE49-F238E27FC236}">
                <a16:creationId xmlns:a16="http://schemas.microsoft.com/office/drawing/2014/main" id="{4CF2695B-8FCB-4DA6-A5E6-D6029DC3B629}"/>
              </a:ext>
            </a:extLst>
          </p:cNvPr>
          <p:cNvSpPr txBox="1"/>
          <p:nvPr/>
        </p:nvSpPr>
        <p:spPr>
          <a:xfrm>
            <a:off x="307975" y="1018083"/>
            <a:ext cx="8680450" cy="4821833"/>
          </a:xfrm>
          <a:prstGeom prst="rect">
            <a:avLst/>
          </a:prstGeom>
          <a:noFill/>
        </p:spPr>
        <p:txBody>
          <a:bodyPr wrap="square">
            <a:spAutoFit/>
          </a:bodyPr>
          <a:lstStyle/>
          <a:p>
            <a:pPr marL="198120" marR="97155" algn="just">
              <a:spcBef>
                <a:spcPts val="1650"/>
              </a:spcBef>
              <a:buNone/>
              <a:tabLst>
                <a:tab pos="648970" algn="l"/>
              </a:tabLst>
            </a:pPr>
            <a:r>
              <a:rPr lang="en-US" b="1" spc="-50" dirty="0">
                <a:effectLst/>
                <a:latin typeface="Times New Roman" panose="02020603050405020304" pitchFamily="18" charset="0"/>
                <a:ea typeface="Times New Roman" panose="02020603050405020304" pitchFamily="18" charset="0"/>
              </a:rPr>
              <a:t> </a:t>
            </a:r>
            <a:r>
              <a:rPr lang="en-US" b="1" u="sng" spc="-50" dirty="0">
                <a:effectLst/>
                <a:latin typeface="Times New Roman" panose="02020603050405020304" pitchFamily="18" charset="0"/>
                <a:ea typeface="Times New Roman" panose="02020603050405020304" pitchFamily="18" charset="0"/>
              </a:rPr>
              <a:t>HARDWARE REQUIREMENTS </a:t>
            </a:r>
            <a:r>
              <a:rPr lang="en-US" b="1" spc="-10" dirty="0">
                <a:effectLst/>
                <a:latin typeface="Times New Roman" panose="02020603050405020304" pitchFamily="18" charset="0"/>
                <a:ea typeface="Times New Roman" panose="02020603050405020304" pitchFamily="18" charset="0"/>
              </a:rPr>
              <a:t>:</a:t>
            </a:r>
            <a:endParaRPr lang="en-IN" b="1" dirty="0">
              <a:effectLst/>
              <a:latin typeface="Times New Roman" panose="02020603050405020304" pitchFamily="18" charset="0"/>
              <a:ea typeface="Times New Roman" panose="02020603050405020304" pitchFamily="18" charset="0"/>
            </a:endParaRPr>
          </a:p>
          <a:p>
            <a:pPr marL="342900" marR="97155" lvl="0" indent="-342900" algn="just">
              <a:spcBef>
                <a:spcPts val="825"/>
              </a:spcBef>
              <a:buSzPts val="1400"/>
              <a:buFont typeface="Wingdings" panose="05000000000000000000" pitchFamily="2" charset="2"/>
              <a:buChar char=""/>
              <a:tabLst>
                <a:tab pos="631190" algn="l"/>
                <a:tab pos="1550670" algn="l"/>
              </a:tabLst>
            </a:pPr>
            <a:r>
              <a:rPr lang="en-IN" b="1" spc="0" dirty="0">
                <a:effectLst/>
                <a:latin typeface="Times New Roman" panose="02020603050405020304" pitchFamily="18" charset="0"/>
                <a:ea typeface="Wingdings" panose="05000000000000000000" pitchFamily="2" charset="2"/>
                <a:cs typeface="Wingdings" panose="05000000000000000000" pitchFamily="2" charset="2"/>
              </a:rPr>
              <a:t>Processor: </a:t>
            </a:r>
            <a:r>
              <a:rPr lang="en-IN" spc="0" dirty="0">
                <a:effectLst/>
                <a:latin typeface="Times New Roman" panose="02020603050405020304" pitchFamily="18" charset="0"/>
                <a:ea typeface="Wingdings" panose="05000000000000000000" pitchFamily="2" charset="2"/>
                <a:cs typeface="Wingdings" panose="05000000000000000000" pitchFamily="2" charset="2"/>
              </a:rPr>
              <a:t>Intel i5/i7 or AMD </a:t>
            </a:r>
            <a:r>
              <a:rPr lang="en-IN" spc="0" dirty="0" err="1">
                <a:effectLst/>
                <a:latin typeface="Times New Roman" panose="02020603050405020304" pitchFamily="18" charset="0"/>
                <a:ea typeface="Wingdings" panose="05000000000000000000" pitchFamily="2" charset="2"/>
                <a:cs typeface="Wingdings" panose="05000000000000000000" pitchFamily="2" charset="2"/>
              </a:rPr>
              <a:t>Ryzen</a:t>
            </a:r>
            <a:r>
              <a:rPr lang="en-IN" spc="0" dirty="0">
                <a:effectLst/>
                <a:latin typeface="Times New Roman" panose="02020603050405020304" pitchFamily="18" charset="0"/>
                <a:ea typeface="Wingdings" panose="05000000000000000000" pitchFamily="2" charset="2"/>
                <a:cs typeface="Wingdings" panose="05000000000000000000" pitchFamily="2" charset="2"/>
              </a:rPr>
              <a:t> 5/7</a:t>
            </a:r>
          </a:p>
          <a:p>
            <a:pPr marL="342900" marR="97155" lvl="0" indent="-342900" algn="just">
              <a:spcBef>
                <a:spcPts val="825"/>
              </a:spcBef>
              <a:buSzPts val="1400"/>
              <a:buFont typeface="Wingdings" panose="05000000000000000000" pitchFamily="2" charset="2"/>
              <a:buChar char=""/>
              <a:tabLst>
                <a:tab pos="631190" algn="l"/>
                <a:tab pos="1550670" algn="l"/>
              </a:tabLst>
            </a:pPr>
            <a:r>
              <a:rPr lang="en-IN" b="1" spc="0" dirty="0">
                <a:effectLst/>
                <a:latin typeface="Times New Roman" panose="02020603050405020304" pitchFamily="18" charset="0"/>
                <a:ea typeface="Wingdings" panose="05000000000000000000" pitchFamily="2" charset="2"/>
                <a:cs typeface="Wingdings" panose="05000000000000000000" pitchFamily="2" charset="2"/>
              </a:rPr>
              <a:t>RAM: </a:t>
            </a:r>
            <a:r>
              <a:rPr lang="en-IN" spc="0" dirty="0">
                <a:effectLst/>
                <a:latin typeface="Times New Roman" panose="02020603050405020304" pitchFamily="18" charset="0"/>
                <a:ea typeface="Wingdings" panose="05000000000000000000" pitchFamily="2" charset="2"/>
                <a:cs typeface="Wingdings" panose="05000000000000000000" pitchFamily="2" charset="2"/>
              </a:rPr>
              <a:t>8 GB (16 GB recommended)</a:t>
            </a:r>
          </a:p>
          <a:p>
            <a:pPr marL="342900" marR="97155" lvl="0" indent="-342900" algn="just">
              <a:spcBef>
                <a:spcPts val="825"/>
              </a:spcBef>
              <a:buSzPts val="1400"/>
              <a:buFont typeface="Wingdings" panose="05000000000000000000" pitchFamily="2" charset="2"/>
              <a:buChar char=""/>
              <a:tabLst>
                <a:tab pos="631190" algn="l"/>
                <a:tab pos="1550670" algn="l"/>
              </a:tabLst>
            </a:pPr>
            <a:r>
              <a:rPr lang="en-IN" b="1" spc="0" dirty="0">
                <a:effectLst/>
                <a:latin typeface="Times New Roman" panose="02020603050405020304" pitchFamily="18" charset="0"/>
                <a:ea typeface="Wingdings" panose="05000000000000000000" pitchFamily="2" charset="2"/>
                <a:cs typeface="Wingdings" panose="05000000000000000000" pitchFamily="2" charset="2"/>
              </a:rPr>
              <a:t>GPU: </a:t>
            </a:r>
            <a:r>
              <a:rPr lang="en-IN" spc="0" dirty="0">
                <a:effectLst/>
                <a:latin typeface="Times New Roman" panose="02020603050405020304" pitchFamily="18" charset="0"/>
                <a:ea typeface="Wingdings" panose="05000000000000000000" pitchFamily="2" charset="2"/>
                <a:cs typeface="Wingdings" panose="05000000000000000000" pitchFamily="2" charset="2"/>
              </a:rPr>
              <a:t>NVIDIA GPU (optional, for faster ML training)</a:t>
            </a:r>
          </a:p>
          <a:p>
            <a:pPr marL="342900" marR="97155" lvl="0" indent="-342900" algn="just">
              <a:spcBef>
                <a:spcPts val="825"/>
              </a:spcBef>
              <a:buSzPts val="1400"/>
              <a:buFont typeface="Wingdings" panose="05000000000000000000" pitchFamily="2" charset="2"/>
              <a:buChar char=""/>
              <a:tabLst>
                <a:tab pos="631190" algn="l"/>
                <a:tab pos="1550670" algn="l"/>
              </a:tabLst>
            </a:pPr>
            <a:r>
              <a:rPr lang="en-IN" b="1" spc="0" dirty="0">
                <a:effectLst/>
                <a:latin typeface="Times New Roman" panose="02020603050405020304" pitchFamily="18" charset="0"/>
                <a:ea typeface="Wingdings" panose="05000000000000000000" pitchFamily="2" charset="2"/>
                <a:cs typeface="Wingdings" panose="05000000000000000000" pitchFamily="2" charset="2"/>
              </a:rPr>
              <a:t>Storage: </a:t>
            </a:r>
            <a:r>
              <a:rPr lang="en-IN" spc="0" dirty="0">
                <a:effectLst/>
                <a:latin typeface="Times New Roman" panose="02020603050405020304" pitchFamily="18" charset="0"/>
                <a:ea typeface="Wingdings" panose="05000000000000000000" pitchFamily="2" charset="2"/>
                <a:cs typeface="Wingdings" panose="05000000000000000000" pitchFamily="2" charset="2"/>
              </a:rPr>
              <a:t>256 GB SSD minimum</a:t>
            </a:r>
          </a:p>
          <a:p>
            <a:pPr marL="198120" marR="97155" algn="just">
              <a:spcBef>
                <a:spcPts val="825"/>
              </a:spcBef>
              <a:buNone/>
              <a:tabLst>
                <a:tab pos="631190" algn="l"/>
                <a:tab pos="1550670" algn="l"/>
              </a:tabLst>
            </a:pPr>
            <a:endParaRPr lang="en-IN" b="1" dirty="0">
              <a:effectLst/>
              <a:latin typeface="Times New Roman" panose="02020603050405020304" pitchFamily="18" charset="0"/>
              <a:ea typeface="Times New Roman" panose="02020603050405020304" pitchFamily="18" charset="0"/>
            </a:endParaRPr>
          </a:p>
          <a:p>
            <a:pPr marL="198120" marR="97155" algn="just">
              <a:spcBef>
                <a:spcPts val="5"/>
              </a:spcBef>
              <a:buNone/>
              <a:tabLst>
                <a:tab pos="654050" algn="l"/>
              </a:tabLst>
            </a:pPr>
            <a:r>
              <a:rPr lang="en-US" b="1" spc="-45" dirty="0">
                <a:effectLst/>
                <a:latin typeface="Times New Roman" panose="02020603050405020304" pitchFamily="18" charset="0"/>
                <a:ea typeface="Times New Roman" panose="02020603050405020304" pitchFamily="18" charset="0"/>
              </a:rPr>
              <a:t> </a:t>
            </a:r>
            <a:r>
              <a:rPr lang="en-US" b="1" u="sng" spc="-45" dirty="0">
                <a:effectLst/>
                <a:latin typeface="Times New Roman" panose="02020603050405020304" pitchFamily="18" charset="0"/>
                <a:ea typeface="Times New Roman" panose="02020603050405020304" pitchFamily="18" charset="0"/>
              </a:rPr>
              <a:t>SOFTWARE REQUIREMENTS </a:t>
            </a:r>
            <a:r>
              <a:rPr lang="en-US" b="1" spc="-10" dirty="0">
                <a:effectLst/>
                <a:latin typeface="Times New Roman" panose="02020603050405020304" pitchFamily="18" charset="0"/>
                <a:ea typeface="Times New Roman" panose="02020603050405020304" pitchFamily="18" charset="0"/>
              </a:rPr>
              <a:t>:</a:t>
            </a:r>
            <a:endParaRPr lang="en-IN" b="1" dirty="0">
              <a:effectLst/>
              <a:latin typeface="Times New Roman" panose="02020603050405020304" pitchFamily="18" charset="0"/>
              <a:ea typeface="Times New Roman" panose="02020603050405020304" pitchFamily="18" charset="0"/>
            </a:endParaRPr>
          </a:p>
          <a:p>
            <a:pPr marL="342900" marR="97155" lvl="0" indent="-342900" algn="just">
              <a:spcBef>
                <a:spcPts val="825"/>
              </a:spcBef>
              <a:buSzPts val="1400"/>
              <a:buFont typeface="Wingdings" panose="05000000000000000000" pitchFamily="2" charset="2"/>
              <a:buChar char=""/>
              <a:tabLst>
                <a:tab pos="631190" algn="l"/>
                <a:tab pos="1550670" algn="l"/>
              </a:tabLst>
            </a:pPr>
            <a:r>
              <a:rPr lang="en-US" spc="0" dirty="0">
                <a:effectLst/>
                <a:latin typeface="Times New Roman" panose="02020603050405020304" pitchFamily="18" charset="0"/>
                <a:ea typeface="Wingdings" panose="05000000000000000000" pitchFamily="2" charset="2"/>
                <a:cs typeface="Wingdings" panose="05000000000000000000" pitchFamily="2" charset="2"/>
              </a:rPr>
              <a:t> </a:t>
            </a:r>
            <a:r>
              <a:rPr lang="en-IN" b="1" spc="0" dirty="0">
                <a:effectLst/>
                <a:latin typeface="Times New Roman" panose="02020603050405020304" pitchFamily="18" charset="0"/>
                <a:ea typeface="Wingdings" panose="05000000000000000000" pitchFamily="2" charset="2"/>
                <a:cs typeface="Wingdings" panose="05000000000000000000" pitchFamily="2" charset="2"/>
              </a:rPr>
              <a:t>Programming Language:</a:t>
            </a:r>
            <a:r>
              <a:rPr lang="en-IN" spc="0" dirty="0">
                <a:effectLst/>
                <a:latin typeface="Times New Roman" panose="02020603050405020304" pitchFamily="18" charset="0"/>
                <a:ea typeface="Wingdings" panose="05000000000000000000" pitchFamily="2" charset="2"/>
                <a:cs typeface="Wingdings" panose="05000000000000000000" pitchFamily="2" charset="2"/>
              </a:rPr>
              <a:t> Python 3.9+</a:t>
            </a:r>
          </a:p>
          <a:p>
            <a:pPr marL="342900" marR="97155" lvl="0" indent="-342900" algn="just">
              <a:spcBef>
                <a:spcPts val="825"/>
              </a:spcBef>
              <a:buSzPts val="1400"/>
              <a:buFont typeface="Wingdings" panose="05000000000000000000" pitchFamily="2" charset="2"/>
              <a:buChar char=""/>
              <a:tabLst>
                <a:tab pos="631190" algn="l"/>
                <a:tab pos="1550670" algn="l"/>
              </a:tabLst>
            </a:pPr>
            <a:r>
              <a:rPr lang="en-IN" spc="0" dirty="0">
                <a:effectLst/>
                <a:latin typeface="Times New Roman" panose="02020603050405020304" pitchFamily="18" charset="0"/>
                <a:ea typeface="Wingdings" panose="05000000000000000000" pitchFamily="2" charset="2"/>
                <a:cs typeface="Wingdings" panose="05000000000000000000" pitchFamily="2" charset="2"/>
              </a:rPr>
              <a:t> </a:t>
            </a:r>
            <a:r>
              <a:rPr lang="en-IN" b="1" spc="0" dirty="0">
                <a:effectLst/>
                <a:latin typeface="Times New Roman" panose="02020603050405020304" pitchFamily="18" charset="0"/>
                <a:ea typeface="Wingdings" panose="05000000000000000000" pitchFamily="2" charset="2"/>
                <a:cs typeface="Wingdings" panose="05000000000000000000" pitchFamily="2" charset="2"/>
              </a:rPr>
              <a:t>Framework:</a:t>
            </a:r>
            <a:r>
              <a:rPr lang="en-IN" spc="0"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a:effectLst/>
                <a:latin typeface="Times New Roman" panose="02020603050405020304" pitchFamily="18" charset="0"/>
                <a:ea typeface="Wingdings" panose="05000000000000000000" pitchFamily="2" charset="2"/>
                <a:cs typeface="Wingdings" panose="05000000000000000000" pitchFamily="2" charset="2"/>
              </a:rPr>
              <a:t>Flask </a:t>
            </a:r>
            <a:endParaRPr lang="en-IN"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97155" lvl="0" indent="-342900" algn="just">
              <a:spcBef>
                <a:spcPts val="825"/>
              </a:spcBef>
              <a:buSzPts val="1400"/>
              <a:buFont typeface="Wingdings" panose="05000000000000000000" pitchFamily="2" charset="2"/>
              <a:buChar char=""/>
              <a:tabLst>
                <a:tab pos="631190" algn="l"/>
                <a:tab pos="1550670" algn="l"/>
              </a:tabLst>
            </a:pPr>
            <a:r>
              <a:rPr lang="en-IN" b="1" spc="0" dirty="0">
                <a:effectLst/>
                <a:latin typeface="Times New Roman" panose="02020603050405020304" pitchFamily="18" charset="0"/>
                <a:ea typeface="Wingdings" panose="05000000000000000000" pitchFamily="2" charset="2"/>
                <a:cs typeface="Wingdings" panose="05000000000000000000" pitchFamily="2" charset="2"/>
              </a:rPr>
              <a:t> Libraries: </a:t>
            </a:r>
            <a:r>
              <a:rPr lang="en-US" spc="0" dirty="0">
                <a:effectLst/>
                <a:latin typeface="Times New Roman" panose="02020603050405020304" pitchFamily="18" charset="0"/>
                <a:ea typeface="Wingdings" panose="05000000000000000000" pitchFamily="2" charset="2"/>
                <a:cs typeface="Wingdings" panose="05000000000000000000" pitchFamily="2" charset="2"/>
              </a:rPr>
              <a:t>Pandas, NumPy, Scikit-learn, Matplotlib, </a:t>
            </a:r>
            <a:r>
              <a:rPr lang="en-US" spc="0" dirty="0" err="1">
                <a:effectLst/>
                <a:latin typeface="Times New Roman" panose="02020603050405020304" pitchFamily="18" charset="0"/>
                <a:ea typeface="Wingdings" panose="05000000000000000000" pitchFamily="2" charset="2"/>
                <a:cs typeface="Wingdings" panose="05000000000000000000" pitchFamily="2" charset="2"/>
              </a:rPr>
              <a:t>SQLAlchemy</a:t>
            </a:r>
            <a:r>
              <a:rPr lang="en-US" spc="0" dirty="0">
                <a:effectLst/>
                <a:latin typeface="Times New Roman" panose="02020603050405020304" pitchFamily="18" charset="0"/>
                <a:ea typeface="Wingdings" panose="05000000000000000000" pitchFamily="2" charset="2"/>
                <a:cs typeface="Wingdings" panose="05000000000000000000" pitchFamily="2" charset="2"/>
              </a:rPr>
              <a:t> </a:t>
            </a:r>
            <a:endParaRPr lang="en-IN"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97155" lvl="0" indent="-342900" algn="just">
              <a:spcBef>
                <a:spcPts val="825"/>
              </a:spcBef>
              <a:buSzPts val="1400"/>
              <a:buFont typeface="Wingdings" panose="05000000000000000000" pitchFamily="2" charset="2"/>
              <a:buChar char=""/>
              <a:tabLst>
                <a:tab pos="631190" algn="l"/>
                <a:tab pos="1550670" algn="l"/>
              </a:tabLst>
            </a:pPr>
            <a:r>
              <a:rPr lang="en-IN" spc="0" dirty="0">
                <a:effectLst/>
                <a:latin typeface="Times New Roman" panose="02020603050405020304" pitchFamily="18" charset="0"/>
                <a:ea typeface="Wingdings" panose="05000000000000000000" pitchFamily="2" charset="2"/>
                <a:cs typeface="Wingdings" panose="05000000000000000000" pitchFamily="2" charset="2"/>
              </a:rPr>
              <a:t> </a:t>
            </a:r>
            <a:r>
              <a:rPr lang="en-IN" b="1" spc="0" dirty="0">
                <a:effectLst/>
                <a:latin typeface="Times New Roman" panose="02020603050405020304" pitchFamily="18" charset="0"/>
                <a:ea typeface="Wingdings" panose="05000000000000000000" pitchFamily="2" charset="2"/>
                <a:cs typeface="Wingdings" panose="05000000000000000000" pitchFamily="2" charset="2"/>
              </a:rPr>
              <a:t>Development Tools:</a:t>
            </a:r>
            <a:r>
              <a:rPr lang="en-IN" spc="0" dirty="0">
                <a:effectLst/>
                <a:latin typeface="Times New Roman" panose="02020603050405020304" pitchFamily="18" charset="0"/>
                <a:ea typeface="Wingdings" panose="05000000000000000000" pitchFamily="2" charset="2"/>
                <a:cs typeface="Wingdings" panose="05000000000000000000" pitchFamily="2" charset="2"/>
              </a:rPr>
              <a:t> </a:t>
            </a:r>
            <a:r>
              <a:rPr lang="en-US" spc="0" dirty="0" err="1">
                <a:effectLst/>
                <a:latin typeface="Times New Roman" panose="02020603050405020304" pitchFamily="18" charset="0"/>
                <a:ea typeface="Wingdings" panose="05000000000000000000" pitchFamily="2" charset="2"/>
                <a:cs typeface="Wingdings" panose="05000000000000000000" pitchFamily="2" charset="2"/>
              </a:rPr>
              <a:t>Jupyter</a:t>
            </a:r>
            <a:r>
              <a:rPr lang="en-US" spc="0" dirty="0">
                <a:effectLst/>
                <a:latin typeface="Times New Roman" panose="02020603050405020304" pitchFamily="18" charset="0"/>
                <a:ea typeface="Wingdings" panose="05000000000000000000" pitchFamily="2" charset="2"/>
                <a:cs typeface="Wingdings" panose="05000000000000000000" pitchFamily="2" charset="2"/>
              </a:rPr>
              <a:t> Notebook / VS Code, GitHub for version control</a:t>
            </a:r>
            <a:endParaRPr lang="en-IN" spc="0" dirty="0">
              <a:effectLst/>
              <a:latin typeface="Times New Roman" panose="02020603050405020304" pitchFamily="18" charset="0"/>
              <a:ea typeface="Wingdings" panose="05000000000000000000" pitchFamily="2" charset="2"/>
              <a:cs typeface="Wingdings" panose="05000000000000000000" pitchFamily="2" charset="2"/>
            </a:endParaRPr>
          </a:p>
          <a:p>
            <a:pPr marL="342900" marR="97155" lvl="0" indent="-342900" algn="just">
              <a:spcBef>
                <a:spcPts val="825"/>
              </a:spcBef>
              <a:buSzPts val="1400"/>
              <a:buFont typeface="Wingdings" panose="05000000000000000000" pitchFamily="2" charset="2"/>
              <a:buChar char=""/>
              <a:tabLst>
                <a:tab pos="631190" algn="l"/>
                <a:tab pos="1550670" algn="l"/>
              </a:tabLst>
            </a:pPr>
            <a:r>
              <a:rPr lang="en-IN" spc="0" dirty="0">
                <a:effectLst/>
                <a:latin typeface="Times New Roman" panose="02020603050405020304" pitchFamily="18" charset="0"/>
                <a:ea typeface="Wingdings" panose="05000000000000000000" pitchFamily="2" charset="2"/>
                <a:cs typeface="Wingdings" panose="05000000000000000000" pitchFamily="2" charset="2"/>
              </a:rPr>
              <a:t> </a:t>
            </a:r>
            <a:r>
              <a:rPr lang="en-IN" b="1" spc="0" dirty="0">
                <a:effectLst/>
                <a:latin typeface="Times New Roman" panose="02020603050405020304" pitchFamily="18" charset="0"/>
                <a:ea typeface="Wingdings" panose="05000000000000000000" pitchFamily="2" charset="2"/>
                <a:cs typeface="Wingdings" panose="05000000000000000000" pitchFamily="2" charset="2"/>
              </a:rPr>
              <a:t>Operating System:</a:t>
            </a:r>
            <a:r>
              <a:rPr lang="en-IN" spc="0" dirty="0">
                <a:effectLst/>
                <a:latin typeface="Times New Roman" panose="02020603050405020304" pitchFamily="18" charset="0"/>
                <a:ea typeface="Wingdings" panose="05000000000000000000" pitchFamily="2" charset="2"/>
                <a:cs typeface="Wingdings" panose="05000000000000000000" pitchFamily="2" charset="2"/>
              </a:rPr>
              <a:t> Windows 10/11, Linux Ubuntu, or macOS</a:t>
            </a:r>
          </a:p>
          <a:p>
            <a:pPr marL="342900" marR="97155" lvl="0" indent="-342900" algn="just">
              <a:spcBef>
                <a:spcPts val="825"/>
              </a:spcBef>
              <a:buSzPts val="1400"/>
              <a:buFont typeface="Wingdings" panose="05000000000000000000" pitchFamily="2" charset="2"/>
              <a:buChar char=""/>
              <a:tabLst>
                <a:tab pos="631190" algn="l"/>
                <a:tab pos="1550670" algn="l"/>
              </a:tabLst>
            </a:pPr>
            <a:r>
              <a:rPr lang="en-IN" spc="0" dirty="0">
                <a:effectLst/>
                <a:latin typeface="Times New Roman" panose="02020603050405020304" pitchFamily="18" charset="0"/>
                <a:ea typeface="Wingdings" panose="05000000000000000000" pitchFamily="2" charset="2"/>
                <a:cs typeface="Wingdings" panose="05000000000000000000" pitchFamily="2" charset="2"/>
              </a:rPr>
              <a:t> </a:t>
            </a:r>
            <a:r>
              <a:rPr lang="en-IN" b="1" spc="0" dirty="0">
                <a:effectLst/>
                <a:latin typeface="Times New Roman" panose="02020603050405020304" pitchFamily="18" charset="0"/>
                <a:ea typeface="Wingdings" panose="05000000000000000000" pitchFamily="2" charset="2"/>
                <a:cs typeface="Wingdings" panose="05000000000000000000" pitchFamily="2" charset="2"/>
              </a:rPr>
              <a:t>Database:</a:t>
            </a:r>
            <a:r>
              <a:rPr lang="en-IN" spc="0" dirty="0">
                <a:effectLst/>
                <a:latin typeface="Times New Roman" panose="02020603050405020304" pitchFamily="18" charset="0"/>
                <a:ea typeface="Wingdings" panose="05000000000000000000" pitchFamily="2" charset="2"/>
                <a:cs typeface="Wingdings" panose="05000000000000000000" pitchFamily="2" charset="2"/>
              </a:rPr>
              <a:t> MySQL or SQLite </a:t>
            </a:r>
            <a:endParaRPr lang="en-I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F1DAC2-9BD9-3B7B-6212-10E8CBB3C518}"/>
              </a:ext>
            </a:extLst>
          </p:cNvPr>
          <p:cNvSpPr txBox="1"/>
          <p:nvPr/>
        </p:nvSpPr>
        <p:spPr>
          <a:xfrm>
            <a:off x="0" y="0"/>
            <a:ext cx="9144000" cy="523220"/>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IMPLEMENTATION</a:t>
            </a:r>
          </a:p>
        </p:txBody>
      </p:sp>
      <p:sp>
        <p:nvSpPr>
          <p:cNvPr id="4" name="TextBox 3">
            <a:extLst>
              <a:ext uri="{FF2B5EF4-FFF2-40B4-BE49-F238E27FC236}">
                <a16:creationId xmlns:a16="http://schemas.microsoft.com/office/drawing/2014/main" id="{62C4FC52-4A53-7ABD-24C6-D177BAE5EAC1}"/>
              </a:ext>
            </a:extLst>
          </p:cNvPr>
          <p:cNvSpPr txBox="1"/>
          <p:nvPr/>
        </p:nvSpPr>
        <p:spPr>
          <a:xfrm>
            <a:off x="0" y="362954"/>
            <a:ext cx="4493343" cy="6629572"/>
          </a:xfrm>
          <a:prstGeom prst="rect">
            <a:avLst/>
          </a:prstGeom>
          <a:noFill/>
        </p:spPr>
        <p:txBody>
          <a:bodyPr wrap="square">
            <a:spAutoFit/>
          </a:bodyPr>
          <a:lstStyle/>
          <a:p>
            <a:pPr>
              <a:lnSpc>
                <a:spcPct val="150000"/>
              </a:lnSpc>
            </a:pPr>
            <a:r>
              <a:rPr lang="en-IN" sz="1500" i="1" dirty="0">
                <a:latin typeface="Times New Roman" panose="02020603050405020304" pitchFamily="18" charset="0"/>
                <a:cs typeface="Times New Roman" panose="02020603050405020304" pitchFamily="18" charset="0"/>
              </a:rPr>
              <a:t># Import Gradient Boosting classifier</a:t>
            </a:r>
          </a:p>
          <a:p>
            <a:pPr>
              <a:lnSpc>
                <a:spcPct val="150000"/>
              </a:lnSpc>
            </a:pPr>
            <a:r>
              <a:rPr lang="en-IN" sz="1500" dirty="0">
                <a:latin typeface="Times New Roman" panose="02020603050405020304" pitchFamily="18" charset="0"/>
                <a:cs typeface="Times New Roman" panose="02020603050405020304" pitchFamily="18" charset="0"/>
              </a:rPr>
              <a:t>from </a:t>
            </a:r>
            <a:r>
              <a:rPr lang="en-IN" sz="1500" dirty="0" err="1">
                <a:latin typeface="Times New Roman" panose="02020603050405020304" pitchFamily="18" charset="0"/>
                <a:cs typeface="Times New Roman" panose="02020603050405020304" pitchFamily="18" charset="0"/>
              </a:rPr>
              <a:t>sklearn.ensemble</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importGradientBoostingClassifier</a:t>
            </a:r>
            <a:endParaRPr lang="en-IN" sz="1500" dirty="0">
              <a:latin typeface="Times New Roman" panose="02020603050405020304" pitchFamily="18" charset="0"/>
              <a:cs typeface="Times New Roman" panose="02020603050405020304" pitchFamily="18" charset="0"/>
            </a:endParaRPr>
          </a:p>
          <a:p>
            <a:pPr>
              <a:lnSpc>
                <a:spcPct val="150000"/>
              </a:lnSpc>
            </a:pPr>
            <a:r>
              <a:rPr lang="en-IN" sz="1500" dirty="0">
                <a:latin typeface="Times New Roman" panose="02020603050405020304" pitchFamily="18" charset="0"/>
                <a:cs typeface="Times New Roman" panose="02020603050405020304" pitchFamily="18" charset="0"/>
              </a:rPr>
              <a:t>from </a:t>
            </a:r>
            <a:r>
              <a:rPr lang="en-IN" sz="1500" dirty="0" err="1">
                <a:latin typeface="Times New Roman" panose="02020603050405020304" pitchFamily="18" charset="0"/>
                <a:cs typeface="Times New Roman" panose="02020603050405020304" pitchFamily="18" charset="0"/>
              </a:rPr>
              <a:t>sklearn.model_selection</a:t>
            </a:r>
            <a:r>
              <a:rPr lang="en-IN" sz="1500" dirty="0">
                <a:latin typeface="Times New Roman" panose="02020603050405020304" pitchFamily="18" charset="0"/>
                <a:cs typeface="Times New Roman" panose="02020603050405020304" pitchFamily="18" charset="0"/>
              </a:rPr>
              <a:t> import </a:t>
            </a:r>
            <a:r>
              <a:rPr lang="en-IN" sz="1500" dirty="0" err="1">
                <a:latin typeface="Times New Roman" panose="02020603050405020304" pitchFamily="18" charset="0"/>
                <a:cs typeface="Times New Roman" panose="02020603050405020304" pitchFamily="18" charset="0"/>
              </a:rPr>
              <a:t>train_test_split</a:t>
            </a:r>
            <a:endParaRPr lang="en-IN" sz="1500" dirty="0">
              <a:latin typeface="Times New Roman" panose="02020603050405020304" pitchFamily="18" charset="0"/>
              <a:cs typeface="Times New Roman" panose="02020603050405020304" pitchFamily="18" charset="0"/>
            </a:endParaRPr>
          </a:p>
          <a:p>
            <a:pPr>
              <a:lnSpc>
                <a:spcPct val="150000"/>
              </a:lnSpc>
            </a:pPr>
            <a:r>
              <a:rPr lang="en-IN" sz="1500" i="1" dirty="0">
                <a:latin typeface="Times New Roman" panose="02020603050405020304" pitchFamily="18" charset="0"/>
                <a:cs typeface="Times New Roman" panose="02020603050405020304" pitchFamily="18" charset="0"/>
              </a:rPr>
              <a:t># Split data into training and testing sets</a:t>
            </a:r>
          </a:p>
          <a:p>
            <a:pPr>
              <a:lnSpc>
                <a:spcPct val="150000"/>
              </a:lnSpc>
            </a:pPr>
            <a:r>
              <a:rPr lang="en-IN" sz="1500" dirty="0" err="1">
                <a:latin typeface="Times New Roman" panose="02020603050405020304" pitchFamily="18" charset="0"/>
                <a:cs typeface="Times New Roman" panose="02020603050405020304" pitchFamily="18" charset="0"/>
              </a:rPr>
              <a:t>X_train</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X_test</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y_train</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y_test</a:t>
            </a:r>
            <a:r>
              <a:rPr lang="en-IN" sz="1500" dirty="0">
                <a:latin typeface="Times New Roman" panose="02020603050405020304" pitchFamily="18" charset="0"/>
                <a:cs typeface="Times New Roman" panose="02020603050405020304" pitchFamily="18" charset="0"/>
              </a:rPr>
              <a:t> = </a:t>
            </a:r>
            <a:r>
              <a:rPr lang="en-IN" sz="1500" dirty="0" err="1">
                <a:latin typeface="Times New Roman" panose="02020603050405020304" pitchFamily="18" charset="0"/>
                <a:cs typeface="Times New Roman" panose="02020603050405020304" pitchFamily="18" charset="0"/>
              </a:rPr>
              <a:t>train_test_split</a:t>
            </a:r>
            <a:r>
              <a:rPr lang="en-IN" sz="1500" dirty="0">
                <a:latin typeface="Times New Roman" panose="02020603050405020304" pitchFamily="18" charset="0"/>
                <a:cs typeface="Times New Roman" panose="02020603050405020304" pitchFamily="18" charset="0"/>
              </a:rPr>
              <a:t>(</a:t>
            </a:r>
          </a:p>
          <a:p>
            <a:pPr>
              <a:lnSpc>
                <a:spcPct val="150000"/>
              </a:lnSpc>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X_scaled</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y_target</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test_size</a:t>
            </a:r>
            <a:r>
              <a:rPr lang="en-IN" sz="1500" dirty="0">
                <a:latin typeface="Times New Roman" panose="02020603050405020304" pitchFamily="18" charset="0"/>
                <a:cs typeface="Times New Roman" panose="02020603050405020304" pitchFamily="18" charset="0"/>
              </a:rPr>
              <a:t>=0.3, </a:t>
            </a:r>
            <a:r>
              <a:rPr lang="en-IN" sz="1500" dirty="0" err="1">
                <a:latin typeface="Times New Roman" panose="02020603050405020304" pitchFamily="18" charset="0"/>
                <a:cs typeface="Times New Roman" panose="02020603050405020304" pitchFamily="18" charset="0"/>
              </a:rPr>
              <a:t>random_state</a:t>
            </a:r>
            <a:r>
              <a:rPr lang="en-IN" sz="1500" dirty="0">
                <a:latin typeface="Times New Roman" panose="02020603050405020304" pitchFamily="18" charset="0"/>
                <a:cs typeface="Times New Roman" panose="02020603050405020304" pitchFamily="18" charset="0"/>
              </a:rPr>
              <a:t>=42, stratify=</a:t>
            </a:r>
            <a:r>
              <a:rPr lang="en-IN" sz="1500" dirty="0" err="1">
                <a:latin typeface="Times New Roman" panose="02020603050405020304" pitchFamily="18" charset="0"/>
                <a:cs typeface="Times New Roman" panose="02020603050405020304" pitchFamily="18" charset="0"/>
              </a:rPr>
              <a:t>y_target</a:t>
            </a:r>
            <a:endParaRPr lang="en-IN" sz="1500" dirty="0">
              <a:latin typeface="Times New Roman" panose="02020603050405020304" pitchFamily="18" charset="0"/>
              <a:cs typeface="Times New Roman" panose="02020603050405020304" pitchFamily="18" charset="0"/>
            </a:endParaRPr>
          </a:p>
          <a:p>
            <a:pPr>
              <a:lnSpc>
                <a:spcPct val="150000"/>
              </a:lnSpc>
            </a:pPr>
            <a:r>
              <a:rPr lang="en-IN" sz="1500" dirty="0">
                <a:latin typeface="Times New Roman" panose="02020603050405020304" pitchFamily="18" charset="0"/>
                <a:cs typeface="Times New Roman" panose="02020603050405020304" pitchFamily="18" charset="0"/>
              </a:rPr>
              <a:t>)</a:t>
            </a:r>
          </a:p>
          <a:p>
            <a:pPr>
              <a:lnSpc>
                <a:spcPct val="150000"/>
              </a:lnSpc>
            </a:pPr>
            <a:r>
              <a:rPr lang="en-IN" sz="1500" i="1" dirty="0">
                <a:latin typeface="Times New Roman" panose="02020603050405020304" pitchFamily="18" charset="0"/>
                <a:cs typeface="Times New Roman" panose="02020603050405020304" pitchFamily="18" charset="0"/>
              </a:rPr>
              <a:t># Initialize and train the Gradient Boosting model</a:t>
            </a:r>
          </a:p>
          <a:p>
            <a:pPr>
              <a:lnSpc>
                <a:spcPct val="150000"/>
              </a:lnSpc>
            </a:pPr>
            <a:r>
              <a:rPr lang="en-IN" sz="1500" dirty="0" err="1">
                <a:latin typeface="Times New Roman" panose="02020603050405020304" pitchFamily="18" charset="0"/>
                <a:cs typeface="Times New Roman" panose="02020603050405020304" pitchFamily="18" charset="0"/>
              </a:rPr>
              <a:t>grad_model</a:t>
            </a:r>
            <a:r>
              <a:rPr lang="en-IN" sz="1500" dirty="0">
                <a:latin typeface="Times New Roman" panose="02020603050405020304" pitchFamily="18" charset="0"/>
                <a:cs typeface="Times New Roman" panose="02020603050405020304" pitchFamily="18" charset="0"/>
              </a:rPr>
              <a:t> = </a:t>
            </a:r>
            <a:r>
              <a:rPr lang="en-IN" sz="1500" dirty="0" err="1">
                <a:latin typeface="Times New Roman" panose="02020603050405020304" pitchFamily="18" charset="0"/>
                <a:cs typeface="Times New Roman" panose="02020603050405020304" pitchFamily="18" charset="0"/>
              </a:rPr>
              <a:t>GradientBoostingClassifier</a:t>
            </a:r>
            <a:r>
              <a:rPr lang="en-IN" sz="1500" dirty="0">
                <a:latin typeface="Times New Roman" panose="02020603050405020304" pitchFamily="18" charset="0"/>
                <a:cs typeface="Times New Roman" panose="02020603050405020304" pitchFamily="18" charset="0"/>
              </a:rPr>
              <a:t>(</a:t>
            </a:r>
          </a:p>
          <a:p>
            <a:pPr>
              <a:lnSpc>
                <a:spcPct val="150000"/>
              </a:lnSpc>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n_estimators</a:t>
            </a:r>
            <a:r>
              <a:rPr lang="en-IN" sz="1500" dirty="0">
                <a:latin typeface="Times New Roman" panose="02020603050405020304" pitchFamily="18" charset="0"/>
                <a:cs typeface="Times New Roman" panose="02020603050405020304" pitchFamily="18" charset="0"/>
              </a:rPr>
              <a:t>=150,    </a:t>
            </a:r>
            <a:r>
              <a:rPr lang="en-IN" sz="1500" i="1" dirty="0">
                <a:latin typeface="Times New Roman" panose="02020603050405020304" pitchFamily="18" charset="0"/>
                <a:cs typeface="Times New Roman" panose="02020603050405020304" pitchFamily="18" charset="0"/>
              </a:rPr>
              <a:t># Number of boosting stages</a:t>
            </a:r>
          </a:p>
          <a:p>
            <a:pPr>
              <a:lnSpc>
                <a:spcPct val="150000"/>
              </a:lnSpc>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max_depth</a:t>
            </a:r>
            <a:r>
              <a:rPr lang="en-IN" sz="1500" dirty="0">
                <a:latin typeface="Times New Roman" panose="02020603050405020304" pitchFamily="18" charset="0"/>
                <a:cs typeface="Times New Roman" panose="02020603050405020304" pitchFamily="18" charset="0"/>
              </a:rPr>
              <a:t>=5,         </a:t>
            </a:r>
            <a:r>
              <a:rPr lang="en-IN" sz="1500" i="1" dirty="0">
                <a:latin typeface="Times New Roman" panose="02020603050405020304" pitchFamily="18" charset="0"/>
                <a:cs typeface="Times New Roman" panose="02020603050405020304" pitchFamily="18" charset="0"/>
              </a:rPr>
              <a:t># Maximum depth of each tree</a:t>
            </a:r>
          </a:p>
          <a:p>
            <a:pPr>
              <a:lnSpc>
                <a:spcPct val="150000"/>
              </a:lnSpc>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learning_rate</a:t>
            </a:r>
            <a:r>
              <a:rPr lang="en-IN" sz="1500" dirty="0">
                <a:latin typeface="Times New Roman" panose="02020603050405020304" pitchFamily="18" charset="0"/>
                <a:cs typeface="Times New Roman" panose="02020603050405020304" pitchFamily="18" charset="0"/>
              </a:rPr>
              <a:t>=0.05,  </a:t>
            </a:r>
            <a:r>
              <a:rPr lang="en-IN" sz="1500" i="1" dirty="0">
                <a:latin typeface="Times New Roman" panose="02020603050405020304" pitchFamily="18" charset="0"/>
                <a:cs typeface="Times New Roman" panose="02020603050405020304" pitchFamily="18" charset="0"/>
              </a:rPr>
              <a:t># Step size shrinkage</a:t>
            </a:r>
          </a:p>
          <a:p>
            <a:pPr>
              <a:lnSpc>
                <a:spcPct val="150000"/>
              </a:lnSpc>
            </a:pP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random_state</a:t>
            </a:r>
            <a:r>
              <a:rPr lang="en-IN" sz="1500" dirty="0">
                <a:latin typeface="Times New Roman" panose="02020603050405020304" pitchFamily="18" charset="0"/>
                <a:cs typeface="Times New Roman" panose="02020603050405020304" pitchFamily="18" charset="0"/>
              </a:rPr>
              <a:t>=42</a:t>
            </a:r>
          </a:p>
          <a:p>
            <a:pPr>
              <a:lnSpc>
                <a:spcPct val="150000"/>
              </a:lnSpc>
            </a:pPr>
            <a:r>
              <a:rPr lang="en-IN" sz="1500" dirty="0">
                <a:latin typeface="Times New Roman" panose="02020603050405020304" pitchFamily="18" charset="0"/>
                <a:cs typeface="Times New Roman" panose="02020603050405020304" pitchFamily="18" charset="0"/>
              </a:rPr>
              <a:t>)</a:t>
            </a:r>
          </a:p>
          <a:p>
            <a:pPr>
              <a:lnSpc>
                <a:spcPct val="150000"/>
              </a:lnSpc>
            </a:pPr>
            <a:r>
              <a:rPr lang="en-IN" sz="1500" dirty="0" err="1">
                <a:latin typeface="Times New Roman" panose="02020603050405020304" pitchFamily="18" charset="0"/>
                <a:cs typeface="Times New Roman" panose="02020603050405020304" pitchFamily="18" charset="0"/>
              </a:rPr>
              <a:t>grad_model.fit</a:t>
            </a:r>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X_train</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y_train</a:t>
            </a:r>
            <a:r>
              <a:rPr lang="en-IN" sz="1500" dirty="0">
                <a:latin typeface="Times New Roman" panose="02020603050405020304" pitchFamily="18" charset="0"/>
                <a:cs typeface="Times New Roman" panose="02020603050405020304" pitchFamily="18" charset="0"/>
              </a:rPr>
              <a:t>)</a:t>
            </a:r>
          </a:p>
          <a:p>
            <a:pPr>
              <a:lnSpc>
                <a:spcPct val="150000"/>
              </a:lnSpc>
            </a:pPr>
            <a:r>
              <a:rPr lang="en-IN" sz="1500" i="1" dirty="0">
                <a:latin typeface="Times New Roman" panose="02020603050405020304" pitchFamily="18" charset="0"/>
                <a:cs typeface="Times New Roman" panose="02020603050405020304" pitchFamily="18" charset="0"/>
              </a:rPr>
              <a:t># Make predictions</a:t>
            </a:r>
          </a:p>
          <a:p>
            <a:pPr>
              <a:lnSpc>
                <a:spcPct val="150000"/>
              </a:lnSpc>
            </a:pPr>
            <a:r>
              <a:rPr lang="en-IN" sz="1500" dirty="0">
                <a:latin typeface="Times New Roman" panose="02020603050405020304" pitchFamily="18" charset="0"/>
                <a:cs typeface="Times New Roman" panose="02020603050405020304" pitchFamily="18" charset="0"/>
              </a:rPr>
              <a:t>predictions = </a:t>
            </a:r>
            <a:r>
              <a:rPr lang="en-IN" sz="1500" dirty="0" err="1">
                <a:latin typeface="Times New Roman" panose="02020603050405020304" pitchFamily="18" charset="0"/>
                <a:cs typeface="Times New Roman" panose="02020603050405020304" pitchFamily="18" charset="0"/>
              </a:rPr>
              <a:t>grad_model.predict</a:t>
            </a:r>
            <a:r>
              <a:rPr lang="en-IN" sz="1500" dirty="0">
                <a:latin typeface="Times New Roman" panose="02020603050405020304" pitchFamily="18" charset="0"/>
                <a:cs typeface="Times New Roman" panose="02020603050405020304" pitchFamily="18" charset="0"/>
              </a:rPr>
              <a:t>(</a:t>
            </a:r>
            <a:r>
              <a:rPr lang="en-IN" sz="1500" dirty="0" err="1">
                <a:latin typeface="Times New Roman" panose="02020603050405020304" pitchFamily="18" charset="0"/>
                <a:cs typeface="Times New Roman" panose="02020603050405020304" pitchFamily="18" charset="0"/>
              </a:rPr>
              <a:t>X_test</a:t>
            </a:r>
            <a:r>
              <a:rPr lang="en-IN" sz="1500" dirty="0">
                <a:latin typeface="Times New Roman" panose="02020603050405020304" pitchFamily="18" charset="0"/>
                <a:cs typeface="Times New Roman" panose="02020603050405020304" pitchFamily="18" charset="0"/>
              </a:rPr>
              <a:t>)</a:t>
            </a:r>
          </a:p>
        </p:txBody>
      </p:sp>
      <p:graphicFrame>
        <p:nvGraphicFramePr>
          <p:cNvPr id="5" name="Table 4">
            <a:extLst>
              <a:ext uri="{FF2B5EF4-FFF2-40B4-BE49-F238E27FC236}">
                <a16:creationId xmlns:a16="http://schemas.microsoft.com/office/drawing/2014/main" id="{A8921B26-86B9-6210-D1AC-3A0476C82D13}"/>
              </a:ext>
            </a:extLst>
          </p:cNvPr>
          <p:cNvGraphicFramePr>
            <a:graphicFrameLocks noGrp="1"/>
          </p:cNvGraphicFramePr>
          <p:nvPr>
            <p:extLst>
              <p:ext uri="{D42A27DB-BD31-4B8C-83A1-F6EECF244321}">
                <p14:modId xmlns:p14="http://schemas.microsoft.com/office/powerpoint/2010/main" val="313385279"/>
              </p:ext>
            </p:extLst>
          </p:nvPr>
        </p:nvGraphicFramePr>
        <p:xfrm>
          <a:off x="4267201" y="601280"/>
          <a:ext cx="4798142" cy="3111700"/>
        </p:xfrm>
        <a:graphic>
          <a:graphicData uri="http://schemas.openxmlformats.org/drawingml/2006/table">
            <a:tbl>
              <a:tblPr firstRow="1" bandRow="1"/>
              <a:tblGrid>
                <a:gridCol w="1079400">
                  <a:extLst>
                    <a:ext uri="{9D8B030D-6E8A-4147-A177-3AD203B41FA5}">
                      <a16:colId xmlns:a16="http://schemas.microsoft.com/office/drawing/2014/main" val="4199291129"/>
                    </a:ext>
                  </a:extLst>
                </a:gridCol>
                <a:gridCol w="1298202">
                  <a:extLst>
                    <a:ext uri="{9D8B030D-6E8A-4147-A177-3AD203B41FA5}">
                      <a16:colId xmlns:a16="http://schemas.microsoft.com/office/drawing/2014/main" val="3438814828"/>
                    </a:ext>
                  </a:extLst>
                </a:gridCol>
                <a:gridCol w="2420540">
                  <a:extLst>
                    <a:ext uri="{9D8B030D-6E8A-4147-A177-3AD203B41FA5}">
                      <a16:colId xmlns:a16="http://schemas.microsoft.com/office/drawing/2014/main" val="516206483"/>
                    </a:ext>
                  </a:extLst>
                </a:gridCol>
              </a:tblGrid>
              <a:tr h="320478">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buNone/>
                      </a:pPr>
                      <a:r>
                        <a:rPr lang="en-IN" sz="1400" dirty="0">
                          <a:latin typeface="Times New Roman" panose="02020603050405020304" pitchFamily="18" charset="0"/>
                          <a:cs typeface="Times New Roman" panose="02020603050405020304" pitchFamily="18" charset="0"/>
                        </a:rPr>
                        <a:t>Metric</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064A2"/>
                    </a:solidFill>
                  </a:tcPr>
                </a:tc>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buNone/>
                      </a:pPr>
                      <a:r>
                        <a:rPr lang="en-IN" sz="1400" dirty="0">
                          <a:latin typeface="Times New Roman" panose="02020603050405020304" pitchFamily="18" charset="0"/>
                          <a:cs typeface="Times New Roman" panose="02020603050405020304" pitchFamily="18" charset="0"/>
                        </a:rPr>
                        <a:t>Result </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064A2"/>
                    </a:solidFill>
                  </a:tcPr>
                </a:tc>
                <a:tc>
                  <a:txBody>
                    <a:bodyPr/>
                    <a:lstStyle>
                      <a:lvl1pPr marL="0" algn="l" defTabSz="685800" rtl="0" eaLnBrk="1" latinLnBrk="0" hangingPunct="1">
                        <a:defRPr sz="1350" b="1" kern="1200">
                          <a:solidFill>
                            <a:schemeClr val="lt1"/>
                          </a:solidFill>
                          <a:latin typeface="Arial"/>
                        </a:defRPr>
                      </a:lvl1pPr>
                      <a:lvl2pPr marL="342900" algn="l" defTabSz="685800" rtl="0" eaLnBrk="1" latinLnBrk="0" hangingPunct="1">
                        <a:defRPr sz="1350" b="1" kern="1200">
                          <a:solidFill>
                            <a:schemeClr val="lt1"/>
                          </a:solidFill>
                          <a:latin typeface="Arial"/>
                        </a:defRPr>
                      </a:lvl2pPr>
                      <a:lvl3pPr marL="685800" algn="l" defTabSz="685800" rtl="0" eaLnBrk="1" latinLnBrk="0" hangingPunct="1">
                        <a:defRPr sz="1350" b="1" kern="1200">
                          <a:solidFill>
                            <a:schemeClr val="lt1"/>
                          </a:solidFill>
                          <a:latin typeface="Arial"/>
                        </a:defRPr>
                      </a:lvl3pPr>
                      <a:lvl4pPr marL="1028700" algn="l" defTabSz="685800" rtl="0" eaLnBrk="1" latinLnBrk="0" hangingPunct="1">
                        <a:defRPr sz="1350" b="1" kern="1200">
                          <a:solidFill>
                            <a:schemeClr val="lt1"/>
                          </a:solidFill>
                          <a:latin typeface="Arial"/>
                        </a:defRPr>
                      </a:lvl4pPr>
                      <a:lvl5pPr marL="1371600" algn="l" defTabSz="685800" rtl="0" eaLnBrk="1" latinLnBrk="0" hangingPunct="1">
                        <a:defRPr sz="1350" b="1" kern="1200">
                          <a:solidFill>
                            <a:schemeClr val="lt1"/>
                          </a:solidFill>
                          <a:latin typeface="Arial"/>
                        </a:defRPr>
                      </a:lvl5pPr>
                      <a:lvl6pPr marL="1714500" algn="l" defTabSz="685800" rtl="0" eaLnBrk="1" latinLnBrk="0" hangingPunct="1">
                        <a:defRPr sz="1350" b="1" kern="1200">
                          <a:solidFill>
                            <a:schemeClr val="lt1"/>
                          </a:solidFill>
                          <a:latin typeface="Arial"/>
                        </a:defRPr>
                      </a:lvl6pPr>
                      <a:lvl7pPr marL="2057400" algn="l" defTabSz="685800" rtl="0" eaLnBrk="1" latinLnBrk="0" hangingPunct="1">
                        <a:defRPr sz="1350" b="1" kern="1200">
                          <a:solidFill>
                            <a:schemeClr val="lt1"/>
                          </a:solidFill>
                          <a:latin typeface="Arial"/>
                        </a:defRPr>
                      </a:lvl7pPr>
                      <a:lvl8pPr marL="2400300" algn="l" defTabSz="685800" rtl="0" eaLnBrk="1" latinLnBrk="0" hangingPunct="1">
                        <a:defRPr sz="1350" b="1" kern="1200">
                          <a:solidFill>
                            <a:schemeClr val="lt1"/>
                          </a:solidFill>
                          <a:latin typeface="Arial"/>
                        </a:defRPr>
                      </a:lvl8pPr>
                      <a:lvl9pPr marL="2743200" algn="l" defTabSz="685800" rtl="0" eaLnBrk="1" latinLnBrk="0" hangingPunct="1">
                        <a:defRPr sz="1350" b="1" kern="1200">
                          <a:solidFill>
                            <a:schemeClr val="lt1"/>
                          </a:solidFill>
                          <a:latin typeface="Arial"/>
                        </a:defRPr>
                      </a:lvl9pPr>
                    </a:lstStyle>
                    <a:p>
                      <a:pPr>
                        <a:buNone/>
                      </a:pPr>
                      <a:r>
                        <a:rPr lang="en-IN" sz="1400" dirty="0">
                          <a:latin typeface="Times New Roman" panose="02020603050405020304" pitchFamily="18" charset="0"/>
                          <a:cs typeface="Times New Roman" panose="02020603050405020304" pitchFamily="18" charset="0"/>
                        </a:rPr>
                        <a:t>Business Implication</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8064A2"/>
                    </a:solidFill>
                  </a:tcPr>
                </a:tc>
                <a:extLst>
                  <a:ext uri="{0D108BD9-81ED-4DB2-BD59-A6C34878D82A}">
                    <a16:rowId xmlns:a16="http://schemas.microsoft.com/office/drawing/2014/main" val="2989783121"/>
                  </a:ext>
                </a:extLst>
              </a:tr>
              <a:tr h="67571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a:buNone/>
                      </a:pPr>
                      <a:r>
                        <a:rPr lang="en-IN" sz="1400" b="1" dirty="0">
                          <a:latin typeface="Times New Roman" panose="02020603050405020304" pitchFamily="18" charset="0"/>
                          <a:cs typeface="Times New Roman" panose="02020603050405020304" pitchFamily="18" charset="0"/>
                        </a:rPr>
                        <a:t>Model Used</a:t>
                      </a:r>
                      <a:endParaRPr lang="en-IN" sz="14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40000"/>
                      </a:srgbClr>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a:buNone/>
                      </a:pPr>
                      <a:r>
                        <a:rPr lang="en-IN" sz="1400" b="0" dirty="0">
                          <a:latin typeface="Times New Roman" panose="02020603050405020304" pitchFamily="18" charset="0"/>
                          <a:cs typeface="Times New Roman" panose="02020603050405020304" pitchFamily="18" charset="0"/>
                        </a:rPr>
                        <a:t>Optimized Gradient Boosting Classifier</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40000"/>
                      </a:srgbClr>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a:buNone/>
                      </a:pPr>
                      <a:r>
                        <a:rPr lang="en-US" sz="1400" dirty="0">
                          <a:latin typeface="Times New Roman" panose="02020603050405020304" pitchFamily="18" charset="0"/>
                          <a:cs typeface="Times New Roman" panose="02020603050405020304" pitchFamily="18" charset="0"/>
                        </a:rPr>
                        <a:t>Chosen for sequential error correction, iteratively builds a strong model by minimizing residuals.</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40000"/>
                      </a:srgbClr>
                    </a:solidFill>
                  </a:tcPr>
                </a:tc>
                <a:extLst>
                  <a:ext uri="{0D108BD9-81ED-4DB2-BD59-A6C34878D82A}">
                    <a16:rowId xmlns:a16="http://schemas.microsoft.com/office/drawing/2014/main" val="3924926827"/>
                  </a:ext>
                </a:extLst>
              </a:tr>
              <a:tr h="383302">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a:buNone/>
                      </a:pPr>
                      <a:r>
                        <a:rPr lang="en-IN" sz="1400" b="1" dirty="0">
                          <a:latin typeface="Times New Roman" panose="02020603050405020304" pitchFamily="18" charset="0"/>
                          <a:cs typeface="Times New Roman" panose="02020603050405020304" pitchFamily="18" charset="0"/>
                        </a:rPr>
                        <a:t>Accuracy</a:t>
                      </a:r>
                      <a:endParaRPr lang="en-IN" sz="14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a:buNone/>
                      </a:pPr>
                      <a:r>
                        <a:rPr lang="en-IN" sz="1400" b="0" dirty="0">
                          <a:effectLst/>
                          <a:latin typeface="Times New Roman" panose="02020603050405020304" pitchFamily="18" charset="0"/>
                          <a:cs typeface="Times New Roman" panose="02020603050405020304" pitchFamily="18" charset="0"/>
                        </a:rPr>
                        <a:t>91.5%</a:t>
                      </a:r>
                      <a:endParaRPr lang="en-IN" sz="1400" b="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a:buNone/>
                      </a:pPr>
                      <a:r>
                        <a:rPr lang="en-IN" sz="1400" dirty="0">
                          <a:latin typeface="Times New Roman" panose="02020603050405020304" pitchFamily="18" charset="0"/>
                          <a:cs typeface="Times New Roman" panose="02020603050405020304" pitchFamily="18" charset="0"/>
                        </a:rPr>
                        <a:t>Overall prediction correctness.</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078683547"/>
                  </a:ext>
                </a:extLst>
              </a:tr>
              <a:tr h="67571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a:buNone/>
                      </a:pPr>
                      <a:r>
                        <a:rPr lang="en-IN" sz="1400" b="1" dirty="0">
                          <a:latin typeface="Times New Roman" panose="02020603050405020304" pitchFamily="18" charset="0"/>
                          <a:cs typeface="Times New Roman" panose="02020603050405020304" pitchFamily="18" charset="0"/>
                        </a:rPr>
                        <a:t>Recall </a:t>
                      </a:r>
                      <a:endParaRPr lang="en-IN" sz="14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40000"/>
                      </a:srgbClr>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a:buNone/>
                      </a:pPr>
                      <a:r>
                        <a:rPr lang="en-IN" sz="1400" b="0" dirty="0">
                          <a:effectLst/>
                          <a:latin typeface="Times New Roman" panose="02020603050405020304" pitchFamily="18" charset="0"/>
                          <a:cs typeface="Times New Roman" panose="02020603050405020304" pitchFamily="18" charset="0"/>
                        </a:rPr>
                        <a:t>95%</a:t>
                      </a:r>
                      <a:endParaRPr lang="en-IN" sz="1400" b="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40000"/>
                      </a:srgbClr>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a:buNone/>
                      </a:pPr>
                      <a:r>
                        <a:rPr lang="en-US" sz="1400" dirty="0">
                          <a:latin typeface="Times New Roman" panose="02020603050405020304" pitchFamily="18" charset="0"/>
                          <a:cs typeface="Times New Roman" panose="02020603050405020304" pitchFamily="18" charset="0"/>
                        </a:rPr>
                        <a:t>The model successfully identifies 95 out of every 100 actual defaulters. </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40000"/>
                      </a:srgbClr>
                    </a:solidFill>
                  </a:tcPr>
                </a:tc>
                <a:extLst>
                  <a:ext uri="{0D108BD9-81ED-4DB2-BD59-A6C34878D82A}">
                    <a16:rowId xmlns:a16="http://schemas.microsoft.com/office/drawing/2014/main" val="2664711712"/>
                  </a:ext>
                </a:extLst>
              </a:tr>
              <a:tr h="675710">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a:buNone/>
                      </a:pPr>
                      <a:r>
                        <a:rPr lang="en-IN" sz="1400" b="1" dirty="0">
                          <a:latin typeface="Times New Roman" panose="02020603050405020304" pitchFamily="18" charset="0"/>
                          <a:cs typeface="Times New Roman" panose="02020603050405020304" pitchFamily="18" charset="0"/>
                        </a:rPr>
                        <a:t>Precision</a:t>
                      </a:r>
                      <a:endParaRPr lang="en-IN" sz="14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a:buNone/>
                      </a:pPr>
                      <a:r>
                        <a:rPr lang="en-IN" sz="1400" dirty="0">
                          <a:effectLst/>
                          <a:latin typeface="Times New Roman" panose="02020603050405020304" pitchFamily="18" charset="0"/>
                          <a:cs typeface="Times New Roman" panose="02020603050405020304" pitchFamily="18" charset="0"/>
                        </a:rPr>
                        <a:t>88%</a:t>
                      </a:r>
                      <a:endParaRPr lang="en-IN" sz="14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685800" rtl="0" eaLnBrk="1" latinLnBrk="0" hangingPunct="1">
                        <a:defRPr sz="1350" kern="1200">
                          <a:solidFill>
                            <a:schemeClr val="dk1"/>
                          </a:solidFill>
                          <a:latin typeface="Arial"/>
                        </a:defRPr>
                      </a:lvl1pPr>
                      <a:lvl2pPr marL="342900" algn="l" defTabSz="685800" rtl="0" eaLnBrk="1" latinLnBrk="0" hangingPunct="1">
                        <a:defRPr sz="1350" kern="1200">
                          <a:solidFill>
                            <a:schemeClr val="dk1"/>
                          </a:solidFill>
                          <a:latin typeface="Arial"/>
                        </a:defRPr>
                      </a:lvl2pPr>
                      <a:lvl3pPr marL="685800" algn="l" defTabSz="685800" rtl="0" eaLnBrk="1" latinLnBrk="0" hangingPunct="1">
                        <a:defRPr sz="1350" kern="1200">
                          <a:solidFill>
                            <a:schemeClr val="dk1"/>
                          </a:solidFill>
                          <a:latin typeface="Arial"/>
                        </a:defRPr>
                      </a:lvl3pPr>
                      <a:lvl4pPr marL="1028700" algn="l" defTabSz="685800" rtl="0" eaLnBrk="1" latinLnBrk="0" hangingPunct="1">
                        <a:defRPr sz="1350" kern="1200">
                          <a:solidFill>
                            <a:schemeClr val="dk1"/>
                          </a:solidFill>
                          <a:latin typeface="Arial"/>
                        </a:defRPr>
                      </a:lvl4pPr>
                      <a:lvl5pPr marL="1371600" algn="l" defTabSz="685800" rtl="0" eaLnBrk="1" latinLnBrk="0" hangingPunct="1">
                        <a:defRPr sz="1350" kern="1200">
                          <a:solidFill>
                            <a:schemeClr val="dk1"/>
                          </a:solidFill>
                          <a:latin typeface="Arial"/>
                        </a:defRPr>
                      </a:lvl5pPr>
                      <a:lvl6pPr marL="1714500" algn="l" defTabSz="685800" rtl="0" eaLnBrk="1" latinLnBrk="0" hangingPunct="1">
                        <a:defRPr sz="1350" kern="1200">
                          <a:solidFill>
                            <a:schemeClr val="dk1"/>
                          </a:solidFill>
                          <a:latin typeface="Arial"/>
                        </a:defRPr>
                      </a:lvl6pPr>
                      <a:lvl7pPr marL="2057400" algn="l" defTabSz="685800" rtl="0" eaLnBrk="1" latinLnBrk="0" hangingPunct="1">
                        <a:defRPr sz="1350" kern="1200">
                          <a:solidFill>
                            <a:schemeClr val="dk1"/>
                          </a:solidFill>
                          <a:latin typeface="Arial"/>
                        </a:defRPr>
                      </a:lvl7pPr>
                      <a:lvl8pPr marL="2400300" algn="l" defTabSz="685800" rtl="0" eaLnBrk="1" latinLnBrk="0" hangingPunct="1">
                        <a:defRPr sz="1350" kern="1200">
                          <a:solidFill>
                            <a:schemeClr val="dk1"/>
                          </a:solidFill>
                          <a:latin typeface="Arial"/>
                        </a:defRPr>
                      </a:lvl8pPr>
                      <a:lvl9pPr marL="2743200" algn="l" defTabSz="685800" rtl="0" eaLnBrk="1" latinLnBrk="0" hangingPunct="1">
                        <a:defRPr sz="1350" kern="1200">
                          <a:solidFill>
                            <a:schemeClr val="dk1"/>
                          </a:solidFill>
                          <a:latin typeface="Arial"/>
                        </a:defRPr>
                      </a:lvl9pPr>
                    </a:lstStyle>
                    <a:p>
                      <a:pPr>
                        <a:buNone/>
                      </a:pPr>
                      <a:r>
                        <a:rPr lang="en-US" sz="1400" dirty="0">
                          <a:latin typeface="Times New Roman" panose="02020603050405020304" pitchFamily="18" charset="0"/>
                          <a:cs typeface="Times New Roman" panose="02020603050405020304" pitchFamily="18" charset="0"/>
                        </a:rPr>
                        <a:t>When the model predicts a default, it is correct 88% of the time.</a:t>
                      </a:r>
                    </a:p>
                  </a:txBody>
                  <a:tcPr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946994305"/>
                  </a:ext>
                </a:extLst>
              </a:tr>
            </a:tbl>
          </a:graphicData>
        </a:graphic>
      </p:graphicFrame>
      <p:pic>
        <p:nvPicPr>
          <p:cNvPr id="6" name="Picture 5">
            <a:extLst>
              <a:ext uri="{FF2B5EF4-FFF2-40B4-BE49-F238E27FC236}">
                <a16:creationId xmlns:a16="http://schemas.microsoft.com/office/drawing/2014/main" id="{9A87062E-5124-6C92-D762-A487D86D8585}"/>
              </a:ext>
            </a:extLst>
          </p:cNvPr>
          <p:cNvPicPr>
            <a:picLocks noChangeAspect="1"/>
          </p:cNvPicPr>
          <p:nvPr/>
        </p:nvPicPr>
        <p:blipFill>
          <a:blip r:embed="rId2"/>
          <a:stretch>
            <a:fillRect/>
          </a:stretch>
        </p:blipFill>
        <p:spPr>
          <a:xfrm>
            <a:off x="4178711" y="3792208"/>
            <a:ext cx="4572000" cy="3048000"/>
          </a:xfrm>
          <a:prstGeom prst="rect">
            <a:avLst/>
          </a:prstGeom>
        </p:spPr>
      </p:pic>
    </p:spTree>
    <p:extLst>
      <p:ext uri="{BB962C8B-B14F-4D97-AF65-F5344CB8AC3E}">
        <p14:creationId xmlns:p14="http://schemas.microsoft.com/office/powerpoint/2010/main" val="27090780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5B7ED3-8029-474D-AC22-1A7E4D1D0CBE}"/>
              </a:ext>
            </a:extLst>
          </p:cNvPr>
          <p:cNvSpPr txBox="1"/>
          <p:nvPr/>
        </p:nvSpPr>
        <p:spPr>
          <a:xfrm>
            <a:off x="0" y="0"/>
            <a:ext cx="9144000" cy="523220"/>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TESTING</a:t>
            </a:r>
          </a:p>
        </p:txBody>
      </p:sp>
      <p:sp>
        <p:nvSpPr>
          <p:cNvPr id="3" name="Rectangle 1">
            <a:extLst>
              <a:ext uri="{FF2B5EF4-FFF2-40B4-BE49-F238E27FC236}">
                <a16:creationId xmlns:a16="http://schemas.microsoft.com/office/drawing/2014/main" id="{50D442F4-4609-79E0-2C22-0BB43FC04D39}"/>
              </a:ext>
            </a:extLst>
          </p:cNvPr>
          <p:cNvSpPr>
            <a:spLocks noChangeArrowheads="1"/>
          </p:cNvSpPr>
          <p:nvPr/>
        </p:nvSpPr>
        <p:spPr bwMode="auto">
          <a:xfrm>
            <a:off x="0" y="523220"/>
            <a:ext cx="91440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IN" b="1" u="sng" dirty="0">
                <a:latin typeface="Times New Roman" panose="02020603050405020304" pitchFamily="18" charset="0"/>
                <a:cs typeface="Times New Roman" panose="02020603050405020304" pitchFamily="18" charset="0"/>
              </a:rPr>
              <a:t>Testing Types:</a:t>
            </a:r>
          </a:p>
          <a:p>
            <a:pPr marR="0" lvl="0" algn="l" defTabSz="914400" rtl="0" eaLnBrk="0" fontAlgn="base" latinLnBrk="0" hangingPunct="0">
              <a:lnSpc>
                <a:spcPct val="100000"/>
              </a:lnSpc>
              <a:spcBef>
                <a:spcPct val="0"/>
              </a:spcBef>
              <a:spcAft>
                <a:spcPct val="0"/>
              </a:spcAft>
              <a:buClrTx/>
              <a:buSzTx/>
              <a:tabLst/>
            </a:pPr>
            <a:endParaRPr lang="en-IN" b="1"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Unit Testing: </a:t>
            </a:r>
            <a:r>
              <a:rPr lang="en-US" dirty="0">
                <a:latin typeface="Times New Roman" panose="02020603050405020304" pitchFamily="18" charset="0"/>
                <a:cs typeface="Times New Roman" panose="02020603050405020304" pitchFamily="18" charset="0"/>
              </a:rPr>
              <a:t>Verifies individual modules before integration and handles missing values.</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Integration Testing:</a:t>
            </a:r>
            <a:r>
              <a:rPr lang="en-IN" dirty="0">
                <a:latin typeface="Times New Roman" panose="02020603050405020304" pitchFamily="18" charset="0"/>
                <a:cs typeface="Times New Roman" panose="02020603050405020304" pitchFamily="18" charset="0"/>
              </a:rPr>
              <a:t> Checks smooth data flow from preprocessing → ML prediction → UI display.</a:t>
            </a:r>
          </a:p>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Functional Testing:</a:t>
            </a:r>
            <a:r>
              <a:rPr lang="en-IN" dirty="0">
                <a:latin typeface="Times New Roman" panose="02020603050405020304" pitchFamily="18" charset="0"/>
                <a:cs typeface="Times New Roman" panose="02020603050405020304" pitchFamily="18" charset="0"/>
              </a:rPr>
              <a:t> Verifies system meets business &amp; technical requirements, ensures accurate risk scoring.</a:t>
            </a:r>
          </a:p>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System Testing:</a:t>
            </a:r>
            <a:r>
              <a:rPr lang="en-IN" dirty="0">
                <a:latin typeface="Times New Roman" panose="02020603050405020304" pitchFamily="18" charset="0"/>
                <a:cs typeface="Times New Roman" panose="02020603050405020304" pitchFamily="18" charset="0"/>
              </a:rPr>
              <a:t> Evaluates performance, stability, concurrent request handling, and security (HTTPS/SSL).</a:t>
            </a:r>
          </a:p>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User Acceptance Testing (UAT):</a:t>
            </a:r>
            <a:r>
              <a:rPr lang="en-IN" dirty="0">
                <a:latin typeface="Times New Roman" panose="02020603050405020304" pitchFamily="18" charset="0"/>
                <a:cs typeface="Times New Roman" panose="02020603050405020304" pitchFamily="18" charset="0"/>
              </a:rPr>
              <a:t> Loan officers test Dashboard usability, risk clarity, and feature explanations.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b="1" u="sng" dirty="0">
                <a:latin typeface="Times New Roman" panose="02020603050405020304" pitchFamily="18" charset="0"/>
                <a:cs typeface="Times New Roman" panose="02020603050405020304" pitchFamily="18" charset="0"/>
              </a:rPr>
              <a:t>Test Cases:</a:t>
            </a:r>
            <a:endPar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41CD4B0D-1A80-F0AF-49B5-720731069042}"/>
              </a:ext>
            </a:extLst>
          </p:cNvPr>
          <p:cNvGraphicFramePr>
            <a:graphicFrameLocks noGrp="1"/>
          </p:cNvGraphicFramePr>
          <p:nvPr>
            <p:extLst>
              <p:ext uri="{D42A27DB-BD31-4B8C-83A1-F6EECF244321}">
                <p14:modId xmlns:p14="http://schemas.microsoft.com/office/powerpoint/2010/main" val="1189093771"/>
              </p:ext>
            </p:extLst>
          </p:nvPr>
        </p:nvGraphicFramePr>
        <p:xfrm>
          <a:off x="1307690" y="4216539"/>
          <a:ext cx="6528620" cy="2563059"/>
        </p:xfrm>
        <a:graphic>
          <a:graphicData uri="http://schemas.openxmlformats.org/drawingml/2006/table">
            <a:tbl>
              <a:tblPr firstRow="1" bandRow="1">
                <a:tableStyleId>{21E4AEA4-8DFA-4A89-87EB-49C32662AFE0}</a:tableStyleId>
              </a:tblPr>
              <a:tblGrid>
                <a:gridCol w="1632155">
                  <a:extLst>
                    <a:ext uri="{9D8B030D-6E8A-4147-A177-3AD203B41FA5}">
                      <a16:colId xmlns:a16="http://schemas.microsoft.com/office/drawing/2014/main" val="2611492733"/>
                    </a:ext>
                  </a:extLst>
                </a:gridCol>
                <a:gridCol w="1632155">
                  <a:extLst>
                    <a:ext uri="{9D8B030D-6E8A-4147-A177-3AD203B41FA5}">
                      <a16:colId xmlns:a16="http://schemas.microsoft.com/office/drawing/2014/main" val="3645356632"/>
                    </a:ext>
                  </a:extLst>
                </a:gridCol>
                <a:gridCol w="1632155">
                  <a:extLst>
                    <a:ext uri="{9D8B030D-6E8A-4147-A177-3AD203B41FA5}">
                      <a16:colId xmlns:a16="http://schemas.microsoft.com/office/drawing/2014/main" val="1715104048"/>
                    </a:ext>
                  </a:extLst>
                </a:gridCol>
                <a:gridCol w="1632155">
                  <a:extLst>
                    <a:ext uri="{9D8B030D-6E8A-4147-A177-3AD203B41FA5}">
                      <a16:colId xmlns:a16="http://schemas.microsoft.com/office/drawing/2014/main" val="1635010253"/>
                    </a:ext>
                  </a:extLst>
                </a:gridCol>
              </a:tblGrid>
              <a:tr h="398979">
                <a:tc>
                  <a:txBody>
                    <a:bodyPr/>
                    <a:lstStyle/>
                    <a:p>
                      <a:pPr algn="ctr"/>
                      <a:r>
                        <a:rPr lang="en-IN" sz="1400" dirty="0">
                          <a:latin typeface="Times New Roman" panose="02020603050405020304" pitchFamily="18" charset="0"/>
                          <a:cs typeface="Times New Roman" panose="02020603050405020304" pitchFamily="18" charset="0"/>
                        </a:rPr>
                        <a:t>TEST ID</a:t>
                      </a:r>
                    </a:p>
                  </a:txBody>
                  <a:tcPr/>
                </a:tc>
                <a:tc>
                  <a:txBody>
                    <a:bodyPr/>
                    <a:lstStyle/>
                    <a:p>
                      <a:pPr algn="ctr"/>
                      <a:r>
                        <a:rPr lang="en-IN" sz="1400" dirty="0">
                          <a:latin typeface="Times New Roman" panose="02020603050405020304" pitchFamily="18" charset="0"/>
                          <a:cs typeface="Times New Roman" panose="02020603050405020304" pitchFamily="18" charset="0"/>
                        </a:rPr>
                        <a:t>SCENARIO</a:t>
                      </a:r>
                    </a:p>
                  </a:txBody>
                  <a:tcPr/>
                </a:tc>
                <a:tc>
                  <a:txBody>
                    <a:bodyPr/>
                    <a:lstStyle/>
                    <a:p>
                      <a:pPr algn="ctr"/>
                      <a:r>
                        <a:rPr lang="en-IN" sz="1400" dirty="0">
                          <a:latin typeface="Times New Roman" panose="02020603050405020304" pitchFamily="18" charset="0"/>
                          <a:cs typeface="Times New Roman" panose="02020603050405020304" pitchFamily="18" charset="0"/>
                        </a:rPr>
                        <a:t>EXPECTED RESULT</a:t>
                      </a:r>
                    </a:p>
                  </a:txBody>
                  <a:tcPr/>
                </a:tc>
                <a:tc>
                  <a:txBody>
                    <a:bodyPr/>
                    <a:lstStyle/>
                    <a:p>
                      <a:pPr algn="ctr"/>
                      <a:r>
                        <a:rPr lang="en-IN" sz="1400" dirty="0">
                          <a:latin typeface="Times New Roman" panose="02020603050405020304" pitchFamily="18" charset="0"/>
                          <a:cs typeface="Times New Roman" panose="02020603050405020304" pitchFamily="18" charset="0"/>
                        </a:rPr>
                        <a:t>STATUS</a:t>
                      </a:r>
                    </a:p>
                  </a:txBody>
                  <a:tcPr/>
                </a:tc>
                <a:extLst>
                  <a:ext uri="{0D108BD9-81ED-4DB2-BD59-A6C34878D82A}">
                    <a16:rowId xmlns:a16="http://schemas.microsoft.com/office/drawing/2014/main" val="54813100"/>
                  </a:ext>
                </a:extLst>
              </a:tr>
              <a:tr h="541081">
                <a:tc>
                  <a:txBody>
                    <a:bodyPr/>
                    <a:lstStyle/>
                    <a:p>
                      <a:r>
                        <a:rPr lang="en-IN" sz="1500" b="1" dirty="0">
                          <a:latin typeface="Times New Roman" panose="02020603050405020304" pitchFamily="18" charset="0"/>
                          <a:cs typeface="Times New Roman" panose="02020603050405020304" pitchFamily="18" charset="0"/>
                        </a:rPr>
                        <a:t>TC01</a:t>
                      </a:r>
                    </a:p>
                  </a:txBody>
                  <a:tcPr/>
                </a:tc>
                <a:tc>
                  <a:txBody>
                    <a:bodyPr/>
                    <a:lstStyle/>
                    <a:p>
                      <a:r>
                        <a:rPr lang="en-IN" sz="1500" b="1" dirty="0">
                          <a:latin typeface="Times New Roman" panose="02020603050405020304" pitchFamily="18" charset="0"/>
                          <a:cs typeface="Times New Roman" panose="02020603050405020304" pitchFamily="18" charset="0"/>
                        </a:rPr>
                        <a:t>Valid Input</a:t>
                      </a:r>
                    </a:p>
                  </a:txBody>
                  <a:tcPr/>
                </a:tc>
                <a:tc>
                  <a:txBody>
                    <a:bodyPr/>
                    <a:lstStyle/>
                    <a:p>
                      <a:r>
                        <a:rPr lang="en-US" sz="1500" b="1" dirty="0">
                          <a:latin typeface="Times New Roman" panose="02020603050405020304" pitchFamily="18" charset="0"/>
                          <a:cs typeface="Times New Roman" panose="02020603050405020304" pitchFamily="18" charset="0"/>
                        </a:rPr>
                        <a:t>Low Risk score in &lt;1 sec</a:t>
                      </a:r>
                      <a:endParaRPr lang="en-IN" sz="1500" b="1" dirty="0">
                        <a:latin typeface="Times New Roman" panose="02020603050405020304" pitchFamily="18" charset="0"/>
                        <a:cs typeface="Times New Roman" panose="02020603050405020304" pitchFamily="18" charset="0"/>
                      </a:endParaRPr>
                    </a:p>
                  </a:txBody>
                  <a:tcPr/>
                </a:tc>
                <a:tc>
                  <a:txBody>
                    <a:bodyPr/>
                    <a:lstStyle/>
                    <a:p>
                      <a:r>
                        <a:rPr lang="en-IN" sz="1500" b="1"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212666569"/>
                  </a:ext>
                </a:extLst>
              </a:tr>
              <a:tr h="541081">
                <a:tc>
                  <a:txBody>
                    <a:bodyPr/>
                    <a:lstStyle/>
                    <a:p>
                      <a:r>
                        <a:rPr lang="en-IN" sz="1500" b="1" dirty="0">
                          <a:latin typeface="Times New Roman" panose="02020603050405020304" pitchFamily="18" charset="0"/>
                          <a:cs typeface="Times New Roman" panose="02020603050405020304" pitchFamily="18" charset="0"/>
                        </a:rPr>
                        <a:t>TC02</a:t>
                      </a:r>
                    </a:p>
                  </a:txBody>
                  <a:tcPr/>
                </a:tc>
                <a:tc>
                  <a:txBody>
                    <a:bodyPr/>
                    <a:lstStyle/>
                    <a:p>
                      <a:r>
                        <a:rPr lang="en-IN" sz="1500" b="1" dirty="0">
                          <a:latin typeface="Times New Roman" panose="02020603050405020304" pitchFamily="18" charset="0"/>
                          <a:cs typeface="Times New Roman" panose="02020603050405020304" pitchFamily="18" charset="0"/>
                        </a:rPr>
                        <a:t>Invalid Input</a:t>
                      </a:r>
                    </a:p>
                  </a:txBody>
                  <a:tcPr/>
                </a:tc>
                <a:tc>
                  <a:txBody>
                    <a:bodyPr/>
                    <a:lstStyle/>
                    <a:p>
                      <a:r>
                        <a:rPr lang="en-IN" sz="1500" b="1" dirty="0">
                          <a:latin typeface="Times New Roman" panose="02020603050405020304" pitchFamily="18" charset="0"/>
                          <a:cs typeface="Times New Roman" panose="02020603050405020304" pitchFamily="18" charset="0"/>
                        </a:rPr>
                        <a:t>Error message displayed</a:t>
                      </a:r>
                    </a:p>
                  </a:txBody>
                  <a:tcPr/>
                </a:tc>
                <a:tc>
                  <a:txBody>
                    <a:bodyPr/>
                    <a:lstStyle/>
                    <a:p>
                      <a:r>
                        <a:rPr lang="en-IN" sz="1500" b="1"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2043991801"/>
                  </a:ext>
                </a:extLst>
              </a:tr>
              <a:tr h="541081">
                <a:tc>
                  <a:txBody>
                    <a:bodyPr/>
                    <a:lstStyle/>
                    <a:p>
                      <a:r>
                        <a:rPr lang="en-IN" sz="1500" b="1" dirty="0">
                          <a:latin typeface="Times New Roman" panose="02020603050405020304" pitchFamily="18" charset="0"/>
                          <a:cs typeface="Times New Roman" panose="02020603050405020304" pitchFamily="18" charset="0"/>
                        </a:rPr>
                        <a:t>TC03</a:t>
                      </a:r>
                    </a:p>
                  </a:txBody>
                  <a:tcPr/>
                </a:tc>
                <a:tc>
                  <a:txBody>
                    <a:bodyPr/>
                    <a:lstStyle/>
                    <a:p>
                      <a:r>
                        <a:rPr lang="en-IN" sz="1500" b="1" dirty="0">
                          <a:latin typeface="Times New Roman" panose="02020603050405020304" pitchFamily="18" charset="0"/>
                          <a:cs typeface="Times New Roman" panose="02020603050405020304" pitchFamily="18" charset="0"/>
                        </a:rPr>
                        <a:t>Known </a:t>
                      </a:r>
                      <a:r>
                        <a:rPr lang="en-IN" sz="1500" b="1" dirty="0" err="1">
                          <a:latin typeface="Times New Roman" panose="02020603050405020304" pitchFamily="18" charset="0"/>
                          <a:cs typeface="Times New Roman" panose="02020603050405020304" pitchFamily="18" charset="0"/>
                        </a:rPr>
                        <a:t>HighRisk</a:t>
                      </a:r>
                      <a:endParaRPr lang="en-IN" sz="1500" b="1" dirty="0">
                        <a:latin typeface="Times New Roman" panose="02020603050405020304" pitchFamily="18" charset="0"/>
                        <a:cs typeface="Times New Roman" panose="02020603050405020304" pitchFamily="18" charset="0"/>
                      </a:endParaRPr>
                    </a:p>
                  </a:txBody>
                  <a:tcPr/>
                </a:tc>
                <a:tc>
                  <a:txBody>
                    <a:bodyPr/>
                    <a:lstStyle/>
                    <a:p>
                      <a:r>
                        <a:rPr lang="en-IN" sz="1500" b="1" dirty="0">
                          <a:latin typeface="Times New Roman" panose="02020603050405020304" pitchFamily="18" charset="0"/>
                          <a:cs typeface="Times New Roman" panose="02020603050405020304" pitchFamily="18" charset="0"/>
                        </a:rPr>
                        <a:t>High Risk tag predicted</a:t>
                      </a:r>
                    </a:p>
                  </a:txBody>
                  <a:tcPr/>
                </a:tc>
                <a:tc>
                  <a:txBody>
                    <a:bodyPr/>
                    <a:lstStyle/>
                    <a:p>
                      <a:r>
                        <a:rPr lang="en-IN" sz="1500" b="1"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1514830652"/>
                  </a:ext>
                </a:extLst>
              </a:tr>
              <a:tr h="398979">
                <a:tc>
                  <a:txBody>
                    <a:bodyPr/>
                    <a:lstStyle/>
                    <a:p>
                      <a:r>
                        <a:rPr lang="en-IN" sz="1500" b="1" dirty="0">
                          <a:latin typeface="Times New Roman" panose="02020603050405020304" pitchFamily="18" charset="0"/>
                          <a:cs typeface="Times New Roman" panose="02020603050405020304" pitchFamily="18" charset="0"/>
                        </a:rPr>
                        <a:t>TC04</a:t>
                      </a:r>
                    </a:p>
                  </a:txBody>
                  <a:tcPr/>
                </a:tc>
                <a:tc>
                  <a:txBody>
                    <a:bodyPr/>
                    <a:lstStyle/>
                    <a:p>
                      <a:r>
                        <a:rPr lang="en-IN" sz="1500" b="1" dirty="0">
                          <a:latin typeface="Times New Roman" panose="02020603050405020304" pitchFamily="18" charset="0"/>
                          <a:cs typeface="Times New Roman" panose="02020603050405020304" pitchFamily="18" charset="0"/>
                        </a:rPr>
                        <a:t>Latency</a:t>
                      </a:r>
                    </a:p>
                  </a:txBody>
                  <a:tcPr/>
                </a:tc>
                <a:tc>
                  <a:txBody>
                    <a:bodyPr/>
                    <a:lstStyle/>
                    <a:p>
                      <a:r>
                        <a:rPr lang="en-IN" sz="1500" b="1" dirty="0">
                          <a:latin typeface="Times New Roman" panose="02020603050405020304" pitchFamily="18" charset="0"/>
                          <a:cs typeface="Times New Roman" panose="02020603050405020304" pitchFamily="18" charset="0"/>
                        </a:rPr>
                        <a:t>Prediction &lt; 1 sec</a:t>
                      </a:r>
                    </a:p>
                  </a:txBody>
                  <a:tcPr/>
                </a:tc>
                <a:tc>
                  <a:txBody>
                    <a:bodyPr/>
                    <a:lstStyle/>
                    <a:p>
                      <a:r>
                        <a:rPr lang="en-IN" sz="1500" b="1" dirty="0">
                          <a:latin typeface="Times New Roman" panose="02020603050405020304" pitchFamily="18" charset="0"/>
                          <a:cs typeface="Times New Roman" panose="02020603050405020304" pitchFamily="18" charset="0"/>
                        </a:rPr>
                        <a:t>Pass</a:t>
                      </a:r>
                    </a:p>
                  </a:txBody>
                  <a:tcPr/>
                </a:tc>
                <a:extLst>
                  <a:ext uri="{0D108BD9-81ED-4DB2-BD59-A6C34878D82A}">
                    <a16:rowId xmlns:a16="http://schemas.microsoft.com/office/drawing/2014/main" val="2074508307"/>
                  </a:ext>
                </a:extLst>
              </a:tr>
            </a:tbl>
          </a:graphicData>
        </a:graphic>
      </p:graphicFrame>
    </p:spTree>
    <p:extLst>
      <p:ext uri="{BB962C8B-B14F-4D97-AF65-F5344CB8AC3E}">
        <p14:creationId xmlns:p14="http://schemas.microsoft.com/office/powerpoint/2010/main" val="41686014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E2CA65-194D-1B88-E698-CA035AE2BD2B}"/>
              </a:ext>
            </a:extLst>
          </p:cNvPr>
          <p:cNvSpPr txBox="1"/>
          <p:nvPr/>
        </p:nvSpPr>
        <p:spPr>
          <a:xfrm>
            <a:off x="0" y="0"/>
            <a:ext cx="9144000" cy="523220"/>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a:ln>
            <a:noFill/>
          </a:ln>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MODULE -1</a:t>
            </a:r>
          </a:p>
        </p:txBody>
      </p:sp>
      <p:sp>
        <p:nvSpPr>
          <p:cNvPr id="5" name="TextBox 4">
            <a:extLst>
              <a:ext uri="{FF2B5EF4-FFF2-40B4-BE49-F238E27FC236}">
                <a16:creationId xmlns:a16="http://schemas.microsoft.com/office/drawing/2014/main" id="{A844B9D5-9265-ACA8-E806-E6D9D6F44193}"/>
              </a:ext>
            </a:extLst>
          </p:cNvPr>
          <p:cNvSpPr txBox="1"/>
          <p:nvPr/>
        </p:nvSpPr>
        <p:spPr>
          <a:xfrm>
            <a:off x="172064" y="849842"/>
            <a:ext cx="8799871" cy="5324535"/>
          </a:xfrm>
          <a:prstGeom prst="rect">
            <a:avLst/>
          </a:prstGeom>
          <a:noFill/>
        </p:spPr>
        <p:txBody>
          <a:bodyPr wrap="square">
            <a:spAutoFit/>
          </a:bodyPr>
          <a:lstStyle/>
          <a:p>
            <a:pPr>
              <a:buNone/>
            </a:pPr>
            <a:r>
              <a:rPr lang="en-US" sz="2000" b="1" dirty="0">
                <a:latin typeface="Times New Roman" panose="02020603050405020304" pitchFamily="18" charset="0"/>
                <a:cs typeface="Times New Roman" panose="02020603050405020304" pitchFamily="18" charset="0"/>
              </a:rPr>
              <a:t>MODULE 1: USER MANAGEMENT </a:t>
            </a:r>
          </a:p>
          <a:p>
            <a:pPr>
              <a:buNone/>
            </a:pPr>
            <a:endParaRPr lang="en-US" sz="2000" b="1"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Description: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Manages secure user registration, login, and role-based authentication for admins and loan officers.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Ensures data privacy by assigning specific access permissions to each user role.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Uses encryption and session control to protect credentials and prevent unauthorized access.</a:t>
            </a:r>
          </a:p>
          <a:p>
            <a:pPr marL="342900" indent="-342900">
              <a:buFont typeface="Arial" panose="020B0604020202020204" pitchFamily="34" charset="0"/>
              <a:buChar char="•"/>
            </a:pPr>
            <a:endParaRPr lang="en-US" sz="2000" b="1" u="sng" dirty="0">
              <a:latin typeface="Times New Roman" panose="02020603050405020304" pitchFamily="18" charset="0"/>
              <a:cs typeface="Times New Roman" panose="02020603050405020304" pitchFamily="18" charset="0"/>
            </a:endParaRPr>
          </a:p>
          <a:p>
            <a:pPr>
              <a:buNone/>
            </a:pPr>
            <a:r>
              <a:rPr lang="en-US" sz="2000" b="1" u="sng" dirty="0">
                <a:latin typeface="Times New Roman" panose="02020603050405020304" pitchFamily="18" charset="0"/>
                <a:cs typeface="Times New Roman" panose="02020603050405020304" pitchFamily="18" charset="0"/>
              </a:rPr>
              <a:t>Key Features:</a:t>
            </a:r>
            <a:endParaRPr lang="en-US" sz="2000"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Secure login and registration using authentication protocols.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Role-based access for admins and officers.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Session management and logout control.</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Encrypted password storage for enhanced security.</a:t>
            </a: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An illustration showing user authentication flow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User → 🔒 Login Form → ✅ Server Verification → 🏠 Dashboard</a:t>
            </a:r>
          </a:p>
        </p:txBody>
      </p:sp>
    </p:spTree>
    <p:extLst>
      <p:ext uri="{BB962C8B-B14F-4D97-AF65-F5344CB8AC3E}">
        <p14:creationId xmlns:p14="http://schemas.microsoft.com/office/powerpoint/2010/main" val="15913690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5841AE-1D36-2A26-66E9-1BDD69475239}"/>
              </a:ext>
            </a:extLst>
          </p:cNvPr>
          <p:cNvSpPr txBox="1"/>
          <p:nvPr/>
        </p:nvSpPr>
        <p:spPr>
          <a:xfrm>
            <a:off x="0" y="0"/>
            <a:ext cx="9144000" cy="523220"/>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MODULE - 2</a:t>
            </a:r>
          </a:p>
        </p:txBody>
      </p:sp>
      <p:sp>
        <p:nvSpPr>
          <p:cNvPr id="4" name="TextBox 3">
            <a:extLst>
              <a:ext uri="{FF2B5EF4-FFF2-40B4-BE49-F238E27FC236}">
                <a16:creationId xmlns:a16="http://schemas.microsoft.com/office/drawing/2014/main" id="{F17AC0FB-5D0B-9052-E89E-9F1A08999640}"/>
              </a:ext>
            </a:extLst>
          </p:cNvPr>
          <p:cNvSpPr txBox="1"/>
          <p:nvPr/>
        </p:nvSpPr>
        <p:spPr>
          <a:xfrm>
            <a:off x="206477" y="776748"/>
            <a:ext cx="8937523" cy="5940088"/>
          </a:xfrm>
          <a:prstGeom prst="rect">
            <a:avLst/>
          </a:prstGeom>
          <a:noFill/>
        </p:spPr>
        <p:txBody>
          <a:bodyPr wrap="square">
            <a:spAutoFit/>
          </a:bodyPr>
          <a:lstStyle/>
          <a:p>
            <a:pPr>
              <a:buNone/>
            </a:pPr>
            <a:r>
              <a:rPr lang="en-IN" sz="2000" b="1" dirty="0">
                <a:latin typeface="Times New Roman" panose="02020603050405020304" pitchFamily="18" charset="0"/>
                <a:cs typeface="Times New Roman" panose="02020603050405020304" pitchFamily="18" charset="0"/>
              </a:rPr>
              <a:t>MODULE 2: DATA PROCESSING &amp; FEATURE ENGINEERING </a:t>
            </a:r>
          </a:p>
          <a:p>
            <a:pPr>
              <a:buNone/>
            </a:pPr>
            <a:endParaRPr lang="en-IN" sz="2000" b="1" dirty="0">
              <a:latin typeface="Times New Roman" panose="02020603050405020304" pitchFamily="18" charset="0"/>
              <a:cs typeface="Times New Roman" panose="02020603050405020304" pitchFamily="18" charset="0"/>
            </a:endParaRPr>
          </a:p>
          <a:p>
            <a:r>
              <a:rPr lang="en-IN" sz="2000" b="1" u="sng" dirty="0">
                <a:latin typeface="Times New Roman" panose="02020603050405020304" pitchFamily="18" charset="0"/>
                <a:cs typeface="Times New Roman" panose="02020603050405020304" pitchFamily="18" charset="0"/>
              </a:rPr>
              <a:t>Description: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Gathers borrower details such as income, occupation, repayment history, and socio-economic factors.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Cleans and prepares data by handling missing values, encoding categorical features, and normalizing numeric fields.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Ensures high-quality, consistent data ready for accurate machine learning predictions</a:t>
            </a:r>
            <a:r>
              <a:rPr lang="en-US" sz="2000" dirty="0"/>
              <a:t>.</a:t>
            </a:r>
          </a:p>
          <a:p>
            <a:pPr marL="342900" indent="-342900">
              <a:buFont typeface="Arial" panose="020B0604020202020204" pitchFamily="34" charset="0"/>
              <a:buChar char="•"/>
            </a:pPr>
            <a:endParaRPr lang="en-US" sz="2000" dirty="0"/>
          </a:p>
          <a:p>
            <a:r>
              <a:rPr lang="en-IN" sz="2000" b="1" u="sng" dirty="0">
                <a:latin typeface="Times New Roman" panose="02020603050405020304" pitchFamily="18" charset="0"/>
                <a:cs typeface="Times New Roman" panose="02020603050405020304" pitchFamily="18" charset="0"/>
              </a:rPr>
              <a:t>Key Features:</a:t>
            </a:r>
            <a:endParaRPr lang="en-IN" sz="2000"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Automated data cleaning and transformation.</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One-hot encoding for categorical data.</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Standard scaling for numeric data.</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Dynamic dataset updates through CSV uploads.</a:t>
            </a:r>
          </a:p>
          <a:p>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A data pipeline flow diagram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Raw Data → ⚙️ Preprocessing → 📊 Feature Engineering → 🧮 ML Model Input</a:t>
            </a:r>
          </a:p>
        </p:txBody>
      </p:sp>
    </p:spTree>
    <p:extLst>
      <p:ext uri="{BB962C8B-B14F-4D97-AF65-F5344CB8AC3E}">
        <p14:creationId xmlns:p14="http://schemas.microsoft.com/office/powerpoint/2010/main" val="5566578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2847A3-5F76-E4E4-3034-666FB4094591}"/>
              </a:ext>
            </a:extLst>
          </p:cNvPr>
          <p:cNvSpPr txBox="1"/>
          <p:nvPr/>
        </p:nvSpPr>
        <p:spPr>
          <a:xfrm>
            <a:off x="0" y="0"/>
            <a:ext cx="9144000" cy="523220"/>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MODULE - 3</a:t>
            </a:r>
          </a:p>
        </p:txBody>
      </p:sp>
      <p:sp>
        <p:nvSpPr>
          <p:cNvPr id="4" name="TextBox 3">
            <a:extLst>
              <a:ext uri="{FF2B5EF4-FFF2-40B4-BE49-F238E27FC236}">
                <a16:creationId xmlns:a16="http://schemas.microsoft.com/office/drawing/2014/main" id="{56388EAF-AB83-F2A0-5F8D-8C8B02CB7D8B}"/>
              </a:ext>
            </a:extLst>
          </p:cNvPr>
          <p:cNvSpPr txBox="1"/>
          <p:nvPr/>
        </p:nvSpPr>
        <p:spPr>
          <a:xfrm>
            <a:off x="108155" y="786582"/>
            <a:ext cx="8927690" cy="5940088"/>
          </a:xfrm>
          <a:prstGeom prst="rect">
            <a:avLst/>
          </a:prstGeom>
          <a:noFill/>
        </p:spPr>
        <p:txBody>
          <a:bodyPr wrap="square">
            <a:spAutoFit/>
          </a:bodyPr>
          <a:lstStyle/>
          <a:p>
            <a:pPr>
              <a:buNone/>
            </a:pPr>
            <a:r>
              <a:rPr lang="en-US" sz="2000" b="1" dirty="0">
                <a:latin typeface="Times New Roman" panose="02020603050405020304" pitchFamily="18" charset="0"/>
                <a:cs typeface="Times New Roman" panose="02020603050405020304" pitchFamily="18" charset="0"/>
              </a:rPr>
              <a:t>MODULE 3: MACHINE LEARNING PREDICTION</a:t>
            </a:r>
          </a:p>
          <a:p>
            <a:pPr>
              <a:buNone/>
            </a:pPr>
            <a:endParaRPr lang="en-US" sz="2000" b="1"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Description:</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Utilizes trained ML models to predict the likelihood of loan default based on borrower inputs.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Generates a </a:t>
            </a:r>
            <a:r>
              <a:rPr lang="en-US" sz="2000" b="1" dirty="0">
                <a:latin typeface="Times New Roman" panose="02020603050405020304" pitchFamily="18" charset="0"/>
                <a:cs typeface="Times New Roman" panose="02020603050405020304" pitchFamily="18" charset="0"/>
              </a:rPr>
              <a:t>risk score</a:t>
            </a:r>
            <a:r>
              <a:rPr lang="en-US" sz="2000" dirty="0">
                <a:latin typeface="Times New Roman" panose="02020603050405020304" pitchFamily="18" charset="0"/>
                <a:cs typeface="Times New Roman" panose="02020603050405020304" pitchFamily="18" charset="0"/>
              </a:rPr>
              <a:t> categorized as </a:t>
            </a:r>
            <a:r>
              <a:rPr lang="en-US" sz="2000" b="1" dirty="0">
                <a:latin typeface="Times New Roman" panose="02020603050405020304" pitchFamily="18" charset="0"/>
                <a:cs typeface="Times New Roman" panose="02020603050405020304" pitchFamily="18" charset="0"/>
              </a:rPr>
              <a:t>Low (≤40%)</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Medium (40–75%)</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High (&gt;75%)</a:t>
            </a:r>
            <a:r>
              <a:rPr lang="en-US" sz="2000" dirty="0">
                <a:latin typeface="Times New Roman" panose="02020603050405020304" pitchFamily="18" charset="0"/>
                <a:cs typeface="Times New Roman" panose="02020603050405020304" pitchFamily="18" charset="0"/>
              </a:rPr>
              <a:t>, helping officers assess risk levels quickly.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Performs feature contribution analysis to highlight which borrower factors influenced the prediction, ensuring transparency and interpretability.</a:t>
            </a:r>
          </a:p>
          <a:p>
            <a:pPr>
              <a:buNone/>
            </a:pPr>
            <a:endParaRPr lang="en-US" sz="2000" dirty="0">
              <a:latin typeface="Times New Roman" panose="02020603050405020304" pitchFamily="18" charset="0"/>
              <a:cs typeface="Times New Roman" panose="02020603050405020304" pitchFamily="18" charset="0"/>
            </a:endParaRPr>
          </a:p>
          <a:p>
            <a:pPr>
              <a:buNone/>
            </a:pPr>
            <a:r>
              <a:rPr lang="en-US" sz="2000" b="1" u="sng" dirty="0">
                <a:latin typeface="Times New Roman" panose="02020603050405020304" pitchFamily="18" charset="0"/>
                <a:cs typeface="Times New Roman" panose="02020603050405020304" pitchFamily="18" charset="0"/>
              </a:rPr>
              <a:t>Key Features:</a:t>
            </a:r>
            <a:endParaRPr lang="en-US" sz="2000"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Predicts loan default probability in real-time.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Categorizes risk levels for decision-making.</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Provides explainable AI insights (feature importance).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Continuously improves with retrained datasets.</a:t>
            </a:r>
          </a:p>
          <a:p>
            <a:pPr>
              <a:buNone/>
            </a:pP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An </a:t>
            </a:r>
            <a:r>
              <a:rPr lang="en-US" sz="2000" b="1" dirty="0">
                <a:latin typeface="Times New Roman" panose="02020603050405020304" pitchFamily="18" charset="0"/>
                <a:cs typeface="Times New Roman" panose="02020603050405020304" pitchFamily="18" charset="0"/>
              </a:rPr>
              <a:t>neural network visualization with </a:t>
            </a:r>
            <a:r>
              <a:rPr lang="en-US" sz="2000" dirty="0">
                <a:latin typeface="Times New Roman" panose="02020603050405020304" pitchFamily="18" charset="0"/>
                <a:cs typeface="Times New Roman" panose="02020603050405020304" pitchFamily="18" charset="0"/>
              </a:rPr>
              <a:t>arrows from “Input Data” → “Model” → “Risk Output (Low/Medium/High).”</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5035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8D54E9-1745-C734-0658-95B8EE5F8FA2}"/>
              </a:ext>
            </a:extLst>
          </p:cNvPr>
          <p:cNvSpPr txBox="1"/>
          <p:nvPr/>
        </p:nvSpPr>
        <p:spPr>
          <a:xfrm>
            <a:off x="0" y="0"/>
            <a:ext cx="9144000" cy="523220"/>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MODULE - 4</a:t>
            </a:r>
          </a:p>
        </p:txBody>
      </p:sp>
      <p:sp>
        <p:nvSpPr>
          <p:cNvPr id="4" name="TextBox 3">
            <a:extLst>
              <a:ext uri="{FF2B5EF4-FFF2-40B4-BE49-F238E27FC236}">
                <a16:creationId xmlns:a16="http://schemas.microsoft.com/office/drawing/2014/main" id="{2D92DD3B-FDFB-634E-799A-6ED5C99B24C0}"/>
              </a:ext>
            </a:extLst>
          </p:cNvPr>
          <p:cNvSpPr txBox="1"/>
          <p:nvPr/>
        </p:nvSpPr>
        <p:spPr>
          <a:xfrm>
            <a:off x="68826" y="700201"/>
            <a:ext cx="9075174" cy="5632311"/>
          </a:xfrm>
          <a:prstGeom prst="rect">
            <a:avLst/>
          </a:prstGeom>
          <a:noFill/>
        </p:spPr>
        <p:txBody>
          <a:bodyPr wrap="square">
            <a:spAutoFit/>
          </a:bodyPr>
          <a:lstStyle/>
          <a:p>
            <a:pPr>
              <a:buNone/>
            </a:pPr>
            <a:r>
              <a:rPr lang="en-US" sz="2000" b="1" dirty="0">
                <a:latin typeface="Times New Roman" panose="02020603050405020304" pitchFamily="18" charset="0"/>
                <a:cs typeface="Times New Roman" panose="02020603050405020304" pitchFamily="18" charset="0"/>
              </a:rPr>
              <a:t>MODULE 4: REPORTING &amp; ANALYTICS </a:t>
            </a:r>
          </a:p>
          <a:p>
            <a:pPr>
              <a:buNone/>
            </a:pPr>
            <a:endParaRPr lang="en-US" sz="2000" b="1" dirty="0">
              <a:latin typeface="Times New Roman" panose="02020603050405020304" pitchFamily="18" charset="0"/>
              <a:cs typeface="Times New Roman" panose="02020603050405020304" pitchFamily="18" charset="0"/>
            </a:endParaRPr>
          </a:p>
          <a:p>
            <a:r>
              <a:rPr lang="en-US" sz="2000" b="1" u="sng" dirty="0">
                <a:latin typeface="Times New Roman" panose="02020603050405020304" pitchFamily="18" charset="0"/>
                <a:cs typeface="Times New Roman" panose="02020603050405020304" pitchFamily="18" charset="0"/>
              </a:rPr>
              <a:t>Description: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Displays prediction results, historical loan data, and risk distribution through dynamic dashboards.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Allows administrators to monitor trends, identify defaulted or Non- defaulted, and evaluate model performance.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Uses interactive visualizations and reports to support data-driven financial decision-making.</a:t>
            </a:r>
          </a:p>
          <a:p>
            <a:pPr>
              <a:buNone/>
            </a:pPr>
            <a:r>
              <a:rPr lang="en-US" sz="2000" b="1" u="sng" dirty="0">
                <a:latin typeface="Times New Roman" panose="02020603050405020304" pitchFamily="18" charset="0"/>
                <a:cs typeface="Times New Roman" panose="02020603050405020304" pitchFamily="18" charset="0"/>
              </a:rPr>
              <a:t>Key Features:</a:t>
            </a:r>
            <a:endParaRPr lang="en-US" sz="2000"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Visual dashboards with real-time analytics.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Risk trend charts and portfolio health tracking.</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Exportable reports for business analysis.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Helps in strategic planning and performance evaluation.</a:t>
            </a:r>
          </a:p>
          <a:p>
            <a:pPr>
              <a:buNone/>
            </a:pP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dashboard-style graphic</a:t>
            </a:r>
            <a:r>
              <a:rPr lang="en-US" sz="2000" dirty="0">
                <a:latin typeface="Times New Roman" panose="02020603050405020304" pitchFamily="18" charset="0"/>
                <a:cs typeface="Times New Roman" panose="02020603050405020304" pitchFamily="18" charset="0"/>
              </a:rPr>
              <a:t> — showing pie charts 📊, line graphs 📈, and risk distribution bars.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08023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p:nvPr/>
        </p:nvSpPr>
        <p:spPr>
          <a:xfrm>
            <a:off x="0" y="0"/>
            <a:ext cx="9144000" cy="658761"/>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6200000" scaled="1"/>
            <a:tileRect/>
          </a:gradFill>
          <a:ln w="9525" cap="flat" cmpd="sng">
            <a:noFill/>
            <a:prstDash val="solid"/>
            <a:miter lim="800000"/>
            <a:headEnd type="none" w="sm" len="sm"/>
            <a:tailEnd type="none" w="sm" len="sm"/>
          </a:ln>
          <a:effectLst/>
          <a:scene3d>
            <a:camera prst="orthographicFront">
              <a:rot lat="0" lon="0" rev="0"/>
            </a:camera>
            <a:lightRig rig="contrasting" dir="t">
              <a:rot lat="0" lon="0" rev="7800000"/>
            </a:lightRig>
          </a:scene3d>
          <a:sp3d>
            <a:bevelT w="139700" h="139700"/>
          </a:sp3d>
        </p:spPr>
        <p:txBody>
          <a:bodyPr spcFirstLastPara="1" wrap="square" lIns="91425" tIns="45700" rIns="91425" bIns="45700" anchor="ctr" anchorCtr="0">
            <a:noAutofit/>
          </a:bodyPr>
          <a:lstStyle/>
          <a:p>
            <a:pPr algn="ctr">
              <a:buClr>
                <a:srgbClr val="FFFFFF"/>
              </a:buClr>
              <a:buSzPts val="2400"/>
            </a:pPr>
            <a:r>
              <a:rPr lang="en-US" sz="2800" b="1" dirty="0">
                <a:latin typeface="Times New Roman" panose="02020603050405020304" pitchFamily="18" charset="0"/>
                <a:cs typeface="Times New Roman" panose="02020603050405020304" pitchFamily="18" charset="0"/>
                <a:sym typeface="Times New Roman"/>
              </a:rPr>
              <a:t>ABSTRACT</a:t>
            </a:r>
            <a:endParaRPr sz="2800" b="1" dirty="0">
              <a:latin typeface="Times New Roman" panose="02020603050405020304" pitchFamily="18" charset="0"/>
              <a:cs typeface="Times New Roman" panose="02020603050405020304" pitchFamily="18" charset="0"/>
              <a:sym typeface="Arial"/>
            </a:endParaRPr>
          </a:p>
        </p:txBody>
      </p:sp>
      <p:sp>
        <p:nvSpPr>
          <p:cNvPr id="6" name="TextBox 5">
            <a:extLst>
              <a:ext uri="{FF2B5EF4-FFF2-40B4-BE49-F238E27FC236}">
                <a16:creationId xmlns:a16="http://schemas.microsoft.com/office/drawing/2014/main" id="{A417DD4D-4CF8-8494-0CF4-68F954CB1D7C}"/>
              </a:ext>
            </a:extLst>
          </p:cNvPr>
          <p:cNvSpPr txBox="1"/>
          <p:nvPr/>
        </p:nvSpPr>
        <p:spPr>
          <a:xfrm>
            <a:off x="334297" y="1012725"/>
            <a:ext cx="8613058" cy="4653646"/>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Microfinance provides small loans to communities, improving financial access and supporting livelihood opportunities.</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Loan defaults are a major challenge, reducing sustainability and increasing risks for microfinance institutions.</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Traditional evaluation methods rely on limited credit history and manual checks, often leading to inaccuracies.</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project applies Machine Learning algorithms to predict loan defaults using borrower and socio-economic data.</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system improves accuracy, reduces financial losses, and promotes sustainable rural development.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41A5F7-55AE-6C9A-57AA-37999B64A89B}"/>
              </a:ext>
            </a:extLst>
          </p:cNvPr>
          <p:cNvSpPr txBox="1"/>
          <p:nvPr/>
        </p:nvSpPr>
        <p:spPr>
          <a:xfrm>
            <a:off x="0" y="0"/>
            <a:ext cx="9144000" cy="523220"/>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SCREENSHOTS</a:t>
            </a:r>
          </a:p>
        </p:txBody>
      </p:sp>
      <p:pic>
        <p:nvPicPr>
          <p:cNvPr id="6" name="Picture 5">
            <a:extLst>
              <a:ext uri="{FF2B5EF4-FFF2-40B4-BE49-F238E27FC236}">
                <a16:creationId xmlns:a16="http://schemas.microsoft.com/office/drawing/2014/main" id="{97EC4607-1298-661B-B171-8524B0831739}"/>
              </a:ext>
            </a:extLst>
          </p:cNvPr>
          <p:cNvPicPr>
            <a:picLocks noChangeAspect="1"/>
          </p:cNvPicPr>
          <p:nvPr/>
        </p:nvPicPr>
        <p:blipFill>
          <a:blip r:embed="rId2"/>
          <a:srcRect/>
          <a:stretch/>
        </p:blipFill>
        <p:spPr>
          <a:xfrm>
            <a:off x="1950230" y="4032268"/>
            <a:ext cx="5533787" cy="2389061"/>
          </a:xfrm>
          <a:prstGeom prst="rect">
            <a:avLst/>
          </a:prstGeom>
          <a:ln>
            <a:solidFill>
              <a:schemeClr val="tx1"/>
            </a:solidFill>
          </a:ln>
        </p:spPr>
      </p:pic>
      <p:pic>
        <p:nvPicPr>
          <p:cNvPr id="10" name="Picture 9">
            <a:extLst>
              <a:ext uri="{FF2B5EF4-FFF2-40B4-BE49-F238E27FC236}">
                <a16:creationId xmlns:a16="http://schemas.microsoft.com/office/drawing/2014/main" id="{D327ECFD-C57C-AE4C-43D5-2E20BF25F91D}"/>
              </a:ext>
            </a:extLst>
          </p:cNvPr>
          <p:cNvPicPr>
            <a:picLocks noChangeAspect="1"/>
          </p:cNvPicPr>
          <p:nvPr/>
        </p:nvPicPr>
        <p:blipFill>
          <a:blip r:embed="rId3"/>
          <a:srcRect/>
          <a:stretch/>
        </p:blipFill>
        <p:spPr>
          <a:xfrm>
            <a:off x="1893597" y="890111"/>
            <a:ext cx="5590420" cy="2414044"/>
          </a:xfrm>
          <a:prstGeom prst="rect">
            <a:avLst/>
          </a:prstGeom>
          <a:ln>
            <a:solidFill>
              <a:schemeClr val="tx1"/>
            </a:solidFill>
          </a:ln>
        </p:spPr>
      </p:pic>
    </p:spTree>
    <p:extLst>
      <p:ext uri="{BB962C8B-B14F-4D97-AF65-F5344CB8AC3E}">
        <p14:creationId xmlns:p14="http://schemas.microsoft.com/office/powerpoint/2010/main" val="16955419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0DC345-424D-3003-32BE-6E21934DFC40}"/>
              </a:ext>
            </a:extLst>
          </p:cNvPr>
          <p:cNvSpPr txBox="1"/>
          <p:nvPr/>
        </p:nvSpPr>
        <p:spPr>
          <a:xfrm>
            <a:off x="0" y="-1"/>
            <a:ext cx="9144000" cy="523220"/>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SCREENSHOTS</a:t>
            </a:r>
          </a:p>
        </p:txBody>
      </p:sp>
      <p:pic>
        <p:nvPicPr>
          <p:cNvPr id="6" name="Picture 5">
            <a:extLst>
              <a:ext uri="{FF2B5EF4-FFF2-40B4-BE49-F238E27FC236}">
                <a16:creationId xmlns:a16="http://schemas.microsoft.com/office/drawing/2014/main" id="{58297121-7CF7-9E20-1C95-79047C4AE592}"/>
              </a:ext>
            </a:extLst>
          </p:cNvPr>
          <p:cNvPicPr>
            <a:picLocks noChangeAspect="1"/>
          </p:cNvPicPr>
          <p:nvPr/>
        </p:nvPicPr>
        <p:blipFill>
          <a:blip r:embed="rId2"/>
          <a:srcRect/>
          <a:stretch/>
        </p:blipFill>
        <p:spPr>
          <a:xfrm>
            <a:off x="1395167" y="2867113"/>
            <a:ext cx="6589336" cy="1618217"/>
          </a:xfrm>
          <a:prstGeom prst="rect">
            <a:avLst/>
          </a:prstGeom>
          <a:ln>
            <a:solidFill>
              <a:schemeClr val="tx1"/>
            </a:solidFill>
          </a:ln>
        </p:spPr>
      </p:pic>
      <p:pic>
        <p:nvPicPr>
          <p:cNvPr id="8" name="Picture 7">
            <a:extLst>
              <a:ext uri="{FF2B5EF4-FFF2-40B4-BE49-F238E27FC236}">
                <a16:creationId xmlns:a16="http://schemas.microsoft.com/office/drawing/2014/main" id="{1F62672B-A32A-4B28-608A-BD4D2E9CA47F}"/>
              </a:ext>
            </a:extLst>
          </p:cNvPr>
          <p:cNvPicPr>
            <a:picLocks noChangeAspect="1"/>
          </p:cNvPicPr>
          <p:nvPr/>
        </p:nvPicPr>
        <p:blipFill>
          <a:blip r:embed="rId3"/>
          <a:srcRect/>
          <a:stretch/>
        </p:blipFill>
        <p:spPr>
          <a:xfrm>
            <a:off x="1395167" y="826705"/>
            <a:ext cx="6589336" cy="1808967"/>
          </a:xfrm>
          <a:prstGeom prst="rect">
            <a:avLst/>
          </a:prstGeom>
          <a:ln>
            <a:solidFill>
              <a:schemeClr val="tx1"/>
            </a:solidFill>
          </a:ln>
        </p:spPr>
      </p:pic>
      <p:pic>
        <p:nvPicPr>
          <p:cNvPr id="4" name="Picture 3">
            <a:extLst>
              <a:ext uri="{FF2B5EF4-FFF2-40B4-BE49-F238E27FC236}">
                <a16:creationId xmlns:a16="http://schemas.microsoft.com/office/drawing/2014/main" id="{E2CA5751-08DB-DB58-7536-5B85AE81CCA9}"/>
              </a:ext>
            </a:extLst>
          </p:cNvPr>
          <p:cNvPicPr>
            <a:picLocks noChangeAspect="1"/>
          </p:cNvPicPr>
          <p:nvPr/>
        </p:nvPicPr>
        <p:blipFill>
          <a:blip r:embed="rId4"/>
          <a:stretch>
            <a:fillRect/>
          </a:stretch>
        </p:blipFill>
        <p:spPr>
          <a:xfrm>
            <a:off x="1395167" y="4788816"/>
            <a:ext cx="6589336" cy="1911964"/>
          </a:xfrm>
          <a:prstGeom prst="rect">
            <a:avLst/>
          </a:prstGeom>
        </p:spPr>
      </p:pic>
    </p:spTree>
    <p:extLst>
      <p:ext uri="{BB962C8B-B14F-4D97-AF65-F5344CB8AC3E}">
        <p14:creationId xmlns:p14="http://schemas.microsoft.com/office/powerpoint/2010/main" val="13388488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CA713D-4F7E-7D4A-0D3B-E94B276D72E0}"/>
              </a:ext>
            </a:extLst>
          </p:cNvPr>
          <p:cNvSpPr txBox="1"/>
          <p:nvPr/>
        </p:nvSpPr>
        <p:spPr>
          <a:xfrm>
            <a:off x="0" y="0"/>
            <a:ext cx="9143999" cy="523220"/>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SCREENSHOTS</a:t>
            </a:r>
          </a:p>
        </p:txBody>
      </p:sp>
      <p:pic>
        <p:nvPicPr>
          <p:cNvPr id="4" name="Picture 3">
            <a:extLst>
              <a:ext uri="{FF2B5EF4-FFF2-40B4-BE49-F238E27FC236}">
                <a16:creationId xmlns:a16="http://schemas.microsoft.com/office/drawing/2014/main" id="{A942B420-0DCB-4CAD-6A16-E2AE61DD8942}"/>
              </a:ext>
            </a:extLst>
          </p:cNvPr>
          <p:cNvPicPr>
            <a:picLocks noChangeAspect="1"/>
          </p:cNvPicPr>
          <p:nvPr/>
        </p:nvPicPr>
        <p:blipFill>
          <a:blip r:embed="rId2"/>
          <a:srcRect/>
          <a:stretch/>
        </p:blipFill>
        <p:spPr>
          <a:xfrm>
            <a:off x="2480389" y="3429000"/>
            <a:ext cx="4520429" cy="2818997"/>
          </a:xfrm>
          <a:prstGeom prst="rect">
            <a:avLst/>
          </a:prstGeom>
          <a:ln>
            <a:solidFill>
              <a:schemeClr val="tx1"/>
            </a:solidFill>
          </a:ln>
        </p:spPr>
      </p:pic>
      <p:pic>
        <p:nvPicPr>
          <p:cNvPr id="5" name="Picture 4">
            <a:extLst>
              <a:ext uri="{FF2B5EF4-FFF2-40B4-BE49-F238E27FC236}">
                <a16:creationId xmlns:a16="http://schemas.microsoft.com/office/drawing/2014/main" id="{7B5558FF-56E5-2B11-A3CB-F0451199DB0D}"/>
              </a:ext>
            </a:extLst>
          </p:cNvPr>
          <p:cNvPicPr>
            <a:picLocks noChangeAspect="1"/>
          </p:cNvPicPr>
          <p:nvPr/>
        </p:nvPicPr>
        <p:blipFill>
          <a:blip r:embed="rId3"/>
          <a:srcRect/>
          <a:stretch/>
        </p:blipFill>
        <p:spPr>
          <a:xfrm>
            <a:off x="1781667" y="1018096"/>
            <a:ext cx="5633956" cy="1885360"/>
          </a:xfrm>
          <a:prstGeom prst="rect">
            <a:avLst/>
          </a:prstGeom>
          <a:ln>
            <a:solidFill>
              <a:schemeClr val="tx1"/>
            </a:solidFill>
          </a:ln>
        </p:spPr>
      </p:pic>
    </p:spTree>
    <p:extLst>
      <p:ext uri="{BB962C8B-B14F-4D97-AF65-F5344CB8AC3E}">
        <p14:creationId xmlns:p14="http://schemas.microsoft.com/office/powerpoint/2010/main" val="20891610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10706-336F-FEB6-D5B9-BDD854C3DF6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73682C4-2599-9895-2CBC-2218B762B00E}"/>
              </a:ext>
            </a:extLst>
          </p:cNvPr>
          <p:cNvSpPr txBox="1"/>
          <p:nvPr/>
        </p:nvSpPr>
        <p:spPr>
          <a:xfrm>
            <a:off x="0" y="0"/>
            <a:ext cx="9143999" cy="523220"/>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SCREENSHOTS</a:t>
            </a:r>
          </a:p>
        </p:txBody>
      </p:sp>
      <p:pic>
        <p:nvPicPr>
          <p:cNvPr id="4" name="Picture 3">
            <a:extLst>
              <a:ext uri="{FF2B5EF4-FFF2-40B4-BE49-F238E27FC236}">
                <a16:creationId xmlns:a16="http://schemas.microsoft.com/office/drawing/2014/main" id="{3A4F7344-DC5D-CC85-713E-48E382144FDC}"/>
              </a:ext>
            </a:extLst>
          </p:cNvPr>
          <p:cNvPicPr>
            <a:picLocks noChangeAspect="1"/>
          </p:cNvPicPr>
          <p:nvPr/>
        </p:nvPicPr>
        <p:blipFill>
          <a:blip r:embed="rId2"/>
          <a:srcRect/>
          <a:stretch/>
        </p:blipFill>
        <p:spPr>
          <a:xfrm>
            <a:off x="2658359" y="3176833"/>
            <a:ext cx="4204353" cy="3308807"/>
          </a:xfrm>
          <a:prstGeom prst="rect">
            <a:avLst/>
          </a:prstGeom>
          <a:ln>
            <a:solidFill>
              <a:schemeClr val="tx1"/>
            </a:solidFill>
          </a:ln>
        </p:spPr>
      </p:pic>
      <p:pic>
        <p:nvPicPr>
          <p:cNvPr id="5" name="Picture 4">
            <a:extLst>
              <a:ext uri="{FF2B5EF4-FFF2-40B4-BE49-F238E27FC236}">
                <a16:creationId xmlns:a16="http://schemas.microsoft.com/office/drawing/2014/main" id="{A0708082-1F7B-69BA-CAB8-79D7F963F189}"/>
              </a:ext>
            </a:extLst>
          </p:cNvPr>
          <p:cNvPicPr>
            <a:picLocks noChangeAspect="1"/>
          </p:cNvPicPr>
          <p:nvPr/>
        </p:nvPicPr>
        <p:blipFill>
          <a:blip r:embed="rId3"/>
          <a:srcRect/>
          <a:stretch/>
        </p:blipFill>
        <p:spPr>
          <a:xfrm>
            <a:off x="1781667" y="1074656"/>
            <a:ext cx="5778630" cy="1866507"/>
          </a:xfrm>
          <a:prstGeom prst="rect">
            <a:avLst/>
          </a:prstGeom>
          <a:ln>
            <a:solidFill>
              <a:schemeClr val="tx1"/>
            </a:solidFill>
          </a:ln>
        </p:spPr>
      </p:pic>
    </p:spTree>
    <p:extLst>
      <p:ext uri="{BB962C8B-B14F-4D97-AF65-F5344CB8AC3E}">
        <p14:creationId xmlns:p14="http://schemas.microsoft.com/office/powerpoint/2010/main" val="12137468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EEF0C7-FC56-3621-2A1D-B2BE4B3D0A22}"/>
              </a:ext>
            </a:extLst>
          </p:cNvPr>
          <p:cNvSpPr txBox="1"/>
          <p:nvPr/>
        </p:nvSpPr>
        <p:spPr>
          <a:xfrm>
            <a:off x="0" y="0"/>
            <a:ext cx="9144000" cy="523220"/>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CONCLUSION &amp; FUTURE ENHANCEMENTS</a:t>
            </a:r>
          </a:p>
        </p:txBody>
      </p:sp>
      <p:sp>
        <p:nvSpPr>
          <p:cNvPr id="3" name="TextBox 2">
            <a:extLst>
              <a:ext uri="{FF2B5EF4-FFF2-40B4-BE49-F238E27FC236}">
                <a16:creationId xmlns:a16="http://schemas.microsoft.com/office/drawing/2014/main" id="{60486D50-B36D-FE51-CE16-14371C781C0C}"/>
              </a:ext>
            </a:extLst>
          </p:cNvPr>
          <p:cNvSpPr txBox="1"/>
          <p:nvPr/>
        </p:nvSpPr>
        <p:spPr>
          <a:xfrm>
            <a:off x="196645" y="609600"/>
            <a:ext cx="8799871" cy="6524863"/>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Conclusion</a:t>
            </a:r>
          </a:p>
          <a:p>
            <a:endParaRPr lang="en-US" b="1"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proposed system efficiently predicts loan defaults using machine learning, reducing human errors and improving decision-making.</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provides data-driven insights, enabling rural microfinance institutions to assess risk proactively and manage loans effectively.</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system enhances accuracy, speed, and reliability compared to traditional manual methods.</a:t>
            </a:r>
          </a:p>
          <a:p>
            <a:endParaRPr lang="en-US"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Future Enhancement</a:t>
            </a:r>
          </a:p>
          <a:p>
            <a:endParaRPr lang="en-US" b="1" u="sng"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Integrate </a:t>
            </a:r>
            <a:r>
              <a:rPr lang="en-US" b="1" dirty="0">
                <a:latin typeface="Times New Roman" panose="02020603050405020304" pitchFamily="18" charset="0"/>
                <a:cs typeface="Times New Roman" panose="02020603050405020304" pitchFamily="18" charset="0"/>
              </a:rPr>
              <a:t>advanced algorithms</a:t>
            </a:r>
            <a:r>
              <a:rPr lang="en-US" dirty="0">
                <a:latin typeface="Times New Roman" panose="02020603050405020304" pitchFamily="18" charset="0"/>
                <a:cs typeface="Times New Roman" panose="02020603050405020304" pitchFamily="18" charset="0"/>
              </a:rPr>
              <a:t> like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or Neural Networks for higher prediction accuracy.</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Include </a:t>
            </a:r>
            <a:r>
              <a:rPr lang="en-US" b="1" dirty="0">
                <a:latin typeface="Times New Roman" panose="02020603050405020304" pitchFamily="18" charset="0"/>
                <a:cs typeface="Times New Roman" panose="02020603050405020304" pitchFamily="18" charset="0"/>
              </a:rPr>
              <a:t>real-time monitoring</a:t>
            </a:r>
            <a:r>
              <a:rPr lang="en-US" dirty="0">
                <a:latin typeface="Times New Roman" panose="02020603050405020304" pitchFamily="18" charset="0"/>
                <a:cs typeface="Times New Roman" panose="02020603050405020304" pitchFamily="18" charset="0"/>
              </a:rPr>
              <a:t> of borrower behavior for continuous risk assessment.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Extend the system to </a:t>
            </a:r>
            <a:r>
              <a:rPr lang="en-US" b="1" dirty="0">
                <a:latin typeface="Times New Roman" panose="02020603050405020304" pitchFamily="18" charset="0"/>
                <a:cs typeface="Times New Roman" panose="02020603050405020304" pitchFamily="18" charset="0"/>
              </a:rPr>
              <a:t>mobile platforms</a:t>
            </a:r>
            <a:r>
              <a:rPr lang="en-US" dirty="0">
                <a:latin typeface="Times New Roman" panose="02020603050405020304" pitchFamily="18" charset="0"/>
                <a:cs typeface="Times New Roman" panose="02020603050405020304" pitchFamily="18" charset="0"/>
              </a:rPr>
              <a:t> for easier access by rural officers in remote areas.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Incorporate </a:t>
            </a:r>
            <a:r>
              <a:rPr lang="en-US" b="1" dirty="0">
                <a:latin typeface="Times New Roman" panose="02020603050405020304" pitchFamily="18" charset="0"/>
                <a:cs typeface="Times New Roman" panose="02020603050405020304" pitchFamily="18" charset="0"/>
              </a:rPr>
              <a:t>additional socio-economic and behavioral features</a:t>
            </a:r>
            <a:r>
              <a:rPr lang="en-US" dirty="0">
                <a:latin typeface="Times New Roman" panose="02020603050405020304" pitchFamily="18" charset="0"/>
                <a:cs typeface="Times New Roman" panose="02020603050405020304" pitchFamily="18" charset="0"/>
              </a:rPr>
              <a:t> for more comprehensive risk evaluation.</a:t>
            </a:r>
          </a:p>
          <a:p>
            <a:endParaRPr lang="en-IN" dirty="0"/>
          </a:p>
        </p:txBody>
      </p:sp>
    </p:spTree>
    <p:extLst>
      <p:ext uri="{BB962C8B-B14F-4D97-AF65-F5344CB8AC3E}">
        <p14:creationId xmlns:p14="http://schemas.microsoft.com/office/powerpoint/2010/main" val="7274747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2EB8D3-49AC-6D73-C209-00DAF8F0E134}"/>
              </a:ext>
            </a:extLst>
          </p:cNvPr>
          <p:cNvSpPr txBox="1"/>
          <p:nvPr/>
        </p:nvSpPr>
        <p:spPr>
          <a:xfrm>
            <a:off x="0" y="1"/>
            <a:ext cx="9144000" cy="523220"/>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56F518B4-9B64-22ED-0D0E-AC3474D3C393}"/>
              </a:ext>
            </a:extLst>
          </p:cNvPr>
          <p:cNvSpPr txBox="1"/>
          <p:nvPr/>
        </p:nvSpPr>
        <p:spPr>
          <a:xfrm>
            <a:off x="117987" y="523221"/>
            <a:ext cx="8927690" cy="646330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 M. Z. Hussain, et al., “Bank Loan Prediction System Using Machine Learning Models,” IEEE I2CT, 2024.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S. Fan, “Personal Loan Default Prediction Using </a:t>
            </a:r>
            <a:r>
              <a:rPr lang="en-IN" dirty="0" err="1">
                <a:latin typeface="Times New Roman" panose="02020603050405020304" pitchFamily="18" charset="0"/>
                <a:cs typeface="Times New Roman" panose="02020603050405020304" pitchFamily="18" charset="0"/>
              </a:rPr>
              <a:t>LightGBM</a:t>
            </a:r>
            <a:r>
              <a:rPr lang="en-IN" dirty="0">
                <a:latin typeface="Times New Roman" panose="02020603050405020304" pitchFamily="18" charset="0"/>
                <a:cs typeface="Times New Roman" panose="02020603050405020304" pitchFamily="18" charset="0"/>
              </a:rPr>
              <a:t>,” IEEE ICPECA, 2023.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[3] P. Sanyal, et al., “Voting Ensemble Model for Credit Risk Prediction,” IEEE Conference, 2024.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[4] N. Innan, et al., “Loan Eligibility Prediction Using Quantum Neural Networks,” IEEE (Preprint), 2024.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[5] I. Emmanuel, et al., “Credit Risk Prediction Using Stacked Classifier and Feature Selection,” IEEE, 2025.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[6] A. Singh, “Application of Explainable AI in Loan Default Risk Assessment,” </a:t>
            </a:r>
            <a:r>
              <a:rPr lang="en-IN" dirty="0" err="1">
                <a:latin typeface="Times New Roman" panose="02020603050405020304" pitchFamily="18" charset="0"/>
                <a:cs typeface="Times New Roman" panose="02020603050405020304" pitchFamily="18" charset="0"/>
              </a:rPr>
              <a:t>arXiv</a:t>
            </a:r>
            <a:r>
              <a:rPr lang="en-IN" dirty="0">
                <a:latin typeface="Times New Roman" panose="02020603050405020304" pitchFamily="18" charset="0"/>
                <a:cs typeface="Times New Roman" panose="02020603050405020304" pitchFamily="18" charset="0"/>
              </a:rPr>
              <a:t> (Financial AI Research Group), 2024.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[7] R. Kumar, “Credit Scoring Models Using </a:t>
            </a:r>
            <a:r>
              <a:rPr lang="en-IN" dirty="0" err="1">
                <a:latin typeface="Times New Roman" panose="02020603050405020304" pitchFamily="18" charset="0"/>
                <a:cs typeface="Times New Roman" panose="02020603050405020304" pitchFamily="18" charset="0"/>
              </a:rPr>
              <a:t>XGBoost</a:t>
            </a:r>
            <a:r>
              <a:rPr lang="en-IN" dirty="0">
                <a:latin typeface="Times New Roman" panose="02020603050405020304" pitchFamily="18" charset="0"/>
                <a:cs typeface="Times New Roman" panose="02020603050405020304" pitchFamily="18" charset="0"/>
              </a:rPr>
              <a:t> and Random Forest: A Comparative Study,” Springer Journal of Financial Data Science, 2023.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[8] Y. Chen, “</a:t>
            </a:r>
            <a:r>
              <a:rPr lang="en-IN" dirty="0" err="1">
                <a:latin typeface="Times New Roman" panose="02020603050405020304" pitchFamily="18" charset="0"/>
                <a:cs typeface="Times New Roman" panose="02020603050405020304" pitchFamily="18" charset="0"/>
              </a:rPr>
              <a:t>LightGBM</a:t>
            </a:r>
            <a:r>
              <a:rPr lang="en-IN" dirty="0">
                <a:latin typeface="Times New Roman" panose="02020603050405020304" pitchFamily="18" charset="0"/>
                <a:cs typeface="Times New Roman" panose="02020603050405020304" pitchFamily="18" charset="0"/>
              </a:rPr>
              <a:t>-Based Loan Repayment Prediction for Microfinance Institutions,” Elsevier Journal of Applied Computing in Finance, 2024.</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30333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44C5F2-9558-33AD-97CE-969D73C72A23}"/>
              </a:ext>
            </a:extLst>
          </p:cNvPr>
          <p:cNvSpPr txBox="1"/>
          <p:nvPr/>
        </p:nvSpPr>
        <p:spPr>
          <a:xfrm>
            <a:off x="235974" y="137652"/>
            <a:ext cx="8613057" cy="646330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[9] F. Alvarez, “Deep Neural Networks for Credit Default Prediction in Emerging Markets,” IEEE Transactions on Computational Intelligence, 2023. </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[10] J. Park, “Hybrid Ensemble Learning for Loan Repayment Prediction,” ACM International Conference on Data Science in Finance, 2024.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[11] </a:t>
            </a:r>
            <a:r>
              <a:rPr lang="en-US" dirty="0" err="1">
                <a:latin typeface="Times New Roman" panose="02020603050405020304" pitchFamily="18" charset="0"/>
                <a:cs typeface="Times New Roman" panose="02020603050405020304" pitchFamily="18" charset="0"/>
              </a:rPr>
              <a:t>Ampountolas</a:t>
            </a:r>
            <a:r>
              <a:rPr lang="en-US" dirty="0">
                <a:latin typeface="Times New Roman" panose="02020603050405020304" pitchFamily="18" charset="0"/>
                <a:cs typeface="Times New Roman" panose="02020603050405020304" pitchFamily="18" charset="0"/>
              </a:rPr>
              <a:t>, A., &amp; Legg, M. (2021). A Machine Learning Approach for Micro-Credit Scoring. Risks, 9(3), 50. This paper compares various machine learning classifiers for micro-lending credit scoring when credit history is missing. </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[12] Dashnyam, B., </a:t>
            </a:r>
            <a:r>
              <a:rPr lang="en-IN" dirty="0" err="1">
                <a:latin typeface="Times New Roman" panose="02020603050405020304" pitchFamily="18" charset="0"/>
                <a:cs typeface="Times New Roman" panose="02020603050405020304" pitchFamily="18" charset="0"/>
              </a:rPr>
              <a:t>Uvgunkhuu</a:t>
            </a:r>
            <a:r>
              <a:rPr lang="en-IN" dirty="0">
                <a:latin typeface="Times New Roman" panose="02020603050405020304" pitchFamily="18" charset="0"/>
                <a:cs typeface="Times New Roman" panose="02020603050405020304" pitchFamily="18" charset="0"/>
              </a:rPr>
              <a:t>, G.-O., &amp; </a:t>
            </a:r>
            <a:r>
              <a:rPr lang="en-IN" dirty="0" err="1">
                <a:latin typeface="Times New Roman" panose="02020603050405020304" pitchFamily="18" charset="0"/>
                <a:cs typeface="Times New Roman" panose="02020603050405020304" pitchFamily="18" charset="0"/>
              </a:rPr>
              <a:t>Sosorbaram</a:t>
            </a:r>
            <a:r>
              <a:rPr lang="en-IN" dirty="0">
                <a:latin typeface="Times New Roman" panose="02020603050405020304" pitchFamily="18" charset="0"/>
                <a:cs typeface="Times New Roman" panose="02020603050405020304" pitchFamily="18" charset="0"/>
              </a:rPr>
              <a:t>, B. (2024). The Machine Learning Methods for Micro-Credit Scoring: The Case of Micro-Financing in Mongolia. </a:t>
            </a:r>
            <a:r>
              <a:rPr lang="en-IN" dirty="0" err="1">
                <a:latin typeface="Times New Roman" panose="02020603050405020304" pitchFamily="18" charset="0"/>
                <a:cs typeface="Times New Roman" panose="02020603050405020304" pitchFamily="18" charset="0"/>
              </a:rPr>
              <a:t>Eduvest</a:t>
            </a:r>
            <a:r>
              <a:rPr lang="en-IN" dirty="0">
                <a:latin typeface="Times New Roman" panose="02020603050405020304" pitchFamily="18" charset="0"/>
                <a:cs typeface="Times New Roman" panose="02020603050405020304" pitchFamily="18" charset="0"/>
              </a:rPr>
              <a:t> – Journal of Universal Studies, 4(6). Shows how Random Forest and </a:t>
            </a:r>
            <a:r>
              <a:rPr lang="en-IN" dirty="0" err="1">
                <a:latin typeface="Times New Roman" panose="02020603050405020304" pitchFamily="18" charset="0"/>
                <a:cs typeface="Times New Roman" panose="02020603050405020304" pitchFamily="18" charset="0"/>
              </a:rPr>
              <a:t>XGBoost</a:t>
            </a:r>
            <a:r>
              <a:rPr lang="en-IN" dirty="0">
                <a:latin typeface="Times New Roman" panose="02020603050405020304" pitchFamily="18" charset="0"/>
                <a:cs typeface="Times New Roman" panose="02020603050405020304" pitchFamily="18" charset="0"/>
              </a:rPr>
              <a:t> outperform for microloan repayment prediction.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[13] Kore, S., Khade, S., Sarkar, I., et al. (2025). A Survey on Loan Repayment Prediction Using Various Techniques. TIJER, Vol 12, Issue 6. A survey paper that reviews many ML methods (logistic regression, random forests, neural nets) in loan repayment prediction.</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[14] Hu, X., Huang, Y., Li, B., &amp; Lu, T. (2023). Inclusive FinTech Lending via Contrastive Learning and Domain Adaptation. </a:t>
            </a:r>
            <a:r>
              <a:rPr lang="en-IN" dirty="0" err="1">
                <a:latin typeface="Times New Roman" panose="02020603050405020304" pitchFamily="18" charset="0"/>
                <a:cs typeface="Times New Roman" panose="02020603050405020304" pitchFamily="18" charset="0"/>
              </a:rPr>
              <a:t>arXiv</a:t>
            </a:r>
            <a:r>
              <a:rPr lang="en-IN" dirty="0">
                <a:latin typeface="Times New Roman" panose="02020603050405020304" pitchFamily="18" charset="0"/>
                <a:cs typeface="Times New Roman" panose="02020603050405020304" pitchFamily="18" charset="0"/>
              </a:rPr>
              <a:t> preprint. Discusses bias and domain adaptation in micro/FinTech lending.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22177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7B8F4C-9822-8F1F-EF81-4C1F62348ECF}"/>
              </a:ext>
            </a:extLst>
          </p:cNvPr>
          <p:cNvSpPr txBox="1"/>
          <p:nvPr/>
        </p:nvSpPr>
        <p:spPr>
          <a:xfrm>
            <a:off x="167148" y="127819"/>
            <a:ext cx="8721213" cy="701730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[15] Koffi, C. H. A., </a:t>
            </a:r>
            <a:r>
              <a:rPr lang="en-IN" dirty="0" err="1">
                <a:latin typeface="Times New Roman" panose="02020603050405020304" pitchFamily="18" charset="0"/>
                <a:cs typeface="Times New Roman" panose="02020603050405020304" pitchFamily="18" charset="0"/>
              </a:rPr>
              <a:t>Biatat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Djeundje</a:t>
            </a:r>
            <a:r>
              <a:rPr lang="en-IN" dirty="0">
                <a:latin typeface="Times New Roman" panose="02020603050405020304" pitchFamily="18" charset="0"/>
                <a:cs typeface="Times New Roman" panose="02020603050405020304" pitchFamily="18" charset="0"/>
              </a:rPr>
              <a:t>, V., &amp; </a:t>
            </a:r>
            <a:r>
              <a:rPr lang="en-IN" dirty="0" err="1">
                <a:latin typeface="Times New Roman" panose="02020603050405020304" pitchFamily="18" charset="0"/>
                <a:cs typeface="Times New Roman" panose="02020603050405020304" pitchFamily="18" charset="0"/>
              </a:rPr>
              <a:t>Menoukeu</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Pamen</a:t>
            </a:r>
            <a:r>
              <a:rPr lang="en-IN" dirty="0">
                <a:latin typeface="Times New Roman" panose="02020603050405020304" pitchFamily="18" charset="0"/>
                <a:cs typeface="Times New Roman" panose="02020603050405020304" pitchFamily="18" charset="0"/>
              </a:rPr>
              <a:t>, O. (2024). Emphasises how social/cultural factors affect repayment in microfinance contexts. </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[16] “Leveraging Transactional Data for Micro and Small Enterprise Lending” (2024). CGAP Research. Highlights use </a:t>
            </a:r>
          </a:p>
          <a:p>
            <a:r>
              <a:rPr lang="en-US" dirty="0">
                <a:latin typeface="Times New Roman" panose="02020603050405020304" pitchFamily="18" charset="0"/>
                <a:cs typeface="Times New Roman" panose="02020603050405020304" pitchFamily="18" charset="0"/>
              </a:rPr>
              <a:t>of alternative data (mobile/transactional) for credit scoring in emerging markets.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[17] Two‑class Bayes point machines in repayment prediction of low credit borrowers (Maloney, Hong &amp; Nag, 2022) – Focuses on predicting loan repayment among low credit borrowers using machine learning approaches.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[18] Explainable prediction of loan default based on machine learning (2023) – Examines factors influencing loan defaults and emphasizes interpretability of ML models.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[19]. Credit risk assessment of small and micro enterprise based on machine learning (Gu et al., 2024) – Addresses credit risk for SMEs/micro-enterprises using ML and handling imbalanced data. </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[20] </a:t>
            </a:r>
            <a:r>
              <a:rPr lang="en-IN" dirty="0" err="1">
                <a:latin typeface="Times New Roman" panose="02020603050405020304" pitchFamily="18" charset="0"/>
                <a:cs typeface="Times New Roman" panose="02020603050405020304" pitchFamily="18" charset="0"/>
              </a:rPr>
              <a:t>Behavioral</a:t>
            </a:r>
            <a:r>
              <a:rPr lang="en-IN" dirty="0">
                <a:latin typeface="Times New Roman" panose="02020603050405020304" pitchFamily="18" charset="0"/>
                <a:cs typeface="Times New Roman" panose="02020603050405020304" pitchFamily="18" charset="0"/>
              </a:rPr>
              <a:t> Patterns in Micro‑lending: Enhancing Credit Risk Assessment (</a:t>
            </a:r>
            <a:r>
              <a:rPr lang="en-IN" dirty="0" err="1">
                <a:latin typeface="Times New Roman" panose="02020603050405020304" pitchFamily="18" charset="0"/>
                <a:cs typeface="Times New Roman" panose="02020603050405020304" pitchFamily="18" charset="0"/>
              </a:rPr>
              <a:t>Aldrees</a:t>
            </a:r>
            <a:r>
              <a:rPr lang="en-IN" dirty="0">
                <a:latin typeface="Times New Roman" panose="02020603050405020304" pitchFamily="18" charset="0"/>
                <a:cs typeface="Times New Roman" panose="02020603050405020304" pitchFamily="18" charset="0"/>
              </a:rPr>
              <a:t>, 2025) – Proposes novel methods using collaborative filtering &amp; </a:t>
            </a:r>
            <a:r>
              <a:rPr lang="en-IN" dirty="0" err="1">
                <a:latin typeface="Times New Roman" panose="02020603050405020304" pitchFamily="18" charset="0"/>
                <a:cs typeface="Times New Roman" panose="02020603050405020304" pitchFamily="18" charset="0"/>
              </a:rPr>
              <a:t>behavioral</a:t>
            </a:r>
            <a:r>
              <a:rPr lang="en-IN" dirty="0">
                <a:latin typeface="Times New Roman" panose="02020603050405020304" pitchFamily="18" charset="0"/>
                <a:cs typeface="Times New Roman" panose="02020603050405020304" pitchFamily="18" charset="0"/>
              </a:rPr>
              <a:t> data for micro-lending risk assessment. </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[21] AI‑Based Credit Scoring Models in Microfinance (Rehman et al., 2025) – A review of AI/ML in microfinance credit scoring, discussing inclusion, risks, and ethics.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69672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92F676-BBBE-21C0-5537-B092AAAE04D4}"/>
              </a:ext>
            </a:extLst>
          </p:cNvPr>
          <p:cNvSpPr txBox="1"/>
          <p:nvPr/>
        </p:nvSpPr>
        <p:spPr>
          <a:xfrm>
            <a:off x="1828801" y="2905780"/>
            <a:ext cx="5289755"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4082667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6"/>
          <p:cNvSpPr txBox="1"/>
          <p:nvPr/>
        </p:nvSpPr>
        <p:spPr>
          <a:xfrm>
            <a:off x="0" y="3"/>
            <a:ext cx="9144000" cy="875068"/>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a:ln w="9525" cap="flat" cmpd="sng">
            <a:solidFill>
              <a:schemeClr val="bg1">
                <a:lumMod val="85000"/>
              </a:schemeClr>
            </a:solidFill>
            <a:prstDash val="solid"/>
            <a:miter lim="800000"/>
            <a:headEnd type="none" w="sm" len="sm"/>
            <a:tailEnd type="none" w="sm" len="sm"/>
          </a:ln>
          <a:effectLst/>
        </p:spPr>
        <p:txBody>
          <a:bodyPr spcFirstLastPara="1" wrap="square" lIns="91425" tIns="45700" rIns="91425" bIns="45700" anchor="ctr" anchorCtr="0">
            <a:noAutofit/>
          </a:bodyPr>
          <a:lstStyle/>
          <a:p>
            <a:pPr algn="ctr">
              <a:buClr>
                <a:srgbClr val="FFFFFF"/>
              </a:buClr>
              <a:buSzPts val="2400"/>
            </a:pPr>
            <a:r>
              <a:rPr lang="en-US" sz="2800" b="1" dirty="0">
                <a:latin typeface="Times New Roman" panose="02020603050405020304" pitchFamily="18" charset="0"/>
                <a:cs typeface="Times New Roman" panose="02020603050405020304" pitchFamily="18" charset="0"/>
                <a:sym typeface="Book Antiqua"/>
              </a:rPr>
              <a:t>SUSTAINABLE DEVELOPMENT GOAL (SDG)</a:t>
            </a:r>
          </a:p>
          <a:p>
            <a:pPr algn="ctr">
              <a:buClr>
                <a:srgbClr val="FFFFFF"/>
              </a:buClr>
              <a:buSzPts val="2400"/>
            </a:pPr>
            <a:r>
              <a:rPr lang="en-US" sz="2800" b="1" dirty="0">
                <a:latin typeface="Times New Roman" panose="02020603050405020304" pitchFamily="18" charset="0"/>
                <a:cs typeface="Times New Roman" panose="02020603050405020304" pitchFamily="18" charset="0"/>
                <a:sym typeface="Book Antiqua"/>
              </a:rPr>
              <a:t>TARGET FOR THIS PROJECT</a:t>
            </a:r>
            <a:endParaRPr sz="2800" b="1" dirty="0">
              <a:latin typeface="Times New Roman" panose="02020603050405020304" pitchFamily="18" charset="0"/>
              <a:cs typeface="Times New Roman" panose="02020603050405020304" pitchFamily="18" charset="0"/>
              <a:sym typeface="Arial"/>
            </a:endParaRPr>
          </a:p>
        </p:txBody>
      </p:sp>
      <p:sp>
        <p:nvSpPr>
          <p:cNvPr id="18" name="Rectangle 16">
            <a:extLst>
              <a:ext uri="{FF2B5EF4-FFF2-40B4-BE49-F238E27FC236}">
                <a16:creationId xmlns:a16="http://schemas.microsoft.com/office/drawing/2014/main" id="{9CC3F381-1166-E3D2-8AC7-826AF0719467}"/>
              </a:ext>
            </a:extLst>
          </p:cNvPr>
          <p:cNvSpPr>
            <a:spLocks noChangeArrowheads="1"/>
          </p:cNvSpPr>
          <p:nvPr/>
        </p:nvSpPr>
        <p:spPr bwMode="auto">
          <a:xfrm rot="10800000" flipV="1">
            <a:off x="511279" y="2728569"/>
            <a:ext cx="783630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altLang="en-US" dirty="0">
              <a:latin typeface="Arial" panose="020B0604020202020204" pitchFamily="34" charset="0"/>
            </a:endParaRPr>
          </a:p>
          <a:p>
            <a:pPr eaLnBrk="0" fontAlgn="base" hangingPunct="0">
              <a:spcBef>
                <a:spcPct val="0"/>
              </a:spcBef>
              <a:spcAft>
                <a:spcPct val="0"/>
              </a:spcAft>
            </a:pPr>
            <a:endParaRPr lang="en-US" altLang="en-US" dirty="0">
              <a:latin typeface="Arial" panose="020B0604020202020204" pitchFamily="34" charset="0"/>
            </a:endParaRPr>
          </a:p>
        </p:txBody>
      </p:sp>
      <p:sp>
        <p:nvSpPr>
          <p:cNvPr id="20" name="Rectangle 18">
            <a:extLst>
              <a:ext uri="{FF2B5EF4-FFF2-40B4-BE49-F238E27FC236}">
                <a16:creationId xmlns:a16="http://schemas.microsoft.com/office/drawing/2014/main" id="{2E1EF516-D47B-E6AF-CF53-CE91C7A1EAA0}"/>
              </a:ext>
            </a:extLst>
          </p:cNvPr>
          <p:cNvSpPr>
            <a:spLocks noChangeArrowheads="1"/>
          </p:cNvSpPr>
          <p:nvPr/>
        </p:nvSpPr>
        <p:spPr bwMode="auto">
          <a:xfrm rot="10800000" flipV="1">
            <a:off x="1154803" y="3753736"/>
            <a:ext cx="7192785"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endParaRPr lang="en-US" altLang="en-US" sz="700" b="1">
              <a:latin typeface="Arial" panose="020B0604020202020204" pitchFamily="34" charset="0"/>
            </a:endParaRPr>
          </a:p>
          <a:p>
            <a:pPr eaLnBrk="0" fontAlgn="base" hangingPunct="0">
              <a:spcBef>
                <a:spcPct val="0"/>
              </a:spcBef>
              <a:spcAft>
                <a:spcPct val="0"/>
              </a:spcAft>
            </a:pPr>
            <a:endParaRPr lang="en-US" altLang="en-US">
              <a:latin typeface="Arial" panose="020B0604020202020204" pitchFamily="34" charset="0"/>
            </a:endParaRPr>
          </a:p>
        </p:txBody>
      </p:sp>
      <p:sp>
        <p:nvSpPr>
          <p:cNvPr id="3" name="TextBox 2">
            <a:extLst>
              <a:ext uri="{FF2B5EF4-FFF2-40B4-BE49-F238E27FC236}">
                <a16:creationId xmlns:a16="http://schemas.microsoft.com/office/drawing/2014/main" id="{9D690CA1-6C8B-87B5-4281-EC18171481C5}"/>
              </a:ext>
            </a:extLst>
          </p:cNvPr>
          <p:cNvSpPr txBox="1"/>
          <p:nvPr/>
        </p:nvSpPr>
        <p:spPr>
          <a:xfrm>
            <a:off x="201561" y="1053851"/>
            <a:ext cx="4832555" cy="5324535"/>
          </a:xfrm>
          <a:prstGeom prst="rect">
            <a:avLst/>
          </a:prstGeom>
          <a:noFill/>
        </p:spPr>
        <p:txBody>
          <a:bodyPr wrap="square" rtlCol="0">
            <a:spAutoFit/>
          </a:bodyPr>
          <a:lstStyle/>
          <a:p>
            <a:pPr marL="342900" indent="-342900">
              <a:buFont typeface="Wingdings" panose="05000000000000000000" pitchFamily="2" charset="2"/>
              <a:buChar char="ü"/>
            </a:pPr>
            <a:r>
              <a:rPr lang="en-IN" sz="2000" b="1" dirty="0">
                <a:latin typeface="Times New Roman" panose="02020603050405020304" pitchFamily="18" charset="0"/>
                <a:cs typeface="Times New Roman" panose="02020603050405020304" pitchFamily="18" charset="0"/>
              </a:rPr>
              <a:t>SDG 1</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No Poverty</a:t>
            </a:r>
          </a:p>
          <a:p>
            <a:r>
              <a:rPr lang="en-US" sz="2000" dirty="0">
                <a:latin typeface="Times New Roman" panose="02020603050405020304" pitchFamily="18" charset="0"/>
                <a:cs typeface="Times New Roman" panose="02020603050405020304" pitchFamily="18" charset="0"/>
              </a:rPr>
              <a:t>By enabling Microfinance Institutions (MFIs) to safely expand services and provide microloans that support income generation.</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SDG 8: Decent Work and Economic Growth:</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By promoting responsible, data-driven lending, which stimulates local economic activity and job creation in rural areas.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SDG 10: Reduced Inequalities: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overcomes financial exclusion by offering an objective, non-traditional credit scoring method, enabling MFIs to fairly assess underserved rural applicants regardless of formal banking history.</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DD53B12-43F1-46F4-28D7-8B56D45E9D80}"/>
              </a:ext>
            </a:extLst>
          </p:cNvPr>
          <p:cNvPicPr>
            <a:picLocks noChangeAspect="1"/>
          </p:cNvPicPr>
          <p:nvPr/>
        </p:nvPicPr>
        <p:blipFill>
          <a:blip r:embed="rId3"/>
          <a:stretch>
            <a:fillRect/>
          </a:stretch>
        </p:blipFill>
        <p:spPr>
          <a:xfrm>
            <a:off x="6911862" y="875071"/>
            <a:ext cx="1925504" cy="2074606"/>
          </a:xfrm>
          <a:prstGeom prst="rect">
            <a:avLst/>
          </a:prstGeom>
        </p:spPr>
      </p:pic>
      <p:pic>
        <p:nvPicPr>
          <p:cNvPr id="7" name="Picture 6">
            <a:extLst>
              <a:ext uri="{FF2B5EF4-FFF2-40B4-BE49-F238E27FC236}">
                <a16:creationId xmlns:a16="http://schemas.microsoft.com/office/drawing/2014/main" id="{3D9868B8-FD57-83C9-A28A-376B9C8E5FEE}"/>
              </a:ext>
            </a:extLst>
          </p:cNvPr>
          <p:cNvPicPr>
            <a:picLocks noChangeAspect="1"/>
          </p:cNvPicPr>
          <p:nvPr/>
        </p:nvPicPr>
        <p:blipFill>
          <a:blip r:embed="rId4"/>
          <a:stretch>
            <a:fillRect/>
          </a:stretch>
        </p:blipFill>
        <p:spPr>
          <a:xfrm>
            <a:off x="5161935" y="2728569"/>
            <a:ext cx="1925504" cy="1949572"/>
          </a:xfrm>
          <a:prstGeom prst="rect">
            <a:avLst/>
          </a:prstGeom>
        </p:spPr>
      </p:pic>
      <p:pic>
        <p:nvPicPr>
          <p:cNvPr id="9" name="Picture 8">
            <a:extLst>
              <a:ext uri="{FF2B5EF4-FFF2-40B4-BE49-F238E27FC236}">
                <a16:creationId xmlns:a16="http://schemas.microsoft.com/office/drawing/2014/main" id="{9F8B35DF-8F73-F544-06A7-A36C9C1FF0CC}"/>
              </a:ext>
            </a:extLst>
          </p:cNvPr>
          <p:cNvPicPr>
            <a:picLocks noChangeAspect="1"/>
          </p:cNvPicPr>
          <p:nvPr/>
        </p:nvPicPr>
        <p:blipFill>
          <a:blip r:embed="rId5"/>
          <a:stretch>
            <a:fillRect/>
          </a:stretch>
        </p:blipFill>
        <p:spPr>
          <a:xfrm>
            <a:off x="7077996" y="4457034"/>
            <a:ext cx="1759370" cy="194957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DDD16-A187-DCA3-6DC7-EB4E558E36FF}"/>
              </a:ext>
            </a:extLst>
          </p:cNvPr>
          <p:cNvSpPr>
            <a:spLocks noGrp="1"/>
          </p:cNvSpPr>
          <p:nvPr>
            <p:ph type="title"/>
          </p:nvPr>
        </p:nvSpPr>
        <p:spPr>
          <a:xfrm>
            <a:off x="0" y="0"/>
            <a:ext cx="9144000" cy="491612"/>
          </a:xfr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a:ln>
            <a:solidFill>
              <a:schemeClr val="bg1">
                <a:lumMod val="85000"/>
              </a:schemeClr>
            </a:solidFill>
          </a:ln>
        </p:spPr>
        <p:txBody>
          <a:bodyPr>
            <a:normAutofit/>
          </a:bodyPr>
          <a:lstStyle/>
          <a:p>
            <a:pPr algn="ctr"/>
            <a:r>
              <a:rPr lang="en-IN" sz="2800" b="1" dirty="0">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0F452840-C29F-0B0A-1966-601DB0B828E7}"/>
              </a:ext>
            </a:extLst>
          </p:cNvPr>
          <p:cNvSpPr txBox="1"/>
          <p:nvPr/>
        </p:nvSpPr>
        <p:spPr>
          <a:xfrm>
            <a:off x="353960" y="766916"/>
            <a:ext cx="8445911" cy="5697072"/>
          </a:xfrm>
          <a:prstGeom prst="rect">
            <a:avLst/>
          </a:prstGeom>
          <a:noFill/>
        </p:spPr>
        <p:txBody>
          <a:bodyPr wrap="square" rtlCol="0">
            <a:spAutoFit/>
          </a:bodyPr>
          <a:lstStyle/>
          <a:p>
            <a:pPr lvl="0">
              <a:spcBef>
                <a:spcPts val="1800"/>
              </a:spcBef>
              <a:buClr>
                <a:schemeClr val="dk1"/>
              </a:buClr>
              <a:buSzPts val="1100"/>
            </a:pPr>
            <a:r>
              <a:rPr lang="en-US" sz="2000" b="1" u="sng" dirty="0">
                <a:solidFill>
                  <a:srgbClr val="222222"/>
                </a:solidFill>
                <a:highlight>
                  <a:srgbClr val="FFFFFF"/>
                </a:highlight>
                <a:latin typeface="Times New Roman" panose="02020603050405020304" pitchFamily="18" charset="0"/>
                <a:ea typeface="Book Antiqua"/>
                <a:cs typeface="Times New Roman" panose="02020603050405020304" pitchFamily="18" charset="0"/>
                <a:sym typeface="Book Antiqua"/>
              </a:rPr>
              <a:t>Social Problem Being Addressed:</a:t>
            </a:r>
          </a:p>
          <a:p>
            <a:pPr lvl="0">
              <a:spcBef>
                <a:spcPts val="1800"/>
              </a:spcBef>
              <a:buClr>
                <a:schemeClr val="dk1"/>
              </a:buClr>
              <a:buSzPts val="1100"/>
            </a:pPr>
            <a:r>
              <a:rPr lang="en-US" sz="2000" dirty="0">
                <a:latin typeface="Times New Roman" panose="02020603050405020304" pitchFamily="18" charset="0"/>
                <a:cs typeface="Times New Roman" panose="02020603050405020304" pitchFamily="18" charset="0"/>
              </a:rPr>
              <a:t>Many people take small loans from microfinance companies. But many of them are not able to repay the loan on time. This happens because there is no smart way to check who can repay and who cannot. Most villagers do not have a credit score or bank history.</a:t>
            </a:r>
            <a:endParaRPr lang="en-US" sz="2000" dirty="0">
              <a:solidFill>
                <a:srgbClr val="222222"/>
              </a:solidFill>
              <a:highlight>
                <a:srgbClr val="FFFFFF"/>
              </a:highlight>
              <a:latin typeface="Times New Roman" panose="02020603050405020304" pitchFamily="18" charset="0"/>
              <a:cs typeface="Times New Roman" panose="02020603050405020304" pitchFamily="18" charset="0"/>
              <a:sym typeface="Book Antiqua"/>
            </a:endParaRPr>
          </a:p>
          <a:p>
            <a:pPr lvl="0">
              <a:spcBef>
                <a:spcPts val="1800"/>
              </a:spcBef>
              <a:buClr>
                <a:schemeClr val="dk1"/>
              </a:buClr>
              <a:buSzPts val="1100"/>
            </a:pPr>
            <a:r>
              <a:rPr lang="en-US" sz="2000" b="1" u="sng" dirty="0">
                <a:solidFill>
                  <a:srgbClr val="222222"/>
                </a:solidFill>
                <a:highlight>
                  <a:srgbClr val="FFFFFF"/>
                </a:highlight>
                <a:latin typeface="Times New Roman" panose="02020603050405020304" pitchFamily="18" charset="0"/>
                <a:ea typeface="Book Antiqua"/>
                <a:cs typeface="Times New Roman" panose="02020603050405020304" pitchFamily="18" charset="0"/>
                <a:sym typeface="Book Antiqua"/>
              </a:rPr>
              <a:t>Who Is Affected &amp; How:</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Villagers are affected because they don’t get loans easily or have to pay more interest.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Loan companies are affected because they lose money when people don’t repay.</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This creates a big gap between poor people and financial services.</a:t>
            </a:r>
          </a:p>
          <a:p>
            <a:pPr lvl="0">
              <a:spcBef>
                <a:spcPts val="1800"/>
              </a:spcBef>
              <a:buClr>
                <a:schemeClr val="dk1"/>
              </a:buClr>
              <a:buSzPts val="1100"/>
            </a:pPr>
            <a:r>
              <a:rPr lang="en-US" sz="2000" b="1" u="sng" dirty="0">
                <a:solidFill>
                  <a:srgbClr val="222222"/>
                </a:solidFill>
                <a:highlight>
                  <a:srgbClr val="FFFFFF"/>
                </a:highlight>
                <a:latin typeface="Times New Roman" panose="02020603050405020304" pitchFamily="18" charset="0"/>
                <a:ea typeface="Book Antiqua"/>
                <a:cs typeface="Times New Roman" panose="02020603050405020304" pitchFamily="18" charset="0"/>
                <a:sym typeface="Book Antiqua"/>
              </a:rPr>
              <a:t>One-Line Problem Statement:</a:t>
            </a:r>
          </a:p>
          <a:p>
            <a:pPr lvl="0">
              <a:spcBef>
                <a:spcPts val="1800"/>
              </a:spcBef>
              <a:buClr>
                <a:schemeClr val="dk1"/>
              </a:buClr>
              <a:buSzPts val="1100"/>
            </a:pPr>
            <a:r>
              <a:rPr lang="en-US" sz="2000" dirty="0">
                <a:latin typeface="Times New Roman" panose="02020603050405020304" pitchFamily="18" charset="0"/>
                <a:cs typeface="Times New Roman" panose="02020603050405020304" pitchFamily="18" charset="0"/>
              </a:rPr>
              <a:t>There is no proper system to check loan repayment risk, which causes more loan failures.</a:t>
            </a:r>
            <a:endParaRPr lang="en-US" sz="2000" dirty="0">
              <a:solidFill>
                <a:srgbClr val="222222"/>
              </a:solidFill>
              <a:highlight>
                <a:srgbClr val="FFFFFF"/>
              </a:highlight>
              <a:latin typeface="Times New Roman" panose="02020603050405020304" pitchFamily="18" charset="0"/>
              <a:cs typeface="Times New Roman" panose="02020603050405020304" pitchFamily="18" charset="0"/>
              <a:sym typeface="Book Antiqua"/>
            </a:endParaRPr>
          </a:p>
          <a:p>
            <a:pPr>
              <a:lnSpc>
                <a:spcPct val="150000"/>
              </a:lnSpc>
            </a:pPr>
            <a:endParaRPr lang="en-IN" dirty="0"/>
          </a:p>
        </p:txBody>
      </p:sp>
    </p:spTree>
    <p:extLst>
      <p:ext uri="{BB962C8B-B14F-4D97-AF65-F5344CB8AC3E}">
        <p14:creationId xmlns:p14="http://schemas.microsoft.com/office/powerpoint/2010/main" val="7566153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DAB9F-E227-0101-D5ED-BF694372060C}"/>
              </a:ext>
            </a:extLst>
          </p:cNvPr>
          <p:cNvSpPr>
            <a:spLocks noGrp="1"/>
          </p:cNvSpPr>
          <p:nvPr>
            <p:ph type="title"/>
          </p:nvPr>
        </p:nvSpPr>
        <p:spPr>
          <a:xfrm>
            <a:off x="0" y="2"/>
            <a:ext cx="9144000" cy="580103"/>
          </a:xfr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a:ln>
            <a:solidFill>
              <a:schemeClr val="bg1">
                <a:lumMod val="85000"/>
              </a:schemeClr>
            </a:solidFill>
          </a:ln>
        </p:spPr>
        <p:txBody>
          <a:bodyPr>
            <a:normAutofit/>
          </a:bodyPr>
          <a:lstStyle/>
          <a:p>
            <a:pPr algn="ctr"/>
            <a:r>
              <a:rPr lang="en-IN" sz="2800" b="1" dirty="0">
                <a:latin typeface="Times New Roman" panose="02020603050405020304" pitchFamily="18" charset="0"/>
                <a:cs typeface="Times New Roman" panose="02020603050405020304" pitchFamily="18" charset="0"/>
              </a:rPr>
              <a:t>LITERATURE REVIEW</a:t>
            </a:r>
          </a:p>
        </p:txBody>
      </p:sp>
      <p:graphicFrame>
        <p:nvGraphicFramePr>
          <p:cNvPr id="7" name="Table 6">
            <a:extLst>
              <a:ext uri="{FF2B5EF4-FFF2-40B4-BE49-F238E27FC236}">
                <a16:creationId xmlns:a16="http://schemas.microsoft.com/office/drawing/2014/main" id="{05B27D06-8869-CA77-F0E4-78030DC69F9D}"/>
              </a:ext>
            </a:extLst>
          </p:cNvPr>
          <p:cNvGraphicFramePr>
            <a:graphicFrameLocks noGrp="1"/>
          </p:cNvGraphicFramePr>
          <p:nvPr>
            <p:extLst>
              <p:ext uri="{D42A27DB-BD31-4B8C-83A1-F6EECF244321}">
                <p14:modId xmlns:p14="http://schemas.microsoft.com/office/powerpoint/2010/main" val="1381110139"/>
              </p:ext>
            </p:extLst>
          </p:nvPr>
        </p:nvGraphicFramePr>
        <p:xfrm>
          <a:off x="334296" y="720601"/>
          <a:ext cx="8691716" cy="6107902"/>
        </p:xfrm>
        <a:graphic>
          <a:graphicData uri="http://schemas.openxmlformats.org/drawingml/2006/table">
            <a:tbl>
              <a:tblPr firstRow="1">
                <a:tableStyleId>{7DF18680-E054-41AD-8BC1-D1AEF772440D}</a:tableStyleId>
              </a:tblPr>
              <a:tblGrid>
                <a:gridCol w="726777">
                  <a:extLst>
                    <a:ext uri="{9D8B030D-6E8A-4147-A177-3AD203B41FA5}">
                      <a16:colId xmlns:a16="http://schemas.microsoft.com/office/drawing/2014/main" val="1250887767"/>
                    </a:ext>
                  </a:extLst>
                </a:gridCol>
                <a:gridCol w="1981965">
                  <a:extLst>
                    <a:ext uri="{9D8B030D-6E8A-4147-A177-3AD203B41FA5}">
                      <a16:colId xmlns:a16="http://schemas.microsoft.com/office/drawing/2014/main" val="1178851815"/>
                    </a:ext>
                  </a:extLst>
                </a:gridCol>
                <a:gridCol w="1990558">
                  <a:extLst>
                    <a:ext uri="{9D8B030D-6E8A-4147-A177-3AD203B41FA5}">
                      <a16:colId xmlns:a16="http://schemas.microsoft.com/office/drawing/2014/main" val="3149121579"/>
                    </a:ext>
                  </a:extLst>
                </a:gridCol>
                <a:gridCol w="1998092">
                  <a:extLst>
                    <a:ext uri="{9D8B030D-6E8A-4147-A177-3AD203B41FA5}">
                      <a16:colId xmlns:a16="http://schemas.microsoft.com/office/drawing/2014/main" val="1566019131"/>
                    </a:ext>
                  </a:extLst>
                </a:gridCol>
                <a:gridCol w="1994324">
                  <a:extLst>
                    <a:ext uri="{9D8B030D-6E8A-4147-A177-3AD203B41FA5}">
                      <a16:colId xmlns:a16="http://schemas.microsoft.com/office/drawing/2014/main" val="2535637184"/>
                    </a:ext>
                  </a:extLst>
                </a:gridCol>
              </a:tblGrid>
              <a:tr h="310046">
                <a:tc>
                  <a:txBody>
                    <a:bodyPr/>
                    <a:lstStyle/>
                    <a:p>
                      <a:r>
                        <a:rPr lang="en-IN" sz="1400" dirty="0">
                          <a:solidFill>
                            <a:schemeClr val="bg1"/>
                          </a:solidFill>
                          <a:latin typeface="Times New Roman" panose="02020603050405020304" pitchFamily="18" charset="0"/>
                          <a:cs typeface="Times New Roman" panose="02020603050405020304" pitchFamily="18" charset="0"/>
                        </a:rPr>
                        <a:t>S.NO</a:t>
                      </a:r>
                    </a:p>
                  </a:txBody>
                  <a:tcPr/>
                </a:tc>
                <a:tc>
                  <a:txBody>
                    <a:bodyPr/>
                    <a:lstStyle/>
                    <a:p>
                      <a:r>
                        <a:rPr lang="en-IN" sz="1400" b="1" dirty="0">
                          <a:latin typeface="Times New Roman" panose="02020603050405020304" pitchFamily="18" charset="0"/>
                          <a:cs typeface="Times New Roman" panose="02020603050405020304" pitchFamily="18" charset="0"/>
                        </a:rPr>
                        <a:t>PUBLICATIONS</a:t>
                      </a:r>
                    </a:p>
                  </a:txBody>
                  <a:tcPr/>
                </a:tc>
                <a:tc>
                  <a:txBody>
                    <a:bodyPr/>
                    <a:lstStyle/>
                    <a:p>
                      <a:r>
                        <a:rPr lang="en-IN" sz="1400" dirty="0">
                          <a:latin typeface="Times New Roman" panose="02020603050405020304" pitchFamily="18" charset="0"/>
                          <a:cs typeface="Times New Roman" panose="02020603050405020304" pitchFamily="18" charset="0"/>
                        </a:rPr>
                        <a:t>INSIGHTS</a:t>
                      </a:r>
                    </a:p>
                  </a:txBody>
                  <a:tcPr/>
                </a:tc>
                <a:tc>
                  <a:txBody>
                    <a:bodyPr/>
                    <a:lstStyle/>
                    <a:p>
                      <a:r>
                        <a:rPr lang="en-IN" sz="1400" dirty="0">
                          <a:latin typeface="Times New Roman" panose="02020603050405020304" pitchFamily="18" charset="0"/>
                          <a:cs typeface="Times New Roman" panose="02020603050405020304" pitchFamily="18" charset="0"/>
                        </a:rPr>
                        <a:t>METHODS USED</a:t>
                      </a:r>
                    </a:p>
                  </a:txBody>
                  <a:tcPr/>
                </a:tc>
                <a:tc>
                  <a:txBody>
                    <a:bodyPr/>
                    <a:lstStyle/>
                    <a:p>
                      <a:r>
                        <a:rPr lang="en-IN" sz="1400" dirty="0">
                          <a:latin typeface="Times New Roman" panose="02020603050405020304" pitchFamily="18" charset="0"/>
                          <a:cs typeface="Times New Roman" panose="02020603050405020304" pitchFamily="18" charset="0"/>
                        </a:rPr>
                        <a:t>RESULTS</a:t>
                      </a:r>
                    </a:p>
                  </a:txBody>
                  <a:tcPr/>
                </a:tc>
                <a:extLst>
                  <a:ext uri="{0D108BD9-81ED-4DB2-BD59-A6C34878D82A}">
                    <a16:rowId xmlns:a16="http://schemas.microsoft.com/office/drawing/2014/main" val="3800198029"/>
                  </a:ext>
                </a:extLst>
              </a:tr>
              <a:tr h="1395206">
                <a:tc>
                  <a:txBody>
                    <a:bodyPr/>
                    <a:lstStyle/>
                    <a:p>
                      <a:pPr algn="ctr"/>
                      <a:r>
                        <a:rPr lang="en-IN" sz="1400" dirty="0">
                          <a:latin typeface="Times New Roman" panose="02020603050405020304" pitchFamily="18" charset="0"/>
                          <a:cs typeface="Times New Roman" panose="02020603050405020304" pitchFamily="18" charset="0"/>
                        </a:rPr>
                        <a:t>1</a:t>
                      </a:r>
                    </a:p>
                  </a:txBody>
                  <a:tcPr/>
                </a:tc>
                <a:tc>
                  <a:txBody>
                    <a:bodyPr/>
                    <a:lstStyle/>
                    <a:p>
                      <a:r>
                        <a:rPr lang="en-US" sz="1400" dirty="0">
                          <a:latin typeface="Times New Roman" panose="02020603050405020304" pitchFamily="18" charset="0"/>
                          <a:cs typeface="Times New Roman" panose="02020603050405020304" pitchFamily="18" charset="0"/>
                        </a:rPr>
                        <a:t>Loan Default Prediction Using Machine Learning Techniques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paper discusses the prediction of loan defaulters using machine learning techniques such as KNN and Decision tree models.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Data Collection and Data Cleaning</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KNN model performs better than Decision tree model Loan default prediction techniques are effective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64538058"/>
                  </a:ext>
                </a:extLst>
              </a:tr>
              <a:tr h="1395206">
                <a:tc>
                  <a:txBody>
                    <a:bodyPr/>
                    <a:lstStyle/>
                    <a:p>
                      <a:pPr algn="ctr"/>
                      <a:r>
                        <a:rPr lang="en-IN" sz="1400" dirty="0">
                          <a:latin typeface="Times New Roman" panose="02020603050405020304" pitchFamily="18" charset="0"/>
                          <a:cs typeface="Times New Roman" panose="02020603050405020304" pitchFamily="18" charset="0"/>
                        </a:rPr>
                        <a:t>2</a:t>
                      </a:r>
                    </a:p>
                  </a:txBody>
                  <a:tcPr/>
                </a:tc>
                <a:tc>
                  <a:txBody>
                    <a:bodyPr/>
                    <a:lstStyle/>
                    <a:p>
                      <a:r>
                        <a:rPr lang="en-US" sz="1400" dirty="0">
                          <a:latin typeface="Times New Roman" panose="02020603050405020304" pitchFamily="18" charset="0"/>
                          <a:cs typeface="Times New Roman" panose="02020603050405020304" pitchFamily="18" charset="0"/>
                        </a:rPr>
                        <a:t>Loan Risk Prediction based on Random Forest Model</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paper uses a random forest classification model to predict the possibility of loan default with an accuracy of 85.62%.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Random forest classification model Linear regression (mentioned but not used).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Test accuracy: 85.62% F1-score: 85.48%</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8123221"/>
                  </a:ext>
                </a:extLst>
              </a:tr>
              <a:tr h="1829270">
                <a:tc>
                  <a:txBody>
                    <a:bodyPr/>
                    <a:lstStyle/>
                    <a:p>
                      <a:pPr algn="ctr"/>
                      <a:r>
                        <a:rPr lang="en-IN" sz="1400" dirty="0">
                          <a:latin typeface="Times New Roman" panose="02020603050405020304" pitchFamily="18" charset="0"/>
                          <a:cs typeface="Times New Roman" panose="02020603050405020304" pitchFamily="18" charset="0"/>
                        </a:rPr>
                        <a:t>3</a:t>
                      </a:r>
                    </a:p>
                  </a:txBody>
                  <a:tcPr/>
                </a:tc>
                <a:tc>
                  <a:txBody>
                    <a:bodyPr/>
                    <a:lstStyle/>
                    <a:p>
                      <a:r>
                        <a:rPr lang="en-US" sz="1400" dirty="0">
                          <a:latin typeface="Times New Roman" panose="02020603050405020304" pitchFamily="18" charset="0"/>
                          <a:cs typeface="Times New Roman" panose="02020603050405020304" pitchFamily="18" charset="0"/>
                        </a:rPr>
                        <a:t>An active learning application on loan default prediction: based on forest classifier model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Active learning application for loan default prediction using a random forest classifier model with high accuracy and improved efficiency.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Random forest classifier model Active learning strategy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Random forest classifier achieves 93.2% accuracy in loan default prediction. Active learning strategy improves efficiency by 7% with 50 labelled data.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96701878"/>
                  </a:ext>
                </a:extLst>
              </a:tr>
              <a:tr h="1178174">
                <a:tc>
                  <a:txBody>
                    <a:bodyPr/>
                    <a:lstStyle/>
                    <a:p>
                      <a:pPr algn="ctr"/>
                      <a:r>
                        <a:rPr lang="en-IN" sz="1400" dirty="0">
                          <a:latin typeface="Times New Roman" panose="02020603050405020304" pitchFamily="18" charset="0"/>
                          <a:cs typeface="Times New Roman" panose="02020603050405020304" pitchFamily="18" charset="0"/>
                        </a:rPr>
                        <a:t>4</a:t>
                      </a:r>
                    </a:p>
                  </a:txBody>
                  <a:tcPr/>
                </a:tc>
                <a:tc>
                  <a:txBody>
                    <a:bodyPr/>
                    <a:lstStyle/>
                    <a:p>
                      <a:r>
                        <a:rPr lang="en-US" sz="1400" dirty="0">
                          <a:latin typeface="Times New Roman" panose="02020603050405020304" pitchFamily="18" charset="0"/>
                          <a:cs typeface="Times New Roman" panose="02020603050405020304" pitchFamily="18" charset="0"/>
                        </a:rPr>
                        <a:t>Loan Prediction Using Machine Learning Methods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Loan prediction using machine learning algorithms such as decision tree, random forest.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Decision tree Random forest Logistic regression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Decision tree Random forest Logistic regression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69628900"/>
                  </a:ext>
                </a:extLst>
              </a:tr>
            </a:tbl>
          </a:graphicData>
        </a:graphic>
      </p:graphicFrame>
    </p:spTree>
    <p:extLst>
      <p:ext uri="{BB962C8B-B14F-4D97-AF65-F5344CB8AC3E}">
        <p14:creationId xmlns:p14="http://schemas.microsoft.com/office/powerpoint/2010/main" val="645996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C92DAA-754E-24BA-6CBC-25C04FAEDECD}"/>
              </a:ext>
            </a:extLst>
          </p:cNvPr>
          <p:cNvSpPr txBox="1"/>
          <p:nvPr/>
        </p:nvSpPr>
        <p:spPr>
          <a:xfrm>
            <a:off x="0" y="0"/>
            <a:ext cx="9144000" cy="523220"/>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a:ln>
            <a:solidFill>
              <a:schemeClr val="bg1">
                <a:lumMod val="85000"/>
              </a:schemeClr>
            </a:solidFill>
          </a:ln>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BASE PAPER</a:t>
            </a:r>
          </a:p>
        </p:txBody>
      </p:sp>
      <p:sp>
        <p:nvSpPr>
          <p:cNvPr id="3" name="TextBox 2">
            <a:extLst>
              <a:ext uri="{FF2B5EF4-FFF2-40B4-BE49-F238E27FC236}">
                <a16:creationId xmlns:a16="http://schemas.microsoft.com/office/drawing/2014/main" id="{C3F4EB1D-E67A-2D28-8DBB-A755C810D3CA}"/>
              </a:ext>
            </a:extLst>
          </p:cNvPr>
          <p:cNvSpPr txBox="1"/>
          <p:nvPr/>
        </p:nvSpPr>
        <p:spPr>
          <a:xfrm>
            <a:off x="216309" y="663969"/>
            <a:ext cx="8711381" cy="5647700"/>
          </a:xfrm>
          <a:prstGeom prst="rect">
            <a:avLst/>
          </a:prstGeom>
          <a:noFill/>
        </p:spPr>
        <p:txBody>
          <a:bodyPr wrap="square">
            <a:spAutoFit/>
          </a:bodyPr>
          <a:lstStyle/>
          <a:p>
            <a:r>
              <a:rPr lang="en-IN" sz="1900" b="1" u="sng" dirty="0">
                <a:latin typeface="Times New Roman" panose="02020603050405020304" pitchFamily="18" charset="0"/>
                <a:cs typeface="Times New Roman" panose="02020603050405020304" pitchFamily="18" charset="0"/>
              </a:rPr>
              <a:t>Base Paper Title</a:t>
            </a:r>
            <a:r>
              <a:rPr lang="en-IN" sz="1900" u="sng" dirty="0">
                <a:latin typeface="Times New Roman" panose="02020603050405020304" pitchFamily="18" charset="0"/>
                <a:cs typeface="Times New Roman" panose="02020603050405020304" pitchFamily="18" charset="0"/>
              </a:rPr>
              <a:t>:</a:t>
            </a:r>
            <a:br>
              <a:rPr lang="en-IN" sz="1900" u="sng" dirty="0">
                <a:latin typeface="Times New Roman" panose="02020603050405020304" pitchFamily="18" charset="0"/>
                <a:cs typeface="Times New Roman" panose="02020603050405020304" pitchFamily="18" charset="0"/>
              </a:rPr>
            </a:br>
            <a:r>
              <a:rPr lang="en-IN" sz="1900" dirty="0">
                <a:latin typeface="Times New Roman" panose="02020603050405020304" pitchFamily="18" charset="0"/>
                <a:cs typeface="Times New Roman" panose="02020603050405020304" pitchFamily="18" charset="0"/>
              </a:rPr>
              <a:t>“Bank Loan Default Prediction Using Machine Learning</a:t>
            </a:r>
            <a:r>
              <a:rPr lang="en-IN" sz="1900" i="1" dirty="0">
                <a:latin typeface="Times New Roman" panose="02020603050405020304" pitchFamily="18" charset="0"/>
                <a:cs typeface="Times New Roman" panose="02020603050405020304" pitchFamily="18" charset="0"/>
              </a:rPr>
              <a:t>”</a:t>
            </a:r>
            <a:r>
              <a:rPr lang="en-IN" sz="1900" dirty="0">
                <a:latin typeface="Times New Roman" panose="02020603050405020304" pitchFamily="18" charset="0"/>
                <a:cs typeface="Times New Roman" panose="02020603050405020304" pitchFamily="18" charset="0"/>
              </a:rPr>
              <a:t> </a:t>
            </a:r>
          </a:p>
          <a:p>
            <a:r>
              <a:rPr lang="en-IN" sz="1900" dirty="0">
                <a:latin typeface="Times New Roman" panose="02020603050405020304" pitchFamily="18" charset="0"/>
                <a:cs typeface="Times New Roman" panose="02020603050405020304" pitchFamily="18" charset="0"/>
              </a:rPr>
              <a:t> </a:t>
            </a:r>
          </a:p>
          <a:p>
            <a:r>
              <a:rPr lang="en-IN" sz="1900" b="1" u="sng" dirty="0">
                <a:latin typeface="Times New Roman" panose="02020603050405020304" pitchFamily="18" charset="0"/>
                <a:cs typeface="Times New Roman" panose="02020603050405020304" pitchFamily="18" charset="0"/>
              </a:rPr>
              <a:t>Authors</a:t>
            </a:r>
            <a:r>
              <a:rPr lang="en-IN" sz="1900" u="sng" dirty="0">
                <a:latin typeface="Times New Roman" panose="02020603050405020304" pitchFamily="18" charset="0"/>
                <a:cs typeface="Times New Roman" panose="02020603050405020304" pitchFamily="18" charset="0"/>
              </a:rPr>
              <a:t>:</a:t>
            </a:r>
          </a:p>
          <a:p>
            <a:r>
              <a:rPr lang="en-IN" sz="1900" dirty="0">
                <a:latin typeface="Times New Roman" panose="02020603050405020304" pitchFamily="18" charset="0"/>
                <a:cs typeface="Times New Roman" panose="02020603050405020304" pitchFamily="18" charset="0"/>
              </a:rPr>
              <a:t>Muhammad </a:t>
            </a:r>
            <a:r>
              <a:rPr lang="en-IN" sz="1900" dirty="0" err="1">
                <a:latin typeface="Times New Roman" panose="02020603050405020304" pitchFamily="18" charset="0"/>
                <a:cs typeface="Times New Roman" panose="02020603050405020304" pitchFamily="18" charset="0"/>
              </a:rPr>
              <a:t>Zunnurain</a:t>
            </a:r>
            <a:r>
              <a:rPr lang="en-IN" sz="1900" dirty="0">
                <a:latin typeface="Times New Roman" panose="02020603050405020304" pitchFamily="18" charset="0"/>
                <a:cs typeface="Times New Roman" panose="02020603050405020304" pitchFamily="18" charset="0"/>
              </a:rPr>
              <a:t> Hussain et al. (IEEE I2CT 2024)</a:t>
            </a:r>
          </a:p>
          <a:p>
            <a:br>
              <a:rPr lang="en-IN" sz="1900" dirty="0">
                <a:latin typeface="Times New Roman" panose="02020603050405020304" pitchFamily="18" charset="0"/>
                <a:cs typeface="Times New Roman" panose="02020603050405020304" pitchFamily="18" charset="0"/>
              </a:rPr>
            </a:br>
            <a:r>
              <a:rPr lang="en-US" sz="1900" b="1" u="sng" dirty="0">
                <a:latin typeface="Times New Roman" panose="02020603050405020304" pitchFamily="18" charset="0"/>
                <a:cs typeface="Times New Roman" panose="02020603050405020304" pitchFamily="18" charset="0"/>
              </a:rPr>
              <a:t>Key Learnings</a:t>
            </a:r>
            <a:r>
              <a:rPr lang="en-US" sz="1900" u="sng"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Machine Learning improves credit risk prediction over traditional scoring models using Random Forest and Gradient Boosting.</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Data preprocessing and feature engineering help optimize model accuracy and performance.</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Hyperparameter tuning enhances results, making the model suitable for real-world integration.</a:t>
            </a:r>
          </a:p>
          <a:p>
            <a:endParaRPr lang="en-US" sz="1900" dirty="0">
              <a:latin typeface="Times New Roman" panose="02020603050405020304" pitchFamily="18" charset="0"/>
              <a:cs typeface="Times New Roman" panose="02020603050405020304" pitchFamily="18" charset="0"/>
            </a:endParaRPr>
          </a:p>
          <a:p>
            <a:r>
              <a:rPr lang="en-US" sz="1900" b="1" u="sng" dirty="0">
                <a:latin typeface="Times New Roman" panose="02020603050405020304" pitchFamily="18" charset="0"/>
                <a:cs typeface="Times New Roman" panose="02020603050405020304" pitchFamily="18" charset="0"/>
              </a:rPr>
              <a:t>Gap Identified</a:t>
            </a:r>
            <a:r>
              <a:rPr lang="en-US" sz="19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Most existing models are urban-focused or lack rural borrower features.</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Very few are tested on real-world rural Indian datasets or consider informal economic behavior.</a:t>
            </a:r>
          </a:p>
          <a:p>
            <a:pPr marL="285750" indent="-285750">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Does not use SHAP, LIME, or similar for model interpretability.</a:t>
            </a:r>
          </a:p>
        </p:txBody>
      </p:sp>
    </p:spTree>
    <p:extLst>
      <p:ext uri="{BB962C8B-B14F-4D97-AF65-F5344CB8AC3E}">
        <p14:creationId xmlns:p14="http://schemas.microsoft.com/office/powerpoint/2010/main" val="39960839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9C08939-6590-6C23-3A16-62DF0D78971B}"/>
              </a:ext>
            </a:extLst>
          </p:cNvPr>
          <p:cNvSpPr txBox="1">
            <a:spLocks/>
          </p:cNvSpPr>
          <p:nvPr/>
        </p:nvSpPr>
        <p:spPr>
          <a:xfrm>
            <a:off x="0" y="2"/>
            <a:ext cx="9144000" cy="580103"/>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a:ln>
            <a:solidFill>
              <a:schemeClr val="bg1">
                <a:lumMod val="85000"/>
              </a:schemeClr>
            </a:solidFill>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2800" b="1" dirty="0">
                <a:latin typeface="Times New Roman" panose="02020603050405020304" pitchFamily="18" charset="0"/>
                <a:cs typeface="Times New Roman" panose="02020603050405020304" pitchFamily="18" charset="0"/>
              </a:rPr>
              <a:t>EXISTING SYSTEM</a:t>
            </a:r>
          </a:p>
        </p:txBody>
      </p:sp>
      <p:sp>
        <p:nvSpPr>
          <p:cNvPr id="4" name="TextBox 3">
            <a:extLst>
              <a:ext uri="{FF2B5EF4-FFF2-40B4-BE49-F238E27FC236}">
                <a16:creationId xmlns:a16="http://schemas.microsoft.com/office/drawing/2014/main" id="{1CBEA4F4-B0E2-372B-06FC-3C38FAFD9516}"/>
              </a:ext>
            </a:extLst>
          </p:cNvPr>
          <p:cNvSpPr txBox="1"/>
          <p:nvPr/>
        </p:nvSpPr>
        <p:spPr>
          <a:xfrm>
            <a:off x="530941" y="825911"/>
            <a:ext cx="8445909" cy="4866966"/>
          </a:xfrm>
          <a:prstGeom prst="rect">
            <a:avLst/>
          </a:prstGeom>
          <a:noFill/>
        </p:spPr>
        <p:txBody>
          <a:bodyPr wrap="square">
            <a:spAutoFit/>
          </a:bodyPr>
          <a:lstStyle/>
          <a:p>
            <a:pPr algn="just">
              <a:lnSpc>
                <a:spcPct val="150000"/>
              </a:lnSpc>
              <a:buNone/>
            </a:pPr>
            <a:r>
              <a:rPr lang="en-US" sz="1900" b="1" u="sng" dirty="0">
                <a:latin typeface="Times New Roman" panose="02020603050405020304" pitchFamily="18" charset="0"/>
                <a:cs typeface="Times New Roman" panose="02020603050405020304" pitchFamily="18" charset="0"/>
              </a:rPr>
              <a:t>Description of Current Manual System:</a:t>
            </a:r>
          </a:p>
          <a:p>
            <a:pPr marL="342900" indent="-34290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Loan approvals are done manually.</a:t>
            </a:r>
          </a:p>
          <a:p>
            <a:pPr marL="342900" indent="-34290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Processing involves paperwork and personal visits to microfinance offices.</a:t>
            </a:r>
          </a:p>
          <a:p>
            <a:pPr marL="342900" indent="-342900" algn="just">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Risk assessment is done after loan disbursement, not before.</a:t>
            </a:r>
          </a:p>
          <a:p>
            <a:pPr algn="just">
              <a:lnSpc>
                <a:spcPct val="150000"/>
              </a:lnSpc>
              <a:buNone/>
            </a:pPr>
            <a:r>
              <a:rPr lang="en-US" sz="1900" b="1" u="sng" dirty="0">
                <a:latin typeface="Times New Roman" panose="02020603050405020304" pitchFamily="18" charset="0"/>
                <a:cs typeface="Times New Roman" panose="02020603050405020304" pitchFamily="18" charset="0"/>
              </a:rPr>
              <a:t>Limitations &amp; Problems Faced:</a:t>
            </a:r>
          </a:p>
          <a:p>
            <a:pPr marL="342900" indent="-342900" algn="just">
              <a:lnSpc>
                <a:spcPct val="15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processing</a:t>
            </a:r>
            <a:r>
              <a:rPr lang="en-US" sz="1900" dirty="0">
                <a:latin typeface="Times New Roman" panose="02020603050405020304" pitchFamily="18" charset="0"/>
                <a:cs typeface="Times New Roman" panose="02020603050405020304" pitchFamily="18" charset="0"/>
              </a:rPr>
              <a:t> due to manual work.</a:t>
            </a:r>
          </a:p>
          <a:p>
            <a:pPr marL="342900" indent="-342900" algn="just">
              <a:lnSpc>
                <a:spcPct val="15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Prone human errors</a:t>
            </a:r>
            <a:r>
              <a:rPr lang="en-US" sz="1900" dirty="0">
                <a:latin typeface="Times New Roman" panose="02020603050405020304" pitchFamily="18" charset="0"/>
                <a:cs typeface="Times New Roman" panose="02020603050405020304" pitchFamily="18" charset="0"/>
              </a:rPr>
              <a:t> in data handling.</a:t>
            </a:r>
          </a:p>
          <a:p>
            <a:pPr marL="342900" indent="-342900" algn="just">
              <a:lnSpc>
                <a:spcPct val="15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No predictive mechanism</a:t>
            </a:r>
            <a:r>
              <a:rPr lang="en-US" sz="1900" dirty="0">
                <a:latin typeface="Times New Roman" panose="02020603050405020304" pitchFamily="18" charset="0"/>
                <a:cs typeface="Times New Roman" panose="02020603050405020304" pitchFamily="18" charset="0"/>
              </a:rPr>
              <a:t> to evaluate repayment capability.</a:t>
            </a:r>
          </a:p>
          <a:p>
            <a:pPr marL="342900" indent="-342900" algn="just">
              <a:lnSpc>
                <a:spcPct val="15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Higher loan default rates</a:t>
            </a:r>
            <a:r>
              <a:rPr lang="en-US" sz="1900" dirty="0">
                <a:latin typeface="Times New Roman" panose="02020603050405020304" pitchFamily="18" charset="0"/>
                <a:cs typeface="Times New Roman" panose="02020603050405020304" pitchFamily="18" charset="0"/>
              </a:rPr>
              <a:t> for villagers without credit history.</a:t>
            </a:r>
          </a:p>
          <a:p>
            <a:pPr marL="342900" indent="-342900" algn="just">
              <a:lnSpc>
                <a:spcPct val="15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Financial loss</a:t>
            </a:r>
            <a:r>
              <a:rPr lang="en-US" sz="1900" dirty="0">
                <a:latin typeface="Times New Roman" panose="02020603050405020304" pitchFamily="18" charset="0"/>
                <a:cs typeface="Times New Roman" panose="02020603050405020304" pitchFamily="18" charset="0"/>
              </a:rPr>
              <a:t> for microfinance companies.</a:t>
            </a:r>
          </a:p>
          <a:p>
            <a:pPr marL="342900" indent="-342900" algn="just">
              <a:lnSpc>
                <a:spcPct val="150000"/>
              </a:lnSpc>
              <a:buFont typeface="Arial" panose="020B0604020202020204" pitchFamily="34" charset="0"/>
              <a:buChar char="•"/>
            </a:pPr>
            <a:r>
              <a:rPr lang="en-US" sz="1900" b="1" dirty="0">
                <a:latin typeface="Times New Roman" panose="02020603050405020304" pitchFamily="18" charset="0"/>
                <a:cs typeface="Times New Roman" panose="02020603050405020304" pitchFamily="18" charset="0"/>
              </a:rPr>
              <a:t>Inefficient access</a:t>
            </a:r>
            <a:r>
              <a:rPr lang="en-US" sz="1900" dirty="0">
                <a:latin typeface="Times New Roman" panose="02020603050405020304" pitchFamily="18" charset="0"/>
                <a:cs typeface="Times New Roman" panose="02020603050405020304" pitchFamily="18" charset="0"/>
              </a:rPr>
              <a:t> to loans for poor rural borrowers.</a:t>
            </a:r>
          </a:p>
        </p:txBody>
      </p:sp>
    </p:spTree>
    <p:extLst>
      <p:ext uri="{BB962C8B-B14F-4D97-AF65-F5344CB8AC3E}">
        <p14:creationId xmlns:p14="http://schemas.microsoft.com/office/powerpoint/2010/main" val="10744536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5B6FD9-4BA8-A81F-3E42-1B08B60395BD}"/>
              </a:ext>
            </a:extLst>
          </p:cNvPr>
          <p:cNvSpPr txBox="1"/>
          <p:nvPr/>
        </p:nvSpPr>
        <p:spPr>
          <a:xfrm>
            <a:off x="0" y="0"/>
            <a:ext cx="9144000" cy="523220"/>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PROPOSED SOLUTION &amp; SYSTEM</a:t>
            </a:r>
          </a:p>
        </p:txBody>
      </p:sp>
      <p:sp>
        <p:nvSpPr>
          <p:cNvPr id="4" name="TextBox 3">
            <a:extLst>
              <a:ext uri="{FF2B5EF4-FFF2-40B4-BE49-F238E27FC236}">
                <a16:creationId xmlns:a16="http://schemas.microsoft.com/office/drawing/2014/main" id="{6F70303A-CC3D-3C53-82B8-4117AB85DA56}"/>
              </a:ext>
            </a:extLst>
          </p:cNvPr>
          <p:cNvSpPr txBox="1"/>
          <p:nvPr/>
        </p:nvSpPr>
        <p:spPr>
          <a:xfrm>
            <a:off x="132735" y="523220"/>
            <a:ext cx="8878529"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Proposed Solution</a:t>
            </a:r>
            <a:r>
              <a:rPr lang="en-US" altLang="en-US" b="1" dirty="0">
                <a:latin typeface="Times New Roman" panose="02020603050405020304" pitchFamily="18" charset="0"/>
                <a:cs typeface="Times New Roman" panose="02020603050405020304" pitchFamily="18" charset="0"/>
              </a:rPr>
              <a:t>:</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propose a machine learning-based system that predicts loan default risk using non-traditional data like occupation type, previous repayment behavior, income, and family size.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will help microfinance institutions make informed loan decisions, reduce defaults, and promote financial inclusion.</a:t>
            </a:r>
          </a:p>
          <a:p>
            <a:r>
              <a:rPr lang="en-US" b="1" u="sng" dirty="0">
                <a:latin typeface="Times New Roman" panose="02020603050405020304" pitchFamily="18" charset="0"/>
                <a:cs typeface="Times New Roman" panose="02020603050405020304" pitchFamily="18" charset="0"/>
              </a:rPr>
              <a:t>Proposed System:</a:t>
            </a:r>
            <a:endParaRPr lang="en-US"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Automatically predicts loan defaults in advance, making the process faster and more accurate.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Reduces human bias in loan approvals and Provides data-driven insights for better loan management.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Improves accessibility of loans for villagers with limited financial history.</a:t>
            </a:r>
          </a:p>
        </p:txBody>
      </p:sp>
      <p:graphicFrame>
        <p:nvGraphicFramePr>
          <p:cNvPr id="5" name="Table 4">
            <a:extLst>
              <a:ext uri="{FF2B5EF4-FFF2-40B4-BE49-F238E27FC236}">
                <a16:creationId xmlns:a16="http://schemas.microsoft.com/office/drawing/2014/main" id="{D91B82AD-A226-FDBF-919D-23C0D0BBBC6C}"/>
              </a:ext>
            </a:extLst>
          </p:cNvPr>
          <p:cNvGraphicFramePr>
            <a:graphicFrameLocks noGrp="1"/>
          </p:cNvGraphicFramePr>
          <p:nvPr>
            <p:extLst>
              <p:ext uri="{D42A27DB-BD31-4B8C-83A1-F6EECF244321}">
                <p14:modId xmlns:p14="http://schemas.microsoft.com/office/powerpoint/2010/main" val="3783536837"/>
              </p:ext>
            </p:extLst>
          </p:nvPr>
        </p:nvGraphicFramePr>
        <p:xfrm>
          <a:off x="1406015" y="3904110"/>
          <a:ext cx="5525727" cy="2927414"/>
        </p:xfrm>
        <a:graphic>
          <a:graphicData uri="http://schemas.openxmlformats.org/drawingml/2006/table">
            <a:tbl>
              <a:tblPr firstRow="1" bandRow="1">
                <a:tableStyleId>{5C22544A-7EE6-4342-B048-85BDC9FD1C3A}</a:tableStyleId>
              </a:tblPr>
              <a:tblGrid>
                <a:gridCol w="1841909">
                  <a:extLst>
                    <a:ext uri="{9D8B030D-6E8A-4147-A177-3AD203B41FA5}">
                      <a16:colId xmlns:a16="http://schemas.microsoft.com/office/drawing/2014/main" val="4093703298"/>
                    </a:ext>
                  </a:extLst>
                </a:gridCol>
                <a:gridCol w="1841909">
                  <a:extLst>
                    <a:ext uri="{9D8B030D-6E8A-4147-A177-3AD203B41FA5}">
                      <a16:colId xmlns:a16="http://schemas.microsoft.com/office/drawing/2014/main" val="1137445187"/>
                    </a:ext>
                  </a:extLst>
                </a:gridCol>
                <a:gridCol w="1841909">
                  <a:extLst>
                    <a:ext uri="{9D8B030D-6E8A-4147-A177-3AD203B41FA5}">
                      <a16:colId xmlns:a16="http://schemas.microsoft.com/office/drawing/2014/main" val="3180586846"/>
                    </a:ext>
                  </a:extLst>
                </a:gridCol>
              </a:tblGrid>
              <a:tr h="428054">
                <a:tc>
                  <a:txBody>
                    <a:bodyPr/>
                    <a:lstStyle/>
                    <a:p>
                      <a:pPr>
                        <a:buNone/>
                      </a:pPr>
                      <a:r>
                        <a:rPr lang="en-IN" sz="1600" dirty="0">
                          <a:latin typeface="Times New Roman" panose="02020603050405020304" pitchFamily="18" charset="0"/>
                          <a:cs typeface="Times New Roman" panose="02020603050405020304" pitchFamily="18" charset="0"/>
                        </a:rPr>
                        <a:t>Feature</a:t>
                      </a:r>
                    </a:p>
                  </a:txBody>
                  <a:tcPr anchor="ctr"/>
                </a:tc>
                <a:tc>
                  <a:txBody>
                    <a:bodyPr/>
                    <a:lstStyle/>
                    <a:p>
                      <a:pPr>
                        <a:buNone/>
                      </a:pPr>
                      <a:r>
                        <a:rPr lang="en-IN" sz="1600" dirty="0">
                          <a:latin typeface="Times New Roman" panose="02020603050405020304" pitchFamily="18" charset="0"/>
                          <a:cs typeface="Times New Roman" panose="02020603050405020304" pitchFamily="18" charset="0"/>
                        </a:rPr>
                        <a:t>Existing System</a:t>
                      </a:r>
                    </a:p>
                  </a:txBody>
                  <a:tcPr anchor="ctr"/>
                </a:tc>
                <a:tc>
                  <a:txBody>
                    <a:bodyPr/>
                    <a:lstStyle/>
                    <a:p>
                      <a:pPr>
                        <a:buNone/>
                      </a:pPr>
                      <a:r>
                        <a:rPr lang="en-IN" sz="1600" dirty="0">
                          <a:latin typeface="Times New Roman" panose="02020603050405020304" pitchFamily="18" charset="0"/>
                          <a:cs typeface="Times New Roman" panose="02020603050405020304" pitchFamily="18" charset="0"/>
                        </a:rPr>
                        <a:t>Proposed System</a:t>
                      </a:r>
                    </a:p>
                  </a:txBody>
                  <a:tcPr anchor="ctr"/>
                </a:tc>
                <a:extLst>
                  <a:ext uri="{0D108BD9-81ED-4DB2-BD59-A6C34878D82A}">
                    <a16:rowId xmlns:a16="http://schemas.microsoft.com/office/drawing/2014/main" val="2020800588"/>
                  </a:ext>
                </a:extLst>
              </a:tr>
              <a:tr h="545386">
                <a:tc>
                  <a:txBody>
                    <a:bodyPr/>
                    <a:lstStyle/>
                    <a:p>
                      <a:pPr>
                        <a:buNone/>
                      </a:pPr>
                      <a:r>
                        <a:rPr lang="en-IN" sz="1600" dirty="0">
                          <a:latin typeface="Times New Roman" panose="02020603050405020304" pitchFamily="18" charset="0"/>
                          <a:cs typeface="Times New Roman" panose="02020603050405020304" pitchFamily="18" charset="0"/>
                        </a:rPr>
                        <a:t>Method</a:t>
                      </a:r>
                    </a:p>
                  </a:txBody>
                  <a:tcPr anchor="ctr"/>
                </a:tc>
                <a:tc>
                  <a:txBody>
                    <a:bodyPr/>
                    <a:lstStyle/>
                    <a:p>
                      <a:pPr>
                        <a:buNone/>
                      </a:pPr>
                      <a:r>
                        <a:rPr lang="en-IN" sz="1600" dirty="0">
                          <a:latin typeface="Times New Roman" panose="02020603050405020304" pitchFamily="18" charset="0"/>
                          <a:cs typeface="Times New Roman" panose="02020603050405020304" pitchFamily="18" charset="0"/>
                        </a:rPr>
                        <a:t>Manual / Traditional</a:t>
                      </a:r>
                    </a:p>
                  </a:txBody>
                  <a:tcPr anchor="ctr"/>
                </a:tc>
                <a:tc>
                  <a:txBody>
                    <a:bodyPr/>
                    <a:lstStyle/>
                    <a:p>
                      <a:pPr>
                        <a:buNone/>
                      </a:pPr>
                      <a:r>
                        <a:rPr lang="en-IN" sz="1600" dirty="0">
                          <a:latin typeface="Times New Roman" panose="02020603050405020304" pitchFamily="18" charset="0"/>
                          <a:cs typeface="Times New Roman" panose="02020603050405020304" pitchFamily="18" charset="0"/>
                        </a:rPr>
                        <a:t>Machine Learning based</a:t>
                      </a:r>
                    </a:p>
                  </a:txBody>
                  <a:tcPr anchor="ctr"/>
                </a:tc>
                <a:extLst>
                  <a:ext uri="{0D108BD9-81ED-4DB2-BD59-A6C34878D82A}">
                    <a16:rowId xmlns:a16="http://schemas.microsoft.com/office/drawing/2014/main" val="1236690788"/>
                  </a:ext>
                </a:extLst>
              </a:tr>
              <a:tr h="315750">
                <a:tc>
                  <a:txBody>
                    <a:bodyPr/>
                    <a:lstStyle/>
                    <a:p>
                      <a:pPr>
                        <a:buNone/>
                      </a:pPr>
                      <a:r>
                        <a:rPr lang="en-IN" sz="1600" dirty="0">
                          <a:latin typeface="Times New Roman" panose="02020603050405020304" pitchFamily="18" charset="0"/>
                          <a:cs typeface="Times New Roman" panose="02020603050405020304" pitchFamily="18" charset="0"/>
                        </a:rPr>
                        <a:t>Speed</a:t>
                      </a:r>
                    </a:p>
                  </a:txBody>
                  <a:tcPr anchor="ctr"/>
                </a:tc>
                <a:tc>
                  <a:txBody>
                    <a:bodyPr/>
                    <a:lstStyle/>
                    <a:p>
                      <a:pPr>
                        <a:buNone/>
                      </a:pPr>
                      <a:r>
                        <a:rPr lang="en-IN" sz="1600" dirty="0">
                          <a:latin typeface="Times New Roman" panose="02020603050405020304" pitchFamily="18" charset="0"/>
                          <a:cs typeface="Times New Roman" panose="02020603050405020304" pitchFamily="18" charset="0"/>
                        </a:rPr>
                        <a:t>Slow</a:t>
                      </a:r>
                    </a:p>
                  </a:txBody>
                  <a:tcPr anchor="ctr"/>
                </a:tc>
                <a:tc>
                  <a:txBody>
                    <a:bodyPr/>
                    <a:lstStyle/>
                    <a:p>
                      <a:pPr>
                        <a:buNone/>
                      </a:pPr>
                      <a:r>
                        <a:rPr lang="en-IN" sz="1600" dirty="0">
                          <a:latin typeface="Times New Roman" panose="02020603050405020304" pitchFamily="18" charset="0"/>
                          <a:cs typeface="Times New Roman" panose="02020603050405020304" pitchFamily="18" charset="0"/>
                        </a:rPr>
                        <a:t>Fast and automated</a:t>
                      </a:r>
                    </a:p>
                  </a:txBody>
                  <a:tcPr anchor="ctr"/>
                </a:tc>
                <a:extLst>
                  <a:ext uri="{0D108BD9-81ED-4DB2-BD59-A6C34878D82A}">
                    <a16:rowId xmlns:a16="http://schemas.microsoft.com/office/drawing/2014/main" val="1917140499"/>
                  </a:ext>
                </a:extLst>
              </a:tr>
              <a:tr h="315750">
                <a:tc>
                  <a:txBody>
                    <a:bodyPr/>
                    <a:lstStyle/>
                    <a:p>
                      <a:pPr>
                        <a:buNone/>
                      </a:pPr>
                      <a:r>
                        <a:rPr lang="en-IN" sz="1600" dirty="0">
                          <a:latin typeface="Times New Roman" panose="02020603050405020304" pitchFamily="18" charset="0"/>
                          <a:cs typeface="Times New Roman" panose="02020603050405020304" pitchFamily="18" charset="0"/>
                        </a:rPr>
                        <a:t>Accuracy</a:t>
                      </a:r>
                    </a:p>
                  </a:txBody>
                  <a:tcPr anchor="ctr"/>
                </a:tc>
                <a:tc>
                  <a:txBody>
                    <a:bodyPr/>
                    <a:lstStyle/>
                    <a:p>
                      <a:pPr>
                        <a:buNone/>
                      </a:pPr>
                      <a:r>
                        <a:rPr lang="en-IN" sz="1600" dirty="0">
                          <a:latin typeface="Times New Roman" panose="02020603050405020304" pitchFamily="18" charset="0"/>
                          <a:cs typeface="Times New Roman" panose="02020603050405020304" pitchFamily="18" charset="0"/>
                        </a:rPr>
                        <a:t>Low, error-prone</a:t>
                      </a:r>
                    </a:p>
                  </a:txBody>
                  <a:tcPr anchor="ctr"/>
                </a:tc>
                <a:tc>
                  <a:txBody>
                    <a:bodyPr/>
                    <a:lstStyle/>
                    <a:p>
                      <a:pPr>
                        <a:buNone/>
                      </a:pPr>
                      <a:r>
                        <a:rPr lang="en-IN" sz="1600" dirty="0">
                          <a:latin typeface="Times New Roman" panose="02020603050405020304" pitchFamily="18" charset="0"/>
                          <a:cs typeface="Times New Roman" panose="02020603050405020304" pitchFamily="18" charset="0"/>
                        </a:rPr>
                        <a:t>High, data-driven</a:t>
                      </a:r>
                    </a:p>
                  </a:txBody>
                  <a:tcPr anchor="ctr"/>
                </a:tc>
                <a:extLst>
                  <a:ext uri="{0D108BD9-81ED-4DB2-BD59-A6C34878D82A}">
                    <a16:rowId xmlns:a16="http://schemas.microsoft.com/office/drawing/2014/main" val="165366310"/>
                  </a:ext>
                </a:extLst>
              </a:tr>
              <a:tr h="315750">
                <a:tc>
                  <a:txBody>
                    <a:bodyPr/>
                    <a:lstStyle/>
                    <a:p>
                      <a:pPr>
                        <a:buNone/>
                      </a:pPr>
                      <a:r>
                        <a:rPr lang="en-IN" sz="1600" dirty="0">
                          <a:latin typeface="Times New Roman" panose="02020603050405020304" pitchFamily="18" charset="0"/>
                          <a:cs typeface="Times New Roman" panose="02020603050405020304" pitchFamily="18" charset="0"/>
                        </a:rPr>
                        <a:t>Risk Assessment</a:t>
                      </a:r>
                    </a:p>
                  </a:txBody>
                  <a:tcPr anchor="ctr"/>
                </a:tc>
                <a:tc>
                  <a:txBody>
                    <a:bodyPr/>
                    <a:lstStyle/>
                    <a:p>
                      <a:pPr>
                        <a:buNone/>
                      </a:pPr>
                      <a:r>
                        <a:rPr lang="en-IN" sz="1600" dirty="0">
                          <a:latin typeface="Times New Roman" panose="02020603050405020304" pitchFamily="18" charset="0"/>
                          <a:cs typeface="Times New Roman" panose="02020603050405020304" pitchFamily="18" charset="0"/>
                        </a:rPr>
                        <a:t>Reactive</a:t>
                      </a:r>
                    </a:p>
                  </a:txBody>
                  <a:tcPr anchor="ctr"/>
                </a:tc>
                <a:tc>
                  <a:txBody>
                    <a:bodyPr/>
                    <a:lstStyle/>
                    <a:p>
                      <a:pPr>
                        <a:buNone/>
                      </a:pPr>
                      <a:r>
                        <a:rPr lang="en-IN" sz="1600" dirty="0">
                          <a:latin typeface="Times New Roman" panose="02020603050405020304" pitchFamily="18" charset="0"/>
                          <a:cs typeface="Times New Roman" panose="02020603050405020304" pitchFamily="18" charset="0"/>
                        </a:rPr>
                        <a:t>Predictive</a:t>
                      </a:r>
                    </a:p>
                  </a:txBody>
                  <a:tcPr anchor="ctr"/>
                </a:tc>
                <a:extLst>
                  <a:ext uri="{0D108BD9-81ED-4DB2-BD59-A6C34878D82A}">
                    <a16:rowId xmlns:a16="http://schemas.microsoft.com/office/drawing/2014/main" val="3846971995"/>
                  </a:ext>
                </a:extLst>
              </a:tr>
              <a:tr h="315750">
                <a:tc>
                  <a:txBody>
                    <a:bodyPr/>
                    <a:lstStyle/>
                    <a:p>
                      <a:pPr>
                        <a:buNone/>
                      </a:pPr>
                      <a:r>
                        <a:rPr lang="en-IN" sz="1600" dirty="0">
                          <a:latin typeface="Times New Roman" panose="02020603050405020304" pitchFamily="18" charset="0"/>
                          <a:cs typeface="Times New Roman" panose="02020603050405020304" pitchFamily="18" charset="0"/>
                        </a:rPr>
                        <a:t>Bias</a:t>
                      </a:r>
                    </a:p>
                  </a:txBody>
                  <a:tcPr anchor="ctr"/>
                </a:tc>
                <a:tc>
                  <a:txBody>
                    <a:bodyPr/>
                    <a:lstStyle/>
                    <a:p>
                      <a:pPr>
                        <a:buNone/>
                      </a:pPr>
                      <a:r>
                        <a:rPr lang="en-IN" sz="1600" dirty="0">
                          <a:latin typeface="Times New Roman" panose="02020603050405020304" pitchFamily="18" charset="0"/>
                          <a:cs typeface="Times New Roman" panose="02020603050405020304" pitchFamily="18" charset="0"/>
                        </a:rPr>
                        <a:t>Human bias present</a:t>
                      </a:r>
                    </a:p>
                  </a:txBody>
                  <a:tcPr anchor="ctr"/>
                </a:tc>
                <a:tc>
                  <a:txBody>
                    <a:bodyPr/>
                    <a:lstStyle/>
                    <a:p>
                      <a:pPr>
                        <a:buNone/>
                      </a:pPr>
                      <a:r>
                        <a:rPr lang="en-IN" sz="1600" dirty="0">
                          <a:latin typeface="Times New Roman" panose="02020603050405020304" pitchFamily="18" charset="0"/>
                          <a:cs typeface="Times New Roman" panose="02020603050405020304" pitchFamily="18" charset="0"/>
                        </a:rPr>
                        <a:t>Reduced bias</a:t>
                      </a:r>
                    </a:p>
                  </a:txBody>
                  <a:tcPr anchor="ctr"/>
                </a:tc>
                <a:extLst>
                  <a:ext uri="{0D108BD9-81ED-4DB2-BD59-A6C34878D82A}">
                    <a16:rowId xmlns:a16="http://schemas.microsoft.com/office/drawing/2014/main" val="1394998146"/>
                  </a:ext>
                </a:extLst>
              </a:tr>
              <a:tr h="545386">
                <a:tc>
                  <a:txBody>
                    <a:bodyPr/>
                    <a:lstStyle/>
                    <a:p>
                      <a:pPr>
                        <a:buNone/>
                      </a:pPr>
                      <a:r>
                        <a:rPr lang="en-IN" sz="1600" dirty="0">
                          <a:latin typeface="Times New Roman" panose="02020603050405020304" pitchFamily="18" charset="0"/>
                          <a:cs typeface="Times New Roman" panose="02020603050405020304" pitchFamily="18" charset="0"/>
                        </a:rPr>
                        <a:t>Monitoring</a:t>
                      </a:r>
                    </a:p>
                  </a:txBody>
                  <a:tcPr anchor="ctr"/>
                </a:tc>
                <a:tc>
                  <a:txBody>
                    <a:bodyPr/>
                    <a:lstStyle/>
                    <a:p>
                      <a:pPr>
                        <a:buNone/>
                      </a:pPr>
                      <a:r>
                        <a:rPr lang="en-IN" sz="1600" dirty="0">
                          <a:latin typeface="Times New Roman" panose="02020603050405020304" pitchFamily="18" charset="0"/>
                          <a:cs typeface="Times New Roman" panose="02020603050405020304" pitchFamily="18" charset="0"/>
                        </a:rPr>
                        <a:t>Post-default</a:t>
                      </a:r>
                    </a:p>
                  </a:txBody>
                  <a:tcPr anchor="ctr"/>
                </a:tc>
                <a:tc>
                  <a:txBody>
                    <a:bodyPr/>
                    <a:lstStyle/>
                    <a:p>
                      <a:pPr>
                        <a:buNone/>
                      </a:pPr>
                      <a:r>
                        <a:rPr lang="en-IN" sz="1600" dirty="0" err="1">
                          <a:latin typeface="Times New Roman" panose="02020603050405020304" pitchFamily="18" charset="0"/>
                          <a:cs typeface="Times New Roman" panose="02020603050405020304" pitchFamily="18" charset="0"/>
                        </a:rPr>
                        <a:t>Preemptive</a:t>
                      </a:r>
                      <a:r>
                        <a:rPr lang="en-IN" sz="1600" dirty="0">
                          <a:latin typeface="Times New Roman" panose="02020603050405020304" pitchFamily="18" charset="0"/>
                          <a:cs typeface="Times New Roman" panose="02020603050405020304" pitchFamily="18" charset="0"/>
                        </a:rPr>
                        <a:t> &amp; continuous</a:t>
                      </a:r>
                    </a:p>
                  </a:txBody>
                  <a:tcPr anchor="ctr"/>
                </a:tc>
                <a:extLst>
                  <a:ext uri="{0D108BD9-81ED-4DB2-BD59-A6C34878D82A}">
                    <a16:rowId xmlns:a16="http://schemas.microsoft.com/office/drawing/2014/main" val="1100848756"/>
                  </a:ext>
                </a:extLst>
              </a:tr>
            </a:tbl>
          </a:graphicData>
        </a:graphic>
      </p:graphicFrame>
    </p:spTree>
    <p:extLst>
      <p:ext uri="{BB962C8B-B14F-4D97-AF65-F5344CB8AC3E}">
        <p14:creationId xmlns:p14="http://schemas.microsoft.com/office/powerpoint/2010/main" val="11771305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7ECB0-AFBE-39E1-9593-C15684C7BA4F}"/>
              </a:ext>
            </a:extLst>
          </p:cNvPr>
          <p:cNvSpPr txBox="1">
            <a:spLocks/>
          </p:cNvSpPr>
          <p:nvPr/>
        </p:nvSpPr>
        <p:spPr>
          <a:xfrm>
            <a:off x="0" y="2"/>
            <a:ext cx="9144000" cy="580103"/>
          </a:xfrm>
          <a:prstGeom prst="rect">
            <a:avLst/>
          </a:prstGeom>
          <a:gradFill flip="none" rotWithShape="1">
            <a:gsLst>
              <a:gs pos="0">
                <a:srgbClr val="66CCFF">
                  <a:tint val="66000"/>
                  <a:satMod val="160000"/>
                </a:srgbClr>
              </a:gs>
              <a:gs pos="50000">
                <a:srgbClr val="66CCFF">
                  <a:tint val="44500"/>
                  <a:satMod val="160000"/>
                </a:srgbClr>
              </a:gs>
              <a:gs pos="100000">
                <a:srgbClr val="66CCFF">
                  <a:tint val="23500"/>
                  <a:satMod val="160000"/>
                </a:srgbClr>
              </a:gs>
            </a:gsLst>
            <a:lin ang="13500000" scaled="1"/>
            <a:tileRect/>
          </a:gradFill>
          <a:ln>
            <a:solidFill>
              <a:schemeClr val="bg1">
                <a:lumMod val="85000"/>
              </a:schemeClr>
            </a:solidFill>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2800" b="1" dirty="0">
                <a:latin typeface="Times New Roman" panose="02020603050405020304" pitchFamily="18" charset="0"/>
                <a:cs typeface="Times New Roman" panose="02020603050405020304" pitchFamily="18" charset="0"/>
              </a:rPr>
              <a:t>ARCHITECTURE</a:t>
            </a:r>
          </a:p>
        </p:txBody>
      </p:sp>
      <p:pic>
        <p:nvPicPr>
          <p:cNvPr id="3" name="Picture 2">
            <a:extLst>
              <a:ext uri="{FF2B5EF4-FFF2-40B4-BE49-F238E27FC236}">
                <a16:creationId xmlns:a16="http://schemas.microsoft.com/office/drawing/2014/main" id="{EAF2CEF8-7F78-F9D5-566B-C3E35F5A7C6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88259"/>
            <a:ext cx="5053778" cy="5958348"/>
          </a:xfrm>
          <a:prstGeom prst="rect">
            <a:avLst/>
          </a:prstGeom>
          <a:noFill/>
          <a:ln>
            <a:noFill/>
          </a:ln>
        </p:spPr>
      </p:pic>
      <p:sp>
        <p:nvSpPr>
          <p:cNvPr id="4" name="Rectangle 1">
            <a:extLst>
              <a:ext uri="{FF2B5EF4-FFF2-40B4-BE49-F238E27FC236}">
                <a16:creationId xmlns:a16="http://schemas.microsoft.com/office/drawing/2014/main" id="{C70198F3-CA8A-647A-AD3F-EAFF330F4FF7}"/>
              </a:ext>
            </a:extLst>
          </p:cNvPr>
          <p:cNvSpPr>
            <a:spLocks noChangeArrowheads="1"/>
          </p:cNvSpPr>
          <p:nvPr/>
        </p:nvSpPr>
        <p:spPr bwMode="auto">
          <a:xfrm rot="10800000" flipV="1">
            <a:off x="5053780" y="479548"/>
            <a:ext cx="4090218" cy="6326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Data Preparation: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is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thoroughly cleaned, normalized from external sources, and processed to create powerful New Features before modeling begins.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 Core: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builds the optimal model through Training &amp; Validation and exposes its results instantly via a dedicated Prediction Service API.</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Visibility: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Results are channeled into a Borrower Profile and displayed on the User Interface for immediate use by loan officers.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Reliability (</a:t>
            </a:r>
            <a:r>
              <a:rPr kumimoji="0" lang="en-US" altLang="en-US"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MLOps</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 Performance Monitoring detects drift in model accuracy and automatically triggers Model Retraining.</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5116F069-C820-24F8-851D-20FE1F5AC0A3}"/>
                  </a:ext>
                </a:extLst>
              </p14:cNvPr>
              <p14:cNvContentPartPr/>
              <p14:nvPr/>
            </p14:nvContentPartPr>
            <p14:xfrm>
              <a:off x="747170" y="1484644"/>
              <a:ext cx="360" cy="360"/>
            </p14:xfrm>
          </p:contentPart>
        </mc:Choice>
        <mc:Fallback>
          <p:pic>
            <p:nvPicPr>
              <p:cNvPr id="5" name="Ink 4">
                <a:extLst>
                  <a:ext uri="{FF2B5EF4-FFF2-40B4-BE49-F238E27FC236}">
                    <a16:creationId xmlns:a16="http://schemas.microsoft.com/office/drawing/2014/main" id="{5116F069-C820-24F8-851D-20FE1F5AC0A3}"/>
                  </a:ext>
                </a:extLst>
              </p:cNvPr>
              <p:cNvPicPr/>
              <p:nvPr/>
            </p:nvPicPr>
            <p:blipFill>
              <a:blip r:embed="rId4"/>
              <a:stretch>
                <a:fillRect/>
              </a:stretch>
            </p:blipFill>
            <p:spPr>
              <a:xfrm>
                <a:off x="741050" y="1478524"/>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4AC681AA-4A1A-4966-F6A3-1A5B6739133C}"/>
                  </a:ext>
                </a:extLst>
              </p14:cNvPr>
              <p14:cNvContentPartPr/>
              <p14:nvPr/>
            </p14:nvContentPartPr>
            <p14:xfrm>
              <a:off x="-1297990" y="2290684"/>
              <a:ext cx="360" cy="360"/>
            </p14:xfrm>
          </p:contentPart>
        </mc:Choice>
        <mc:Fallback>
          <p:pic>
            <p:nvPicPr>
              <p:cNvPr id="9" name="Ink 8">
                <a:extLst>
                  <a:ext uri="{FF2B5EF4-FFF2-40B4-BE49-F238E27FC236}">
                    <a16:creationId xmlns:a16="http://schemas.microsoft.com/office/drawing/2014/main" id="{4AC681AA-4A1A-4966-F6A3-1A5B6739133C}"/>
                  </a:ext>
                </a:extLst>
              </p:cNvPr>
              <p:cNvPicPr/>
              <p:nvPr/>
            </p:nvPicPr>
            <p:blipFill>
              <a:blip r:embed="rId4"/>
              <a:stretch>
                <a:fillRect/>
              </a:stretch>
            </p:blipFill>
            <p:spPr>
              <a:xfrm>
                <a:off x="-1304110" y="2284564"/>
                <a:ext cx="12600" cy="12600"/>
              </a:xfrm>
              <a:prstGeom prst="rect">
                <a:avLst/>
              </a:prstGeom>
            </p:spPr>
          </p:pic>
        </mc:Fallback>
      </mc:AlternateContent>
    </p:spTree>
    <p:extLst>
      <p:ext uri="{BB962C8B-B14F-4D97-AF65-F5344CB8AC3E}">
        <p14:creationId xmlns:p14="http://schemas.microsoft.com/office/powerpoint/2010/main" val="12714946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3195</TotalTime>
  <Words>3046</Words>
  <Application>Microsoft Office PowerPoint</Application>
  <PresentationFormat>On-screen Show (4:3)</PresentationFormat>
  <Paragraphs>339</Paragraphs>
  <Slides>28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Book Antiqua</vt:lpstr>
      <vt:lpstr>Calibri Light</vt:lpstr>
      <vt:lpstr>Wingdings</vt:lpstr>
      <vt:lpstr>Arial</vt:lpstr>
      <vt:lpstr>Times New Roman</vt:lpstr>
      <vt:lpstr>Calibri</vt:lpstr>
      <vt:lpstr>Office Theme</vt:lpstr>
      <vt:lpstr>PowerPoint Presentation</vt:lpstr>
      <vt:lpstr>PowerPoint Presentation</vt:lpstr>
      <vt:lpstr>PowerPoint Presentation</vt:lpstr>
      <vt:lpstr>PROBLEM STATEMENT</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erajalakshmi.cse</dc:creator>
  <cp:lastModifiedBy>Praisy Victor</cp:lastModifiedBy>
  <cp:revision>24</cp:revision>
  <dcterms:created xsi:type="dcterms:W3CDTF">2025-06-27T05:27:55Z</dcterms:created>
  <dcterms:modified xsi:type="dcterms:W3CDTF">2025-10-27T06:55:46Z</dcterms:modified>
</cp:coreProperties>
</file>