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 id="2147484062" r:id="rId2"/>
  </p:sldMasterIdLst>
  <p:notesMasterIdLst>
    <p:notesMasterId r:id="rId37"/>
  </p:notesMasterIdLst>
  <p:sldIdLst>
    <p:sldId id="307" r:id="rId3"/>
    <p:sldId id="282" r:id="rId4"/>
    <p:sldId id="283" r:id="rId5"/>
    <p:sldId id="284" r:id="rId6"/>
    <p:sldId id="285" r:id="rId7"/>
    <p:sldId id="286" r:id="rId8"/>
    <p:sldId id="287" r:id="rId9"/>
    <p:sldId id="288" r:id="rId10"/>
    <p:sldId id="289" r:id="rId11"/>
    <p:sldId id="290" r:id="rId12"/>
    <p:sldId id="291" r:id="rId13"/>
    <p:sldId id="275" r:id="rId14"/>
    <p:sldId id="278" r:id="rId15"/>
    <p:sldId id="277" r:id="rId16"/>
    <p:sldId id="279" r:id="rId17"/>
    <p:sldId id="280" r:id="rId18"/>
    <p:sldId id="276" r:id="rId19"/>
    <p:sldId id="28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3AF6FAB-1698-4FF7-82DC-6562B026A7D7}">
          <p14:sldIdLst>
            <p14:sldId id="307"/>
            <p14:sldId id="282"/>
            <p14:sldId id="283"/>
            <p14:sldId id="284"/>
            <p14:sldId id="285"/>
            <p14:sldId id="286"/>
            <p14:sldId id="287"/>
            <p14:sldId id="288"/>
            <p14:sldId id="289"/>
            <p14:sldId id="290"/>
            <p14:sldId id="291"/>
            <p14:sldId id="275"/>
            <p14:sldId id="278"/>
            <p14:sldId id="277"/>
            <p14:sldId id="279"/>
            <p14:sldId id="280"/>
            <p14:sldId id="276"/>
            <p14:sldId id="281"/>
            <p14:sldId id="292"/>
            <p14:sldId id="293"/>
            <p14:sldId id="294"/>
            <p14:sldId id="295"/>
            <p14:sldId id="296"/>
            <p14:sldId id="297"/>
            <p14:sldId id="298"/>
            <p14:sldId id="299"/>
            <p14:sldId id="300"/>
            <p14:sldId id="301"/>
            <p14:sldId id="302"/>
            <p14:sldId id="303"/>
            <p14:sldId id="304"/>
            <p14:sldId id="305"/>
            <p14:sldId id="306"/>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6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1134F-A9F9-4FB7-895D-D9C1E07E178A}" type="datetimeFigureOut">
              <a:rPr lang="en-IN" smtClean="0"/>
              <a:t>11-06-2016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7BDB1-676F-44A5-9DAC-ED1096D01286}" type="slidenum">
              <a:rPr lang="en-IN" smtClean="0"/>
              <a:t>‹#›</a:t>
            </a:fld>
            <a:endParaRPr lang="en-IN"/>
          </a:p>
        </p:txBody>
      </p:sp>
    </p:spTree>
    <p:extLst>
      <p:ext uri="{BB962C8B-B14F-4D97-AF65-F5344CB8AC3E}">
        <p14:creationId xmlns:p14="http://schemas.microsoft.com/office/powerpoint/2010/main" val="14741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837BDB1-676F-44A5-9DAC-ED1096D01286}" type="slidenum">
              <a:rPr lang="en-IN" smtClean="0"/>
              <a:t>2</a:t>
            </a:fld>
            <a:endParaRPr lang="en-IN"/>
          </a:p>
        </p:txBody>
      </p:sp>
    </p:spTree>
    <p:extLst>
      <p:ext uri="{BB962C8B-B14F-4D97-AF65-F5344CB8AC3E}">
        <p14:creationId xmlns:p14="http://schemas.microsoft.com/office/powerpoint/2010/main" val="117920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837BDB1-676F-44A5-9DAC-ED1096D01286}" type="slidenum">
              <a:rPr lang="en-IN" smtClean="0"/>
              <a:t>6</a:t>
            </a:fld>
            <a:endParaRPr lang="en-IN"/>
          </a:p>
        </p:txBody>
      </p:sp>
    </p:spTree>
    <p:extLst>
      <p:ext uri="{BB962C8B-B14F-4D97-AF65-F5344CB8AC3E}">
        <p14:creationId xmlns:p14="http://schemas.microsoft.com/office/powerpoint/2010/main" val="406253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837BDB1-676F-44A5-9DAC-ED1096D01286}" type="slidenum">
              <a:rPr lang="en-IN" smtClean="0"/>
              <a:t>8</a:t>
            </a:fld>
            <a:endParaRPr lang="en-IN"/>
          </a:p>
        </p:txBody>
      </p:sp>
    </p:spTree>
    <p:extLst>
      <p:ext uri="{BB962C8B-B14F-4D97-AF65-F5344CB8AC3E}">
        <p14:creationId xmlns:p14="http://schemas.microsoft.com/office/powerpoint/2010/main" val="17869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37BDB1-676F-44A5-9DAC-ED1096D01286}" type="slidenum">
              <a:rPr lang="en-IN" smtClean="0"/>
              <a:pPr/>
              <a:t>30</a:t>
            </a:fld>
            <a:endParaRPr lang="en-IN"/>
          </a:p>
        </p:txBody>
      </p:sp>
    </p:spTree>
    <p:extLst>
      <p:ext uri="{BB962C8B-B14F-4D97-AF65-F5344CB8AC3E}">
        <p14:creationId xmlns:p14="http://schemas.microsoft.com/office/powerpoint/2010/main" val="169382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7C2A8-B6D6-4EDB-89D6-C5CF4550BD42}"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7276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33866A-9656-466D-8003-9B5B8524C626}" type="datetime1">
              <a:rPr lang="en-US" smtClean="0">
                <a:solidFill>
                  <a:srgbClr val="44546A"/>
                </a:solidFill>
              </a:rPr>
              <a:t>6/11/2016</a:t>
            </a:fld>
            <a:endParaRPr lang="en-US" dirty="0">
              <a:solidFill>
                <a:srgbClr val="44546A"/>
              </a:solidFill>
            </a:endParaRPr>
          </a:p>
        </p:txBody>
      </p:sp>
      <p:sp>
        <p:nvSpPr>
          <p:cNvPr id="6" name="Footer Placeholder 5"/>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263932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AD2A4-80E1-47FC-9824-0D955DFCA7A2}" type="datetime1">
              <a:rPr lang="en-US" smtClean="0">
                <a:solidFill>
                  <a:srgbClr val="44546A"/>
                </a:solidFill>
              </a:rPr>
              <a:t>6/11/2016</a:t>
            </a:fld>
            <a:endParaRPr lang="en-US" dirty="0">
              <a:solidFill>
                <a:srgbClr val="44546A"/>
              </a:solidFill>
            </a:endParaRPr>
          </a:p>
        </p:txBody>
      </p:sp>
      <p:sp>
        <p:nvSpPr>
          <p:cNvPr id="5" name="Footer Placeholder 4"/>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248846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4AC07-094D-4F5A-AF0C-84AFAEA77EDA}" type="datetime1">
              <a:rPr lang="en-US" smtClean="0">
                <a:solidFill>
                  <a:srgbClr val="44546A"/>
                </a:solidFill>
              </a:rPr>
              <a:t>6/11/2016</a:t>
            </a:fld>
            <a:endParaRPr lang="en-US" dirty="0">
              <a:solidFill>
                <a:srgbClr val="44546A"/>
              </a:solidFill>
            </a:endParaRPr>
          </a:p>
        </p:txBody>
      </p:sp>
      <p:sp>
        <p:nvSpPr>
          <p:cNvPr id="5" name="Footer Placeholder 4"/>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8257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A6309-1D1E-4786-8E30-8CDD653DF79F}" type="datetime1">
              <a:rPr lang="en-US" smtClean="0">
                <a:solidFill>
                  <a:srgbClr val="44546A"/>
                </a:solidFill>
              </a:rPr>
              <a:t>6/11/2016</a:t>
            </a:fld>
            <a:endParaRPr lang="en-US" dirty="0">
              <a:solidFill>
                <a:srgbClr val="44546A"/>
              </a:solidFill>
            </a:endParaRPr>
          </a:p>
        </p:txBody>
      </p:sp>
      <p:sp>
        <p:nvSpPr>
          <p:cNvPr id="5" name="Footer Placeholder 4"/>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1494856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B42E87-7438-4B25-B237-3BBF56514C34}" type="datetime1">
              <a:rPr lang="en-US" smtClean="0">
                <a:solidFill>
                  <a:srgbClr val="44546A"/>
                </a:solidFill>
              </a:rPr>
              <a:t>6/11/2016</a:t>
            </a:fld>
            <a:endParaRPr lang="en-US" dirty="0">
              <a:solidFill>
                <a:srgbClr val="44546A"/>
              </a:solidFill>
            </a:endParaRPr>
          </a:p>
        </p:txBody>
      </p:sp>
      <p:sp>
        <p:nvSpPr>
          <p:cNvPr id="4" name="Footer Placeholder 4"/>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330756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C490F8-652B-4D23-9E83-BD26981A73D6}" type="datetime1">
              <a:rPr lang="en-US" smtClean="0">
                <a:solidFill>
                  <a:srgbClr val="44546A"/>
                </a:solidFill>
              </a:rPr>
              <a:t>6/11/2016</a:t>
            </a:fld>
            <a:endParaRPr lang="en-US" dirty="0">
              <a:solidFill>
                <a:srgbClr val="44546A"/>
              </a:solidFill>
            </a:endParaRPr>
          </a:p>
        </p:txBody>
      </p:sp>
      <p:sp>
        <p:nvSpPr>
          <p:cNvPr id="4" name="Footer Placeholder 4"/>
          <p:cNvSpPr>
            <a:spLocks noGrp="1"/>
          </p:cNvSpPr>
          <p:nvPr>
            <p:ph type="ftr" sz="quarter" idx="11"/>
          </p:nvPr>
        </p:nvSpPr>
        <p:spPr/>
        <p:txBody>
          <a:body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2821351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585722-F17E-4C97-9686-DB0FDD1684E5}"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214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10099C-63CC-49B9-98B8-87085FD730BB}"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11990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DEEF8D3-0442-41CE-B96B-B4BFD9875924}"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1560171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FEE80E-06FF-4132-BB2E-B15DACF36633}"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17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E7667-2562-4983-B78F-ACBE661856E8}"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2477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FCDB165-C6B6-471D-8BCD-B48BBB8C3949}"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018131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BB097-E084-4652-9E35-15F5C9412FF1}" type="datetime1">
              <a:rPr lang="en-US" smtClean="0">
                <a:solidFill>
                  <a:prstClr val="black">
                    <a:tint val="75000"/>
                  </a:prstClr>
                </a:solidFill>
              </a:rPr>
              <a:t>6/11/2016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80131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DC5E97-8F1D-4B5C-BC82-6FDEAFC8C26D}" type="datetime1">
              <a:rPr lang="en-US" smtClean="0">
                <a:solidFill>
                  <a:prstClr val="black">
                    <a:tint val="75000"/>
                  </a:prstClr>
                </a:solidFill>
              </a:rPr>
              <a:t>6/11/2016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31628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496E85-1FBF-4EB0-8F18-A164FA89EDFC}" type="datetime1">
              <a:rPr lang="en-US" smtClean="0">
                <a:solidFill>
                  <a:prstClr val="black">
                    <a:tint val="75000"/>
                  </a:prstClr>
                </a:solidFill>
              </a:rPr>
              <a:t>6/11/2016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9559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9B50757-98AC-4043-B3CC-4483A5238B91}" type="datetime1">
              <a:rPr lang="en-US" smtClean="0">
                <a:solidFill>
                  <a:prstClr val="black">
                    <a:tint val="75000"/>
                  </a:prstClr>
                </a:solidFill>
              </a:rPr>
              <a:t>6/11/2016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227906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B0E0333-AB29-4AED-8A63-C07AD3EBBCD1}" type="datetime1">
              <a:rPr lang="en-US" smtClean="0">
                <a:solidFill>
                  <a:prstClr val="black">
                    <a:tint val="75000"/>
                  </a:prstClr>
                </a:solidFill>
              </a:rPr>
              <a:t>6/11/2016</a:t>
            </a:fld>
            <a:endParaRPr lang="en-US" dirty="0">
              <a:solidFill>
                <a:prstClr val="black">
                  <a:tint val="75000"/>
                </a:prstClr>
              </a:solidFill>
            </a:endParaRPr>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en-US" smtClean="0">
                <a:solidFill>
                  <a:prstClr val="black">
                    <a:tint val="75000"/>
                  </a:prstClr>
                </a:solidFill>
              </a:rPr>
              <a:t>Dept. of ISE,BIT</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289243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2BBA9D1C-7CDA-4919-BD14-911BF2235E96}" type="datetime1">
              <a:rPr lang="en-US" smtClean="0">
                <a:solidFill>
                  <a:prstClr val="black">
                    <a:tint val="75000"/>
                  </a:prstClr>
                </a:solidFill>
              </a:rPr>
              <a:t>6/11/2016</a:t>
            </a:fld>
            <a:endParaRPr lang="en-US" dirty="0">
              <a:solidFill>
                <a:prstClr val="black">
                  <a:tint val="75000"/>
                </a:prstClr>
              </a:solidFill>
            </a:endParaRPr>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en-US" smtClean="0">
                <a:solidFill>
                  <a:prstClr val="black">
                    <a:tint val="75000"/>
                  </a:prstClr>
                </a:solidFill>
              </a:rPr>
              <a:t>Dept. of ISE,BIT</a:t>
            </a:r>
            <a:endParaRPr lang="en-US" dirty="0">
              <a:solidFill>
                <a:prstClr val="black">
                  <a:tint val="75000"/>
                </a:prstClr>
              </a:solidFill>
            </a:endParaRPr>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88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275B90-4B0A-4008-89C3-567D0EEF1684}"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7211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2EF950C-C95F-4555-A69B-BFCC56D177D5}"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a:xfrm>
            <a:off x="2933699" y="6296615"/>
            <a:ext cx="5959577" cy="365125"/>
          </a:xfrm>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39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5F51B-5F3C-404F-A388-FFC367D4E644}"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4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40C45-8B57-4F09-99E1-45B037825A98}" type="datetime1">
              <a:rPr lang="en-US" smtClean="0">
                <a:solidFill>
                  <a:prstClr val="black">
                    <a:tint val="75000"/>
                  </a:prstClr>
                </a:solidFill>
              </a:rPr>
              <a:t>6/11/2016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0348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4C8F88-911F-46AD-A71E-31F209917B51}" type="datetime1">
              <a:rPr lang="en-US" smtClean="0">
                <a:solidFill>
                  <a:prstClr val="black">
                    <a:tint val="75000"/>
                  </a:prstClr>
                </a:solidFill>
              </a:rPr>
              <a:t>6/11/2016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9596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43CC39-9F55-4DFF-A9CF-499BE18EDF7F}"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3"/>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4"/>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397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4B1831-8FE3-49F3-8836-A9DFEA06CA51}"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2"/>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42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FDCFCB6-131D-487A-A8CA-F3A02ED1F138}" type="datetime1">
              <a:rPr lang="en-US" smtClean="0">
                <a:solidFill>
                  <a:prstClr val="black">
                    <a:tint val="75000"/>
                  </a:prstClr>
                </a:solidFill>
              </a:rPr>
              <a:t>6/11/2016</a:t>
            </a:fld>
            <a:endParaRPr lang="en-US" dirty="0">
              <a:solidFill>
                <a:prstClr val="black">
                  <a:tint val="75000"/>
                </a:prstClr>
              </a:solidFill>
            </a:endParaRPr>
          </a:p>
        </p:txBody>
      </p:sp>
      <p:sp>
        <p:nvSpPr>
          <p:cNvPr id="5" name="Footer Placeholder 5"/>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6" name="Slide Number Placeholder 6"/>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248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5582B-046B-479F-A9CE-95A9D240EB60}" type="datetime1">
              <a:rPr lang="en-US" smtClean="0">
                <a:solidFill>
                  <a:prstClr val="black">
                    <a:tint val="75000"/>
                  </a:prstClr>
                </a:solidFill>
              </a:rPr>
              <a:t>6/11/2016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Dept. of ISE,BIT</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01CF334-2D5C-4859-84A6-CA7E6E43FAE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855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F66F"/>
            </a:gs>
            <a:gs pos="100000">
              <a:srgbClr val="8DE1B9"/>
            </a:gs>
            <a:gs pos="2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CA80F1-BF09-4CA9-8DD3-EABD88585EAE}" type="datetime1">
              <a:rPr lang="en-US" smtClean="0">
                <a:solidFill>
                  <a:srgbClr val="44546A"/>
                </a:solidFill>
              </a:rPr>
              <a:t>6/11/2016</a:t>
            </a:fld>
            <a:endParaRPr lang="en-US" dirty="0">
              <a:solidFill>
                <a:srgbClr val="44546A"/>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01CF334-2D5C-4859-84A6-CA7E6E43FAEB}" type="slidenum">
              <a:rPr lang="en-US" smtClean="0">
                <a:solidFill>
                  <a:srgbClr val="44546A"/>
                </a:solidFill>
              </a:rPr>
              <a:pPr/>
              <a:t>‹#›</a:t>
            </a:fld>
            <a:endParaRPr lang="en-US" dirty="0">
              <a:solidFill>
                <a:srgbClr val="44546A"/>
              </a:solidFill>
            </a:endParaRPr>
          </a:p>
        </p:txBody>
      </p:sp>
    </p:spTree>
    <p:extLst>
      <p:ext uri="{BB962C8B-B14F-4D97-AF65-F5344CB8AC3E}">
        <p14:creationId xmlns:p14="http://schemas.microsoft.com/office/powerpoint/2010/main" val="2077920796"/>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C9E7F5B-5B67-46D1-8B75-CE693F6E942E}" type="datetime1">
              <a:rPr lang="en-US" smtClean="0">
                <a:solidFill>
                  <a:srgbClr val="44546A"/>
                </a:solidFill>
              </a:rPr>
              <a:t>6/11/2016</a:t>
            </a:fld>
            <a:endParaRPr lang="en-US" dirty="0">
              <a:solidFill>
                <a:srgbClr val="44546A"/>
              </a:solidFill>
            </a:endParaRPr>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r>
              <a:rPr lang="en-US" smtClean="0">
                <a:solidFill>
                  <a:srgbClr val="44546A"/>
                </a:solidFill>
              </a:rPr>
              <a:t>Dept. of ISE,BIT</a:t>
            </a:r>
            <a:endParaRPr lang="en-US" dirty="0">
              <a:solidFill>
                <a:srgbClr val="44546A"/>
              </a:solidFill>
            </a:endParaRPr>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01CF334-2D5C-4859-84A6-CA7E6E43FAEB}" type="slidenum">
              <a:rPr lang="en-US" smtClean="0">
                <a:solidFill>
                  <a:srgbClr val="44546A"/>
                </a:solidFill>
              </a:rPr>
              <a:pPr/>
              <a:t>‹#›</a:t>
            </a:fld>
            <a:endParaRPr lang="en-US" dirty="0">
              <a:solidFill>
                <a:srgbClr val="44546A"/>
              </a:solidFill>
            </a:endParaRPr>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930174"/>
      </p:ext>
    </p:extLst>
  </p:cSld>
  <p:clrMap bg1="lt1" tx1="dk1" bg2="lt2" tx2="dk2" accent1="accent1" accent2="accent2" accent3="accent3" accent4="accent4" accent5="accent5" accent6="accent6" hlink="hlink" folHlink="folHlink"/>
  <p:sldLayoutIdLst>
    <p:sldLayoutId id="2147484063" r:id="rId1"/>
    <p:sldLayoutId id="2147484064" r:id="rId2"/>
    <p:sldLayoutId id="2147484065" r:id="rId3"/>
    <p:sldLayoutId id="2147484066" r:id="rId4"/>
    <p:sldLayoutId id="2147484067" r:id="rId5"/>
    <p:sldLayoutId id="2147484068" r:id="rId6"/>
    <p:sldLayoutId id="2147484069" r:id="rId7"/>
    <p:sldLayoutId id="2147484070" r:id="rId8"/>
    <p:sldLayoutId id="2147484071" r:id="rId9"/>
    <p:sldLayoutId id="2147484072" r:id="rId10"/>
    <p:sldLayoutId id="2147484073"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Computing_platfor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170" y="2145354"/>
            <a:ext cx="8770571" cy="1560716"/>
          </a:xfrm>
        </p:spPr>
        <p:txBody>
          <a:bodyPr>
            <a:noAutofit/>
          </a:bodyPr>
          <a:lstStyle/>
          <a:p>
            <a:pPr algn="ctr"/>
            <a:r>
              <a:rPr lang="en-US" sz="3200" dirty="0" smtClean="0">
                <a:latin typeface="Georgia" panose="02040502050405020303" pitchFamily="18" charset="0"/>
              </a:rPr>
              <a:t>EFFICIENT ALLOCATION OF RESOURCES IN CLOUD ENVIRONMENT USING </a:t>
            </a:r>
            <a:br>
              <a:rPr lang="en-US" sz="3200" dirty="0" smtClean="0">
                <a:latin typeface="Georgia" panose="02040502050405020303" pitchFamily="18" charset="0"/>
              </a:rPr>
            </a:br>
            <a:r>
              <a:rPr lang="en-US" sz="3200" dirty="0" smtClean="0">
                <a:solidFill>
                  <a:srgbClr val="00B050"/>
                </a:solidFill>
                <a:latin typeface="Georgia" panose="02040502050405020303" pitchFamily="18" charset="0"/>
              </a:rPr>
              <a:t>GREEN COMPUTING</a:t>
            </a:r>
            <a:endParaRPr lang="en-IN" sz="3200" dirty="0">
              <a:solidFill>
                <a:srgbClr val="00B050"/>
              </a:solidFill>
            </a:endParaRPr>
          </a:p>
        </p:txBody>
      </p:sp>
      <p:sp>
        <p:nvSpPr>
          <p:cNvPr id="3" name="Content Placeholder 2"/>
          <p:cNvSpPr>
            <a:spLocks noGrp="1"/>
          </p:cNvSpPr>
          <p:nvPr>
            <p:ph idx="1"/>
          </p:nvPr>
        </p:nvSpPr>
        <p:spPr>
          <a:xfrm>
            <a:off x="137492" y="4890052"/>
            <a:ext cx="3930926" cy="1351722"/>
          </a:xfrm>
        </p:spPr>
        <p:txBody>
          <a:bodyPr>
            <a:noAutofit/>
          </a:bodyPr>
          <a:lstStyle/>
          <a:p>
            <a:pPr marL="0" indent="0">
              <a:lnSpc>
                <a:spcPct val="100000"/>
              </a:lnSpc>
              <a:spcBef>
                <a:spcPts val="0"/>
              </a:spcBef>
              <a:buNone/>
            </a:pPr>
            <a:r>
              <a:rPr lang="en-IN" sz="1600" b="1" dirty="0" smtClean="0"/>
              <a:t>Under the guidance of,</a:t>
            </a:r>
          </a:p>
          <a:p>
            <a:pPr marL="0" indent="0">
              <a:lnSpc>
                <a:spcPct val="100000"/>
              </a:lnSpc>
              <a:spcBef>
                <a:spcPts val="0"/>
              </a:spcBef>
              <a:buNone/>
            </a:pPr>
            <a:r>
              <a:rPr lang="en-IN" sz="1600" b="1" dirty="0" smtClean="0"/>
              <a:t>C. S. JAYASHEELA</a:t>
            </a:r>
          </a:p>
          <a:p>
            <a:pPr marL="0" indent="0">
              <a:lnSpc>
                <a:spcPct val="100000"/>
              </a:lnSpc>
              <a:spcBef>
                <a:spcPts val="0"/>
              </a:spcBef>
              <a:buNone/>
            </a:pPr>
            <a:r>
              <a:rPr lang="en-IN" sz="1600" b="1" dirty="0" smtClean="0"/>
              <a:t>ASSISTANT PROFESSOR</a:t>
            </a:r>
          </a:p>
          <a:p>
            <a:pPr marL="0" indent="0">
              <a:lnSpc>
                <a:spcPct val="100000"/>
              </a:lnSpc>
              <a:spcBef>
                <a:spcPts val="0"/>
              </a:spcBef>
              <a:buNone/>
            </a:pPr>
            <a:r>
              <a:rPr lang="en-IN" sz="1600" b="1" dirty="0" smtClean="0"/>
              <a:t>INFORMATION SCIENCE AND ENGINEERING</a:t>
            </a:r>
          </a:p>
          <a:p>
            <a:pPr marL="0" indent="0">
              <a:lnSpc>
                <a:spcPct val="100000"/>
              </a:lnSpc>
              <a:spcBef>
                <a:spcPts val="0"/>
              </a:spcBef>
              <a:buNone/>
            </a:pPr>
            <a:r>
              <a:rPr lang="en-IN" sz="1600" b="1" dirty="0" smtClean="0"/>
              <a:t>BANGALORE INSTITUTE OF TECHNOLOGY</a:t>
            </a:r>
            <a:endParaRPr lang="en-IN" sz="1600" b="1" dirty="0"/>
          </a:p>
        </p:txBody>
      </p:sp>
      <p:sp>
        <p:nvSpPr>
          <p:cNvPr id="4" name="Content Placeholder 2"/>
          <p:cNvSpPr txBox="1">
            <a:spLocks/>
          </p:cNvSpPr>
          <p:nvPr/>
        </p:nvSpPr>
        <p:spPr>
          <a:xfrm>
            <a:off x="9032425" y="4890052"/>
            <a:ext cx="4181062" cy="1649896"/>
          </a:xfrm>
          <a:prstGeom prst="rect">
            <a:avLst/>
          </a:prstGeom>
        </p:spPr>
        <p:txBody>
          <a:bodyPr vert="horz" lIns="91440" tIns="45720" rIns="91440" bIns="45720" rtlCol="0">
            <a:normAutofit fontScale="40000" lnSpcReduction="2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buFont typeface="Corbel" panose="020B0503020204020204" pitchFamily="34" charset="0"/>
              <a:buNone/>
            </a:pPr>
            <a:r>
              <a:rPr lang="en-IN" sz="3400" b="1" dirty="0" smtClean="0">
                <a:solidFill>
                  <a:srgbClr val="121316">
                    <a:lumMod val="75000"/>
                    <a:lumOff val="25000"/>
                  </a:srgbClr>
                </a:solidFill>
              </a:rPr>
              <a:t>SUBMITTED BY,</a:t>
            </a:r>
          </a:p>
          <a:p>
            <a:pPr marL="0" indent="0">
              <a:buFont typeface="Corbel" panose="020B0503020204020204" pitchFamily="34" charset="0"/>
              <a:buNone/>
            </a:pPr>
            <a:r>
              <a:rPr lang="en-IN" sz="3400" b="1" dirty="0" smtClean="0">
                <a:solidFill>
                  <a:srgbClr val="121316">
                    <a:lumMod val="75000"/>
                    <a:lumOff val="25000"/>
                  </a:srgbClr>
                </a:solidFill>
              </a:rPr>
              <a:t>ASHOK PAI[1BI12IS007]</a:t>
            </a:r>
          </a:p>
          <a:p>
            <a:pPr marL="0" indent="0">
              <a:buFont typeface="Corbel" panose="020B0503020204020204" pitchFamily="34" charset="0"/>
              <a:buNone/>
            </a:pPr>
            <a:r>
              <a:rPr lang="en-IN" sz="3400" b="1" dirty="0" smtClean="0">
                <a:solidFill>
                  <a:srgbClr val="121316">
                    <a:lumMod val="75000"/>
                    <a:lumOff val="25000"/>
                  </a:srgbClr>
                </a:solidFill>
              </a:rPr>
              <a:t>SHREEPRASAD BHAT[1BI2IS042]</a:t>
            </a:r>
          </a:p>
          <a:p>
            <a:pPr marL="0" indent="0">
              <a:buFont typeface="Corbel" panose="020B0503020204020204" pitchFamily="34" charset="0"/>
              <a:buNone/>
            </a:pPr>
            <a:r>
              <a:rPr lang="en-IN" sz="3400" b="1" dirty="0" smtClean="0">
                <a:solidFill>
                  <a:srgbClr val="121316">
                    <a:lumMod val="75000"/>
                    <a:lumOff val="25000"/>
                  </a:srgbClr>
                </a:solidFill>
              </a:rPr>
              <a:t>THARUN G[1BI12IS056]</a:t>
            </a:r>
          </a:p>
          <a:p>
            <a:pPr marL="0" indent="0">
              <a:buFont typeface="Corbel" panose="020B0503020204020204" pitchFamily="34" charset="0"/>
              <a:buNone/>
            </a:pPr>
            <a:r>
              <a:rPr lang="en-IN" sz="3400" b="1" dirty="0" smtClean="0">
                <a:solidFill>
                  <a:srgbClr val="121316">
                    <a:lumMod val="75000"/>
                    <a:lumOff val="25000"/>
                  </a:srgbClr>
                </a:solidFill>
              </a:rPr>
              <a:t>VIJITHATHMA[1BI12IS069]</a:t>
            </a:r>
          </a:p>
          <a:p>
            <a:pPr marL="0" indent="0">
              <a:buFont typeface="Corbel" panose="020B0503020204020204" pitchFamily="34" charset="0"/>
              <a:buNone/>
            </a:pPr>
            <a:endParaRPr lang="en-IN" b="1" dirty="0" smtClean="0">
              <a:solidFill>
                <a:srgbClr val="121316">
                  <a:lumMod val="75000"/>
                  <a:lumOff val="25000"/>
                </a:srgbClr>
              </a:solidFill>
              <a:latin typeface="Georgia" panose="020405020504050203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9342" y="108955"/>
            <a:ext cx="1704833" cy="1704833"/>
          </a:xfrm>
          <a:prstGeom prst="rect">
            <a:avLst/>
          </a:prstGeom>
        </p:spPr>
      </p:pic>
    </p:spTree>
    <p:extLst>
      <p:ext uri="{BB962C8B-B14F-4D97-AF65-F5344CB8AC3E}">
        <p14:creationId xmlns:p14="http://schemas.microsoft.com/office/powerpoint/2010/main" val="3470667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Georgia" panose="02040502050405020303" pitchFamily="18" charset="0"/>
              </a:rPr>
              <a:t>Proposed System</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1651380"/>
            <a:ext cx="8946541" cy="4597020"/>
          </a:xfrm>
        </p:spPr>
        <p:txBody>
          <a:bodyPr>
            <a:normAutofit lnSpcReduction="10000"/>
          </a:bodyPr>
          <a:lstStyle/>
          <a:p>
            <a:pPr algn="just">
              <a:buClr>
                <a:schemeClr val="bg1"/>
              </a:buClr>
              <a:buFont typeface="Wingdings" panose="05000000000000000000" pitchFamily="2" charset="2"/>
              <a:buChar char="Ø"/>
            </a:pPr>
            <a:r>
              <a:rPr lang="en-US" sz="2400" dirty="0">
                <a:solidFill>
                  <a:schemeClr val="bg1"/>
                </a:solidFill>
                <a:latin typeface="Georgia" panose="02040502050405020303" pitchFamily="18" charset="0"/>
              </a:rPr>
              <a:t>The proposed system uses a specifically designed algorithm called Efficient Green </a:t>
            </a:r>
            <a:r>
              <a:rPr lang="en-US" sz="2400" dirty="0" smtClean="0">
                <a:solidFill>
                  <a:schemeClr val="bg1"/>
                </a:solidFill>
                <a:latin typeface="Georgia" panose="02040502050405020303" pitchFamily="18" charset="0"/>
              </a:rPr>
              <a:t>computing to </a:t>
            </a:r>
            <a:r>
              <a:rPr lang="en-US" sz="2400" dirty="0">
                <a:solidFill>
                  <a:schemeClr val="bg1"/>
                </a:solidFill>
                <a:latin typeface="Georgia" panose="02040502050405020303" pitchFamily="18" charset="0"/>
              </a:rPr>
              <a:t>monitor and balance the load of a cloud server. </a:t>
            </a:r>
            <a:endParaRPr lang="en-US" sz="2400" dirty="0" smtClean="0">
              <a:solidFill>
                <a:schemeClr val="bg1"/>
              </a:solidFill>
              <a:latin typeface="Georgia" panose="02040502050405020303" pitchFamily="18" charset="0"/>
            </a:endParaRP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rPr>
              <a:t>The </a:t>
            </a:r>
            <a:r>
              <a:rPr lang="en-US" sz="2400" dirty="0">
                <a:solidFill>
                  <a:schemeClr val="bg1"/>
                </a:solidFill>
                <a:latin typeface="Georgia" panose="02040502050405020303" pitchFamily="18" charset="0"/>
              </a:rPr>
              <a:t>EGC takes into account all the aspects such as total resource, power consumption, tasks in the pipeline, current load and system overhead to efficiently predict and balance the load. </a:t>
            </a: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rPr>
              <a:t>The </a:t>
            </a:r>
            <a:r>
              <a:rPr lang="en-US" sz="2400" dirty="0">
                <a:solidFill>
                  <a:schemeClr val="bg1"/>
                </a:solidFill>
                <a:latin typeface="Georgia" panose="02040502050405020303" pitchFamily="18" charset="0"/>
              </a:rPr>
              <a:t>unique aspect of the EGC is that it also takes into account the cost context to minimize the cost as far as possible during resource allocation. </a:t>
            </a:r>
            <a:endParaRPr lang="en-US" sz="2400" dirty="0" smtClean="0">
              <a:solidFill>
                <a:schemeClr val="bg1"/>
              </a:solidFill>
              <a:latin typeface="Georgia" panose="02040502050405020303" pitchFamily="18" charset="0"/>
            </a:endParaRP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rPr>
              <a:t>The </a:t>
            </a:r>
            <a:r>
              <a:rPr lang="en-US" sz="2400" dirty="0">
                <a:solidFill>
                  <a:schemeClr val="bg1"/>
                </a:solidFill>
                <a:latin typeface="Georgia" panose="02040502050405020303" pitchFamily="18" charset="0"/>
              </a:rPr>
              <a:t>EGC optimizes the cloud server such that cloud users get smooth services while keeping the cost at a bare minimum.</a:t>
            </a:r>
            <a:endParaRPr lang="en-IN" sz="2400" dirty="0">
              <a:solidFill>
                <a:schemeClr val="bg1"/>
              </a:solidFill>
              <a:latin typeface="Georgia" panose="02040502050405020303" pitchFamily="18" charset="0"/>
            </a:endParaRPr>
          </a:p>
          <a:p>
            <a:pPr marL="457200" indent="-457200" algn="just">
              <a:buClr>
                <a:schemeClr val="bg1"/>
              </a:buClr>
              <a:buFont typeface="+mj-lt"/>
              <a:buAutoNum type="arabicPeriod"/>
            </a:pPr>
            <a:endParaRPr lang="en-IN" sz="2400" dirty="0">
              <a:solidFill>
                <a:schemeClr val="bg1"/>
              </a:solidFill>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685274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Georgia" panose="02040502050405020303" pitchFamily="18" charset="0"/>
              </a:rPr>
              <a:t>Advantages of Proposed System</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p:txBody>
          <a:bodyPr>
            <a:normAutofit/>
          </a:bodyPr>
          <a:lstStyle/>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Cost </a:t>
            </a:r>
            <a:r>
              <a:rPr lang="en-US" sz="2400" dirty="0" smtClean="0">
                <a:solidFill>
                  <a:schemeClr val="bg1"/>
                </a:solidFill>
                <a:latin typeface="Georgia" panose="02040502050405020303" pitchFamily="18" charset="0"/>
              </a:rPr>
              <a:t>is </a:t>
            </a:r>
            <a:r>
              <a:rPr lang="en-US" sz="2400" dirty="0">
                <a:solidFill>
                  <a:schemeClr val="bg1"/>
                </a:solidFill>
                <a:latin typeface="Georgia" panose="02040502050405020303" pitchFamily="18" charset="0"/>
              </a:rPr>
              <a:t>an important aspect during resource allocation.</a:t>
            </a:r>
            <a:endParaRPr lang="en-IN" sz="2400" dirty="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EGC is specifically designed for cloud servers.</a:t>
            </a:r>
            <a:endParaRPr lang="en-IN" sz="2400" dirty="0">
              <a:solidFill>
                <a:schemeClr val="bg1"/>
              </a:solidFill>
              <a:latin typeface="Georgia" panose="02040502050405020303" pitchFamily="18" charset="0"/>
            </a:endParaRPr>
          </a:p>
          <a:p>
            <a:pPr>
              <a:buClr>
                <a:schemeClr val="bg1"/>
              </a:buClr>
              <a:buFont typeface="Wingdings" panose="05000000000000000000" pitchFamily="2" charset="2"/>
              <a:buChar char="Ø"/>
            </a:pPr>
            <a:endParaRPr lang="en-IN" sz="2400" dirty="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Accurate prediction of load thus efficient management of resources.</a:t>
            </a:r>
            <a:endParaRPr lang="en-IN" sz="2400" dirty="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Dynamic operating modes to adapt to different load situations.</a:t>
            </a:r>
            <a:endParaRPr lang="en-IN" sz="2400" dirty="0">
              <a:solidFill>
                <a:schemeClr val="bg1"/>
              </a:solidFill>
              <a:latin typeface="Georgia" panose="02040502050405020303" pitchFamily="18" charset="0"/>
            </a:endParaRPr>
          </a:p>
          <a:p>
            <a:pPr>
              <a:buClr>
                <a:schemeClr val="bg1"/>
              </a:buClr>
              <a:buFont typeface="Wingdings" panose="05000000000000000000" pitchFamily="2" charset="2"/>
              <a:buChar char="Ø"/>
            </a:pPr>
            <a:endParaRPr lang="en-IN" sz="2400" dirty="0"/>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082718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Georgia" panose="02040502050405020303" pitchFamily="18" charset="0"/>
              </a:rPr>
              <a:t>Modules Description</a:t>
            </a:r>
            <a:endParaRPr lang="en-IN" dirty="0">
              <a:solidFill>
                <a:schemeClr val="bg1"/>
              </a:solidFill>
              <a:latin typeface="Georgia" panose="02040502050405020303" pitchFamily="18" charset="0"/>
            </a:endParaRPr>
          </a:p>
        </p:txBody>
      </p:sp>
      <p:sp>
        <p:nvSpPr>
          <p:cNvPr id="3" name="Content Placeholder 2"/>
          <p:cNvSpPr>
            <a:spLocks noGrp="1"/>
          </p:cNvSpPr>
          <p:nvPr>
            <p:ph idx="1"/>
          </p:nvPr>
        </p:nvSpPr>
        <p:spPr>
          <a:xfrm>
            <a:off x="646111" y="1477108"/>
            <a:ext cx="10252834" cy="5205045"/>
          </a:xfrm>
        </p:spPr>
        <p:txBody>
          <a:bodyPr>
            <a:normAutofit fontScale="92500" lnSpcReduction="10000"/>
          </a:bodyPr>
          <a:lstStyle/>
          <a:p>
            <a:pPr marL="0" lvl="0" indent="0">
              <a:buNone/>
            </a:pPr>
            <a:r>
              <a:rPr lang="en-US" sz="2600" b="1" dirty="0">
                <a:solidFill>
                  <a:schemeClr val="bg1"/>
                </a:solidFill>
                <a:latin typeface="Georgia" panose="02040502050405020303" pitchFamily="18" charset="0"/>
              </a:rPr>
              <a:t>Overload avoidance</a:t>
            </a:r>
            <a:endParaRPr lang="en-IN" sz="2600" dirty="0">
              <a:solidFill>
                <a:schemeClr val="bg1"/>
              </a:solidFill>
              <a:latin typeface="Georgia" panose="02040502050405020303" pitchFamily="18" charset="0"/>
            </a:endParaRPr>
          </a:p>
          <a:p>
            <a:pPr marL="0" indent="0" algn="just">
              <a:buNone/>
            </a:pPr>
            <a:r>
              <a:rPr lang="en-US" dirty="0" smtClean="0">
                <a:solidFill>
                  <a:schemeClr val="bg1"/>
                </a:solidFill>
                <a:latin typeface="Georgia" panose="02040502050405020303" pitchFamily="18" charset="0"/>
              </a:rPr>
              <a:t>	The </a:t>
            </a:r>
            <a:r>
              <a:rPr lang="en-US" dirty="0">
                <a:solidFill>
                  <a:schemeClr val="bg1"/>
                </a:solidFill>
                <a:latin typeface="Georgia" panose="02040502050405020303" pitchFamily="18" charset="0"/>
              </a:rPr>
              <a:t>capacity of a PM should be sufficient to satisfy the resource needs of all VMs running on it. Otherwise, the PM is overloaded and can lead to degraded performance of its VMs. We introduce the concept of “</a:t>
            </a:r>
            <a:r>
              <a:rPr lang="en-US" dirty="0" err="1">
                <a:solidFill>
                  <a:schemeClr val="bg1"/>
                </a:solidFill>
                <a:latin typeface="Georgia" panose="02040502050405020303" pitchFamily="18" charset="0"/>
              </a:rPr>
              <a:t>skewness</a:t>
            </a:r>
            <a:r>
              <a:rPr lang="en-US" dirty="0">
                <a:solidFill>
                  <a:schemeClr val="bg1"/>
                </a:solidFill>
                <a:latin typeface="Georgia" panose="02040502050405020303" pitchFamily="18" charset="0"/>
              </a:rPr>
              <a:t>” to measure the uneven utilization of a server. By minimizing </a:t>
            </a:r>
            <a:r>
              <a:rPr lang="en-US" dirty="0" err="1">
                <a:solidFill>
                  <a:schemeClr val="bg1"/>
                </a:solidFill>
                <a:latin typeface="Georgia" panose="02040502050405020303" pitchFamily="18" charset="0"/>
              </a:rPr>
              <a:t>skewness</a:t>
            </a:r>
            <a:r>
              <a:rPr lang="en-US" dirty="0">
                <a:solidFill>
                  <a:schemeClr val="bg1"/>
                </a:solidFill>
                <a:latin typeface="Georgia" panose="02040502050405020303" pitchFamily="18" charset="0"/>
              </a:rPr>
              <a:t>, we can improve the overall utilization of servers in the face of multi-dimensional resource constraints. To perform </a:t>
            </a:r>
            <a:r>
              <a:rPr lang="en-US" dirty="0" err="1">
                <a:solidFill>
                  <a:schemeClr val="bg1"/>
                </a:solidFill>
                <a:latin typeface="Georgia" panose="02040502050405020303" pitchFamily="18" charset="0"/>
              </a:rPr>
              <a:t>skewness</a:t>
            </a:r>
            <a:r>
              <a:rPr lang="en-US" dirty="0">
                <a:solidFill>
                  <a:schemeClr val="bg1"/>
                </a:solidFill>
                <a:latin typeface="Georgia" panose="02040502050405020303" pitchFamily="18" charset="0"/>
              </a:rPr>
              <a:t> algorithm we should need server status spot. Types of server status spot:</a:t>
            </a:r>
            <a:endParaRPr lang="en-IN" dirty="0">
              <a:solidFill>
                <a:schemeClr val="bg1"/>
              </a:solidFill>
              <a:latin typeface="Georgia" panose="02040502050405020303" pitchFamily="18" charset="0"/>
            </a:endParaRPr>
          </a:p>
          <a:p>
            <a:pPr lvl="0" algn="just"/>
            <a:r>
              <a:rPr lang="en-US" b="1" dirty="0">
                <a:solidFill>
                  <a:schemeClr val="bg1"/>
                </a:solidFill>
                <a:latin typeface="Georgia" panose="02040502050405020303" pitchFamily="18" charset="0"/>
              </a:rPr>
              <a:t>Hot spot</a:t>
            </a:r>
            <a:r>
              <a:rPr lang="en-US" dirty="0">
                <a:solidFill>
                  <a:schemeClr val="bg1"/>
                </a:solidFill>
                <a:latin typeface="Georgia" panose="02040502050405020303" pitchFamily="18" charset="0"/>
              </a:rPr>
              <a:t>-: We define a server as a hot spot if the utilization of any of its resources is above a hot threshold. This indicates that the server is overloaded and hence some VMs running on it should be migrated away. </a:t>
            </a:r>
            <a:endParaRPr lang="en-IN" dirty="0">
              <a:solidFill>
                <a:schemeClr val="bg1"/>
              </a:solidFill>
              <a:latin typeface="Georgia" panose="02040502050405020303" pitchFamily="18" charset="0"/>
            </a:endParaRPr>
          </a:p>
          <a:p>
            <a:pPr lvl="0" algn="just"/>
            <a:r>
              <a:rPr lang="en-US" b="1" dirty="0">
                <a:solidFill>
                  <a:schemeClr val="bg1"/>
                </a:solidFill>
                <a:latin typeface="Georgia" panose="02040502050405020303" pitchFamily="18" charset="0"/>
              </a:rPr>
              <a:t>Cold spot</a:t>
            </a:r>
            <a:r>
              <a:rPr lang="en-US" dirty="0">
                <a:solidFill>
                  <a:schemeClr val="bg1"/>
                </a:solidFill>
                <a:latin typeface="Georgia" panose="02040502050405020303" pitchFamily="18" charset="0"/>
              </a:rPr>
              <a:t>-: We define a server as a cold spot if the utilizations of all its resources are below a cold threshold. This indicates that the server is mostly idle and a potential candidate to turn off to save energy. </a:t>
            </a:r>
            <a:endParaRPr lang="en-IN" dirty="0">
              <a:solidFill>
                <a:schemeClr val="bg1"/>
              </a:solidFill>
              <a:latin typeface="Georgia" panose="02040502050405020303" pitchFamily="18" charset="0"/>
            </a:endParaRPr>
          </a:p>
          <a:p>
            <a:pPr lvl="0" algn="just"/>
            <a:r>
              <a:rPr lang="en-US" b="1" dirty="0">
                <a:solidFill>
                  <a:schemeClr val="bg1"/>
                </a:solidFill>
                <a:latin typeface="Georgia" panose="02040502050405020303" pitchFamily="18" charset="0"/>
              </a:rPr>
              <a:t>Warm spot</a:t>
            </a:r>
            <a:r>
              <a:rPr lang="en-US" dirty="0">
                <a:solidFill>
                  <a:schemeClr val="bg1"/>
                </a:solidFill>
                <a:latin typeface="Georgia" panose="02040502050405020303" pitchFamily="18" charset="0"/>
              </a:rPr>
              <a:t>-: We define a server as a warm spot if the utilizations of all its resources are below a hot threshold and </a:t>
            </a:r>
            <a:r>
              <a:rPr lang="en-US" dirty="0" smtClean="0">
                <a:solidFill>
                  <a:schemeClr val="bg1"/>
                </a:solidFill>
                <a:latin typeface="Georgia" panose="02040502050405020303" pitchFamily="18" charset="0"/>
              </a:rPr>
              <a:t>above </a:t>
            </a:r>
            <a:r>
              <a:rPr lang="en-US" dirty="0">
                <a:solidFill>
                  <a:schemeClr val="bg1"/>
                </a:solidFill>
                <a:latin typeface="Georgia" panose="02040502050405020303" pitchFamily="18" charset="0"/>
              </a:rPr>
              <a:t>cold threshold. This indicates that the server is ready to run VMs.</a:t>
            </a:r>
            <a:endParaRPr lang="en-IN" dirty="0">
              <a:solidFill>
                <a:schemeClr val="bg1"/>
              </a:solidFill>
              <a:latin typeface="Georgia" panose="02040502050405020303" pitchFamily="18" charset="0"/>
            </a:endParaRPr>
          </a:p>
          <a:p>
            <a:pPr marL="0" lvl="0" indent="0">
              <a:buNone/>
            </a:pPr>
            <a:endParaRPr lang="en-IN"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23970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solidFill>
                  <a:schemeClr val="bg1"/>
                </a:solidFill>
                <a:latin typeface="Georgia" panose="02040502050405020303" pitchFamily="18" charset="0"/>
              </a:rPr>
              <a:t>Skewness</a:t>
            </a:r>
            <a:r>
              <a:rPr lang="en-IN" b="1" dirty="0" smtClean="0">
                <a:solidFill>
                  <a:schemeClr val="bg1"/>
                </a:solidFill>
                <a:latin typeface="Georgia" panose="02040502050405020303" pitchFamily="18" charset="0"/>
              </a:rPr>
              <a:t> </a:t>
            </a:r>
            <a:r>
              <a:rPr lang="en-IN" b="1" dirty="0">
                <a:solidFill>
                  <a:schemeClr val="bg1"/>
                </a:solidFill>
                <a:latin typeface="Georgia" panose="02040502050405020303" pitchFamily="18" charset="0"/>
              </a:rPr>
              <a:t>Algorithm(S)</a:t>
            </a:r>
            <a:endParaRPr lang="en-IN" dirty="0">
              <a:solidFill>
                <a:schemeClr val="bg1"/>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532414"/>
                <a:ext cx="8946541" cy="4195481"/>
              </a:xfrm>
            </p:spPr>
            <p:txBody>
              <a:bodyPr>
                <a:noAutofit/>
              </a:bodyPr>
              <a:lstStyle/>
              <a:p>
                <a:pPr>
                  <a:buFont typeface="Wingdings" panose="05000000000000000000" pitchFamily="2" charset="2"/>
                  <a:buChar char="Ø"/>
                </a:pPr>
                <a:r>
                  <a:rPr lang="en-IN" sz="1800" dirty="0" smtClean="0">
                    <a:solidFill>
                      <a:schemeClr val="bg1"/>
                    </a:solidFill>
                    <a:latin typeface="Georgia" panose="02040502050405020303" pitchFamily="18" charset="0"/>
                  </a:rPr>
                  <a:t>Step 1: Let NP be the number of servers, N be the number of resources.</a:t>
                </a:r>
              </a:p>
              <a:p>
                <a:pPr>
                  <a:buFont typeface="Wingdings" panose="05000000000000000000" pitchFamily="2" charset="2"/>
                  <a:buChar char="Ø"/>
                </a:pPr>
                <a:r>
                  <a:rPr lang="en-IN" sz="1800" dirty="0">
                    <a:solidFill>
                      <a:schemeClr val="bg1"/>
                    </a:solidFill>
                    <a:latin typeface="Georgia" panose="02040502050405020303" pitchFamily="18" charset="0"/>
                  </a:rPr>
                  <a:t>Step 2: for </a:t>
                </a:r>
                <a:r>
                  <a:rPr lang="en-IN" sz="1800" dirty="0" err="1">
                    <a:solidFill>
                      <a:schemeClr val="bg1"/>
                    </a:solidFill>
                    <a:latin typeface="Georgia" panose="02040502050405020303" pitchFamily="18" charset="0"/>
                  </a:rPr>
                  <a:t>i</a:t>
                </a:r>
                <a:r>
                  <a:rPr lang="en-IN" sz="1800" dirty="0">
                    <a:solidFill>
                      <a:schemeClr val="bg1"/>
                    </a:solidFill>
                    <a:latin typeface="Georgia" panose="02040502050405020303" pitchFamily="18" charset="0"/>
                  </a:rPr>
                  <a:t>=1 to NP</a:t>
                </a:r>
              </a:p>
              <a:p>
                <a:pPr>
                  <a:buFont typeface="Wingdings" panose="05000000000000000000" pitchFamily="2" charset="2"/>
                  <a:buChar char="Ø"/>
                </a:pPr>
                <a:r>
                  <a:rPr lang="en-IN" sz="1800" dirty="0">
                    <a:solidFill>
                      <a:schemeClr val="bg1"/>
                    </a:solidFill>
                    <a:latin typeface="Georgia" panose="02040502050405020303" pitchFamily="18" charset="0"/>
                  </a:rPr>
                  <a:t>Step 3: for j=1 to N</a:t>
                </a:r>
              </a:p>
              <a:p>
                <a:pPr>
                  <a:buFont typeface="Wingdings" panose="05000000000000000000" pitchFamily="2" charset="2"/>
                  <a:buChar char="Ø"/>
                </a:pPr>
                <a:r>
                  <a:rPr lang="en-IN" sz="1800" dirty="0">
                    <a:solidFill>
                      <a:schemeClr val="bg1"/>
                    </a:solidFill>
                    <a:latin typeface="Georgia" panose="02040502050405020303" pitchFamily="18" charset="0"/>
                  </a:rPr>
                  <a:t>Step 4: Let R(J) =  </a:t>
                </a:r>
                <a:r>
                  <a:rPr lang="en-IN" sz="1800" dirty="0" err="1">
                    <a:solidFill>
                      <a:schemeClr val="bg1"/>
                    </a:solidFill>
                    <a:latin typeface="Georgia" panose="02040502050405020303" pitchFamily="18" charset="0"/>
                  </a:rPr>
                  <a:t>Jth</a:t>
                </a:r>
                <a:r>
                  <a:rPr lang="en-IN" sz="1800" dirty="0">
                    <a:solidFill>
                      <a:schemeClr val="bg1"/>
                    </a:solidFill>
                    <a:latin typeface="Georgia" panose="02040502050405020303" pitchFamily="18" charset="0"/>
                  </a:rPr>
                  <a:t> resource utilization </a:t>
                </a:r>
              </a:p>
              <a:p>
                <a:pPr>
                  <a:buFont typeface="Wingdings" panose="05000000000000000000" pitchFamily="2" charset="2"/>
                  <a:buChar char="Ø"/>
                </a:pPr>
                <a:r>
                  <a:rPr lang="en-IN" sz="1800" dirty="0">
                    <a:solidFill>
                      <a:schemeClr val="bg1"/>
                    </a:solidFill>
                    <a:latin typeface="Georgia" panose="02040502050405020303" pitchFamily="18" charset="0"/>
                  </a:rPr>
                  <a:t>Step 5: </a:t>
                </a:r>
                <a:r>
                  <a:rPr lang="en-IN" sz="1800" dirty="0" err="1">
                    <a:solidFill>
                      <a:schemeClr val="bg1"/>
                    </a:solidFill>
                    <a:latin typeface="Georgia" panose="02040502050405020303" pitchFamily="18" charset="0"/>
                  </a:rPr>
                  <a:t>SUM_sk</a:t>
                </a:r>
                <a:r>
                  <a:rPr lang="en-IN" sz="1800" dirty="0">
                    <a:solidFill>
                      <a:schemeClr val="bg1"/>
                    </a:solidFill>
                    <a:latin typeface="Georgia" panose="02040502050405020303" pitchFamily="18" charset="0"/>
                  </a:rPr>
                  <a:t> = </a:t>
                </a:r>
                <a:r>
                  <a:rPr lang="en-IN" sz="1800" dirty="0" err="1">
                    <a:solidFill>
                      <a:schemeClr val="bg1"/>
                    </a:solidFill>
                    <a:latin typeface="Georgia" panose="02040502050405020303" pitchFamily="18" charset="0"/>
                  </a:rPr>
                  <a:t>SUM_sk</a:t>
                </a:r>
                <a:r>
                  <a:rPr lang="en-IN" sz="1800" dirty="0">
                    <a:solidFill>
                      <a:schemeClr val="bg1"/>
                    </a:solidFill>
                    <a:latin typeface="Georgia" panose="02040502050405020303" pitchFamily="18" charset="0"/>
                  </a:rPr>
                  <a:t> + (R(j)/average_utilization-1)*2</a:t>
                </a:r>
              </a:p>
              <a:p>
                <a:pPr>
                  <a:buFont typeface="Wingdings" panose="05000000000000000000" pitchFamily="2" charset="2"/>
                  <a:buChar char="Ø"/>
                </a:pPr>
                <a:r>
                  <a:rPr lang="en-IN" sz="1800" dirty="0">
                    <a:solidFill>
                      <a:schemeClr val="bg1"/>
                    </a:solidFill>
                    <a:latin typeface="Georgia" panose="02040502050405020303" pitchFamily="18" charset="0"/>
                  </a:rPr>
                  <a:t>Step 6: </a:t>
                </a:r>
                <a:r>
                  <a:rPr lang="en-IN" sz="1800" dirty="0" smtClean="0">
                    <a:solidFill>
                      <a:schemeClr val="bg1"/>
                    </a:solidFill>
                    <a:latin typeface="Georgia" panose="02040502050405020303" pitchFamily="18" charset="0"/>
                  </a:rPr>
                  <a:t>j= </a:t>
                </a:r>
                <a:r>
                  <a:rPr lang="en-IN" sz="1800" dirty="0">
                    <a:solidFill>
                      <a:schemeClr val="bg1"/>
                    </a:solidFill>
                    <a:latin typeface="Georgia" panose="02040502050405020303" pitchFamily="18" charset="0"/>
                  </a:rPr>
                  <a:t>j</a:t>
                </a:r>
                <a:r>
                  <a:rPr lang="en-IN" sz="1800" dirty="0" smtClean="0">
                    <a:solidFill>
                      <a:schemeClr val="bg1"/>
                    </a:solidFill>
                    <a:latin typeface="Georgia" panose="02040502050405020303" pitchFamily="18" charset="0"/>
                  </a:rPr>
                  <a:t>+1</a:t>
                </a:r>
                <a:endParaRPr lang="en-IN" sz="1800" dirty="0">
                  <a:solidFill>
                    <a:schemeClr val="bg1"/>
                  </a:solidFill>
                  <a:latin typeface="Georgia" panose="02040502050405020303" pitchFamily="18" charset="0"/>
                </a:endParaRPr>
              </a:p>
              <a:p>
                <a:pPr>
                  <a:buFont typeface="Wingdings" panose="05000000000000000000" pitchFamily="2" charset="2"/>
                  <a:buChar char="Ø"/>
                </a:pPr>
                <a:r>
                  <a:rPr lang="en-IN" sz="1800" dirty="0">
                    <a:solidFill>
                      <a:schemeClr val="bg1"/>
                    </a:solidFill>
                    <a:latin typeface="Georgia" panose="02040502050405020303" pitchFamily="18" charset="0"/>
                  </a:rPr>
                  <a:t>Step 7: SK(</a:t>
                </a:r>
                <a:r>
                  <a:rPr lang="en-IN" sz="1800" dirty="0" err="1">
                    <a:solidFill>
                      <a:schemeClr val="bg1"/>
                    </a:solidFill>
                    <a:latin typeface="Georgia" panose="02040502050405020303" pitchFamily="18" charset="0"/>
                  </a:rPr>
                  <a:t>i</a:t>
                </a:r>
                <a:r>
                  <a:rPr lang="en-IN" sz="1800" dirty="0">
                    <a:solidFill>
                      <a:schemeClr val="bg1"/>
                    </a:solidFill>
                    <a:latin typeface="Georgia" panose="02040502050405020303" pitchFamily="18" charset="0"/>
                  </a:rPr>
                  <a:t>) = </a:t>
                </a:r>
                <a14:m>
                  <m:oMath xmlns:m="http://schemas.openxmlformats.org/officeDocument/2006/math">
                    <m:r>
                      <a:rPr lang="en-IN" sz="1800" i="1">
                        <a:solidFill>
                          <a:schemeClr val="bg1"/>
                        </a:solidFill>
                        <a:latin typeface="Cambria Math" panose="02040503050406030204" pitchFamily="18" charset="0"/>
                      </a:rPr>
                      <m:t>√</m:t>
                    </m:r>
                    <m:r>
                      <a:rPr lang="en-IN" sz="1800" i="1">
                        <a:solidFill>
                          <a:schemeClr val="bg1"/>
                        </a:solidFill>
                        <a:latin typeface="Cambria Math" panose="02040503050406030204" pitchFamily="18" charset="0"/>
                      </a:rPr>
                      <m:t>𝑆𝑈𝑀</m:t>
                    </m:r>
                    <m:r>
                      <a:rPr lang="en-IN" sz="1800" i="1">
                        <a:solidFill>
                          <a:schemeClr val="bg1"/>
                        </a:solidFill>
                        <a:latin typeface="Cambria Math" panose="02040503050406030204" pitchFamily="18" charset="0"/>
                      </a:rPr>
                      <m:t>_</m:t>
                    </m:r>
                    <m:r>
                      <a:rPr lang="en-IN" sz="1800" i="1">
                        <a:solidFill>
                          <a:schemeClr val="bg1"/>
                        </a:solidFill>
                        <a:latin typeface="Cambria Math" panose="02040503050406030204" pitchFamily="18" charset="0"/>
                      </a:rPr>
                      <m:t>𝑠𝑘</m:t>
                    </m:r>
                  </m:oMath>
                </a14:m>
                <a:endParaRPr lang="en-IN" sz="1800" dirty="0">
                  <a:solidFill>
                    <a:schemeClr val="bg1"/>
                  </a:solidFill>
                  <a:latin typeface="Georgia" panose="02040502050405020303" pitchFamily="18" charset="0"/>
                </a:endParaRPr>
              </a:p>
              <a:p>
                <a:pPr>
                  <a:buFont typeface="Wingdings" panose="05000000000000000000" pitchFamily="2" charset="2"/>
                  <a:buChar char="Ø"/>
                </a:pPr>
                <a:r>
                  <a:rPr lang="en-IN" sz="1800" dirty="0">
                    <a:solidFill>
                      <a:schemeClr val="bg1"/>
                    </a:solidFill>
                    <a:latin typeface="Georgia" panose="02040502050405020303" pitchFamily="18" charset="0"/>
                  </a:rPr>
                  <a:t>Step 8: </a:t>
                </a:r>
                <a:r>
                  <a:rPr lang="en-IN" sz="1800" dirty="0" err="1">
                    <a:solidFill>
                      <a:schemeClr val="bg1"/>
                    </a:solidFill>
                    <a:latin typeface="Georgia" panose="02040502050405020303" pitchFamily="18" charset="0"/>
                  </a:rPr>
                  <a:t>i</a:t>
                </a:r>
                <a:r>
                  <a:rPr lang="en-IN" sz="1800" dirty="0">
                    <a:solidFill>
                      <a:schemeClr val="bg1"/>
                    </a:solidFill>
                    <a:latin typeface="Georgia" panose="02040502050405020303" pitchFamily="18" charset="0"/>
                  </a:rPr>
                  <a:t> = i+1</a:t>
                </a:r>
              </a:p>
              <a:p>
                <a:pPr>
                  <a:buFont typeface="Wingdings" panose="05000000000000000000" pitchFamily="2" charset="2"/>
                  <a:buChar char="Ø"/>
                </a:pPr>
                <a:r>
                  <a:rPr lang="en-IN" sz="1800" dirty="0">
                    <a:solidFill>
                      <a:schemeClr val="bg1"/>
                    </a:solidFill>
                    <a:latin typeface="Georgia" panose="02040502050405020303" pitchFamily="18" charset="0"/>
                  </a:rPr>
                  <a:t>Step 9: Find the largest value in SK and L would position to the specific server.</a:t>
                </a:r>
              </a:p>
              <a:p>
                <a:pPr>
                  <a:buFont typeface="Wingdings" panose="05000000000000000000" pitchFamily="2" charset="2"/>
                  <a:buChar char="Ø"/>
                </a:pPr>
                <a:r>
                  <a:rPr lang="en-IN" sz="1800" dirty="0">
                    <a:solidFill>
                      <a:schemeClr val="bg1"/>
                    </a:solidFill>
                    <a:latin typeface="Georgia" panose="02040502050405020303" pitchFamily="18" charset="0"/>
                  </a:rPr>
                  <a:t>Step 10: Let L now represent the current server.</a:t>
                </a:r>
              </a:p>
              <a:p>
                <a:pPr>
                  <a:buFont typeface="Wingdings" panose="05000000000000000000" pitchFamily="2" charset="2"/>
                  <a:buChar char="Ø"/>
                </a:pPr>
                <a:r>
                  <a:rPr lang="en-IN" sz="1800" dirty="0">
                    <a:solidFill>
                      <a:schemeClr val="bg1"/>
                    </a:solidFill>
                    <a:latin typeface="Georgia" panose="02040502050405020303" pitchFamily="18" charset="0"/>
                  </a:rPr>
                  <a:t>Step 11: end for </a:t>
                </a:r>
                <a:r>
                  <a:rPr lang="en-IN" sz="1800" dirty="0" err="1">
                    <a:solidFill>
                      <a:schemeClr val="bg1"/>
                    </a:solidFill>
                    <a:latin typeface="Georgia" panose="02040502050405020303" pitchFamily="18" charset="0"/>
                  </a:rPr>
                  <a:t>i</a:t>
                </a:r>
                <a:r>
                  <a:rPr lang="en-IN" sz="1800" dirty="0">
                    <a:solidFill>
                      <a:schemeClr val="bg1"/>
                    </a:solidFill>
                    <a:latin typeface="Georgia" panose="02040502050405020303" pitchFamily="18" charset="0"/>
                  </a:rPr>
                  <a:t>.</a:t>
                </a:r>
              </a:p>
              <a:p>
                <a:pPr>
                  <a:buFont typeface="Wingdings" panose="05000000000000000000" pitchFamily="2" charset="2"/>
                  <a:buChar char="Ø"/>
                </a:pPr>
                <a:r>
                  <a:rPr lang="en-IN" sz="1800" dirty="0">
                    <a:solidFill>
                      <a:schemeClr val="bg1"/>
                    </a:solidFill>
                    <a:latin typeface="Georgia" panose="02040502050405020303" pitchFamily="18" charset="0"/>
                  </a:rPr>
                  <a:t>Step 12: end for 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532414"/>
                <a:ext cx="8946541" cy="4195481"/>
              </a:xfrm>
              <a:blipFill rotWithShape="0">
                <a:blip r:embed="rId2"/>
                <a:stretch>
                  <a:fillRect l="-136" t="-726" b="-16691"/>
                </a:stretch>
              </a:blipFill>
            </p:spPr>
            <p:txBody>
              <a:bodyPr/>
              <a:lstStyle/>
              <a:p>
                <a:r>
                  <a:rPr lang="en-IN">
                    <a:noFill/>
                  </a:rPr>
                  <a:t> </a:t>
                </a:r>
              </a:p>
            </p:txBody>
          </p:sp>
        </mc:Fallback>
      </mc:AlternateContent>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pic>
        <p:nvPicPr>
          <p:cNvPr id="6" name="Picture 5"/>
          <p:cNvPicPr>
            <a:picLocks noChangeAspect="1"/>
          </p:cNvPicPr>
          <p:nvPr/>
        </p:nvPicPr>
        <p:blipFill>
          <a:blip r:embed="rId3"/>
          <a:stretch>
            <a:fillRect/>
          </a:stretch>
        </p:blipFill>
        <p:spPr>
          <a:xfrm>
            <a:off x="7975477" y="2547418"/>
            <a:ext cx="4150714" cy="1056403"/>
          </a:xfrm>
          <a:prstGeom prst="rect">
            <a:avLst/>
          </a:prstGeom>
        </p:spPr>
      </p:pic>
    </p:spTree>
    <p:extLst>
      <p:ext uri="{BB962C8B-B14F-4D97-AF65-F5344CB8AC3E}">
        <p14:creationId xmlns:p14="http://schemas.microsoft.com/office/powerpoint/2010/main" val="1002979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bg1"/>
                </a:solidFill>
                <a:latin typeface="Georgia" panose="02040502050405020303" pitchFamily="18" charset="0"/>
              </a:rPr>
              <a:t>Overload Avoidance</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IN" dirty="0" smtClean="0">
                <a:solidFill>
                  <a:schemeClr val="bg1"/>
                </a:solidFill>
                <a:latin typeface="Georgia" panose="02040502050405020303" pitchFamily="18" charset="0"/>
              </a:rPr>
              <a:t>Step </a:t>
            </a:r>
            <a:r>
              <a:rPr lang="en-IN" dirty="0">
                <a:solidFill>
                  <a:schemeClr val="bg1"/>
                </a:solidFill>
                <a:latin typeface="Georgia" panose="02040502050405020303" pitchFamily="18" charset="0"/>
              </a:rPr>
              <a:t>1: Input: Let C represent the computer usage and M be the memory usage, threshold denoted by Ω.</a:t>
            </a:r>
          </a:p>
          <a:p>
            <a:r>
              <a:rPr lang="en-IN" dirty="0">
                <a:solidFill>
                  <a:schemeClr val="bg1"/>
                </a:solidFill>
                <a:latin typeface="Georgia" panose="02040502050405020303" pitchFamily="18" charset="0"/>
              </a:rPr>
              <a:t>Step 2: The threshold values is calculated using the </a:t>
            </a:r>
            <a:r>
              <a:rPr lang="en-IN" dirty="0" err="1">
                <a:solidFill>
                  <a:schemeClr val="bg1"/>
                </a:solidFill>
                <a:latin typeface="Georgia" panose="02040502050405020303" pitchFamily="18" charset="0"/>
              </a:rPr>
              <a:t>skewness</a:t>
            </a:r>
            <a:r>
              <a:rPr lang="en-IN" dirty="0">
                <a:solidFill>
                  <a:schemeClr val="bg1"/>
                </a:solidFill>
                <a:latin typeface="Georgia" panose="02040502050405020303" pitchFamily="18" charset="0"/>
              </a:rPr>
              <a:t> algorithm S.</a:t>
            </a:r>
          </a:p>
          <a:p>
            <a:r>
              <a:rPr lang="en-IN" dirty="0">
                <a:solidFill>
                  <a:schemeClr val="bg1"/>
                </a:solidFill>
                <a:latin typeface="Georgia" panose="02040502050405020303" pitchFamily="18" charset="0"/>
              </a:rPr>
              <a:t>Step 3: Server accepts the input from the client C,M.</a:t>
            </a:r>
          </a:p>
          <a:p>
            <a:r>
              <a:rPr lang="en-IN" dirty="0">
                <a:solidFill>
                  <a:schemeClr val="bg1"/>
                </a:solidFill>
                <a:latin typeface="Georgia" panose="02040502050405020303" pitchFamily="18" charset="0"/>
              </a:rPr>
              <a:t>Step 4: Server checks the Total load T(C,M</a:t>
            </a:r>
            <a:r>
              <a:rPr lang="en-IN" dirty="0" smtClean="0">
                <a:solidFill>
                  <a:schemeClr val="bg1"/>
                </a:solidFill>
                <a:latin typeface="Georgia" panose="02040502050405020303" pitchFamily="18" charset="0"/>
              </a:rPr>
              <a:t>).</a:t>
            </a:r>
            <a:endParaRPr lang="en-IN" dirty="0">
              <a:solidFill>
                <a:schemeClr val="bg1"/>
              </a:solidFill>
              <a:latin typeface="Georgia" panose="02040502050405020303" pitchFamily="18" charset="0"/>
            </a:endParaRPr>
          </a:p>
          <a:p>
            <a:r>
              <a:rPr lang="en-IN" dirty="0">
                <a:solidFill>
                  <a:schemeClr val="bg1"/>
                </a:solidFill>
                <a:latin typeface="Georgia" panose="02040502050405020303" pitchFamily="18" charset="0"/>
              </a:rPr>
              <a:t>Step </a:t>
            </a:r>
            <a:r>
              <a:rPr lang="en-IN" dirty="0" smtClean="0">
                <a:solidFill>
                  <a:schemeClr val="bg1"/>
                </a:solidFill>
                <a:latin typeface="Georgia" panose="02040502050405020303" pitchFamily="18" charset="0"/>
              </a:rPr>
              <a:t>5: </a:t>
            </a:r>
            <a:r>
              <a:rPr lang="en-IN" dirty="0">
                <a:solidFill>
                  <a:schemeClr val="bg1"/>
                </a:solidFill>
                <a:latin typeface="Georgia" panose="02040502050405020303" pitchFamily="18" charset="0"/>
              </a:rPr>
              <a:t>if T&gt;Ω then migrate request to the next server </a:t>
            </a:r>
          </a:p>
          <a:p>
            <a:r>
              <a:rPr lang="en-IN" dirty="0">
                <a:solidFill>
                  <a:schemeClr val="bg1"/>
                </a:solidFill>
                <a:latin typeface="Georgia" panose="02040502050405020303" pitchFamily="18" charset="0"/>
              </a:rPr>
              <a:t>else</a:t>
            </a:r>
          </a:p>
          <a:p>
            <a:r>
              <a:rPr lang="en-IN" dirty="0">
                <a:solidFill>
                  <a:schemeClr val="bg1"/>
                </a:solidFill>
                <a:latin typeface="Georgia" panose="02040502050405020303" pitchFamily="18" charset="0"/>
              </a:rPr>
              <a:t>Step </a:t>
            </a:r>
            <a:r>
              <a:rPr lang="en-IN" dirty="0" smtClean="0">
                <a:solidFill>
                  <a:schemeClr val="bg1"/>
                </a:solidFill>
                <a:latin typeface="Georgia" panose="02040502050405020303" pitchFamily="18" charset="0"/>
              </a:rPr>
              <a:t>6: </a:t>
            </a:r>
            <a:r>
              <a:rPr lang="en-IN" dirty="0">
                <a:solidFill>
                  <a:schemeClr val="bg1"/>
                </a:solidFill>
                <a:latin typeface="Georgia" panose="02040502050405020303" pitchFamily="18" charset="0"/>
              </a:rPr>
              <a:t>The request is handled by the current server.</a:t>
            </a: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844111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803" y="508989"/>
            <a:ext cx="9404723" cy="1400530"/>
          </a:xfrm>
        </p:spPr>
        <p:txBody>
          <a:bodyPr/>
          <a:lstStyle/>
          <a:p>
            <a:r>
              <a:rPr lang="en-US" b="1" dirty="0">
                <a:solidFill>
                  <a:schemeClr val="bg1"/>
                </a:solidFill>
                <a:latin typeface="Georgia" panose="02040502050405020303" pitchFamily="18" charset="0"/>
              </a:rPr>
              <a:t>Load Prediction Management</a:t>
            </a:r>
            <a:endParaRPr lang="en-IN"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2052918"/>
            <a:ext cx="8835817" cy="4685507"/>
          </a:xfrm>
        </p:spPr>
        <p:txBody>
          <a:bodyPr/>
          <a:lstStyle/>
          <a:p>
            <a:pPr marL="0" indent="0" algn="just">
              <a:buNone/>
            </a:pPr>
            <a:r>
              <a:rPr lang="en-US" dirty="0">
                <a:solidFill>
                  <a:schemeClr val="bg1"/>
                </a:solidFill>
                <a:latin typeface="Georgia" panose="02040502050405020303" pitchFamily="18" charset="0"/>
              </a:rPr>
              <a:t>We need to predict the future resource needs </a:t>
            </a:r>
            <a:r>
              <a:rPr lang="en-US" dirty="0" smtClean="0">
                <a:solidFill>
                  <a:schemeClr val="bg1"/>
                </a:solidFill>
                <a:latin typeface="Georgia" panose="02040502050405020303" pitchFamily="18" charset="0"/>
              </a:rPr>
              <a:t>of applications. </a:t>
            </a:r>
            <a:r>
              <a:rPr lang="en-US" dirty="0">
                <a:solidFill>
                  <a:schemeClr val="bg1"/>
                </a:solidFill>
                <a:latin typeface="Georgia" panose="02040502050405020303" pitchFamily="18" charset="0"/>
              </a:rPr>
              <a:t>As said earlier, our focus is on Internet applications. One solution is to look inside a </a:t>
            </a:r>
            <a:r>
              <a:rPr lang="en-US" dirty="0" smtClean="0">
                <a:solidFill>
                  <a:schemeClr val="bg1"/>
                </a:solidFill>
                <a:latin typeface="Georgia" panose="02040502050405020303" pitchFamily="18" charset="0"/>
              </a:rPr>
              <a:t>server</a:t>
            </a:r>
            <a:r>
              <a:rPr lang="en-US" dirty="0" smtClean="0">
                <a:solidFill>
                  <a:schemeClr val="bg1"/>
                </a:solidFill>
                <a:latin typeface="Georgia" panose="02040502050405020303" pitchFamily="18" charset="0"/>
              </a:rPr>
              <a:t> </a:t>
            </a:r>
            <a:r>
              <a:rPr lang="en-US" dirty="0">
                <a:solidFill>
                  <a:schemeClr val="bg1"/>
                </a:solidFill>
                <a:latin typeface="Georgia" panose="02040502050405020303" pitchFamily="18" charset="0"/>
              </a:rPr>
              <a:t>for application level statistics, e.g., by parsing logs of pending requests. Doing so requires modification of the </a:t>
            </a:r>
            <a:r>
              <a:rPr lang="en-US" dirty="0" smtClean="0">
                <a:solidFill>
                  <a:schemeClr val="bg1"/>
                </a:solidFill>
                <a:latin typeface="Georgia" panose="02040502050405020303" pitchFamily="18" charset="0"/>
              </a:rPr>
              <a:t>server</a:t>
            </a:r>
            <a:r>
              <a:rPr lang="en-US" dirty="0" smtClean="0">
                <a:solidFill>
                  <a:schemeClr val="bg1"/>
                </a:solidFill>
                <a:latin typeface="Georgia" panose="02040502050405020303" pitchFamily="18" charset="0"/>
              </a:rPr>
              <a:t> </a:t>
            </a:r>
            <a:r>
              <a:rPr lang="en-US" dirty="0">
                <a:solidFill>
                  <a:schemeClr val="bg1"/>
                </a:solidFill>
                <a:latin typeface="Georgia" panose="02040502050405020303" pitchFamily="18" charset="0"/>
              </a:rPr>
              <a:t>which may not always be possible. Instead, we make our prediction based on the past external behaviors of </a:t>
            </a:r>
            <a:r>
              <a:rPr lang="en-US" dirty="0" smtClean="0">
                <a:solidFill>
                  <a:schemeClr val="bg1"/>
                </a:solidFill>
                <a:latin typeface="Georgia" panose="02040502050405020303" pitchFamily="18" charset="0"/>
              </a:rPr>
              <a:t>server</a:t>
            </a:r>
            <a:r>
              <a:rPr lang="en-US" dirty="0" smtClean="0">
                <a:solidFill>
                  <a:schemeClr val="bg1"/>
                </a:solidFill>
                <a:latin typeface="Georgia" panose="02040502050405020303" pitchFamily="18" charset="0"/>
              </a:rPr>
              <a:t>. </a:t>
            </a:r>
            <a:r>
              <a:rPr lang="en-US" dirty="0">
                <a:solidFill>
                  <a:schemeClr val="bg1"/>
                </a:solidFill>
                <a:latin typeface="Georgia" panose="02040502050405020303" pitchFamily="18" charset="0"/>
              </a:rPr>
              <a:t>In this project, the exponentially weighted moving average prediction algorithm plays an important role in improving the stability and performance of our resource allocation decisions. Based on Physical machines (PMs) Usage we will select server using algorithm.</a:t>
            </a:r>
            <a:endParaRPr lang="en-IN"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637905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latin typeface="Georgia" panose="02040502050405020303" pitchFamily="18" charset="0"/>
              </a:rPr>
              <a:t>Prediction Algorithm</a:t>
            </a:r>
            <a:endParaRPr lang="en-IN"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4293" y="1853248"/>
            <a:ext cx="8946541" cy="4195481"/>
          </a:xfrm>
        </p:spPr>
        <p:txBody>
          <a:bodyPr>
            <a:normAutofit/>
          </a:bodyPr>
          <a:lstStyle/>
          <a:p>
            <a:r>
              <a:rPr lang="en-US" dirty="0">
                <a:solidFill>
                  <a:schemeClr val="bg1"/>
                </a:solidFill>
                <a:latin typeface="Georgia" panose="02040502050405020303" pitchFamily="18" charset="0"/>
              </a:rPr>
              <a:t>Step 1: Let N denotes the No of virtual machines.</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2: Let E(N) in a array containing estimated value of a VM in Time T.</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3: Let O(t) in a array containing observed load if all VM in Time(T).</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4: Let NE(t) in a array reserved for estimated values of all VM in time T+1</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5: So by taking a=0.7</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6: for </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=1 to N</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7: NE(</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 = a*E(</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 + (1-a) * O(</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8: </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 = i+1</a:t>
            </a:r>
            <a:endParaRPr lang="en-IN"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Step 9: end for </a:t>
            </a:r>
            <a:r>
              <a:rPr lang="en-US" dirty="0" err="1">
                <a:solidFill>
                  <a:schemeClr val="bg1"/>
                </a:solidFill>
                <a:latin typeface="Georgia" panose="02040502050405020303" pitchFamily="18" charset="0"/>
              </a:rPr>
              <a:t>i</a:t>
            </a:r>
            <a:r>
              <a:rPr lang="en-US" dirty="0">
                <a:solidFill>
                  <a:schemeClr val="bg1"/>
                </a:solidFill>
                <a:latin typeface="Georgia" panose="02040502050405020303" pitchFamily="18" charset="0"/>
              </a:rPr>
              <a:t>.</a:t>
            </a:r>
            <a:endParaRPr lang="en-IN"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785256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lvl="0"/>
            <a:r>
              <a:rPr lang="en-US" b="1" dirty="0">
                <a:solidFill>
                  <a:schemeClr val="bg1"/>
                </a:solidFill>
                <a:latin typeface="Georgia" panose="02040502050405020303" pitchFamily="18" charset="0"/>
              </a:rPr>
              <a:t>Green computing</a:t>
            </a:r>
            <a:endParaRPr lang="en-IN"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2052918"/>
            <a:ext cx="8947522" cy="4319747"/>
          </a:xfrm>
        </p:spPr>
        <p:txBody>
          <a:bodyPr>
            <a:normAutofit/>
          </a:bodyPr>
          <a:lstStyle/>
          <a:p>
            <a:pPr marL="0" indent="0" algn="just">
              <a:buNone/>
            </a:pPr>
            <a:r>
              <a:rPr lang="en-US" sz="2400" dirty="0" smtClean="0">
                <a:solidFill>
                  <a:schemeClr val="bg1"/>
                </a:solidFill>
                <a:latin typeface="Georgia" panose="02040502050405020303" pitchFamily="18" charset="0"/>
              </a:rPr>
              <a:t>The </a:t>
            </a:r>
            <a:r>
              <a:rPr lang="en-US" sz="2400" dirty="0">
                <a:solidFill>
                  <a:schemeClr val="bg1"/>
                </a:solidFill>
                <a:latin typeface="Georgia" panose="02040502050405020303" pitchFamily="18" charset="0"/>
              </a:rPr>
              <a:t>number of PMs used should be minimized as long as they can still satisfy the needs of all VMs. Idle PMs can be turned off to save energy. When the server becomes cold spot, we </a:t>
            </a:r>
            <a:r>
              <a:rPr lang="en-US" sz="2400" dirty="0" smtClean="0">
                <a:solidFill>
                  <a:schemeClr val="bg1"/>
                </a:solidFill>
                <a:latin typeface="Georgia" panose="02040502050405020303" pitchFamily="18" charset="0"/>
              </a:rPr>
              <a:t>there are no </a:t>
            </a:r>
            <a:r>
              <a:rPr lang="en-US" sz="2400" dirty="0">
                <a:solidFill>
                  <a:schemeClr val="bg1"/>
                </a:solidFill>
                <a:latin typeface="Georgia" panose="02040502050405020303" pitchFamily="18" charset="0"/>
              </a:rPr>
              <a:t>further more connections to that server and we will turn off the server. This </a:t>
            </a:r>
            <a:r>
              <a:rPr lang="en-US" sz="2400" dirty="0" smtClean="0">
                <a:solidFill>
                  <a:schemeClr val="bg1"/>
                </a:solidFill>
                <a:latin typeface="Georgia" panose="02040502050405020303" pitchFamily="18" charset="0"/>
              </a:rPr>
              <a:t>will be done </a:t>
            </a:r>
            <a:r>
              <a:rPr lang="en-US" sz="2400" dirty="0">
                <a:solidFill>
                  <a:schemeClr val="bg1"/>
                </a:solidFill>
                <a:latin typeface="Georgia" panose="02040502050405020303" pitchFamily="18" charset="0"/>
              </a:rPr>
              <a:t>by using Green computing.</a:t>
            </a:r>
            <a:endParaRPr lang="en-IN" sz="2400"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190256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bg1"/>
                </a:solidFill>
                <a:latin typeface="Georgia" panose="02040502050405020303" pitchFamily="18" charset="0"/>
              </a:rPr>
              <a:t>Algorithm for Server shutdown</a:t>
            </a:r>
            <a:endParaRPr lang="en-IN"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4293" y="2137324"/>
            <a:ext cx="8946541" cy="4195481"/>
          </a:xfrm>
        </p:spPr>
        <p:txBody>
          <a:bodyPr/>
          <a:lstStyle/>
          <a:p>
            <a:r>
              <a:rPr lang="en-IN" dirty="0">
                <a:solidFill>
                  <a:schemeClr val="bg1"/>
                </a:solidFill>
                <a:latin typeface="Georgia" panose="02040502050405020303" pitchFamily="18" charset="0"/>
              </a:rPr>
              <a:t>Step 1: </a:t>
            </a:r>
            <a:r>
              <a:rPr lang="en-IN" dirty="0" smtClean="0">
                <a:solidFill>
                  <a:schemeClr val="bg1"/>
                </a:solidFill>
                <a:latin typeface="Georgia" panose="02040502050405020303" pitchFamily="18" charset="0"/>
              </a:rPr>
              <a:t>Green computing</a:t>
            </a:r>
            <a:r>
              <a:rPr lang="en-IN" dirty="0" smtClean="0">
                <a:solidFill>
                  <a:schemeClr val="bg1"/>
                </a:solidFill>
                <a:latin typeface="Georgia" panose="02040502050405020303" pitchFamily="18" charset="0"/>
              </a:rPr>
              <a:t> </a:t>
            </a:r>
            <a:r>
              <a:rPr lang="en-IN" dirty="0">
                <a:solidFill>
                  <a:schemeClr val="bg1"/>
                </a:solidFill>
                <a:latin typeface="Georgia" panose="02040502050405020303" pitchFamily="18" charset="0"/>
              </a:rPr>
              <a:t>algorithm calculates the Total Load T.</a:t>
            </a:r>
          </a:p>
          <a:p>
            <a:r>
              <a:rPr lang="en-IN" dirty="0">
                <a:solidFill>
                  <a:schemeClr val="bg1"/>
                </a:solidFill>
                <a:latin typeface="Georgia" panose="02040502050405020303" pitchFamily="18" charset="0"/>
              </a:rPr>
              <a:t>Step 2: When the total load reaches the min(Ω),here Ω denotes the threshold.</a:t>
            </a:r>
          </a:p>
          <a:p>
            <a:r>
              <a:rPr lang="en-IN" dirty="0">
                <a:solidFill>
                  <a:schemeClr val="bg1"/>
                </a:solidFill>
                <a:latin typeface="Georgia" panose="02040502050405020303" pitchFamily="18" charset="0"/>
              </a:rPr>
              <a:t>Step 3: The server would migrate back in return switching the mode to idle.</a:t>
            </a:r>
          </a:p>
          <a:p>
            <a:r>
              <a:rPr lang="en-IN" dirty="0">
                <a:solidFill>
                  <a:schemeClr val="bg1"/>
                </a:solidFill>
                <a:latin typeface="Georgia" panose="02040502050405020303" pitchFamily="18" charset="0"/>
              </a:rPr>
              <a:t>Step 4: If the load on the current server drops way below the threshold Ω.</a:t>
            </a:r>
          </a:p>
          <a:p>
            <a:r>
              <a:rPr lang="en-IN" dirty="0">
                <a:solidFill>
                  <a:schemeClr val="bg1"/>
                </a:solidFill>
                <a:latin typeface="Georgia" panose="02040502050405020303" pitchFamily="18" charset="0"/>
              </a:rPr>
              <a:t>Step 5: Switch to sleep mode</a:t>
            </a:r>
            <a:r>
              <a:rPr lang="en-IN" dirty="0" smtClean="0">
                <a:solidFill>
                  <a:schemeClr val="bg1"/>
                </a:solidFill>
                <a:latin typeface="Georgia" panose="02040502050405020303" pitchFamily="18" charset="0"/>
              </a:rPr>
              <a:t>.</a:t>
            </a:r>
            <a:endParaRPr lang="en-IN"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455874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793" y="542128"/>
            <a:ext cx="6318320" cy="581233"/>
          </a:xfrm>
        </p:spPr>
        <p:txBody>
          <a:bodyPr>
            <a:noAutofit/>
          </a:bodyPr>
          <a:lstStyle/>
          <a:p>
            <a:pPr algn="ctr"/>
            <a:r>
              <a:rPr lang="en-IN" sz="4200" b="1" dirty="0" smtClean="0">
                <a:solidFill>
                  <a:schemeClr val="bg1"/>
                </a:solidFill>
                <a:latin typeface="Georgia" panose="02040502050405020303" pitchFamily="18" charset="0"/>
              </a:rPr>
              <a:t>System Architecture</a:t>
            </a:r>
            <a:endParaRPr lang="en-IN" sz="4200" b="1" dirty="0">
              <a:solidFill>
                <a:schemeClr val="bg1"/>
              </a:solidFill>
              <a:latin typeface="Georgia" panose="02040502050405020303" pitchFamily="18" charset="0"/>
            </a:endParaRPr>
          </a:p>
        </p:txBody>
      </p:sp>
      <p:pic>
        <p:nvPicPr>
          <p:cNvPr id="4" name="Picture 3"/>
          <p:cNvPicPr/>
          <p:nvPr/>
        </p:nvPicPr>
        <p:blipFill>
          <a:blip r:embed="rId2" cstate="print"/>
          <a:srcRect/>
          <a:stretch>
            <a:fillRect/>
          </a:stretch>
        </p:blipFill>
        <p:spPr bwMode="auto">
          <a:xfrm>
            <a:off x="1596788" y="1342292"/>
            <a:ext cx="8110331" cy="4860842"/>
          </a:xfrm>
          <a:prstGeom prst="rect">
            <a:avLst/>
          </a:prstGeom>
          <a:noFill/>
          <a:ln w="9525">
            <a:noFill/>
            <a:miter lim="800000"/>
            <a:headEnd/>
            <a:tailEnd/>
          </a:ln>
        </p:spPr>
      </p:pic>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791797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
                <a:schemeClr val="tx1"/>
              </a:buClr>
            </a:pPr>
            <a:r>
              <a:rPr lang="en-US" b="1" dirty="0" smtClean="0">
                <a:solidFill>
                  <a:schemeClr val="bg1"/>
                </a:solidFill>
                <a:latin typeface="Georgia" panose="02040502050405020303" pitchFamily="18" charset="0"/>
              </a:rPr>
              <a:t>Abstract</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912125" y="1880216"/>
            <a:ext cx="10515600" cy="4351338"/>
          </a:xfrm>
        </p:spPr>
        <p:txBody>
          <a:bodyPr>
            <a:normAutofit/>
          </a:bodyPr>
          <a:lstStyle/>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cs typeface="Times New Roman" panose="02020603050405020304" pitchFamily="18" charset="0"/>
              </a:rPr>
              <a:t>Cloud </a:t>
            </a:r>
            <a:r>
              <a:rPr lang="en-US" dirty="0">
                <a:solidFill>
                  <a:schemeClr val="bg1"/>
                </a:solidFill>
                <a:latin typeface="Georgia" panose="02040502050405020303" pitchFamily="18" charset="0"/>
                <a:cs typeface="Times New Roman" panose="02020603050405020304" pitchFamily="18" charset="0"/>
              </a:rPr>
              <a:t>computing, also known as on-the-line computing, is a kind of Internet-based computing that provides shared processing resources and data to computers and other devices on demand.</a:t>
            </a:r>
          </a:p>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cs typeface="Times New Roman" panose="02020603050405020304" pitchFamily="18" charset="0"/>
              </a:rPr>
              <a:t> It </a:t>
            </a:r>
            <a:r>
              <a:rPr lang="en-US" dirty="0">
                <a:solidFill>
                  <a:schemeClr val="bg1"/>
                </a:solidFill>
                <a:latin typeface="Georgia" panose="02040502050405020303" pitchFamily="18" charset="0"/>
                <a:cs typeface="Times New Roman" panose="02020603050405020304" pitchFamily="18" charset="0"/>
              </a:rPr>
              <a:t>is a model for enabling on-demand access to a shared pool of configurable computing resources (e.g., networks, servers, storage, applications and services) which can be rapidly provisioned and released with minimal management effort.</a:t>
            </a:r>
          </a:p>
          <a:p>
            <a:pPr>
              <a:buClr>
                <a:schemeClr val="bg1"/>
              </a:buClr>
              <a:buFont typeface="Wingdings" panose="05000000000000000000" pitchFamily="2" charset="2"/>
              <a:buChar char="Ø"/>
            </a:pPr>
            <a:r>
              <a:rPr lang="en-US" dirty="0">
                <a:solidFill>
                  <a:schemeClr val="bg1"/>
                </a:solidFill>
                <a:latin typeface="Georgia" panose="02040502050405020303" pitchFamily="18" charset="0"/>
                <a:cs typeface="Times New Roman" panose="02020603050405020304" pitchFamily="18" charset="0"/>
              </a:rPr>
              <a:t>Cloud computing and storage solutions provide users and enterprises with various capabilities to store and process their data in third-party data centers.</a:t>
            </a:r>
          </a:p>
          <a:p>
            <a:pPr>
              <a:buClr>
                <a:schemeClr val="bg1"/>
              </a:buClr>
              <a:buFont typeface="Wingdings" panose="05000000000000000000" pitchFamily="2" charset="2"/>
              <a:buChar char="Ø"/>
            </a:pPr>
            <a:r>
              <a:rPr lang="en-US" dirty="0">
                <a:solidFill>
                  <a:schemeClr val="bg1"/>
                </a:solidFill>
                <a:latin typeface="Georgia" panose="02040502050405020303" pitchFamily="18" charset="0"/>
                <a:cs typeface="Times New Roman" panose="02020603050405020304" pitchFamily="18" charset="0"/>
              </a:rPr>
              <a:t>Cloud computing has become a highly demanded service or utility due to the advantages of high computing power, cheap cost of services, high performance, scalability, accessibility as well as availability.</a:t>
            </a:r>
          </a:p>
          <a:p>
            <a:pPr marL="36576" indent="0" algn="just">
              <a:buNone/>
            </a:pPr>
            <a:endParaRPr lang="en-US" dirty="0">
              <a:solidFill>
                <a:schemeClr val="bg1"/>
              </a:solidFill>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26764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044" y="656475"/>
            <a:ext cx="7407965" cy="541476"/>
          </a:xfrm>
        </p:spPr>
        <p:txBody>
          <a:bodyPr>
            <a:noAutofit/>
          </a:bodyPr>
          <a:lstStyle/>
          <a:p>
            <a:r>
              <a:rPr lang="en-IN" sz="4200" b="1" dirty="0" smtClean="0">
                <a:solidFill>
                  <a:schemeClr val="bg1"/>
                </a:solidFill>
                <a:latin typeface="Georgia" panose="02040502050405020303" pitchFamily="18" charset="0"/>
              </a:rPr>
              <a:t>Dataflow diagram</a:t>
            </a:r>
            <a:endParaRPr lang="en-IN" sz="4200" b="1" dirty="0">
              <a:solidFill>
                <a:schemeClr val="bg1"/>
              </a:solidFill>
              <a:latin typeface="Georgia" panose="02040502050405020303" pitchFamily="18" charset="0"/>
            </a:endParaRPr>
          </a:p>
        </p:txBody>
      </p:sp>
      <p:pic>
        <p:nvPicPr>
          <p:cNvPr id="4" name="Picture 3" descr="1"/>
          <p:cNvPicPr/>
          <p:nvPr/>
        </p:nvPicPr>
        <p:blipFill>
          <a:blip r:embed="rId2" cstate="print"/>
          <a:srcRect/>
          <a:stretch>
            <a:fillRect/>
          </a:stretch>
        </p:blipFill>
        <p:spPr bwMode="auto">
          <a:xfrm>
            <a:off x="1431235" y="1758190"/>
            <a:ext cx="8375374" cy="4761880"/>
          </a:xfrm>
          <a:prstGeom prst="rect">
            <a:avLst/>
          </a:prstGeom>
          <a:noFill/>
          <a:ln w="9525">
            <a:noFill/>
            <a:miter lim="800000"/>
            <a:headEnd/>
            <a:tailEnd/>
          </a:ln>
        </p:spPr>
      </p:pic>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0838315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4" y="244090"/>
            <a:ext cx="9404723" cy="1400530"/>
          </a:xfrm>
        </p:spPr>
        <p:txBody>
          <a:bodyPr>
            <a:normAutofit/>
          </a:bodyPr>
          <a:lstStyle/>
          <a:p>
            <a:pPr algn="ctr"/>
            <a:r>
              <a:rPr lang="en-IN" sz="4200" b="1" dirty="0" smtClean="0">
                <a:solidFill>
                  <a:schemeClr val="bg1"/>
                </a:solidFill>
                <a:latin typeface="Georgia" panose="02040502050405020303" pitchFamily="18" charset="0"/>
              </a:rPr>
              <a:t>Sequence diagram</a:t>
            </a:r>
            <a:endParaRPr lang="en-IN" sz="4200" b="1" dirty="0">
              <a:solidFill>
                <a:schemeClr val="bg1"/>
              </a:solidFill>
              <a:latin typeface="Georgia" panose="02040502050405020303" pitchFamily="18" charset="0"/>
            </a:endParaRPr>
          </a:p>
        </p:txBody>
      </p:sp>
      <p:pic>
        <p:nvPicPr>
          <p:cNvPr id="4" name="Content Placeholder 3" descr="2"/>
          <p:cNvPicPr>
            <a:picLocks noGrp="1"/>
          </p:cNvPicPr>
          <p:nvPr>
            <p:ph idx="1"/>
          </p:nvPr>
        </p:nvPicPr>
        <p:blipFill>
          <a:blip r:embed="rId2" cstate="print"/>
          <a:srcRect/>
          <a:stretch>
            <a:fillRect/>
          </a:stretch>
        </p:blipFill>
        <p:spPr bwMode="auto">
          <a:xfrm>
            <a:off x="1245704" y="1211475"/>
            <a:ext cx="8791483" cy="5308595"/>
          </a:xfrm>
          <a:prstGeom prst="rect">
            <a:avLst/>
          </a:prstGeom>
          <a:noFill/>
          <a:ln w="9525">
            <a:noFill/>
            <a:miter lim="800000"/>
            <a:headEnd/>
            <a:tailEnd/>
          </a:ln>
        </p:spPr>
      </p:pic>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582427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21" y="419892"/>
            <a:ext cx="9404723" cy="1400530"/>
          </a:xfrm>
        </p:spPr>
        <p:txBody>
          <a:bodyPr>
            <a:normAutofit/>
          </a:bodyPr>
          <a:lstStyle/>
          <a:p>
            <a:pPr algn="ctr"/>
            <a:r>
              <a:rPr lang="en-IN" sz="4200" b="1" dirty="0" smtClean="0">
                <a:solidFill>
                  <a:schemeClr val="bg1"/>
                </a:solidFill>
                <a:latin typeface="Georgia" panose="02040502050405020303" pitchFamily="18" charset="0"/>
              </a:rPr>
              <a:t>Class Diagram</a:t>
            </a:r>
            <a:endParaRPr lang="en-IN" sz="4200" b="1" dirty="0">
              <a:solidFill>
                <a:schemeClr val="bg1"/>
              </a:solidFill>
              <a:latin typeface="Georgia" panose="02040502050405020303"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311965" y="1400530"/>
            <a:ext cx="8494644" cy="5106287"/>
          </a:xfrm>
          <a:prstGeom prst="rect">
            <a:avLst/>
          </a:prstGeom>
          <a:noFill/>
          <a:ln w="9525">
            <a:noFill/>
            <a:miter lim="800000"/>
            <a:headEnd/>
            <a:tailEnd/>
          </a:ln>
        </p:spPr>
      </p:pic>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4033674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224" y="518615"/>
            <a:ext cx="10058400" cy="1450757"/>
          </a:xfrm>
        </p:spPr>
        <p:txBody>
          <a:bodyPr/>
          <a:lstStyle/>
          <a:p>
            <a:pPr algn="ctr"/>
            <a:r>
              <a:rPr lang="en-IN" b="1" dirty="0" smtClean="0">
                <a:solidFill>
                  <a:schemeClr val="bg1"/>
                </a:solidFill>
                <a:latin typeface="Georgia" panose="02040502050405020303" pitchFamily="18" charset="0"/>
              </a:rPr>
              <a:t>TEST CASES</a:t>
            </a:r>
            <a:endParaRPr lang="en-IN" b="1" dirty="0">
              <a:solidFill>
                <a:schemeClr val="bg1"/>
              </a:solidFill>
              <a:latin typeface="Georgia" panose="020405020504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3301206"/>
              </p:ext>
            </p:extLst>
          </p:nvPr>
        </p:nvGraphicFramePr>
        <p:xfrm>
          <a:off x="1228298" y="1846263"/>
          <a:ext cx="9900090" cy="4391449"/>
        </p:xfrm>
        <a:graphic>
          <a:graphicData uri="http://schemas.openxmlformats.org/drawingml/2006/table">
            <a:tbl>
              <a:tblPr firstRow="1" firstCol="1" bandRow="1">
                <a:tableStyleId>{5C22544A-7EE6-4342-B048-85BDC9FD1C3A}</a:tableStyleId>
              </a:tblPr>
              <a:tblGrid>
                <a:gridCol w="1980018"/>
                <a:gridCol w="1980018"/>
                <a:gridCol w="1980018"/>
                <a:gridCol w="1980018"/>
                <a:gridCol w="1980018"/>
              </a:tblGrid>
              <a:tr h="311150">
                <a:tc>
                  <a:txBody>
                    <a:bodyPr/>
                    <a:lstStyle/>
                    <a:p>
                      <a:pPr algn="ctr">
                        <a:lnSpc>
                          <a:spcPct val="107000"/>
                        </a:lnSpc>
                        <a:spcAft>
                          <a:spcPts val="0"/>
                        </a:spcAft>
                      </a:pPr>
                      <a:r>
                        <a:rPr lang="en-US" sz="1600" dirty="0">
                          <a:effectLst/>
                          <a:latin typeface="Georgia" panose="02040502050405020303" pitchFamily="18" charset="0"/>
                        </a:rPr>
                        <a:t>Test Case</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600">
                          <a:effectLst/>
                          <a:latin typeface="Georgia" panose="02040502050405020303" pitchFamily="18" charset="0"/>
                        </a:rPr>
                        <a:t>Expected Result</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600" dirty="0">
                          <a:effectLst/>
                          <a:latin typeface="Georgia" panose="02040502050405020303" pitchFamily="18" charset="0"/>
                        </a:rPr>
                        <a:t>Actual Result</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600">
                          <a:effectLst/>
                          <a:latin typeface="Georgia" panose="02040502050405020303" pitchFamily="18" charset="0"/>
                        </a:rPr>
                        <a:t>Final Result</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600" dirty="0">
                          <a:effectLst/>
                          <a:latin typeface="Georgia" panose="02040502050405020303" pitchFamily="18" charset="0"/>
                        </a:rPr>
                        <a:t>Status</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r>
              <a:tr h="1340908">
                <a:tc>
                  <a:txBody>
                    <a:bodyPr/>
                    <a:lstStyle/>
                    <a:p>
                      <a:pPr>
                        <a:lnSpc>
                          <a:spcPct val="107000"/>
                        </a:lnSpc>
                        <a:spcAft>
                          <a:spcPts val="0"/>
                        </a:spcAft>
                      </a:pPr>
                      <a:r>
                        <a:rPr lang="en-US" sz="1600" dirty="0">
                          <a:effectLst/>
                          <a:latin typeface="Georgia" panose="02040502050405020303" pitchFamily="18" charset="0"/>
                        </a:rPr>
                        <a:t>Job Input</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must be able to ingest the </a:t>
                      </a:r>
                      <a:r>
                        <a:rPr lang="en-US" sz="1400" dirty="0" smtClean="0">
                          <a:effectLst/>
                          <a:latin typeface="Georgia" panose="02040502050405020303" pitchFamily="18" charset="0"/>
                        </a:rPr>
                        <a:t>processes.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is able to evaluate the incoming </a:t>
                      </a:r>
                      <a:r>
                        <a:rPr lang="en-US" sz="1400" dirty="0" smtClean="0">
                          <a:effectLst/>
                          <a:latin typeface="Georgia" panose="02040502050405020303" pitchFamily="18" charset="0"/>
                        </a:rPr>
                        <a:t>tasks.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is behaving as </a:t>
                      </a:r>
                      <a:r>
                        <a:rPr lang="en-US" sz="1400" dirty="0" smtClean="0">
                          <a:effectLst/>
                          <a:latin typeface="Georgia" panose="02040502050405020303" pitchFamily="18" charset="0"/>
                        </a:rPr>
                        <a:t>expected.</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400" dirty="0">
                          <a:effectLst/>
                          <a:latin typeface="Georgia" panose="02040502050405020303" pitchFamily="18" charset="0"/>
                        </a:rPr>
                        <a:t>Success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r>
              <a:tr h="1005681">
                <a:tc>
                  <a:txBody>
                    <a:bodyPr/>
                    <a:lstStyle/>
                    <a:p>
                      <a:pPr>
                        <a:lnSpc>
                          <a:spcPct val="107000"/>
                        </a:lnSpc>
                        <a:spcAft>
                          <a:spcPts val="0"/>
                        </a:spcAft>
                      </a:pPr>
                      <a:r>
                        <a:rPr lang="en-US" sz="1600" dirty="0">
                          <a:effectLst/>
                          <a:latin typeface="Georgia" panose="02040502050405020303" pitchFamily="18" charset="0"/>
                        </a:rPr>
                        <a:t>Job Scheduling</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must evaluate the incoming tasks and prioritize them depending on the load</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is evaluating the tasks and is prioritizing them according to the load</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a:effectLst/>
                          <a:latin typeface="Georgia" panose="02040502050405020303" pitchFamily="18" charset="0"/>
                        </a:rPr>
                        <a:t>The system is behaving as expected</a:t>
                      </a:r>
                      <a:endParaRPr lang="en-IN" sz="140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400">
                          <a:effectLst/>
                          <a:latin typeface="Georgia" panose="02040502050405020303" pitchFamily="18" charset="0"/>
                        </a:rPr>
                        <a:t>Success</a:t>
                      </a:r>
                      <a:endParaRPr lang="en-IN" sz="140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r>
              <a:tr h="1508522">
                <a:tc>
                  <a:txBody>
                    <a:bodyPr/>
                    <a:lstStyle/>
                    <a:p>
                      <a:pPr>
                        <a:lnSpc>
                          <a:spcPct val="107000"/>
                        </a:lnSpc>
                        <a:spcAft>
                          <a:spcPts val="0"/>
                        </a:spcAft>
                      </a:pPr>
                      <a:r>
                        <a:rPr lang="en-US" sz="1600" dirty="0">
                          <a:effectLst/>
                          <a:latin typeface="Georgia" panose="02040502050405020303" pitchFamily="18" charset="0"/>
                        </a:rPr>
                        <a:t>Resource Evaluation</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must evaluate the tasks from the </a:t>
                      </a:r>
                      <a:r>
                        <a:rPr lang="en-US" sz="1400" dirty="0" smtClean="0">
                          <a:effectLst/>
                          <a:latin typeface="Georgia" panose="02040502050405020303" pitchFamily="18" charset="0"/>
                        </a:rPr>
                        <a:t>queue </a:t>
                      </a:r>
                      <a:r>
                        <a:rPr lang="en-US" sz="1400" dirty="0">
                          <a:effectLst/>
                          <a:latin typeface="Georgia" panose="02040502050405020303" pitchFamily="18" charset="0"/>
                        </a:rPr>
                        <a:t>and must determine the resources required to carry out the tasks </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is able to evaluate the resources required by the tasks from </a:t>
                      </a:r>
                      <a:r>
                        <a:rPr lang="en-US" sz="1400">
                          <a:effectLst/>
                          <a:latin typeface="Georgia" panose="02040502050405020303" pitchFamily="18" charset="0"/>
                        </a:rPr>
                        <a:t>the </a:t>
                      </a:r>
                      <a:r>
                        <a:rPr lang="en-US" sz="1400" smtClean="0">
                          <a:effectLst/>
                          <a:latin typeface="Georgia" panose="02040502050405020303" pitchFamily="18" charset="0"/>
                        </a:rPr>
                        <a:t>queue </a:t>
                      </a:r>
                      <a:r>
                        <a:rPr lang="en-US" sz="1400" dirty="0">
                          <a:effectLst/>
                          <a:latin typeface="Georgia" panose="02040502050405020303" pitchFamily="18" charset="0"/>
                        </a:rPr>
                        <a:t>by keeping in sync with response time and load.</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nSpc>
                          <a:spcPct val="107000"/>
                        </a:lnSpc>
                        <a:spcAft>
                          <a:spcPts val="0"/>
                        </a:spcAft>
                      </a:pPr>
                      <a:r>
                        <a:rPr lang="en-US" sz="1400" dirty="0">
                          <a:effectLst/>
                          <a:latin typeface="Georgia" panose="02040502050405020303" pitchFamily="18" charset="0"/>
                        </a:rPr>
                        <a:t>The system is behaving as expected</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c>
                  <a:txBody>
                    <a:bodyPr/>
                    <a:lstStyle/>
                    <a:p>
                      <a:pPr algn="ctr">
                        <a:lnSpc>
                          <a:spcPct val="107000"/>
                        </a:lnSpc>
                        <a:spcAft>
                          <a:spcPts val="0"/>
                        </a:spcAft>
                      </a:pPr>
                      <a:r>
                        <a:rPr lang="en-US" sz="1400" dirty="0">
                          <a:effectLst/>
                          <a:latin typeface="Georgia" panose="02040502050405020303" pitchFamily="18" charset="0"/>
                        </a:rPr>
                        <a:t>Success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txBody>
                  <a:tcPr marL="64079" marR="64079" marT="0" marB="0"/>
                </a:tc>
              </a:tr>
            </a:tbl>
          </a:graphicData>
        </a:graphic>
      </p:graphicFrame>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771579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838901"/>
              </p:ext>
            </p:extLst>
          </p:nvPr>
        </p:nvGraphicFramePr>
        <p:xfrm>
          <a:off x="571499" y="242696"/>
          <a:ext cx="10944228" cy="6372417"/>
        </p:xfrm>
        <a:graphic>
          <a:graphicData uri="http://schemas.openxmlformats.org/drawingml/2006/table">
            <a:tbl>
              <a:tblPr firstRow="1" firstCol="1" bandRow="1">
                <a:tableStyleId>{5C22544A-7EE6-4342-B048-85BDC9FD1C3A}</a:tableStyleId>
              </a:tblPr>
              <a:tblGrid>
                <a:gridCol w="2111252"/>
                <a:gridCol w="2208244"/>
                <a:gridCol w="2208244"/>
                <a:gridCol w="2208244"/>
                <a:gridCol w="2208244"/>
              </a:tblGrid>
              <a:tr h="2198781">
                <a:tc>
                  <a:txBody>
                    <a:bodyPr/>
                    <a:lstStyle/>
                    <a:p>
                      <a:pPr lvl="0"/>
                      <a:r>
                        <a:rPr lang="en-US" sz="1600" kern="1200" dirty="0" smtClean="0">
                          <a:solidFill>
                            <a:schemeClr val="bg1"/>
                          </a:solidFill>
                          <a:latin typeface="Georgia" panose="02040502050405020303" pitchFamily="18" charset="0"/>
                        </a:rPr>
                        <a:t>Overload avoidance</a:t>
                      </a:r>
                      <a:endParaRPr lang="en-US" sz="1600" b="1" kern="1200" dirty="0">
                        <a:solidFill>
                          <a:schemeClr val="bg1"/>
                        </a:solidFill>
                        <a:latin typeface="Georgia" panose="02040502050405020303" pitchFamily="18" charset="0"/>
                        <a:ea typeface="+mn-ea"/>
                        <a:cs typeface="+mn-cs"/>
                      </a:endParaRPr>
                    </a:p>
                  </a:txBody>
                  <a:tcPr marL="53031" marR="53031" marT="0" marB="0"/>
                </a:tc>
                <a:tc>
                  <a:txBody>
                    <a:bodyPr/>
                    <a:lstStyle/>
                    <a:p>
                      <a:pPr algn="just">
                        <a:lnSpc>
                          <a:spcPct val="107000"/>
                        </a:lnSpc>
                        <a:spcAft>
                          <a:spcPts val="0"/>
                        </a:spcAft>
                      </a:pPr>
                      <a:r>
                        <a:rPr lang="en-US" sz="1400" b="0" kern="1200" dirty="0" smtClean="0">
                          <a:solidFill>
                            <a:schemeClr val="bg1"/>
                          </a:solidFill>
                          <a:latin typeface="Georgia" panose="02040502050405020303" pitchFamily="18" charset="0"/>
                        </a:rPr>
                        <a:t>The capacity of a PM should be sufficient to satisfy the resource needs of all VMs running on it. Otherwise, the PM is overloaded and can lead to degraded performance</a:t>
                      </a:r>
                    </a:p>
                    <a:p>
                      <a:pPr algn="just">
                        <a:lnSpc>
                          <a:spcPct val="107000"/>
                        </a:lnSpc>
                        <a:spcAft>
                          <a:spcPts val="0"/>
                        </a:spcAft>
                      </a:pPr>
                      <a:endParaRPr lang="en-IN" sz="1400" b="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IN" sz="1400" b="0" dirty="0" smtClean="0">
                          <a:solidFill>
                            <a:schemeClr val="bg1"/>
                          </a:solidFill>
                          <a:effectLst/>
                          <a:latin typeface="Georgia" panose="02040502050405020303" pitchFamily="18" charset="0"/>
                        </a:rPr>
                        <a:t>There</a:t>
                      </a:r>
                      <a:r>
                        <a:rPr lang="en-IN" sz="1400" b="0" baseline="0" dirty="0" smtClean="0">
                          <a:solidFill>
                            <a:schemeClr val="bg1"/>
                          </a:solidFill>
                          <a:effectLst/>
                          <a:latin typeface="Georgia" panose="02040502050405020303" pitchFamily="18" charset="0"/>
                        </a:rPr>
                        <a:t> is no overload.</a:t>
                      </a:r>
                      <a:endParaRPr lang="en-IN" sz="1400" b="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b="0" dirty="0">
                          <a:solidFill>
                            <a:schemeClr val="bg1"/>
                          </a:solidFill>
                          <a:effectLst/>
                          <a:latin typeface="Georgia" panose="02040502050405020303" pitchFamily="18" charset="0"/>
                        </a:rPr>
                        <a:t>The system is behaving as expected</a:t>
                      </a:r>
                      <a:endParaRPr lang="en-IN" sz="1400" b="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gn="ctr">
                        <a:lnSpc>
                          <a:spcPct val="107000"/>
                        </a:lnSpc>
                        <a:spcAft>
                          <a:spcPts val="0"/>
                        </a:spcAft>
                      </a:pPr>
                      <a:r>
                        <a:rPr lang="en-US" sz="1400" b="0" dirty="0">
                          <a:solidFill>
                            <a:schemeClr val="bg1"/>
                          </a:solidFill>
                          <a:effectLst/>
                          <a:latin typeface="Georgia" panose="02040502050405020303" pitchFamily="18" charset="0"/>
                        </a:rPr>
                        <a:t>Success</a:t>
                      </a:r>
                      <a:endParaRPr lang="en-IN" sz="1400" b="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r>
              <a:tr h="2197245">
                <a:tc>
                  <a:txBody>
                    <a:bodyPr/>
                    <a:lstStyle/>
                    <a:p>
                      <a:pPr>
                        <a:lnSpc>
                          <a:spcPct val="107000"/>
                        </a:lnSpc>
                        <a:spcAft>
                          <a:spcPts val="0"/>
                        </a:spcAft>
                      </a:pPr>
                      <a:r>
                        <a:rPr lang="en-US" sz="1600" dirty="0" smtClean="0">
                          <a:solidFill>
                            <a:schemeClr val="bg1"/>
                          </a:solidFill>
                          <a:effectLst/>
                          <a:latin typeface="Georgia" panose="02040502050405020303" pitchFamily="18" charset="0"/>
                        </a:rPr>
                        <a:t>Migration</a:t>
                      </a:r>
                      <a:endParaRPr lang="en-IN" sz="16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This algorithm must be able to allocate the tasks to </a:t>
                      </a:r>
                      <a:r>
                        <a:rPr lang="en-US" sz="1400" dirty="0" smtClean="0">
                          <a:solidFill>
                            <a:schemeClr val="bg1"/>
                          </a:solidFill>
                          <a:effectLst/>
                          <a:latin typeface="Georgia" panose="02040502050405020303" pitchFamily="18" charset="0"/>
                        </a:rPr>
                        <a:t>servers such </a:t>
                      </a:r>
                      <a:r>
                        <a:rPr lang="en-US" sz="1400" dirty="0">
                          <a:solidFill>
                            <a:schemeClr val="bg1"/>
                          </a:solidFill>
                          <a:effectLst/>
                          <a:latin typeface="Georgia" panose="02040502050405020303" pitchFamily="18" charset="0"/>
                        </a:rPr>
                        <a:t>that the cost, efficiency and performance parameters of the system must be maintained at optimum level</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The algorithm is able to successfully assign the tasks to appropriate </a:t>
                      </a:r>
                      <a:r>
                        <a:rPr lang="en-US" sz="1400" dirty="0" smtClean="0">
                          <a:solidFill>
                            <a:schemeClr val="bg1"/>
                          </a:solidFill>
                          <a:effectLst/>
                          <a:latin typeface="Georgia" panose="02040502050405020303" pitchFamily="18" charset="0"/>
                        </a:rPr>
                        <a:t>servers </a:t>
                      </a:r>
                      <a:r>
                        <a:rPr lang="en-US" sz="1400" dirty="0">
                          <a:solidFill>
                            <a:schemeClr val="bg1"/>
                          </a:solidFill>
                          <a:effectLst/>
                          <a:latin typeface="Georgia" panose="02040502050405020303" pitchFamily="18" charset="0"/>
                        </a:rPr>
                        <a:t>by minimizing the costs and increasing the efficiency of the overall system</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The system is behaving as expected</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gn="ctr">
                        <a:lnSpc>
                          <a:spcPct val="107000"/>
                        </a:lnSpc>
                        <a:spcAft>
                          <a:spcPts val="0"/>
                        </a:spcAft>
                      </a:pPr>
                      <a:r>
                        <a:rPr lang="en-US" sz="1400" dirty="0">
                          <a:solidFill>
                            <a:schemeClr val="bg1"/>
                          </a:solidFill>
                          <a:effectLst/>
                          <a:latin typeface="Georgia" panose="02040502050405020303" pitchFamily="18" charset="0"/>
                        </a:rPr>
                        <a:t>Success</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r>
              <a:tr h="1976391">
                <a:tc>
                  <a:txBody>
                    <a:bodyPr/>
                    <a:lstStyle/>
                    <a:p>
                      <a:pPr>
                        <a:lnSpc>
                          <a:spcPct val="107000"/>
                        </a:lnSpc>
                        <a:spcAft>
                          <a:spcPts val="0"/>
                        </a:spcAft>
                      </a:pPr>
                      <a:r>
                        <a:rPr lang="en-US" sz="1600" dirty="0" smtClean="0">
                          <a:solidFill>
                            <a:schemeClr val="bg1"/>
                          </a:solidFill>
                          <a:effectLst/>
                          <a:latin typeface="Georgia" panose="02040502050405020303" pitchFamily="18" charset="0"/>
                        </a:rPr>
                        <a:t>Green computing </a:t>
                      </a:r>
                      <a:endParaRPr lang="en-IN" sz="16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The system must successfully change the </a:t>
                      </a:r>
                      <a:r>
                        <a:rPr lang="en-US" sz="1400" dirty="0" smtClean="0">
                          <a:solidFill>
                            <a:schemeClr val="bg1"/>
                          </a:solidFill>
                          <a:effectLst/>
                          <a:latin typeface="Georgia" panose="02040502050405020303" pitchFamily="18" charset="0"/>
                        </a:rPr>
                        <a:t>server</a:t>
                      </a:r>
                      <a:r>
                        <a:rPr lang="en-US" sz="1400" baseline="0" dirty="0" smtClean="0">
                          <a:solidFill>
                            <a:schemeClr val="bg1"/>
                          </a:solidFill>
                          <a:effectLst/>
                          <a:latin typeface="Georgia" panose="02040502050405020303" pitchFamily="18" charset="0"/>
                        </a:rPr>
                        <a:t> </a:t>
                      </a:r>
                      <a:r>
                        <a:rPr lang="en-US" sz="1400" dirty="0" smtClean="0">
                          <a:solidFill>
                            <a:schemeClr val="bg1"/>
                          </a:solidFill>
                          <a:effectLst/>
                          <a:latin typeface="Georgia" panose="02040502050405020303" pitchFamily="18" charset="0"/>
                        </a:rPr>
                        <a:t> </a:t>
                      </a:r>
                      <a:r>
                        <a:rPr lang="en-US" sz="1400" dirty="0">
                          <a:solidFill>
                            <a:schemeClr val="bg1"/>
                          </a:solidFill>
                          <a:effectLst/>
                          <a:latin typeface="Georgia" panose="02040502050405020303" pitchFamily="18" charset="0"/>
                        </a:rPr>
                        <a:t>state based on the current resource consumption and the required computing of tasks</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The system is successfully switching the </a:t>
                      </a:r>
                      <a:r>
                        <a:rPr lang="en-US" sz="1400" dirty="0" smtClean="0">
                          <a:solidFill>
                            <a:schemeClr val="bg1"/>
                          </a:solidFill>
                          <a:effectLst/>
                          <a:latin typeface="Georgia" panose="02040502050405020303" pitchFamily="18" charset="0"/>
                        </a:rPr>
                        <a:t>server </a:t>
                      </a:r>
                      <a:r>
                        <a:rPr lang="en-US" sz="1400" dirty="0">
                          <a:solidFill>
                            <a:schemeClr val="bg1"/>
                          </a:solidFill>
                          <a:effectLst/>
                          <a:latin typeface="Georgia" panose="02040502050405020303" pitchFamily="18" charset="0"/>
                        </a:rPr>
                        <a:t>state between Sleep/Idle/Busy </a:t>
                      </a:r>
                      <a:r>
                        <a:rPr lang="en-US" sz="1400" dirty="0" smtClean="0">
                          <a:solidFill>
                            <a:schemeClr val="bg1"/>
                          </a:solidFill>
                          <a:effectLst/>
                          <a:latin typeface="Georgia" panose="02040502050405020303" pitchFamily="18" charset="0"/>
                        </a:rPr>
                        <a:t>(cold/warm/hot)</a:t>
                      </a:r>
                      <a:r>
                        <a:rPr lang="en-US" sz="1400" baseline="0" dirty="0" smtClean="0">
                          <a:solidFill>
                            <a:schemeClr val="bg1"/>
                          </a:solidFill>
                          <a:effectLst/>
                          <a:latin typeface="Georgia" panose="02040502050405020303" pitchFamily="18" charset="0"/>
                        </a:rPr>
                        <a:t> </a:t>
                      </a:r>
                      <a:r>
                        <a:rPr lang="en-US" sz="1400" dirty="0" smtClean="0">
                          <a:solidFill>
                            <a:schemeClr val="bg1"/>
                          </a:solidFill>
                          <a:effectLst/>
                          <a:latin typeface="Georgia" panose="02040502050405020303" pitchFamily="18" charset="0"/>
                        </a:rPr>
                        <a:t>depending </a:t>
                      </a:r>
                      <a:r>
                        <a:rPr lang="en-US" sz="1400" dirty="0">
                          <a:solidFill>
                            <a:schemeClr val="bg1"/>
                          </a:solidFill>
                          <a:effectLst/>
                          <a:latin typeface="Georgia" panose="02040502050405020303" pitchFamily="18" charset="0"/>
                        </a:rPr>
                        <a:t>on the load of the current tasks</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nSpc>
                          <a:spcPct val="107000"/>
                        </a:lnSpc>
                        <a:spcAft>
                          <a:spcPts val="0"/>
                        </a:spcAft>
                      </a:pPr>
                      <a:r>
                        <a:rPr lang="en-US" sz="1400" dirty="0">
                          <a:solidFill>
                            <a:schemeClr val="bg1"/>
                          </a:solidFill>
                          <a:effectLst/>
                          <a:latin typeface="Georgia" panose="02040502050405020303" pitchFamily="18" charset="0"/>
                        </a:rPr>
                        <a:t>The system is behaving as expected</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c>
                  <a:txBody>
                    <a:bodyPr/>
                    <a:lstStyle/>
                    <a:p>
                      <a:pPr algn="ctr">
                        <a:lnSpc>
                          <a:spcPct val="107000"/>
                        </a:lnSpc>
                        <a:spcAft>
                          <a:spcPts val="0"/>
                        </a:spcAft>
                      </a:pPr>
                      <a:r>
                        <a:rPr lang="en-US" sz="1400" dirty="0">
                          <a:solidFill>
                            <a:schemeClr val="bg1"/>
                          </a:solidFill>
                          <a:effectLst/>
                          <a:latin typeface="Georgia" panose="02040502050405020303" pitchFamily="18" charset="0"/>
                        </a:rPr>
                        <a:t>Success</a:t>
                      </a:r>
                      <a:endParaRPr lang="en-IN" sz="14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txBody>
                  <a:tcPr marL="53031" marR="53031" marT="0" marB="0"/>
                </a:tc>
              </a:tr>
            </a:tbl>
          </a:graphicData>
        </a:graphic>
      </p:graphicFrame>
    </p:spTree>
    <p:extLst>
      <p:ext uri="{BB962C8B-B14F-4D97-AF65-F5344CB8AC3E}">
        <p14:creationId xmlns:p14="http://schemas.microsoft.com/office/powerpoint/2010/main" val="610011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45" y="239151"/>
            <a:ext cx="10058400" cy="1450757"/>
          </a:xfrm>
        </p:spPr>
        <p:txBody>
          <a:bodyPr/>
          <a:lstStyle/>
          <a:p>
            <a:pPr algn="ctr"/>
            <a:r>
              <a:rPr lang="en-IN" b="1" dirty="0" smtClean="0">
                <a:solidFill>
                  <a:schemeClr val="bg1"/>
                </a:solidFill>
                <a:latin typeface="Georgia" panose="02040502050405020303" pitchFamily="18" charset="0"/>
              </a:rPr>
              <a:t>Results</a:t>
            </a:r>
            <a:endParaRPr lang="en-IN" b="1" dirty="0">
              <a:solidFill>
                <a:schemeClr val="bg1"/>
              </a:solidFill>
              <a:latin typeface="Georgia" panose="02040502050405020303" pitchFamily="18" charset="0"/>
            </a:endParaRPr>
          </a:p>
        </p:txBody>
      </p:sp>
      <p:pic>
        <p:nvPicPr>
          <p:cNvPr id="7" name="Content Placeholder 6" descr="Screenshot (1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327" y="1264846"/>
            <a:ext cx="9003322" cy="4699855"/>
          </a:xfrm>
          <a:prstGeom prst="rect">
            <a:avLst/>
          </a:prstGeom>
          <a:noFill/>
          <a:ln>
            <a:noFill/>
          </a:ln>
        </p:spPr>
      </p:pic>
      <p:sp>
        <p:nvSpPr>
          <p:cNvPr id="8" name="TextBox 7"/>
          <p:cNvSpPr txBox="1"/>
          <p:nvPr/>
        </p:nvSpPr>
        <p:spPr>
          <a:xfrm>
            <a:off x="4432861" y="6145164"/>
            <a:ext cx="3221502" cy="400110"/>
          </a:xfrm>
          <a:prstGeom prst="rect">
            <a:avLst/>
          </a:prstGeom>
          <a:noFill/>
        </p:spPr>
        <p:txBody>
          <a:bodyPr wrap="square" rtlCol="0">
            <a:spAutoFit/>
          </a:bodyPr>
          <a:lstStyle/>
          <a:p>
            <a:r>
              <a:rPr lang="en-US" sz="2000" dirty="0" smtClean="0"/>
              <a:t>Shows The active servers</a:t>
            </a:r>
            <a:endParaRPr lang="en-US" sz="2000" dirty="0"/>
          </a:p>
        </p:txBody>
      </p:sp>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265617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5435" y="973823"/>
            <a:ext cx="9197638" cy="5262562"/>
          </a:xfrm>
          <a:prstGeom prst="rect">
            <a:avLst/>
          </a:prstGeom>
          <a:noFill/>
          <a:ln>
            <a:noFill/>
          </a:ln>
        </p:spPr>
      </p:pic>
      <p:sp>
        <p:nvSpPr>
          <p:cNvPr id="5" name="TextBox 4"/>
          <p:cNvSpPr txBox="1"/>
          <p:nvPr/>
        </p:nvSpPr>
        <p:spPr>
          <a:xfrm>
            <a:off x="1326539" y="402688"/>
            <a:ext cx="4093698" cy="400110"/>
          </a:xfrm>
          <a:prstGeom prst="rect">
            <a:avLst/>
          </a:prstGeom>
          <a:noFill/>
        </p:spPr>
        <p:txBody>
          <a:bodyPr wrap="square" rtlCol="0">
            <a:spAutoFit/>
          </a:bodyPr>
          <a:lstStyle/>
          <a:p>
            <a:r>
              <a:rPr lang="en-US" sz="2000" dirty="0" smtClean="0">
                <a:solidFill>
                  <a:schemeClr val="bg1"/>
                </a:solidFill>
                <a:latin typeface="Georgia" panose="02040502050405020303" pitchFamily="18" charset="0"/>
              </a:rPr>
              <a:t>Applications that run on servers</a:t>
            </a:r>
            <a:endParaRPr lang="en-US" sz="2000" dirty="0">
              <a:solidFill>
                <a:schemeClr val="bg1"/>
              </a:solidFill>
              <a:latin typeface="Georgia" panose="02040502050405020303" pitchFamily="18" charset="0"/>
            </a:endParaRPr>
          </a:p>
        </p:txBody>
      </p:sp>
      <p:sp>
        <p:nvSpPr>
          <p:cNvPr id="6"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492798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543" y="1328371"/>
            <a:ext cx="8395780" cy="4727990"/>
          </a:xfrm>
          <a:prstGeom prst="rect">
            <a:avLst/>
          </a:prstGeom>
          <a:noFill/>
          <a:ln>
            <a:noFill/>
          </a:ln>
        </p:spPr>
      </p:pic>
      <p:sp>
        <p:nvSpPr>
          <p:cNvPr id="5" name="TextBox 4"/>
          <p:cNvSpPr txBox="1"/>
          <p:nvPr/>
        </p:nvSpPr>
        <p:spPr>
          <a:xfrm>
            <a:off x="1643064" y="579853"/>
            <a:ext cx="4957543" cy="400110"/>
          </a:xfrm>
          <a:prstGeom prst="rect">
            <a:avLst/>
          </a:prstGeom>
          <a:noFill/>
        </p:spPr>
        <p:txBody>
          <a:bodyPr wrap="square" rtlCol="0">
            <a:spAutoFit/>
          </a:bodyPr>
          <a:lstStyle/>
          <a:p>
            <a:r>
              <a:rPr lang="en-US" sz="2000" dirty="0" smtClean="0">
                <a:solidFill>
                  <a:schemeClr val="bg1"/>
                </a:solidFill>
                <a:latin typeface="Georgia" panose="02040502050405020303" pitchFamily="18" charset="0"/>
              </a:rPr>
              <a:t>Number of connections to each server</a:t>
            </a:r>
            <a:endParaRPr lang="en-US" sz="2000" dirty="0">
              <a:solidFill>
                <a:schemeClr val="bg1"/>
              </a:solidFill>
              <a:latin typeface="Georgia" panose="02040502050405020303" pitchFamily="18" charset="0"/>
            </a:endParaRPr>
          </a:p>
        </p:txBody>
      </p:sp>
      <p:sp>
        <p:nvSpPr>
          <p:cNvPr id="6"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675569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588" y="1171576"/>
            <a:ext cx="8916285" cy="4925670"/>
          </a:xfrm>
          <a:prstGeom prst="rect">
            <a:avLst/>
          </a:prstGeom>
          <a:noFill/>
          <a:ln>
            <a:noFill/>
          </a:ln>
        </p:spPr>
      </p:pic>
      <p:sp>
        <p:nvSpPr>
          <p:cNvPr id="5" name="TextBox 4"/>
          <p:cNvSpPr txBox="1"/>
          <p:nvPr/>
        </p:nvSpPr>
        <p:spPr>
          <a:xfrm>
            <a:off x="1485901" y="532593"/>
            <a:ext cx="5553001" cy="400110"/>
          </a:xfrm>
          <a:prstGeom prst="rect">
            <a:avLst/>
          </a:prstGeom>
          <a:noFill/>
        </p:spPr>
        <p:txBody>
          <a:bodyPr wrap="square" rtlCol="0">
            <a:spAutoFit/>
          </a:bodyPr>
          <a:lstStyle/>
          <a:p>
            <a:r>
              <a:rPr lang="en-US" sz="2000" dirty="0" smtClean="0">
                <a:solidFill>
                  <a:schemeClr val="bg1"/>
                </a:solidFill>
                <a:latin typeface="Georgia" panose="02040502050405020303" pitchFamily="18" charset="0"/>
              </a:rPr>
              <a:t>Server  migration from Cold spot to Hot spot</a:t>
            </a:r>
            <a:endParaRPr lang="en-US" sz="2000" dirty="0">
              <a:solidFill>
                <a:schemeClr val="bg1"/>
              </a:solidFill>
              <a:latin typeface="Georgia" panose="02040502050405020303" pitchFamily="18" charset="0"/>
            </a:endParaRPr>
          </a:p>
        </p:txBody>
      </p:sp>
      <p:sp>
        <p:nvSpPr>
          <p:cNvPr id="6"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793833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823" y="1025696"/>
            <a:ext cx="8733405" cy="5103641"/>
          </a:xfrm>
          <a:prstGeom prst="rect">
            <a:avLst/>
          </a:prstGeom>
          <a:noFill/>
          <a:ln>
            <a:noFill/>
          </a:ln>
        </p:spPr>
      </p:pic>
      <p:sp>
        <p:nvSpPr>
          <p:cNvPr id="6" name="TextBox 5"/>
          <p:cNvSpPr txBox="1"/>
          <p:nvPr/>
        </p:nvSpPr>
        <p:spPr>
          <a:xfrm>
            <a:off x="1674276" y="359605"/>
            <a:ext cx="4656406" cy="400110"/>
          </a:xfrm>
          <a:prstGeom prst="rect">
            <a:avLst/>
          </a:prstGeom>
          <a:noFill/>
        </p:spPr>
        <p:txBody>
          <a:bodyPr wrap="square" rtlCol="0">
            <a:spAutoFit/>
          </a:bodyPr>
          <a:lstStyle/>
          <a:p>
            <a:r>
              <a:rPr lang="en-US" sz="2000" dirty="0" smtClean="0">
                <a:solidFill>
                  <a:schemeClr val="bg1"/>
                </a:solidFill>
                <a:latin typeface="Georgia" panose="02040502050405020303" pitchFamily="18" charset="0"/>
              </a:rPr>
              <a:t>Server monitoring</a:t>
            </a:r>
            <a:endParaRPr lang="en-US" sz="2000" dirty="0">
              <a:solidFill>
                <a:schemeClr val="bg1"/>
              </a:solidFill>
              <a:latin typeface="Georgia" panose="02040502050405020303" pitchFamily="18" charset="0"/>
            </a:endParaRPr>
          </a:p>
        </p:txBody>
      </p:sp>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245104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9241"/>
          </a:xfrm>
        </p:spPr>
        <p:txBody>
          <a:bodyPr/>
          <a:lstStyle/>
          <a:p>
            <a:pPr algn="ctr"/>
            <a:r>
              <a:rPr lang="en-US" b="1" dirty="0" smtClean="0">
                <a:solidFill>
                  <a:schemeClr val="bg1"/>
                </a:solidFill>
                <a:latin typeface="Georgia" panose="02040502050405020303" pitchFamily="18" charset="0"/>
              </a:rPr>
              <a:t>Introduction</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097280" y="1555844"/>
            <a:ext cx="8946541" cy="4866221"/>
          </a:xfrm>
        </p:spPr>
        <p:txBody>
          <a:bodyPr>
            <a:noAutofit/>
          </a:bodyPr>
          <a:lstStyle/>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rPr>
              <a:t>CLOUD </a:t>
            </a:r>
            <a:r>
              <a:rPr lang="en-US" dirty="0">
                <a:solidFill>
                  <a:schemeClr val="bg1"/>
                </a:solidFill>
                <a:latin typeface="Georgia" panose="02040502050405020303" pitchFamily="18" charset="0"/>
              </a:rPr>
              <a:t>computing is a new service model for sharing </a:t>
            </a:r>
            <a:r>
              <a:rPr lang="en-US" dirty="0" smtClean="0">
                <a:solidFill>
                  <a:schemeClr val="bg1"/>
                </a:solidFill>
                <a:latin typeface="Georgia" panose="02040502050405020303" pitchFamily="18" charset="0"/>
              </a:rPr>
              <a:t>a pool </a:t>
            </a:r>
            <a:r>
              <a:rPr lang="en-US" dirty="0">
                <a:solidFill>
                  <a:schemeClr val="bg1"/>
                </a:solidFill>
                <a:latin typeface="Georgia" panose="02040502050405020303" pitchFamily="18" charset="0"/>
              </a:rPr>
              <a:t>of computing resources that can be </a:t>
            </a:r>
            <a:r>
              <a:rPr lang="en-US" dirty="0" smtClean="0">
                <a:solidFill>
                  <a:schemeClr val="bg1"/>
                </a:solidFill>
                <a:latin typeface="Georgia" panose="02040502050405020303" pitchFamily="18" charset="0"/>
              </a:rPr>
              <a:t>rapidly accessed </a:t>
            </a:r>
            <a:r>
              <a:rPr lang="en-US" dirty="0">
                <a:solidFill>
                  <a:schemeClr val="bg1"/>
                </a:solidFill>
                <a:latin typeface="Georgia" panose="02040502050405020303" pitchFamily="18" charset="0"/>
              </a:rPr>
              <a:t>based on a converged </a:t>
            </a:r>
            <a:r>
              <a:rPr lang="en-US" dirty="0" smtClean="0">
                <a:solidFill>
                  <a:schemeClr val="bg1"/>
                </a:solidFill>
                <a:latin typeface="Georgia" panose="02040502050405020303" pitchFamily="18" charset="0"/>
              </a:rPr>
              <a:t>infrastructure.</a:t>
            </a:r>
          </a:p>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rPr>
              <a:t>In </a:t>
            </a:r>
            <a:r>
              <a:rPr lang="en-US" dirty="0">
                <a:solidFill>
                  <a:schemeClr val="bg1"/>
                </a:solidFill>
                <a:latin typeface="Georgia" panose="02040502050405020303" pitchFamily="18" charset="0"/>
              </a:rPr>
              <a:t>the </a:t>
            </a:r>
            <a:r>
              <a:rPr lang="en-US" dirty="0" smtClean="0">
                <a:solidFill>
                  <a:schemeClr val="bg1"/>
                </a:solidFill>
                <a:latin typeface="Georgia" panose="02040502050405020303" pitchFamily="18" charset="0"/>
              </a:rPr>
              <a:t>past, an </a:t>
            </a:r>
            <a:r>
              <a:rPr lang="en-US" dirty="0">
                <a:solidFill>
                  <a:schemeClr val="bg1"/>
                </a:solidFill>
                <a:latin typeface="Georgia" panose="02040502050405020303" pitchFamily="18" charset="0"/>
              </a:rPr>
              <a:t>individual </a:t>
            </a:r>
            <a:r>
              <a:rPr lang="en-US" dirty="0" smtClean="0">
                <a:solidFill>
                  <a:schemeClr val="bg1"/>
                </a:solidFill>
                <a:latin typeface="Georgia" panose="02040502050405020303" pitchFamily="18" charset="0"/>
              </a:rPr>
              <a:t>user </a:t>
            </a:r>
            <a:r>
              <a:rPr lang="en-US" dirty="0">
                <a:solidFill>
                  <a:schemeClr val="bg1"/>
                </a:solidFill>
                <a:latin typeface="Georgia" panose="02040502050405020303" pitchFamily="18" charset="0"/>
              </a:rPr>
              <a:t>or company can only use their own </a:t>
            </a:r>
            <a:r>
              <a:rPr lang="en-US" dirty="0" smtClean="0">
                <a:solidFill>
                  <a:schemeClr val="bg1"/>
                </a:solidFill>
                <a:latin typeface="Georgia" panose="02040502050405020303" pitchFamily="18" charset="0"/>
              </a:rPr>
              <a:t>servers to </a:t>
            </a:r>
            <a:r>
              <a:rPr lang="en-US" dirty="0">
                <a:solidFill>
                  <a:schemeClr val="bg1"/>
                </a:solidFill>
                <a:latin typeface="Georgia" panose="02040502050405020303" pitchFamily="18" charset="0"/>
              </a:rPr>
              <a:t>manage application programs or store data</a:t>
            </a:r>
            <a:r>
              <a:rPr lang="en-US" dirty="0" smtClean="0">
                <a:solidFill>
                  <a:schemeClr val="bg1"/>
                </a:solidFill>
                <a:latin typeface="Georgia" panose="02040502050405020303" pitchFamily="18" charset="0"/>
              </a:rPr>
              <a:t>.</a:t>
            </a:r>
          </a:p>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rPr>
              <a:t>Nowadays, resources </a:t>
            </a:r>
            <a:r>
              <a:rPr lang="en-US" dirty="0">
                <a:solidFill>
                  <a:schemeClr val="bg1"/>
                </a:solidFill>
                <a:latin typeface="Georgia" panose="02040502050405020303" pitchFamily="18" charset="0"/>
              </a:rPr>
              <a:t>provided by cloud allow users to get </a:t>
            </a:r>
            <a:r>
              <a:rPr lang="en-US" dirty="0" smtClean="0">
                <a:solidFill>
                  <a:schemeClr val="bg1"/>
                </a:solidFill>
                <a:latin typeface="Georgia" panose="02040502050405020303" pitchFamily="18" charset="0"/>
              </a:rPr>
              <a:t>on demand access </a:t>
            </a:r>
            <a:r>
              <a:rPr lang="en-US" dirty="0">
                <a:solidFill>
                  <a:schemeClr val="bg1"/>
                </a:solidFill>
                <a:latin typeface="Georgia" panose="02040502050405020303" pitchFamily="18" charset="0"/>
              </a:rPr>
              <a:t>with minimal management effort based </a:t>
            </a:r>
            <a:r>
              <a:rPr lang="en-US" dirty="0" smtClean="0">
                <a:solidFill>
                  <a:schemeClr val="bg1"/>
                </a:solidFill>
                <a:latin typeface="Georgia" panose="02040502050405020303" pitchFamily="18" charset="0"/>
              </a:rPr>
              <a:t>on their </a:t>
            </a:r>
            <a:r>
              <a:rPr lang="en-US" dirty="0">
                <a:solidFill>
                  <a:schemeClr val="bg1"/>
                </a:solidFill>
                <a:latin typeface="Georgia" panose="02040502050405020303" pitchFamily="18" charset="0"/>
              </a:rPr>
              <a:t>needs</a:t>
            </a:r>
            <a:r>
              <a:rPr lang="en-US" dirty="0" smtClean="0">
                <a:solidFill>
                  <a:schemeClr val="bg1"/>
                </a:solidFill>
                <a:latin typeface="Georgia" panose="02040502050405020303" pitchFamily="18" charset="0"/>
              </a:rPr>
              <a:t>.</a:t>
            </a:r>
          </a:p>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rPr>
              <a:t> </a:t>
            </a:r>
            <a:r>
              <a:rPr lang="en-US" dirty="0">
                <a:solidFill>
                  <a:schemeClr val="bg1"/>
                </a:solidFill>
                <a:latin typeface="Georgia" panose="02040502050405020303" pitchFamily="18" charset="0"/>
              </a:rPr>
              <a:t>Infrastructure as a Service (IaaS), Platform as </a:t>
            </a:r>
            <a:r>
              <a:rPr lang="en-US" dirty="0" smtClean="0">
                <a:solidFill>
                  <a:schemeClr val="bg1"/>
                </a:solidFill>
                <a:latin typeface="Georgia" panose="02040502050405020303" pitchFamily="18" charset="0"/>
              </a:rPr>
              <a:t>a Service </a:t>
            </a:r>
            <a:r>
              <a:rPr lang="en-US" dirty="0">
                <a:solidFill>
                  <a:schemeClr val="bg1"/>
                </a:solidFill>
                <a:latin typeface="Georgia" panose="02040502050405020303" pitchFamily="18" charset="0"/>
              </a:rPr>
              <a:t>(PaaS) and Software as a Service (SaaS) are all </a:t>
            </a:r>
            <a:r>
              <a:rPr lang="en-US" dirty="0" smtClean="0">
                <a:solidFill>
                  <a:schemeClr val="bg1"/>
                </a:solidFill>
                <a:latin typeface="Georgia" panose="02040502050405020303" pitchFamily="18" charset="0"/>
              </a:rPr>
              <a:t>existing service </a:t>
            </a:r>
            <a:r>
              <a:rPr lang="en-US" dirty="0">
                <a:solidFill>
                  <a:schemeClr val="bg1"/>
                </a:solidFill>
                <a:latin typeface="Georgia" panose="02040502050405020303" pitchFamily="18" charset="0"/>
              </a:rPr>
              <a:t>models. </a:t>
            </a:r>
            <a:endParaRPr lang="en-US" dirty="0" smtClean="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dirty="0" smtClean="0">
                <a:solidFill>
                  <a:schemeClr val="bg1"/>
                </a:solidFill>
                <a:latin typeface="Georgia" panose="02040502050405020303" pitchFamily="18" charset="0"/>
              </a:rPr>
              <a:t>For </a:t>
            </a:r>
            <a:r>
              <a:rPr lang="en-US" dirty="0">
                <a:solidFill>
                  <a:schemeClr val="bg1"/>
                </a:solidFill>
                <a:latin typeface="Georgia" panose="02040502050405020303" pitchFamily="18" charset="0"/>
              </a:rPr>
              <a:t>example, Amazon web services is </a:t>
            </a:r>
            <a:r>
              <a:rPr lang="en-US" dirty="0" smtClean="0">
                <a:solidFill>
                  <a:schemeClr val="bg1"/>
                </a:solidFill>
                <a:latin typeface="Georgia" panose="02040502050405020303" pitchFamily="18" charset="0"/>
              </a:rPr>
              <a:t>a well-known </a:t>
            </a:r>
            <a:r>
              <a:rPr lang="en-US" dirty="0">
                <a:solidFill>
                  <a:schemeClr val="bg1"/>
                </a:solidFill>
                <a:latin typeface="Georgia" panose="02040502050405020303" pitchFamily="18" charset="0"/>
              </a:rPr>
              <a:t>IaaS that lets users perform computations </a:t>
            </a:r>
            <a:r>
              <a:rPr lang="en-US" dirty="0" smtClean="0">
                <a:solidFill>
                  <a:schemeClr val="bg1"/>
                </a:solidFill>
                <a:latin typeface="Georgia" panose="02040502050405020303" pitchFamily="18" charset="0"/>
              </a:rPr>
              <a:t>on the </a:t>
            </a:r>
            <a:r>
              <a:rPr lang="en-US" dirty="0">
                <a:solidFill>
                  <a:schemeClr val="bg1"/>
                </a:solidFill>
                <a:latin typeface="Georgia" panose="02040502050405020303" pitchFamily="18" charset="0"/>
              </a:rPr>
              <a:t>Elastic Compute Cloud (EC2). Google’s App Engine </a:t>
            </a:r>
            <a:r>
              <a:rPr lang="en-US" dirty="0" smtClean="0">
                <a:solidFill>
                  <a:schemeClr val="bg1"/>
                </a:solidFill>
                <a:latin typeface="Georgia" panose="02040502050405020303" pitchFamily="18" charset="0"/>
              </a:rPr>
              <a:t>and Salesforce </a:t>
            </a:r>
            <a:r>
              <a:rPr lang="en-US" dirty="0">
                <a:solidFill>
                  <a:schemeClr val="bg1"/>
                </a:solidFill>
                <a:latin typeface="Georgia" panose="02040502050405020303" pitchFamily="18" charset="0"/>
              </a:rPr>
              <a:t>are public clouds for providing PaaS and </a:t>
            </a:r>
            <a:r>
              <a:rPr lang="en-US" dirty="0" smtClean="0">
                <a:solidFill>
                  <a:schemeClr val="bg1"/>
                </a:solidFill>
                <a:latin typeface="Georgia" panose="02040502050405020303" pitchFamily="18" charset="0"/>
              </a:rPr>
              <a:t>SaaS, respectively.</a:t>
            </a:r>
            <a:endParaRPr lang="en-US" dirty="0">
              <a:solidFill>
                <a:schemeClr val="bg1"/>
              </a:solidFill>
              <a:latin typeface="Georgia" panose="02040502050405020303" pitchFamily="18" charset="0"/>
            </a:endParaRPr>
          </a:p>
        </p:txBody>
      </p:sp>
      <p:sp>
        <p:nvSpPr>
          <p:cNvPr id="6"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071743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8)"/>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57269" y="1088561"/>
            <a:ext cx="9415469" cy="5183652"/>
          </a:xfrm>
          <a:prstGeom prst="rect">
            <a:avLst/>
          </a:prstGeom>
          <a:noFill/>
          <a:ln>
            <a:noFill/>
          </a:ln>
        </p:spPr>
      </p:pic>
      <p:sp>
        <p:nvSpPr>
          <p:cNvPr id="5" name="TextBox 4"/>
          <p:cNvSpPr txBox="1"/>
          <p:nvPr/>
        </p:nvSpPr>
        <p:spPr>
          <a:xfrm>
            <a:off x="1071562" y="414338"/>
            <a:ext cx="4900613" cy="400110"/>
          </a:xfrm>
          <a:prstGeom prst="rect">
            <a:avLst/>
          </a:prstGeom>
          <a:noFill/>
        </p:spPr>
        <p:txBody>
          <a:bodyPr wrap="square" rtlCol="0">
            <a:spAutoFit/>
          </a:bodyPr>
          <a:lstStyle/>
          <a:p>
            <a:r>
              <a:rPr lang="en-US" sz="2000" dirty="0" smtClean="0">
                <a:solidFill>
                  <a:schemeClr val="bg1"/>
                </a:solidFill>
                <a:latin typeface="Georgia" panose="02040502050405020303" pitchFamily="18" charset="0"/>
              </a:rPr>
              <a:t>Server  sleeps when there is no load</a:t>
            </a:r>
            <a:endParaRPr lang="en-US" sz="2000" dirty="0">
              <a:solidFill>
                <a:schemeClr val="bg1"/>
              </a:solidFill>
              <a:latin typeface="Georgia" panose="02040502050405020303" pitchFamily="18" charset="0"/>
            </a:endParaRPr>
          </a:p>
        </p:txBody>
      </p:sp>
      <p:sp>
        <p:nvSpPr>
          <p:cNvPr id="6"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7"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123924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Georgia" panose="02040502050405020303" pitchFamily="18" charset="0"/>
              </a:rPr>
              <a:t>CONCLUSION</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460499" y="1624293"/>
            <a:ext cx="8946541" cy="4676495"/>
          </a:xfrm>
        </p:spPr>
        <p:txBody>
          <a:bodyPr>
            <a:normAutofit lnSpcReduction="10000"/>
          </a:bodyPr>
          <a:lstStyle/>
          <a:p>
            <a:pPr algn="just">
              <a:buClrTx/>
            </a:pPr>
            <a:r>
              <a:rPr lang="en-US" sz="1800" dirty="0" smtClean="0">
                <a:solidFill>
                  <a:schemeClr val="bg1"/>
                </a:solidFill>
                <a:latin typeface="Georgia" panose="02040502050405020303" pitchFamily="18" charset="0"/>
              </a:rPr>
              <a:t>Over the past decade, green computing has proven itself to be the most concerning issue for the businesses and governments around the globe as computing becomes increasingly pervasive.</a:t>
            </a:r>
            <a:endParaRPr lang="en-US" sz="800" dirty="0" smtClean="0">
              <a:solidFill>
                <a:schemeClr val="bg1"/>
              </a:solidFill>
              <a:latin typeface="Georgia" panose="02040502050405020303" pitchFamily="18" charset="0"/>
            </a:endParaRPr>
          </a:p>
          <a:p>
            <a:pPr algn="just">
              <a:buClrTx/>
            </a:pPr>
            <a:endParaRPr lang="en-US" sz="1800" dirty="0" smtClean="0">
              <a:solidFill>
                <a:schemeClr val="bg1"/>
              </a:solidFill>
              <a:latin typeface="Georgia" panose="02040502050405020303" pitchFamily="18" charset="0"/>
            </a:endParaRPr>
          </a:p>
          <a:p>
            <a:pPr algn="just">
              <a:buClrTx/>
            </a:pPr>
            <a:r>
              <a:rPr lang="en-US" sz="1800" dirty="0" smtClean="0">
                <a:solidFill>
                  <a:schemeClr val="bg1"/>
                </a:solidFill>
                <a:latin typeface="Georgia" panose="02040502050405020303" pitchFamily="18" charset="0"/>
              </a:rPr>
              <a:t>A Green Cloud System responds to peak utilization periods and adjusts availability of resources based on them expanding or shrinking the cloud as needed. The aim of this project is to study the challenges and various issues in field of Green Computing and discusses the future scope of Green Clouds.</a:t>
            </a:r>
          </a:p>
          <a:p>
            <a:pPr algn="just">
              <a:buClrTx/>
            </a:pPr>
            <a:endParaRPr lang="en-US" sz="1800" dirty="0" smtClean="0">
              <a:solidFill>
                <a:schemeClr val="bg1"/>
              </a:solidFill>
              <a:latin typeface="Georgia" panose="02040502050405020303" pitchFamily="18" charset="0"/>
            </a:endParaRPr>
          </a:p>
          <a:p>
            <a:pPr algn="just">
              <a:buClrTx/>
            </a:pPr>
            <a:r>
              <a:rPr lang="en-US" sz="1800" dirty="0" smtClean="0">
                <a:solidFill>
                  <a:schemeClr val="bg1"/>
                </a:solidFill>
                <a:latin typeface="Georgia" panose="02040502050405020303" pitchFamily="18" charset="0"/>
              </a:rPr>
              <a:t>We have presented the design, implementation, and evaluation of a resource management system for cloud computing services. Our system multiplexes virtual to physical resources adaptively based on the changing demand. We use the </a:t>
            </a:r>
            <a:r>
              <a:rPr lang="en-US" sz="1800" dirty="0" err="1" smtClean="0">
                <a:solidFill>
                  <a:schemeClr val="bg1"/>
                </a:solidFill>
                <a:latin typeface="Georgia" panose="02040502050405020303" pitchFamily="18" charset="0"/>
              </a:rPr>
              <a:t>skewness</a:t>
            </a:r>
            <a:r>
              <a:rPr lang="en-US" sz="1800" dirty="0" smtClean="0">
                <a:solidFill>
                  <a:schemeClr val="bg1"/>
                </a:solidFill>
                <a:latin typeface="Georgia" panose="02040502050405020303" pitchFamily="18" charset="0"/>
              </a:rPr>
              <a:t> metric to combine VMs with different resource characteristics appropriately so that the capacities of servers are well utilized. Our algorithm achieves both overload avoidance and green computing for systems with multi-resource constraints.</a:t>
            </a:r>
          </a:p>
          <a:p>
            <a:pPr algn="just">
              <a:buClrTx/>
            </a:pPr>
            <a:endParaRPr lang="en-US" sz="1800" dirty="0" smtClean="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004239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bg1"/>
                </a:solidFill>
                <a:latin typeface="Georgia" panose="02040502050405020303" pitchFamily="18" charset="0"/>
              </a:rPr>
              <a:t>FUTURE</a:t>
            </a:r>
            <a:r>
              <a:rPr lang="en-IN" dirty="0" smtClean="0">
                <a:solidFill>
                  <a:schemeClr val="bg1"/>
                </a:solidFill>
                <a:latin typeface="Georgia" panose="02040502050405020303" pitchFamily="18" charset="0"/>
              </a:rPr>
              <a:t> </a:t>
            </a:r>
            <a:r>
              <a:rPr lang="en-IN" b="1" dirty="0" smtClean="0">
                <a:solidFill>
                  <a:schemeClr val="bg1"/>
                </a:solidFill>
                <a:latin typeface="Georgia" panose="02040502050405020303" pitchFamily="18" charset="0"/>
              </a:rPr>
              <a:t>ENHANCEMENTS</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4293" y="1739019"/>
            <a:ext cx="8946541" cy="4195481"/>
          </a:xfrm>
        </p:spPr>
        <p:txBody>
          <a:bodyPr>
            <a:normAutofit/>
          </a:bodyPr>
          <a:lstStyle/>
          <a:p>
            <a:pPr marL="457200" indent="-457200">
              <a:buClrTx/>
            </a:pPr>
            <a:r>
              <a:rPr lang="en-US" dirty="0" smtClean="0">
                <a:solidFill>
                  <a:schemeClr val="bg1"/>
                </a:solidFill>
                <a:latin typeface="Georgia" panose="02040502050405020303" pitchFamily="18" charset="0"/>
              </a:rPr>
              <a:t>the prevalence of Cloud computing continues to rise, the need for power saving mechanisms within the Cloud also increases</a:t>
            </a:r>
          </a:p>
          <a:p>
            <a:pPr>
              <a:buClrTx/>
            </a:pPr>
            <a:endParaRPr lang="en-US" dirty="0" smtClean="0">
              <a:solidFill>
                <a:schemeClr val="bg1"/>
              </a:solidFill>
              <a:latin typeface="Georgia" panose="02040502050405020303" pitchFamily="18" charset="0"/>
            </a:endParaRPr>
          </a:p>
          <a:p>
            <a:pPr marL="457200" indent="-457200">
              <a:buClrTx/>
            </a:pPr>
            <a:r>
              <a:rPr lang="en-US" dirty="0" smtClean="0">
                <a:solidFill>
                  <a:schemeClr val="bg1"/>
                </a:solidFill>
                <a:latin typeface="Georgia" panose="02040502050405020303" pitchFamily="18" charset="0"/>
              </a:rPr>
              <a:t>Future opportunities could explore a scheduling system that is both power-aware and thermal-aware to maximize energy savings both from physical servers and the cooling systems used.</a:t>
            </a:r>
          </a:p>
          <a:p>
            <a:pPr>
              <a:buClrTx/>
            </a:pPr>
            <a:endParaRPr lang="en-US" dirty="0" smtClean="0">
              <a:solidFill>
                <a:schemeClr val="bg1"/>
              </a:solidFill>
              <a:latin typeface="Georgia" panose="02040502050405020303" pitchFamily="18" charset="0"/>
            </a:endParaRPr>
          </a:p>
          <a:p>
            <a:pPr marL="457200" indent="-457200">
              <a:buClrTx/>
            </a:pPr>
            <a:r>
              <a:rPr lang="en-US" dirty="0" smtClean="0">
                <a:solidFill>
                  <a:schemeClr val="bg1"/>
                </a:solidFill>
                <a:latin typeface="Georgia" panose="02040502050405020303" pitchFamily="18" charset="0"/>
              </a:rPr>
              <a:t>Such a scheduler would also drive the need for better data center designs, both in server placements within racks and closed-loop cooling systems integrated into each rack.</a:t>
            </a:r>
          </a:p>
          <a:p>
            <a:pPr marL="457200" indent="-457200">
              <a:buClrTx/>
            </a:pPr>
            <a:endParaRPr lang="en-IN" dirty="0" smtClean="0">
              <a:solidFill>
                <a:schemeClr val="bg1"/>
              </a:solidFill>
              <a:latin typeface="Georgia" panose="02040502050405020303" pitchFamily="18" charset="0"/>
            </a:endParaRPr>
          </a:p>
          <a:p>
            <a:pPr>
              <a:buClrTx/>
            </a:pPr>
            <a:endParaRPr lang="en-IN"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059813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latin typeface="Georgia" panose="02040502050405020303" pitchFamily="18" charset="0"/>
              </a:rPr>
              <a:t>REFERENCES</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1524281"/>
            <a:ext cx="8946541" cy="4447894"/>
          </a:xfrm>
        </p:spPr>
        <p:txBody>
          <a:bodyPr>
            <a:normAutofit/>
          </a:bodyPr>
          <a:lstStyle/>
          <a:p>
            <a:pPr marL="457200" indent="-457200">
              <a:buClrTx/>
              <a:buFont typeface="Wingdings" pitchFamily="2" charset="2"/>
              <a:buChar char="Ø"/>
            </a:pPr>
            <a:r>
              <a:rPr lang="en-US" dirty="0" smtClean="0">
                <a:solidFill>
                  <a:schemeClr val="bg1"/>
                </a:solidFill>
                <a:latin typeface="Georgia" panose="02040502050405020303" pitchFamily="18" charset="0"/>
              </a:rPr>
              <a:t>Cloud Computing: Concepts, Technology &amp; Architecture (The Prentice Hall Service Technology Series from Thomas </a:t>
            </a:r>
            <a:r>
              <a:rPr lang="en-US" dirty="0" err="1" smtClean="0">
                <a:solidFill>
                  <a:schemeClr val="bg1"/>
                </a:solidFill>
                <a:latin typeface="Georgia" panose="02040502050405020303" pitchFamily="18" charset="0"/>
              </a:rPr>
              <a:t>Erl</a:t>
            </a:r>
            <a:r>
              <a:rPr lang="en-US" dirty="0" smtClean="0">
                <a:solidFill>
                  <a:schemeClr val="bg1"/>
                </a:solidFill>
                <a:latin typeface="Georgia" panose="02040502050405020303" pitchFamily="18" charset="0"/>
              </a:rPr>
              <a:t>) Hardcover – Import, 10 May 2013</a:t>
            </a:r>
          </a:p>
          <a:p>
            <a:pPr marL="457200" indent="-457200">
              <a:buClrTx/>
              <a:buFont typeface="Wingdings" pitchFamily="2" charset="2"/>
              <a:buChar char="Ø"/>
            </a:pPr>
            <a:r>
              <a:rPr lang="en-US" dirty="0" smtClean="0">
                <a:solidFill>
                  <a:schemeClr val="bg1"/>
                </a:solidFill>
                <a:latin typeface="Georgia" panose="02040502050405020303" pitchFamily="18" charset="0"/>
              </a:rPr>
              <a:t>Y. C. Lee and A. Y. </a:t>
            </a:r>
            <a:r>
              <a:rPr lang="en-US" dirty="0" err="1" smtClean="0">
                <a:solidFill>
                  <a:schemeClr val="bg1"/>
                </a:solidFill>
                <a:latin typeface="Georgia" panose="02040502050405020303" pitchFamily="18" charset="0"/>
              </a:rPr>
              <a:t>Zomaya</a:t>
            </a:r>
            <a:r>
              <a:rPr lang="en-US" dirty="0" smtClean="0">
                <a:solidFill>
                  <a:schemeClr val="bg1"/>
                </a:solidFill>
                <a:latin typeface="Georgia" panose="02040502050405020303" pitchFamily="18" charset="0"/>
              </a:rPr>
              <a:t>, “Energy efficient utilization of resources in cloud computing systems,” J. Supercomputers., vol. 60, no. 2, pp. 268–280, 2012.</a:t>
            </a:r>
            <a:endParaRPr lang="en-US" b="1" dirty="0" smtClean="0">
              <a:solidFill>
                <a:schemeClr val="bg1"/>
              </a:solidFill>
              <a:latin typeface="Georgia" panose="02040502050405020303" pitchFamily="18" charset="0"/>
            </a:endParaRPr>
          </a:p>
          <a:p>
            <a:pPr marL="457200" indent="-457200">
              <a:buClrTx/>
              <a:buFont typeface="Wingdings" pitchFamily="2" charset="2"/>
              <a:buChar char="Ø"/>
            </a:pPr>
            <a:r>
              <a:rPr lang="en-US" dirty="0" smtClean="0">
                <a:solidFill>
                  <a:schemeClr val="bg1"/>
                </a:solidFill>
                <a:latin typeface="Georgia" panose="02040502050405020303" pitchFamily="18" charset="0"/>
              </a:rPr>
              <a:t>R. N. </a:t>
            </a:r>
            <a:r>
              <a:rPr lang="en-US" dirty="0" err="1" smtClean="0">
                <a:solidFill>
                  <a:schemeClr val="bg1"/>
                </a:solidFill>
                <a:latin typeface="Georgia" panose="02040502050405020303" pitchFamily="18" charset="0"/>
              </a:rPr>
              <a:t>Calheiros</a:t>
            </a:r>
            <a:r>
              <a:rPr lang="en-US" dirty="0" smtClean="0">
                <a:solidFill>
                  <a:schemeClr val="bg1"/>
                </a:solidFill>
                <a:latin typeface="Georgia" panose="02040502050405020303" pitchFamily="18" charset="0"/>
              </a:rPr>
              <a:t>, R. </a:t>
            </a:r>
            <a:r>
              <a:rPr lang="en-US" dirty="0" err="1" smtClean="0">
                <a:solidFill>
                  <a:schemeClr val="bg1"/>
                </a:solidFill>
                <a:latin typeface="Georgia" panose="02040502050405020303" pitchFamily="18" charset="0"/>
              </a:rPr>
              <a:t>Ranjan</a:t>
            </a:r>
            <a:r>
              <a:rPr lang="en-US" dirty="0" smtClean="0">
                <a:solidFill>
                  <a:schemeClr val="bg1"/>
                </a:solidFill>
                <a:latin typeface="Georgia" panose="02040502050405020303" pitchFamily="18" charset="0"/>
              </a:rPr>
              <a:t>, and R. </a:t>
            </a:r>
            <a:r>
              <a:rPr lang="en-US" dirty="0" err="1" smtClean="0">
                <a:solidFill>
                  <a:schemeClr val="bg1"/>
                </a:solidFill>
                <a:latin typeface="Georgia" panose="02040502050405020303" pitchFamily="18" charset="0"/>
              </a:rPr>
              <a:t>Buyya</a:t>
            </a:r>
            <a:r>
              <a:rPr lang="en-US" dirty="0" smtClean="0">
                <a:solidFill>
                  <a:schemeClr val="bg1"/>
                </a:solidFill>
                <a:latin typeface="Georgia" panose="02040502050405020303" pitchFamily="18" charset="0"/>
              </a:rPr>
              <a:t>, “Virtual machine provisioning based on analytical performance and </a:t>
            </a:r>
            <a:r>
              <a:rPr lang="en-US" dirty="0" err="1" smtClean="0">
                <a:solidFill>
                  <a:schemeClr val="bg1"/>
                </a:solidFill>
                <a:latin typeface="Georgia" panose="02040502050405020303" pitchFamily="18" charset="0"/>
              </a:rPr>
              <a:t>QoS</a:t>
            </a:r>
            <a:r>
              <a:rPr lang="en-US" dirty="0" smtClean="0">
                <a:solidFill>
                  <a:schemeClr val="bg1"/>
                </a:solidFill>
                <a:latin typeface="Georgia" panose="02040502050405020303" pitchFamily="18" charset="0"/>
              </a:rPr>
              <a:t> in cloud computing environments,” in Proc. Int. Conf. Parallel Process., 2011, pp. 295–304.</a:t>
            </a:r>
            <a:endParaRPr lang="en-US" b="1" dirty="0" smtClean="0">
              <a:solidFill>
                <a:schemeClr val="bg1"/>
              </a:solidFill>
              <a:latin typeface="Georgia" panose="02040502050405020303" pitchFamily="18" charset="0"/>
            </a:endParaRPr>
          </a:p>
          <a:p>
            <a:pPr marL="457200" indent="-457200">
              <a:buClrTx/>
              <a:buFont typeface="Wingdings" pitchFamily="2" charset="2"/>
              <a:buChar char="Ø"/>
            </a:pPr>
            <a:r>
              <a:rPr lang="en-US" dirty="0" smtClean="0">
                <a:solidFill>
                  <a:schemeClr val="bg1"/>
                </a:solidFill>
                <a:latin typeface="Georgia" panose="02040502050405020303" pitchFamily="18" charset="0"/>
              </a:rPr>
              <a:t>Architecting the Cloud: Design Decisions for Cloud Computing Service Models (</a:t>
            </a:r>
            <a:r>
              <a:rPr lang="en-US" dirty="0" err="1" smtClean="0">
                <a:solidFill>
                  <a:schemeClr val="bg1"/>
                </a:solidFill>
                <a:latin typeface="Georgia" panose="02040502050405020303" pitchFamily="18" charset="0"/>
              </a:rPr>
              <a:t>SaaS</a:t>
            </a:r>
            <a:r>
              <a:rPr lang="en-US" dirty="0" smtClean="0">
                <a:solidFill>
                  <a:schemeClr val="bg1"/>
                </a:solidFill>
                <a:latin typeface="Georgia" panose="02040502050405020303" pitchFamily="18" charset="0"/>
              </a:rPr>
              <a:t>, </a:t>
            </a:r>
            <a:r>
              <a:rPr lang="en-US" dirty="0" err="1" smtClean="0">
                <a:solidFill>
                  <a:schemeClr val="bg1"/>
                </a:solidFill>
                <a:latin typeface="Georgia" panose="02040502050405020303" pitchFamily="18" charset="0"/>
              </a:rPr>
              <a:t>PaaS</a:t>
            </a:r>
            <a:r>
              <a:rPr lang="en-US" dirty="0" smtClean="0">
                <a:solidFill>
                  <a:schemeClr val="bg1"/>
                </a:solidFill>
                <a:latin typeface="Georgia" panose="02040502050405020303" pitchFamily="18" charset="0"/>
              </a:rPr>
              <a:t>, and </a:t>
            </a:r>
            <a:r>
              <a:rPr lang="en-US" dirty="0" err="1" smtClean="0">
                <a:solidFill>
                  <a:schemeClr val="bg1"/>
                </a:solidFill>
                <a:latin typeface="Georgia" panose="02040502050405020303" pitchFamily="18" charset="0"/>
              </a:rPr>
              <a:t>IaaS</a:t>
            </a:r>
            <a:r>
              <a:rPr lang="en-US" dirty="0" smtClean="0">
                <a:solidFill>
                  <a:schemeClr val="bg1"/>
                </a:solidFill>
                <a:latin typeface="Georgia" panose="02040502050405020303" pitchFamily="18" charset="0"/>
              </a:rPr>
              <a:t>) 1st Edition by Michael J </a:t>
            </a:r>
            <a:r>
              <a:rPr lang="en-US" dirty="0" err="1" smtClean="0">
                <a:solidFill>
                  <a:schemeClr val="bg1"/>
                </a:solidFill>
                <a:latin typeface="Georgia" panose="02040502050405020303" pitchFamily="18" charset="0"/>
              </a:rPr>
              <a:t>Kavis</a:t>
            </a:r>
            <a:r>
              <a:rPr lang="en-US" dirty="0" smtClean="0">
                <a:solidFill>
                  <a:schemeClr val="bg1"/>
                </a:solidFill>
                <a:latin typeface="Georgia" panose="02040502050405020303" pitchFamily="18" charset="0"/>
              </a:rPr>
              <a:t> (Author)</a:t>
            </a:r>
          </a:p>
          <a:p>
            <a:pPr marL="457200" lvl="0" indent="-457200">
              <a:buClrTx/>
              <a:buFont typeface="Wingdings" pitchFamily="2" charset="2"/>
              <a:buChar char="Ø"/>
            </a:pPr>
            <a:endParaRPr lang="en-US" b="1" dirty="0" smtClean="0">
              <a:latin typeface="Georgia" panose="02040502050405020303" pitchFamily="18" charset="0"/>
            </a:endParaRPr>
          </a:p>
          <a:p>
            <a:pPr marL="457200" indent="-457200">
              <a:buClrTx/>
              <a:buFont typeface="Wingdings" pitchFamily="2" charset="2"/>
              <a:buChar char="Ø"/>
            </a:pPr>
            <a:endParaRPr lang="en-US" dirty="0" smtClean="0">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233690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9970" y="1915975"/>
            <a:ext cx="8839200" cy="1826363"/>
          </a:xfrm>
        </p:spPr>
        <p:txBody>
          <a:bodyPr>
            <a:normAutofit/>
          </a:bodyPr>
          <a:lstStyle/>
          <a:p>
            <a:pPr algn="just"/>
            <a:r>
              <a:rPr lang="en-US" sz="8800" b="1" dirty="0" smtClean="0">
                <a:solidFill>
                  <a:schemeClr val="accent1"/>
                </a:solidFill>
              </a:rPr>
              <a:t>THANK YOU.</a:t>
            </a:r>
            <a:endParaRPr lang="en-US" sz="8800" b="1" dirty="0">
              <a:solidFill>
                <a:schemeClr val="accent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5568" y="0"/>
            <a:ext cx="1704833" cy="1704833"/>
          </a:xfrm>
          <a:prstGeom prst="rect">
            <a:avLst/>
          </a:prstGeom>
        </p:spPr>
      </p:pic>
    </p:spTree>
    <p:extLst>
      <p:ext uri="{BB962C8B-B14F-4D97-AF65-F5344CB8AC3E}">
        <p14:creationId xmlns:p14="http://schemas.microsoft.com/office/powerpoint/2010/main" val="70822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2" y="327546"/>
            <a:ext cx="9730854" cy="6127845"/>
          </a:xfrm>
        </p:spPr>
        <p:txBody>
          <a:bodyPr>
            <a:normAutofit lnSpcReduction="10000"/>
          </a:bodyPr>
          <a:lstStyle/>
          <a:p>
            <a:pPr>
              <a:buClr>
                <a:schemeClr val="bg1"/>
              </a:buClr>
              <a:buFont typeface="Wingdings" panose="05000000000000000000" pitchFamily="2" charset="2"/>
              <a:buChar char="v"/>
            </a:pPr>
            <a:endParaRPr lang="en-US" sz="2400" dirty="0" smtClean="0">
              <a:solidFill>
                <a:schemeClr val="bg1"/>
              </a:solidFill>
              <a:latin typeface="Georgia" panose="02040502050405020303" pitchFamily="18" charset="0"/>
              <a:cs typeface="Times New Roman" panose="02020603050405020304" pitchFamily="18" charset="0"/>
            </a:endParaRP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cs typeface="Times New Roman" panose="02020603050405020304" pitchFamily="18" charset="0"/>
              </a:rPr>
              <a:t>In </a:t>
            </a:r>
            <a:r>
              <a:rPr lang="en-US" sz="2400" dirty="0">
                <a:solidFill>
                  <a:schemeClr val="bg1"/>
                </a:solidFill>
                <a:latin typeface="Georgia" panose="02040502050405020303" pitchFamily="18" charset="0"/>
                <a:cs typeface="Times New Roman" panose="02020603050405020304" pitchFamily="18" charset="0"/>
              </a:rPr>
              <a:t>the most basic cloud-service model—and according to the IETF (Internet Engineering </a:t>
            </a:r>
            <a:r>
              <a:rPr lang="en-US" sz="2400" dirty="0" smtClean="0">
                <a:solidFill>
                  <a:schemeClr val="bg1"/>
                </a:solidFill>
                <a:latin typeface="Georgia" panose="02040502050405020303" pitchFamily="18" charset="0"/>
                <a:cs typeface="Times New Roman" panose="02020603050405020304" pitchFamily="18" charset="0"/>
              </a:rPr>
              <a:t>Task </a:t>
            </a:r>
            <a:r>
              <a:rPr lang="en-US" sz="2400" dirty="0">
                <a:solidFill>
                  <a:schemeClr val="bg1"/>
                </a:solidFill>
                <a:latin typeface="Georgia" panose="02040502050405020303" pitchFamily="18" charset="0"/>
                <a:cs typeface="Times New Roman" panose="02020603050405020304" pitchFamily="18" charset="0"/>
              </a:rPr>
              <a:t>Force)—providers of IaaS offer computers—physical or (more often) virtual </a:t>
            </a:r>
            <a:r>
              <a:rPr lang="en-US" sz="2400" dirty="0" smtClean="0">
                <a:solidFill>
                  <a:schemeClr val="bg1"/>
                </a:solidFill>
                <a:latin typeface="Georgia" panose="02040502050405020303" pitchFamily="18" charset="0"/>
                <a:cs typeface="Times New Roman" panose="02020603050405020304" pitchFamily="18" charset="0"/>
              </a:rPr>
              <a:t>  machines—and </a:t>
            </a:r>
            <a:r>
              <a:rPr lang="en-US" sz="2400" dirty="0">
                <a:solidFill>
                  <a:schemeClr val="bg1"/>
                </a:solidFill>
                <a:latin typeface="Georgia" panose="02040502050405020303" pitchFamily="18" charset="0"/>
                <a:cs typeface="Times New Roman" panose="02020603050405020304" pitchFamily="18" charset="0"/>
              </a:rPr>
              <a:t>other resources</a:t>
            </a:r>
            <a:r>
              <a:rPr lang="en-US" sz="2400" dirty="0" smtClean="0">
                <a:solidFill>
                  <a:schemeClr val="bg1"/>
                </a:solidFill>
                <a:latin typeface="Georgia" panose="02040502050405020303" pitchFamily="18" charset="0"/>
                <a:cs typeface="Times New Roman" panose="02020603050405020304" pitchFamily="18" charset="0"/>
              </a:rPr>
              <a:t>.</a:t>
            </a: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cs typeface="Times New Roman" panose="02020603050405020304" pitchFamily="18" charset="0"/>
              </a:rPr>
              <a:t>In </a:t>
            </a:r>
            <a:r>
              <a:rPr lang="en-US" sz="2400" dirty="0">
                <a:solidFill>
                  <a:schemeClr val="bg1"/>
                </a:solidFill>
                <a:latin typeface="Georgia" panose="02040502050405020303" pitchFamily="18" charset="0"/>
                <a:cs typeface="Times New Roman" panose="02020603050405020304" pitchFamily="18" charset="0"/>
              </a:rPr>
              <a:t>the PaaS models, cloud providers deliver a </a:t>
            </a:r>
            <a:r>
              <a:rPr lang="en-US" sz="2400" dirty="0">
                <a:solidFill>
                  <a:schemeClr val="bg1"/>
                </a:solidFill>
                <a:latin typeface="Georgia" panose="02040502050405020303" pitchFamily="18" charset="0"/>
                <a:cs typeface="Times New Roman" panose="02020603050405020304" pitchFamily="18" charset="0"/>
                <a:hlinkClick r:id="rId2" tooltip="Computing platform"/>
              </a:rPr>
              <a:t>computing platform</a:t>
            </a:r>
            <a:r>
              <a:rPr lang="en-US" sz="2400" dirty="0" smtClean="0">
                <a:solidFill>
                  <a:schemeClr val="bg1"/>
                </a:solidFill>
                <a:latin typeface="Georgia" panose="02040502050405020303" pitchFamily="18" charset="0"/>
                <a:cs typeface="Times New Roman" panose="02020603050405020304" pitchFamily="18" charset="0"/>
              </a:rPr>
              <a:t>,</a:t>
            </a:r>
          </a:p>
          <a:p>
            <a:pPr marL="0" indent="0" algn="just">
              <a:buClr>
                <a:schemeClr val="bg1"/>
              </a:buClr>
              <a:buNone/>
            </a:pPr>
            <a:r>
              <a:rPr lang="en-US" sz="2400" dirty="0" smtClean="0">
                <a:solidFill>
                  <a:schemeClr val="bg1"/>
                </a:solidFill>
                <a:latin typeface="Georgia" panose="02040502050405020303" pitchFamily="18" charset="0"/>
                <a:cs typeface="Times New Roman" panose="02020603050405020304" pitchFamily="18" charset="0"/>
              </a:rPr>
              <a:t>    </a:t>
            </a:r>
            <a:r>
              <a:rPr lang="en-US" sz="2400" dirty="0">
                <a:solidFill>
                  <a:schemeClr val="bg1"/>
                </a:solidFill>
                <a:latin typeface="Georgia" panose="02040502050405020303" pitchFamily="18" charset="0"/>
                <a:cs typeface="Times New Roman" panose="02020603050405020304" pitchFamily="18" charset="0"/>
              </a:rPr>
              <a:t>typically including operating system, </a:t>
            </a:r>
            <a:r>
              <a:rPr lang="en-US" sz="2400" dirty="0" smtClean="0">
                <a:solidFill>
                  <a:schemeClr val="bg1"/>
                </a:solidFill>
                <a:latin typeface="Georgia" panose="02040502050405020303" pitchFamily="18" charset="0"/>
                <a:cs typeface="Times New Roman" panose="02020603050405020304" pitchFamily="18" charset="0"/>
              </a:rPr>
              <a:t>programming-language </a:t>
            </a:r>
          </a:p>
          <a:p>
            <a:pPr marL="0" indent="0" algn="just">
              <a:buClr>
                <a:schemeClr val="bg1"/>
              </a:buClr>
              <a:buNone/>
            </a:pPr>
            <a:r>
              <a:rPr lang="en-US" sz="2400" dirty="0" smtClean="0">
                <a:solidFill>
                  <a:schemeClr val="bg1"/>
                </a:solidFill>
                <a:latin typeface="Georgia" panose="02040502050405020303" pitchFamily="18" charset="0"/>
                <a:cs typeface="Times New Roman" panose="02020603050405020304" pitchFamily="18" charset="0"/>
              </a:rPr>
              <a:t>     execution </a:t>
            </a:r>
            <a:r>
              <a:rPr lang="en-US" sz="2400" dirty="0">
                <a:solidFill>
                  <a:schemeClr val="bg1"/>
                </a:solidFill>
                <a:latin typeface="Georgia" panose="02040502050405020303" pitchFamily="18" charset="0"/>
                <a:cs typeface="Times New Roman" panose="02020603050405020304" pitchFamily="18" charset="0"/>
              </a:rPr>
              <a:t>environment, database, </a:t>
            </a:r>
            <a:r>
              <a:rPr lang="en-US" sz="2400" dirty="0" smtClean="0">
                <a:solidFill>
                  <a:schemeClr val="bg1"/>
                </a:solidFill>
                <a:latin typeface="Georgia" panose="02040502050405020303" pitchFamily="18" charset="0"/>
                <a:cs typeface="Times New Roman" panose="02020603050405020304" pitchFamily="18" charset="0"/>
              </a:rPr>
              <a:t>and </a:t>
            </a:r>
            <a:r>
              <a:rPr lang="en-US" sz="2400" dirty="0">
                <a:solidFill>
                  <a:schemeClr val="bg1"/>
                </a:solidFill>
                <a:latin typeface="Georgia" panose="02040502050405020303" pitchFamily="18" charset="0"/>
                <a:cs typeface="Times New Roman" panose="02020603050405020304" pitchFamily="18" charset="0"/>
              </a:rPr>
              <a:t>web server. </a:t>
            </a:r>
            <a:endParaRPr lang="en-US" sz="2400" dirty="0" smtClean="0">
              <a:solidFill>
                <a:schemeClr val="bg1"/>
              </a:solidFill>
              <a:latin typeface="Georgia" panose="02040502050405020303" pitchFamily="18" charset="0"/>
              <a:cs typeface="Times New Roman" panose="02020603050405020304" pitchFamily="18" charset="0"/>
            </a:endParaRPr>
          </a:p>
          <a:p>
            <a:pPr algn="just">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cs typeface="Times New Roman" panose="02020603050405020304" pitchFamily="18" charset="0"/>
              </a:rPr>
              <a:t>Application </a:t>
            </a:r>
            <a:r>
              <a:rPr lang="en-US" sz="2400" dirty="0">
                <a:solidFill>
                  <a:schemeClr val="bg1"/>
                </a:solidFill>
                <a:latin typeface="Georgia" panose="02040502050405020303" pitchFamily="18" charset="0"/>
                <a:cs typeface="Times New Roman" panose="02020603050405020304" pitchFamily="18" charset="0"/>
              </a:rPr>
              <a:t>developers can develop </a:t>
            </a:r>
            <a:r>
              <a:rPr lang="en-US" sz="2400" dirty="0" smtClean="0">
                <a:solidFill>
                  <a:schemeClr val="bg1"/>
                </a:solidFill>
                <a:latin typeface="Georgia" panose="02040502050405020303" pitchFamily="18" charset="0"/>
                <a:cs typeface="Times New Roman" panose="02020603050405020304" pitchFamily="18" charset="0"/>
              </a:rPr>
              <a:t>and </a:t>
            </a:r>
            <a:r>
              <a:rPr lang="en-US" sz="2400" dirty="0">
                <a:solidFill>
                  <a:schemeClr val="bg1"/>
                </a:solidFill>
                <a:latin typeface="Georgia" panose="02040502050405020303" pitchFamily="18" charset="0"/>
                <a:cs typeface="Times New Roman" panose="02020603050405020304" pitchFamily="18" charset="0"/>
              </a:rPr>
              <a:t>run their software </a:t>
            </a:r>
            <a:r>
              <a:rPr lang="en-US" sz="2400" dirty="0" smtClean="0">
                <a:solidFill>
                  <a:schemeClr val="bg1"/>
                </a:solidFill>
                <a:latin typeface="Georgia" panose="02040502050405020303" pitchFamily="18" charset="0"/>
                <a:cs typeface="Times New Roman" panose="02020603050405020304" pitchFamily="18" charset="0"/>
              </a:rPr>
              <a:t>solutions</a:t>
            </a:r>
          </a:p>
          <a:p>
            <a:pPr marL="0" indent="0" algn="just">
              <a:buClr>
                <a:schemeClr val="bg1"/>
              </a:buClr>
              <a:buNone/>
            </a:pPr>
            <a:r>
              <a:rPr lang="en-US" sz="2400" dirty="0" smtClean="0">
                <a:solidFill>
                  <a:schemeClr val="bg1"/>
                </a:solidFill>
                <a:latin typeface="Georgia" panose="02040502050405020303" pitchFamily="18" charset="0"/>
                <a:cs typeface="Times New Roman" panose="02020603050405020304" pitchFamily="18" charset="0"/>
              </a:rPr>
              <a:t>    on </a:t>
            </a:r>
            <a:r>
              <a:rPr lang="en-US" sz="2400" dirty="0">
                <a:solidFill>
                  <a:schemeClr val="bg1"/>
                </a:solidFill>
                <a:latin typeface="Georgia" panose="02040502050405020303" pitchFamily="18" charset="0"/>
                <a:cs typeface="Times New Roman" panose="02020603050405020304" pitchFamily="18" charset="0"/>
              </a:rPr>
              <a:t>a cloud platform  </a:t>
            </a:r>
            <a:r>
              <a:rPr lang="en-US" sz="2400" dirty="0" smtClean="0">
                <a:solidFill>
                  <a:schemeClr val="bg1"/>
                </a:solidFill>
                <a:latin typeface="Georgia" panose="02040502050405020303" pitchFamily="18" charset="0"/>
                <a:cs typeface="Times New Roman" panose="02020603050405020304" pitchFamily="18" charset="0"/>
              </a:rPr>
              <a:t>without </a:t>
            </a:r>
            <a:r>
              <a:rPr lang="en-US" sz="2400" dirty="0">
                <a:solidFill>
                  <a:schemeClr val="bg1"/>
                </a:solidFill>
                <a:latin typeface="Georgia" panose="02040502050405020303" pitchFamily="18" charset="0"/>
                <a:cs typeface="Times New Roman" panose="02020603050405020304" pitchFamily="18" charset="0"/>
              </a:rPr>
              <a:t>the cost and complexity of buying and </a:t>
            </a:r>
            <a:endParaRPr lang="en-US" sz="2400" dirty="0" smtClean="0">
              <a:solidFill>
                <a:schemeClr val="bg1"/>
              </a:solidFill>
              <a:latin typeface="Georgia" panose="02040502050405020303" pitchFamily="18" charset="0"/>
              <a:cs typeface="Times New Roman" panose="02020603050405020304" pitchFamily="18" charset="0"/>
            </a:endParaRPr>
          </a:p>
          <a:p>
            <a:pPr marL="0" indent="0" algn="just">
              <a:buClr>
                <a:schemeClr val="bg1"/>
              </a:buClr>
              <a:buNone/>
            </a:pPr>
            <a:r>
              <a:rPr lang="en-US" sz="2400" dirty="0" smtClean="0">
                <a:solidFill>
                  <a:schemeClr val="bg1"/>
                </a:solidFill>
                <a:latin typeface="Georgia" panose="02040502050405020303" pitchFamily="18" charset="0"/>
                <a:cs typeface="Times New Roman" panose="02020603050405020304" pitchFamily="18" charset="0"/>
              </a:rPr>
              <a:t>    managing </a:t>
            </a:r>
            <a:r>
              <a:rPr lang="en-US" sz="2400" dirty="0">
                <a:solidFill>
                  <a:schemeClr val="bg1"/>
                </a:solidFill>
                <a:latin typeface="Georgia" panose="02040502050405020303" pitchFamily="18" charset="0"/>
                <a:cs typeface="Times New Roman" panose="02020603050405020304" pitchFamily="18" charset="0"/>
              </a:rPr>
              <a:t>the underlying hardware and  </a:t>
            </a:r>
            <a:r>
              <a:rPr lang="en-US" sz="2400" dirty="0" smtClean="0">
                <a:solidFill>
                  <a:schemeClr val="bg1"/>
                </a:solidFill>
                <a:latin typeface="Georgia" panose="02040502050405020303" pitchFamily="18" charset="0"/>
                <a:cs typeface="Times New Roman" panose="02020603050405020304" pitchFamily="18" charset="0"/>
              </a:rPr>
              <a:t>software layers.</a:t>
            </a:r>
          </a:p>
          <a:p>
            <a:pPr algn="just">
              <a:buClr>
                <a:schemeClr val="bg1"/>
              </a:buClr>
              <a:buFont typeface="Wingdings" panose="05000000000000000000" pitchFamily="2" charset="2"/>
              <a:buChar char="Ø"/>
            </a:pPr>
            <a:r>
              <a:rPr lang="en-US" sz="2400" dirty="0">
                <a:solidFill>
                  <a:schemeClr val="bg1"/>
                </a:solidFill>
                <a:latin typeface="Georgia" panose="02040502050405020303" pitchFamily="18" charset="0"/>
                <a:cs typeface="Times New Roman" panose="02020603050405020304" pitchFamily="18" charset="0"/>
              </a:rPr>
              <a:t>In the SaaS model, cloud providers install and operate application </a:t>
            </a:r>
            <a:endParaRPr lang="en-US" sz="2400" dirty="0" smtClean="0">
              <a:solidFill>
                <a:schemeClr val="bg1"/>
              </a:solidFill>
              <a:latin typeface="Georgia" panose="02040502050405020303" pitchFamily="18" charset="0"/>
              <a:cs typeface="Times New Roman" panose="02020603050405020304" pitchFamily="18" charset="0"/>
            </a:endParaRPr>
          </a:p>
          <a:p>
            <a:pPr marL="0" indent="0" algn="just">
              <a:buClr>
                <a:schemeClr val="bg1"/>
              </a:buClr>
              <a:buNone/>
            </a:pPr>
            <a:r>
              <a:rPr lang="en-US" sz="2400" dirty="0" smtClean="0">
                <a:solidFill>
                  <a:schemeClr val="bg1"/>
                </a:solidFill>
                <a:latin typeface="Georgia" panose="02040502050405020303" pitchFamily="18" charset="0"/>
                <a:cs typeface="Times New Roman" panose="02020603050405020304" pitchFamily="18" charset="0"/>
              </a:rPr>
              <a:t>    software </a:t>
            </a:r>
            <a:r>
              <a:rPr lang="en-US" sz="2400" dirty="0">
                <a:solidFill>
                  <a:schemeClr val="bg1"/>
                </a:solidFill>
                <a:latin typeface="Georgia" panose="02040502050405020303" pitchFamily="18" charset="0"/>
                <a:cs typeface="Times New Roman" panose="02020603050405020304" pitchFamily="18" charset="0"/>
              </a:rPr>
              <a:t>in the cloud and cloud users access the software from </a:t>
            </a:r>
            <a:r>
              <a:rPr lang="en-US" sz="2400" dirty="0" smtClean="0">
                <a:solidFill>
                  <a:schemeClr val="bg1"/>
                </a:solidFill>
                <a:latin typeface="Georgia" panose="02040502050405020303" pitchFamily="18" charset="0"/>
                <a:cs typeface="Times New Roman" panose="02020603050405020304" pitchFamily="18" charset="0"/>
              </a:rPr>
              <a:t>    cloud </a:t>
            </a:r>
            <a:r>
              <a:rPr lang="en-US" sz="2400" dirty="0">
                <a:solidFill>
                  <a:schemeClr val="bg1"/>
                </a:solidFill>
                <a:latin typeface="Georgia" panose="02040502050405020303" pitchFamily="18" charset="0"/>
                <a:cs typeface="Times New Roman" panose="02020603050405020304" pitchFamily="18" charset="0"/>
              </a:rPr>
              <a:t>clients.</a:t>
            </a:r>
            <a:endParaRPr lang="en-US" sz="2400" dirty="0" smtClean="0">
              <a:solidFill>
                <a:schemeClr val="bg1"/>
              </a:solidFill>
              <a:latin typeface="Georgia" panose="02040502050405020303" pitchFamily="18" charset="0"/>
              <a:cs typeface="Times New Roman" panose="02020603050405020304" pitchFamily="18" charset="0"/>
            </a:endParaRPr>
          </a:p>
          <a:p>
            <a:pPr>
              <a:buClr>
                <a:schemeClr val="bg1"/>
              </a:buClr>
              <a:buFont typeface="Wingdings" panose="05000000000000000000" pitchFamily="2" charset="2"/>
              <a:buChar char="v"/>
            </a:pPr>
            <a:endParaRPr lang="en-US" sz="2400" dirty="0" smtClean="0">
              <a:solidFill>
                <a:schemeClr val="bg1"/>
              </a:solidFill>
              <a:latin typeface="Georgia" panose="02040502050405020303" pitchFamily="18" charset="0"/>
            </a:endParaRPr>
          </a:p>
          <a:p>
            <a:pPr>
              <a:buClr>
                <a:schemeClr val="bg1"/>
              </a:buClr>
              <a:buFont typeface="Wingdings" panose="05000000000000000000" pitchFamily="2" charset="2"/>
              <a:buChar char="v"/>
            </a:pP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752" y="1637156"/>
            <a:ext cx="1849488" cy="2818108"/>
          </a:xfrm>
          <a:prstGeom prst="rect">
            <a:avLst/>
          </a:prstGeom>
        </p:spPr>
      </p:pic>
      <p:sp>
        <p:nvSpPr>
          <p:cNvPr id="5"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6"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820672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28020"/>
            <a:ext cx="9404723" cy="1400530"/>
          </a:xfrm>
        </p:spPr>
        <p:txBody>
          <a:bodyPr/>
          <a:lstStyle/>
          <a:p>
            <a:pPr algn="ctr"/>
            <a:r>
              <a:rPr lang="en-US" b="1" dirty="0" smtClean="0">
                <a:solidFill>
                  <a:schemeClr val="bg1"/>
                </a:solidFill>
                <a:latin typeface="Georgia" panose="02040502050405020303" pitchFamily="18" charset="0"/>
              </a:rPr>
              <a:t>Objective</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1119117"/>
            <a:ext cx="8946541" cy="4719850"/>
          </a:xfrm>
        </p:spPr>
        <p:txBody>
          <a:bodyPr>
            <a:noAutofit/>
          </a:bodyPr>
          <a:lstStyle/>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To satisfy uncertain workloads and to be highly </a:t>
            </a:r>
            <a:r>
              <a:rPr lang="en-US" sz="2400" dirty="0" smtClean="0">
                <a:solidFill>
                  <a:schemeClr val="bg1"/>
                </a:solidFill>
                <a:latin typeface="Georgia" panose="02040502050405020303" pitchFamily="18" charset="0"/>
              </a:rPr>
              <a:t>available for </a:t>
            </a:r>
            <a:r>
              <a:rPr lang="en-US" sz="2400" dirty="0">
                <a:solidFill>
                  <a:schemeClr val="bg1"/>
                </a:solidFill>
                <a:latin typeface="Georgia" panose="02040502050405020303" pitchFamily="18" charset="0"/>
              </a:rPr>
              <a:t>users anywhere at any time, resource </a:t>
            </a:r>
            <a:r>
              <a:rPr lang="en-US" sz="2400" dirty="0" smtClean="0">
                <a:solidFill>
                  <a:schemeClr val="bg1"/>
                </a:solidFill>
                <a:latin typeface="Georgia" panose="02040502050405020303" pitchFamily="18" charset="0"/>
              </a:rPr>
              <a:t>over-provisioning </a:t>
            </a:r>
            <a:r>
              <a:rPr lang="en-US" sz="2400" dirty="0">
                <a:solidFill>
                  <a:schemeClr val="bg1"/>
                </a:solidFill>
                <a:latin typeface="Georgia" panose="02040502050405020303" pitchFamily="18" charset="0"/>
              </a:rPr>
              <a:t>is a common situation in a cloud system</a:t>
            </a:r>
            <a:r>
              <a:rPr lang="en-US" sz="2400" dirty="0" smtClean="0">
                <a:solidFill>
                  <a:schemeClr val="bg1"/>
                </a:solidFill>
                <a:latin typeface="Georgia" panose="02040502050405020303" pitchFamily="18" charset="0"/>
              </a:rPr>
              <a:t>.</a:t>
            </a:r>
          </a:p>
          <a:p>
            <a:pPr marL="0" indent="0">
              <a:buClr>
                <a:schemeClr val="bg1"/>
              </a:buClr>
              <a:buNone/>
            </a:pPr>
            <a:endParaRPr lang="en-US" sz="2400" dirty="0" smtClean="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sz="2400" dirty="0" smtClean="0">
                <a:solidFill>
                  <a:schemeClr val="bg1"/>
                </a:solidFill>
                <a:latin typeface="Georgia" panose="02040502050405020303" pitchFamily="18" charset="0"/>
              </a:rPr>
              <a:t> </a:t>
            </a:r>
            <a:r>
              <a:rPr lang="en-US" sz="2400" dirty="0">
                <a:solidFill>
                  <a:schemeClr val="bg1"/>
                </a:solidFill>
                <a:latin typeface="Georgia" panose="02040502050405020303" pitchFamily="18" charset="0"/>
              </a:rPr>
              <a:t>However, </a:t>
            </a:r>
            <a:r>
              <a:rPr lang="en-US" sz="2400" dirty="0" smtClean="0">
                <a:solidFill>
                  <a:schemeClr val="bg1"/>
                </a:solidFill>
                <a:latin typeface="Georgia" panose="02040502050405020303" pitchFamily="18" charset="0"/>
              </a:rPr>
              <a:t>most electricity-dependent </a:t>
            </a:r>
            <a:r>
              <a:rPr lang="en-US" sz="2400" dirty="0">
                <a:solidFill>
                  <a:schemeClr val="bg1"/>
                </a:solidFill>
                <a:latin typeface="Georgia" panose="02040502050405020303" pitchFamily="18" charset="0"/>
              </a:rPr>
              <a:t>facilities will inevitably suffer </a:t>
            </a:r>
            <a:r>
              <a:rPr lang="en-US" sz="2400" dirty="0" smtClean="0">
                <a:solidFill>
                  <a:schemeClr val="bg1"/>
                </a:solidFill>
                <a:latin typeface="Georgia" panose="02040502050405020303" pitchFamily="18" charset="0"/>
              </a:rPr>
              <a:t>from idle </a:t>
            </a:r>
            <a:r>
              <a:rPr lang="en-US" sz="2400" dirty="0">
                <a:solidFill>
                  <a:schemeClr val="bg1"/>
                </a:solidFill>
                <a:latin typeface="Georgia" panose="02040502050405020303" pitchFamily="18" charset="0"/>
              </a:rPr>
              <a:t>times or low utilization for some days or months </a:t>
            </a:r>
            <a:r>
              <a:rPr lang="en-US" sz="2400" dirty="0" smtClean="0">
                <a:solidFill>
                  <a:schemeClr val="bg1"/>
                </a:solidFill>
                <a:latin typeface="Georgia" panose="02040502050405020303" pitchFamily="18" charset="0"/>
              </a:rPr>
              <a:t>since there </a:t>
            </a:r>
            <a:r>
              <a:rPr lang="en-US" sz="2400" dirty="0">
                <a:solidFill>
                  <a:schemeClr val="bg1"/>
                </a:solidFill>
                <a:latin typeface="Georgia" panose="02040502050405020303" pitchFamily="18" charset="0"/>
              </a:rPr>
              <a:t>usually have off-seasons caused by the nature of </a:t>
            </a:r>
            <a:r>
              <a:rPr lang="en-US" sz="2400" dirty="0" smtClean="0">
                <a:solidFill>
                  <a:schemeClr val="bg1"/>
                </a:solidFill>
                <a:latin typeface="Georgia" panose="02040502050405020303" pitchFamily="18" charset="0"/>
              </a:rPr>
              <a:t>random arrivals</a:t>
            </a:r>
            <a:r>
              <a:rPr lang="en-US" sz="2400" dirty="0">
                <a:solidFill>
                  <a:schemeClr val="bg1"/>
                </a:solidFill>
                <a:latin typeface="Georgia" panose="02040502050405020303" pitchFamily="18" charset="0"/>
              </a:rPr>
              <a:t>. In fact, servers are only busy 10-30 percent </a:t>
            </a:r>
            <a:r>
              <a:rPr lang="en-US" sz="2400" dirty="0" smtClean="0">
                <a:solidFill>
                  <a:schemeClr val="bg1"/>
                </a:solidFill>
                <a:latin typeface="Georgia" panose="02040502050405020303" pitchFamily="18" charset="0"/>
              </a:rPr>
              <a:t>of the </a:t>
            </a:r>
            <a:r>
              <a:rPr lang="en-US" sz="2400" dirty="0">
                <a:solidFill>
                  <a:schemeClr val="bg1"/>
                </a:solidFill>
                <a:latin typeface="Georgia" panose="02040502050405020303" pitchFamily="18" charset="0"/>
              </a:rPr>
              <a:t>time on </a:t>
            </a:r>
            <a:r>
              <a:rPr lang="en-US" sz="2400" dirty="0" smtClean="0">
                <a:solidFill>
                  <a:schemeClr val="bg1"/>
                </a:solidFill>
                <a:latin typeface="Georgia" panose="02040502050405020303" pitchFamily="18" charset="0"/>
              </a:rPr>
              <a:t>average.</a:t>
            </a:r>
          </a:p>
          <a:p>
            <a:pPr marL="0" indent="0">
              <a:buClr>
                <a:schemeClr val="bg1"/>
              </a:buClr>
              <a:buNone/>
            </a:pPr>
            <a:endParaRPr lang="en-US" sz="2400" dirty="0" smtClean="0">
              <a:solidFill>
                <a:schemeClr val="bg1"/>
              </a:solidFill>
              <a:latin typeface="Georgia" panose="02040502050405020303" pitchFamily="18" charset="0"/>
            </a:endParaRPr>
          </a:p>
          <a:p>
            <a:pPr>
              <a:buClr>
                <a:schemeClr val="bg1"/>
              </a:buClr>
              <a:buFont typeface="Wingdings" panose="05000000000000000000" pitchFamily="2" charset="2"/>
              <a:buChar char="Ø"/>
            </a:pPr>
            <a:r>
              <a:rPr lang="en-US" sz="2400" dirty="0">
                <a:solidFill>
                  <a:schemeClr val="bg1"/>
                </a:solidFill>
                <a:latin typeface="Georgia" panose="02040502050405020303" pitchFamily="18" charset="0"/>
              </a:rPr>
              <a:t>Our </a:t>
            </a:r>
            <a:r>
              <a:rPr lang="en-US" sz="2400" dirty="0" smtClean="0">
                <a:solidFill>
                  <a:schemeClr val="bg1"/>
                </a:solidFill>
                <a:latin typeface="Georgia" panose="02040502050405020303" pitchFamily="18" charset="0"/>
              </a:rPr>
              <a:t>objectives are </a:t>
            </a:r>
            <a:r>
              <a:rPr lang="en-US" sz="2400" dirty="0">
                <a:solidFill>
                  <a:schemeClr val="bg1"/>
                </a:solidFill>
                <a:latin typeface="Georgia" panose="02040502050405020303" pitchFamily="18" charset="0"/>
              </a:rPr>
              <a:t>to find the optimal service rate and mode-switching restriction, so as to minimize cost within a response time guarantee </a:t>
            </a:r>
            <a:r>
              <a:rPr lang="en-US" sz="2400" dirty="0" smtClean="0">
                <a:solidFill>
                  <a:schemeClr val="bg1"/>
                </a:solidFill>
                <a:latin typeface="Georgia" panose="02040502050405020303" pitchFamily="18" charset="0"/>
              </a:rPr>
              <a:t>under varying </a:t>
            </a:r>
            <a:r>
              <a:rPr lang="en-US" sz="2400" dirty="0">
                <a:solidFill>
                  <a:schemeClr val="bg1"/>
                </a:solidFill>
                <a:latin typeface="Georgia" panose="02040502050405020303" pitchFamily="18" charset="0"/>
              </a:rPr>
              <a:t>arrival rates.</a:t>
            </a: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281713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9354"/>
          </a:xfrm>
        </p:spPr>
        <p:txBody>
          <a:bodyPr/>
          <a:lstStyle/>
          <a:p>
            <a:pPr algn="ctr"/>
            <a:r>
              <a:rPr lang="en-US" b="1" dirty="0" smtClean="0">
                <a:solidFill>
                  <a:schemeClr val="bg1"/>
                </a:solidFill>
                <a:latin typeface="Georgia" panose="02040502050405020303" pitchFamily="18" charset="0"/>
              </a:rPr>
              <a:t>Problem Statement</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272955" y="1392072"/>
            <a:ext cx="11423176" cy="5465928"/>
          </a:xfrm>
        </p:spPr>
        <p:txBody>
          <a:bodyPr/>
          <a:lstStyle/>
          <a:p>
            <a:pPr>
              <a:buClrTx/>
              <a:buFont typeface="Wingdings" panose="05000000000000000000" pitchFamily="2" charset="2"/>
              <a:buChar char="Ø"/>
            </a:pPr>
            <a:r>
              <a:rPr lang="en-US" sz="2400" dirty="0">
                <a:solidFill>
                  <a:schemeClr val="bg1"/>
                </a:solidFill>
                <a:latin typeface="Georgia" panose="02040502050405020303" pitchFamily="18" charset="0"/>
              </a:rPr>
              <a:t>As cloud computing is predicted </a:t>
            </a:r>
            <a:r>
              <a:rPr lang="en-US" sz="2400" dirty="0" smtClean="0">
                <a:solidFill>
                  <a:schemeClr val="bg1"/>
                </a:solidFill>
                <a:latin typeface="Georgia" panose="02040502050405020303" pitchFamily="18" charset="0"/>
              </a:rPr>
              <a:t>to grow</a:t>
            </a:r>
            <a:r>
              <a:rPr lang="en-US" sz="2400" dirty="0">
                <a:solidFill>
                  <a:schemeClr val="bg1"/>
                </a:solidFill>
                <a:latin typeface="Georgia" panose="02040502050405020303" pitchFamily="18" charset="0"/>
              </a:rPr>
              <a:t>, substantial power consumption will result in not </a:t>
            </a:r>
            <a:r>
              <a:rPr lang="en-US" sz="2400" dirty="0" smtClean="0">
                <a:solidFill>
                  <a:schemeClr val="bg1"/>
                </a:solidFill>
                <a:latin typeface="Georgia" panose="02040502050405020303" pitchFamily="18" charset="0"/>
              </a:rPr>
              <a:t>only  huge </a:t>
            </a:r>
            <a:r>
              <a:rPr lang="en-US" sz="2400" dirty="0">
                <a:solidFill>
                  <a:schemeClr val="bg1"/>
                </a:solidFill>
                <a:latin typeface="Georgia" panose="02040502050405020303" pitchFamily="18" charset="0"/>
              </a:rPr>
              <a:t>operational cost but also tremendous amount of </a:t>
            </a:r>
            <a:r>
              <a:rPr lang="en-US" sz="2400" dirty="0" smtClean="0">
                <a:solidFill>
                  <a:schemeClr val="bg1"/>
                </a:solidFill>
                <a:latin typeface="Georgia" panose="02040502050405020303" pitchFamily="18" charset="0"/>
              </a:rPr>
              <a:t>carbon dioxide </a:t>
            </a:r>
            <a:r>
              <a:rPr lang="en-US" sz="2400" dirty="0">
                <a:solidFill>
                  <a:schemeClr val="bg1"/>
                </a:solidFill>
                <a:latin typeface="Georgia" panose="02040502050405020303" pitchFamily="18" charset="0"/>
              </a:rPr>
              <a:t>(CO2) </a:t>
            </a:r>
            <a:r>
              <a:rPr lang="en-US" sz="2400" dirty="0" smtClean="0">
                <a:solidFill>
                  <a:schemeClr val="bg1"/>
                </a:solidFill>
                <a:latin typeface="Georgia" panose="02040502050405020303" pitchFamily="18" charset="0"/>
              </a:rPr>
              <a:t>emissions.</a:t>
            </a:r>
          </a:p>
          <a:p>
            <a:pPr marL="0" indent="0">
              <a:buClrTx/>
              <a:buNone/>
            </a:pPr>
            <a:endParaRPr lang="en-US" sz="2400" dirty="0" smtClean="0">
              <a:solidFill>
                <a:schemeClr val="bg1"/>
              </a:solidFill>
              <a:latin typeface="Georgia" panose="02040502050405020303" pitchFamily="18" charset="0"/>
            </a:endParaRPr>
          </a:p>
          <a:p>
            <a:pPr>
              <a:buClrTx/>
              <a:buFont typeface="Wingdings" panose="05000000000000000000" pitchFamily="2" charset="2"/>
              <a:buChar char="Ø"/>
            </a:pPr>
            <a:r>
              <a:rPr lang="en-US" sz="2400" dirty="0" smtClean="0">
                <a:solidFill>
                  <a:schemeClr val="bg1"/>
                </a:solidFill>
                <a:latin typeface="Georgia" panose="02040502050405020303" pitchFamily="18" charset="0"/>
              </a:rPr>
              <a:t>An energy efficient</a:t>
            </a:r>
            <a:r>
              <a:rPr lang="en-US" sz="2400" dirty="0">
                <a:solidFill>
                  <a:schemeClr val="bg1"/>
                </a:solidFill>
                <a:latin typeface="Georgia" panose="02040502050405020303" pitchFamily="18" charset="0"/>
              </a:rPr>
              <a:t> </a:t>
            </a:r>
            <a:r>
              <a:rPr lang="en-US" sz="2400" dirty="0" smtClean="0">
                <a:solidFill>
                  <a:schemeClr val="bg1"/>
                </a:solidFill>
                <a:latin typeface="Georgia" panose="02040502050405020303" pitchFamily="18" charset="0"/>
              </a:rPr>
              <a:t>control</a:t>
            </a:r>
            <a:r>
              <a:rPr lang="en-US" sz="2400" dirty="0">
                <a:solidFill>
                  <a:schemeClr val="bg1"/>
                </a:solidFill>
                <a:latin typeface="Georgia" panose="02040502050405020303" pitchFamily="18" charset="0"/>
              </a:rPr>
              <a:t>, especially in mitigating server idle </a:t>
            </a:r>
            <a:r>
              <a:rPr lang="en-US" sz="2400" dirty="0" smtClean="0">
                <a:solidFill>
                  <a:schemeClr val="bg1"/>
                </a:solidFill>
                <a:latin typeface="Georgia" panose="02040502050405020303" pitchFamily="18" charset="0"/>
              </a:rPr>
              <a:t>power has </a:t>
            </a:r>
            <a:r>
              <a:rPr lang="en-US" sz="2400" dirty="0">
                <a:solidFill>
                  <a:schemeClr val="bg1"/>
                </a:solidFill>
                <a:latin typeface="Georgia" panose="02040502050405020303" pitchFamily="18" charset="0"/>
              </a:rPr>
              <a:t>become a critical concern in designing a modern </a:t>
            </a:r>
            <a:r>
              <a:rPr lang="en-US" sz="2400" dirty="0" smtClean="0">
                <a:solidFill>
                  <a:schemeClr val="bg1"/>
                </a:solidFill>
                <a:latin typeface="Georgia" panose="02040502050405020303" pitchFamily="18" charset="0"/>
              </a:rPr>
              <a:t>green cloud </a:t>
            </a:r>
            <a:r>
              <a:rPr lang="en-US" sz="2400" dirty="0">
                <a:solidFill>
                  <a:schemeClr val="bg1"/>
                </a:solidFill>
                <a:latin typeface="Georgia" panose="02040502050405020303" pitchFamily="18" charset="0"/>
              </a:rPr>
              <a:t>system</a:t>
            </a:r>
            <a:r>
              <a:rPr lang="en-US" sz="2400" dirty="0" smtClean="0">
                <a:solidFill>
                  <a:schemeClr val="bg1"/>
                </a:solidFill>
                <a:latin typeface="Georgia" panose="02040502050405020303" pitchFamily="18" charset="0"/>
              </a:rPr>
              <a:t>.</a:t>
            </a:r>
          </a:p>
          <a:p>
            <a:pPr marL="0" indent="0" algn="just">
              <a:buClrTx/>
              <a:buNone/>
            </a:pPr>
            <a:endParaRPr lang="en-US" sz="2400" dirty="0" smtClean="0">
              <a:solidFill>
                <a:schemeClr val="bg1"/>
              </a:solidFill>
              <a:latin typeface="Georgia" panose="02040502050405020303" pitchFamily="18" charset="0"/>
            </a:endParaRPr>
          </a:p>
          <a:p>
            <a:pPr algn="just">
              <a:buClrTx/>
              <a:buFont typeface="Wingdings" panose="05000000000000000000" pitchFamily="2" charset="2"/>
              <a:buChar char="Ø"/>
            </a:pPr>
            <a:r>
              <a:rPr lang="en-US" sz="2400" dirty="0" smtClean="0">
                <a:solidFill>
                  <a:schemeClr val="bg1"/>
                </a:solidFill>
                <a:latin typeface="Georgia" panose="02040502050405020303" pitchFamily="18" charset="0"/>
              </a:rPr>
              <a:t> </a:t>
            </a:r>
            <a:r>
              <a:rPr lang="en-US" sz="2400" dirty="0">
                <a:solidFill>
                  <a:schemeClr val="bg1"/>
                </a:solidFill>
                <a:latin typeface="Georgia" panose="02040502050405020303" pitchFamily="18" charset="0"/>
              </a:rPr>
              <a:t>Ideally, shutting down servers when they </a:t>
            </a:r>
            <a:r>
              <a:rPr lang="en-US" sz="2400" dirty="0" smtClean="0">
                <a:solidFill>
                  <a:schemeClr val="bg1"/>
                </a:solidFill>
                <a:latin typeface="Georgia" panose="02040502050405020303" pitchFamily="18" charset="0"/>
              </a:rPr>
              <a:t>are left </a:t>
            </a:r>
            <a:r>
              <a:rPr lang="en-US" sz="2400" dirty="0">
                <a:solidFill>
                  <a:schemeClr val="bg1"/>
                </a:solidFill>
                <a:latin typeface="Georgia" panose="02040502050405020303" pitchFamily="18" charset="0"/>
              </a:rPr>
              <a:t>idle during low-load periods is one of the most </a:t>
            </a:r>
            <a:r>
              <a:rPr lang="en-US" sz="2400" dirty="0" smtClean="0">
                <a:solidFill>
                  <a:schemeClr val="bg1"/>
                </a:solidFill>
                <a:latin typeface="Georgia" panose="02040502050405020303" pitchFamily="18" charset="0"/>
              </a:rPr>
              <a:t>direct ways </a:t>
            </a:r>
            <a:r>
              <a:rPr lang="en-US" sz="2400" dirty="0">
                <a:solidFill>
                  <a:schemeClr val="bg1"/>
                </a:solidFill>
                <a:latin typeface="Georgia" panose="02040502050405020303" pitchFamily="18" charset="0"/>
              </a:rPr>
              <a:t>to reduce power consumption. Unfortunately, </a:t>
            </a:r>
            <a:r>
              <a:rPr lang="en-US" sz="2400" dirty="0" smtClean="0">
                <a:solidFill>
                  <a:schemeClr val="bg1"/>
                </a:solidFill>
                <a:latin typeface="Georgia" panose="02040502050405020303" pitchFamily="18" charset="0"/>
              </a:rPr>
              <a:t>some negative </a:t>
            </a:r>
            <a:r>
              <a:rPr lang="en-US" sz="2400" dirty="0">
                <a:solidFill>
                  <a:schemeClr val="bg1"/>
                </a:solidFill>
                <a:latin typeface="Georgia" panose="02040502050405020303" pitchFamily="18" charset="0"/>
              </a:rPr>
              <a:t>effects are caused under improper system controls</a:t>
            </a:r>
            <a:r>
              <a:rPr lang="en-US" sz="2400" dirty="0" smtClean="0">
                <a:solidFill>
                  <a:schemeClr val="bg1"/>
                </a:solidFill>
                <a:latin typeface="Georgia" panose="02040502050405020303" pitchFamily="18" charset="0"/>
              </a:rPr>
              <a:t>.</a:t>
            </a:r>
          </a:p>
          <a:p>
            <a:pPr marL="0" indent="0" algn="just">
              <a:buClrTx/>
              <a:buNone/>
            </a:pPr>
            <a:endParaRPr lang="en-US" dirty="0" smtClean="0">
              <a:solidFill>
                <a:schemeClr val="bg1"/>
              </a:solidFill>
            </a:endParaRPr>
          </a:p>
          <a:p>
            <a:pPr algn="just">
              <a:buClrTx/>
              <a:buFont typeface="Wingdings" panose="05000000000000000000" pitchFamily="2" charset="2"/>
              <a:buChar char="Ø"/>
            </a:pPr>
            <a:endParaRPr lang="en-US" dirty="0" smtClean="0">
              <a:solidFill>
                <a:schemeClr val="bg1"/>
              </a:solidFill>
            </a:endParaRPr>
          </a:p>
          <a:p>
            <a:pPr marL="0" indent="0" algn="just">
              <a:buClrTx/>
              <a:buNone/>
            </a:pPr>
            <a:endParaRPr lang="en-US" dirty="0">
              <a:solidFill>
                <a:schemeClr val="bg1"/>
              </a:solidFill>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2807667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0422"/>
          </a:xfrm>
        </p:spPr>
        <p:txBody>
          <a:bodyPr/>
          <a:lstStyle/>
          <a:p>
            <a:pPr algn="ctr"/>
            <a:r>
              <a:rPr lang="en-US" b="1" dirty="0" smtClean="0">
                <a:solidFill>
                  <a:schemeClr val="bg1"/>
                </a:solidFill>
                <a:latin typeface="Georgia" panose="02040502050405020303" pitchFamily="18" charset="0"/>
              </a:rPr>
              <a:t>Literature Survey</a:t>
            </a:r>
            <a:endParaRPr lang="en-US"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504967" y="1419367"/>
            <a:ext cx="10795379" cy="5199797"/>
          </a:xfrm>
        </p:spPr>
        <p:txBody>
          <a:bodyPr>
            <a:normAutofit/>
          </a:bodyPr>
          <a:lstStyle/>
          <a:p>
            <a:pPr algn="just">
              <a:buClr>
                <a:schemeClr val="bg1"/>
              </a:buClr>
            </a:pPr>
            <a:r>
              <a:rPr lang="en-US" sz="2400" dirty="0">
                <a:solidFill>
                  <a:schemeClr val="bg1"/>
                </a:solidFill>
                <a:latin typeface="Georgia" panose="02040502050405020303" pitchFamily="18" charset="0"/>
              </a:rPr>
              <a:t>In [11], Huang et al. studied the virtual machine </a:t>
            </a:r>
            <a:r>
              <a:rPr lang="en-US" sz="2400" dirty="0" smtClean="0">
                <a:solidFill>
                  <a:schemeClr val="bg1"/>
                </a:solidFill>
                <a:latin typeface="Georgia" panose="02040502050405020303" pitchFamily="18" charset="0"/>
              </a:rPr>
              <a:t>placement problem </a:t>
            </a:r>
            <a:r>
              <a:rPr lang="en-US" sz="2400" dirty="0">
                <a:solidFill>
                  <a:schemeClr val="bg1"/>
                </a:solidFill>
                <a:latin typeface="Georgia" panose="02040502050405020303" pitchFamily="18" charset="0"/>
              </a:rPr>
              <a:t>with a goal of minimizing the total energy </a:t>
            </a:r>
            <a:r>
              <a:rPr lang="en-US" sz="2400" dirty="0" smtClean="0">
                <a:solidFill>
                  <a:schemeClr val="bg1"/>
                </a:solidFill>
                <a:latin typeface="Georgia" panose="02040502050405020303" pitchFamily="18" charset="0"/>
              </a:rPr>
              <a:t>consumption. </a:t>
            </a:r>
            <a:r>
              <a:rPr lang="it-IT" sz="2400" dirty="0" smtClean="0">
                <a:solidFill>
                  <a:schemeClr val="bg1"/>
                </a:solidFill>
                <a:latin typeface="Georgia" panose="02040502050405020303" pitchFamily="18" charset="0"/>
              </a:rPr>
              <a:t>A </a:t>
            </a:r>
            <a:r>
              <a:rPr lang="it-IT" sz="2400" dirty="0">
                <a:solidFill>
                  <a:schemeClr val="bg1"/>
                </a:solidFill>
                <a:latin typeface="Georgia" panose="02040502050405020303" pitchFamily="18" charset="0"/>
              </a:rPr>
              <a:t>multi-dimensional space partition model and </a:t>
            </a:r>
            <a:r>
              <a:rPr lang="it-IT" sz="2400" dirty="0" smtClean="0">
                <a:solidFill>
                  <a:schemeClr val="bg1"/>
                </a:solidFill>
                <a:latin typeface="Georgia" panose="02040502050405020303" pitchFamily="18" charset="0"/>
              </a:rPr>
              <a:t>a </a:t>
            </a:r>
            <a:r>
              <a:rPr lang="en-US" sz="2400" dirty="0" smtClean="0">
                <a:solidFill>
                  <a:schemeClr val="bg1"/>
                </a:solidFill>
                <a:latin typeface="Georgia" panose="02040502050405020303" pitchFamily="18" charset="0"/>
              </a:rPr>
              <a:t>virtual </a:t>
            </a:r>
            <a:r>
              <a:rPr lang="en-US" sz="2400" dirty="0">
                <a:solidFill>
                  <a:schemeClr val="bg1"/>
                </a:solidFill>
                <a:latin typeface="Georgia" panose="02040502050405020303" pitchFamily="18" charset="0"/>
              </a:rPr>
              <a:t>machine placement algorithm were </a:t>
            </a:r>
            <a:r>
              <a:rPr lang="en-US" sz="2400" dirty="0" smtClean="0">
                <a:solidFill>
                  <a:schemeClr val="bg1"/>
                </a:solidFill>
                <a:latin typeface="Georgia" panose="02040502050405020303" pitchFamily="18" charset="0"/>
              </a:rPr>
              <a:t>presented. When </a:t>
            </a:r>
            <a:r>
              <a:rPr lang="en-US" sz="2400" dirty="0">
                <a:solidFill>
                  <a:schemeClr val="bg1"/>
                </a:solidFill>
                <a:latin typeface="Georgia" panose="02040502050405020303" pitchFamily="18" charset="0"/>
              </a:rPr>
              <a:t>a new VM placement task arrived, their </a:t>
            </a:r>
            <a:r>
              <a:rPr lang="en-US" sz="2400" dirty="0" smtClean="0">
                <a:solidFill>
                  <a:schemeClr val="bg1"/>
                </a:solidFill>
                <a:latin typeface="Georgia" panose="02040502050405020303" pitchFamily="18" charset="0"/>
              </a:rPr>
              <a:t>algorithm checked </a:t>
            </a:r>
            <a:r>
              <a:rPr lang="en-US" sz="2400" dirty="0">
                <a:solidFill>
                  <a:schemeClr val="bg1"/>
                </a:solidFill>
                <a:latin typeface="Georgia" panose="02040502050405020303" pitchFamily="18" charset="0"/>
              </a:rPr>
              <a:t>the posterior resource usage state for each </a:t>
            </a:r>
            <a:r>
              <a:rPr lang="en-US" sz="2400" dirty="0" smtClean="0">
                <a:solidFill>
                  <a:schemeClr val="bg1"/>
                </a:solidFill>
                <a:latin typeface="Georgia" panose="02040502050405020303" pitchFamily="18" charset="0"/>
              </a:rPr>
              <a:t>feasible PM</a:t>
            </a:r>
            <a:r>
              <a:rPr lang="en-US" sz="2400" dirty="0">
                <a:solidFill>
                  <a:schemeClr val="bg1"/>
                </a:solidFill>
                <a:latin typeface="Georgia" panose="02040502050405020303" pitchFamily="18" charset="0"/>
              </a:rPr>
              <a:t>, and then chose the most suitable PM according to </a:t>
            </a:r>
            <a:r>
              <a:rPr lang="en-US" sz="2400" dirty="0" smtClean="0">
                <a:solidFill>
                  <a:schemeClr val="bg1"/>
                </a:solidFill>
                <a:latin typeface="Georgia" panose="02040502050405020303" pitchFamily="18" charset="0"/>
              </a:rPr>
              <a:t>their proposed </a:t>
            </a:r>
            <a:r>
              <a:rPr lang="en-US" sz="2400" dirty="0">
                <a:solidFill>
                  <a:schemeClr val="bg1"/>
                </a:solidFill>
                <a:latin typeface="Georgia" panose="02040502050405020303" pitchFamily="18" charset="0"/>
              </a:rPr>
              <a:t>model to reduce the number of running PMs</a:t>
            </a:r>
            <a:r>
              <a:rPr lang="en-US" sz="2400" dirty="0" smtClean="0">
                <a:solidFill>
                  <a:schemeClr val="bg1"/>
                </a:solidFill>
                <a:latin typeface="Georgia" panose="02040502050405020303" pitchFamily="18" charset="0"/>
              </a:rPr>
              <a:t>.</a:t>
            </a:r>
          </a:p>
          <a:p>
            <a:pPr algn="just">
              <a:buClr>
                <a:schemeClr val="bg1"/>
              </a:buClr>
            </a:pPr>
            <a:endParaRPr lang="en-US" sz="2400" dirty="0" smtClean="0">
              <a:solidFill>
                <a:schemeClr val="bg1"/>
              </a:solidFill>
              <a:latin typeface="Georgia" panose="02040502050405020303" pitchFamily="18" charset="0"/>
            </a:endParaRPr>
          </a:p>
          <a:p>
            <a:pPr algn="just">
              <a:buClr>
                <a:schemeClr val="bg1"/>
              </a:buClr>
            </a:pPr>
            <a:r>
              <a:rPr lang="en-US" sz="2400" dirty="0" smtClean="0">
                <a:solidFill>
                  <a:schemeClr val="bg1"/>
                </a:solidFill>
                <a:latin typeface="Georgia" panose="02040502050405020303" pitchFamily="18" charset="0"/>
              </a:rPr>
              <a:t>In </a:t>
            </a:r>
            <a:r>
              <a:rPr lang="en-US" sz="2400" dirty="0">
                <a:solidFill>
                  <a:schemeClr val="bg1"/>
                </a:solidFill>
                <a:latin typeface="Georgia" panose="02040502050405020303" pitchFamily="18" charset="0"/>
              </a:rPr>
              <a:t>[14], the energy efficiency from the performance perspective was  studied Ye et al. presented a virtual machine based energy efficient data center   architecture for cloud computing. Then they investigated the potential performance overheads caused by server consolidation and lived migration of  </a:t>
            </a:r>
            <a:r>
              <a:rPr lang="en-US" sz="2400" dirty="0" smtClean="0">
                <a:solidFill>
                  <a:schemeClr val="bg1"/>
                </a:solidFill>
                <a:latin typeface="Georgia" panose="02040502050405020303" pitchFamily="18" charset="0"/>
              </a:rPr>
              <a:t>virtual </a:t>
            </a:r>
            <a:r>
              <a:rPr lang="en-US" sz="2400" dirty="0">
                <a:solidFill>
                  <a:schemeClr val="bg1"/>
                </a:solidFill>
                <a:latin typeface="Georgia" panose="02040502050405020303" pitchFamily="18" charset="0"/>
              </a:rPr>
              <a:t>machine technology.</a:t>
            </a:r>
          </a:p>
          <a:p>
            <a:pPr algn="just">
              <a:buClr>
                <a:schemeClr val="bg1"/>
              </a:buClr>
            </a:pPr>
            <a:endParaRPr lang="en-US" dirty="0" smtClean="0">
              <a:solidFill>
                <a:schemeClr val="bg1"/>
              </a:solidFill>
              <a:latin typeface="Georgia" panose="02040502050405020303" pitchFamily="18" charset="0"/>
            </a:endParaRPr>
          </a:p>
          <a:p>
            <a:pPr>
              <a:buClr>
                <a:schemeClr val="bg1"/>
              </a:buClr>
            </a:pPr>
            <a:endParaRPr lang="en-US" dirty="0" smtClean="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2464565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87" y="409434"/>
            <a:ext cx="10058400" cy="1450757"/>
          </a:xfrm>
        </p:spPr>
        <p:txBody>
          <a:bodyPr/>
          <a:lstStyle/>
          <a:p>
            <a:pPr algn="ctr"/>
            <a:r>
              <a:rPr lang="en-US" b="1" dirty="0">
                <a:solidFill>
                  <a:schemeClr val="bg1"/>
                </a:solidFill>
                <a:latin typeface="Georgia" panose="02040502050405020303" pitchFamily="18" charset="0"/>
              </a:rPr>
              <a:t>Existing </a:t>
            </a:r>
            <a:r>
              <a:rPr lang="en-US" b="1" dirty="0" smtClean="0">
                <a:solidFill>
                  <a:schemeClr val="bg1"/>
                </a:solidFill>
                <a:latin typeface="Georgia" panose="02040502050405020303" pitchFamily="18" charset="0"/>
              </a:rPr>
              <a:t>System</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1624084"/>
            <a:ext cx="8946541" cy="4624315"/>
          </a:xfrm>
        </p:spPr>
        <p:txBody>
          <a:bodyPr>
            <a:normAutofit lnSpcReduction="10000"/>
          </a:bodyPr>
          <a:lstStyle/>
          <a:p>
            <a:pPr algn="just">
              <a:buClrTx/>
              <a:buFont typeface="Wingdings" panose="05000000000000000000" pitchFamily="2" charset="2"/>
              <a:buChar char="Ø"/>
            </a:pPr>
            <a:r>
              <a:rPr lang="en-US" sz="2400" dirty="0">
                <a:solidFill>
                  <a:schemeClr val="bg1"/>
                </a:solidFill>
                <a:latin typeface="Georgia" panose="02040502050405020303" pitchFamily="18" charset="0"/>
              </a:rPr>
              <a:t>Energy Efficient Hardware One of </a:t>
            </a:r>
            <a:r>
              <a:rPr lang="en-US" sz="2400" dirty="0" smtClean="0">
                <a:solidFill>
                  <a:schemeClr val="bg1"/>
                </a:solidFill>
                <a:latin typeface="Georgia" panose="02040502050405020303" pitchFamily="18" charset="0"/>
              </a:rPr>
              <a:t>the approaches </a:t>
            </a:r>
            <a:r>
              <a:rPr lang="en-US" sz="2400" dirty="0">
                <a:solidFill>
                  <a:schemeClr val="bg1"/>
                </a:solidFill>
                <a:latin typeface="Georgia" panose="02040502050405020303" pitchFamily="18" charset="0"/>
              </a:rPr>
              <a:t>to reduce the power consumption at data </a:t>
            </a:r>
            <a:r>
              <a:rPr lang="en-US" sz="2400" dirty="0" err="1">
                <a:solidFill>
                  <a:schemeClr val="bg1"/>
                </a:solidFill>
                <a:latin typeface="Georgia" panose="02040502050405020303" pitchFamily="18" charset="0"/>
              </a:rPr>
              <a:t>centre</a:t>
            </a:r>
            <a:r>
              <a:rPr lang="en-US" sz="2400" dirty="0">
                <a:solidFill>
                  <a:schemeClr val="bg1"/>
                </a:solidFill>
                <a:latin typeface="Georgia" panose="02040502050405020303" pitchFamily="18" charset="0"/>
              </a:rPr>
              <a:t> and virtual machine level is usage of energy efficient </a:t>
            </a:r>
            <a:r>
              <a:rPr lang="en-US" sz="2400" dirty="0" err="1">
                <a:solidFill>
                  <a:schemeClr val="bg1"/>
                </a:solidFill>
                <a:latin typeface="Georgia" panose="02040502050405020303" pitchFamily="18" charset="0"/>
              </a:rPr>
              <a:t>hardwares</a:t>
            </a:r>
            <a:r>
              <a:rPr lang="en-US" sz="2400" dirty="0">
                <a:solidFill>
                  <a:schemeClr val="bg1"/>
                </a:solidFill>
                <a:latin typeface="Georgia" panose="02040502050405020303" pitchFamily="18" charset="0"/>
              </a:rPr>
              <a:t> at host side</a:t>
            </a:r>
            <a:r>
              <a:rPr lang="en-US" sz="2400" dirty="0" smtClean="0">
                <a:solidFill>
                  <a:schemeClr val="bg1"/>
                </a:solidFill>
                <a:latin typeface="Georgia" panose="02040502050405020303" pitchFamily="18" charset="0"/>
              </a:rPr>
              <a:t>.</a:t>
            </a:r>
          </a:p>
          <a:p>
            <a:pPr algn="just">
              <a:buClrTx/>
              <a:buFont typeface="Wingdings" panose="05000000000000000000" pitchFamily="2" charset="2"/>
              <a:buChar char="Ø"/>
            </a:pPr>
            <a:r>
              <a:rPr lang="en-US" sz="2400" dirty="0" smtClean="0">
                <a:solidFill>
                  <a:schemeClr val="bg1"/>
                </a:solidFill>
                <a:latin typeface="Georgia" panose="02040502050405020303" pitchFamily="18" charset="0"/>
              </a:rPr>
              <a:t>No </a:t>
            </a:r>
            <a:r>
              <a:rPr lang="en-US" sz="2400" dirty="0">
                <a:solidFill>
                  <a:schemeClr val="bg1"/>
                </a:solidFill>
                <a:latin typeface="Georgia" panose="02040502050405020303" pitchFamily="18" charset="0"/>
              </a:rPr>
              <a:t>specific algorithms are used to mitigate load among the VMs, the load is mitigated based on predefined threshold values and once the load of a particular VM reaches the threshold value, the Hypervisor creates a new VM or transfers the extra load to a VM with minimal load. </a:t>
            </a:r>
            <a:endParaRPr lang="en-US" sz="2400" dirty="0" smtClean="0">
              <a:solidFill>
                <a:schemeClr val="bg1"/>
              </a:solidFill>
              <a:latin typeface="Georgia" panose="02040502050405020303" pitchFamily="18" charset="0"/>
            </a:endParaRPr>
          </a:p>
          <a:p>
            <a:pPr algn="just">
              <a:buClrTx/>
              <a:buFont typeface="Wingdings" panose="05000000000000000000" pitchFamily="2" charset="2"/>
              <a:buChar char="Ø"/>
            </a:pPr>
            <a:r>
              <a:rPr lang="en-US" sz="2400" dirty="0" smtClean="0">
                <a:solidFill>
                  <a:schemeClr val="bg1"/>
                </a:solidFill>
                <a:latin typeface="Georgia" panose="02040502050405020303" pitchFamily="18" charset="0"/>
              </a:rPr>
              <a:t>This </a:t>
            </a:r>
            <a:r>
              <a:rPr lang="en-US" sz="2400" dirty="0">
                <a:solidFill>
                  <a:schemeClr val="bg1"/>
                </a:solidFill>
                <a:latin typeface="Georgia" panose="02040502050405020303" pitchFamily="18" charset="0"/>
              </a:rPr>
              <a:t>kind of approach is very crude and if not configured properly, can actually increase the resource consumption of the server and can result in </a:t>
            </a:r>
            <a:r>
              <a:rPr lang="en-US" sz="2400" dirty="0" smtClean="0">
                <a:solidFill>
                  <a:schemeClr val="bg1"/>
                </a:solidFill>
                <a:latin typeface="Georgia" panose="02040502050405020303" pitchFamily="18" charset="0"/>
              </a:rPr>
              <a:t>inefficient and wasteful </a:t>
            </a:r>
            <a:r>
              <a:rPr lang="en-US" sz="2400" dirty="0">
                <a:solidFill>
                  <a:schemeClr val="bg1"/>
                </a:solidFill>
                <a:latin typeface="Georgia" panose="02040502050405020303" pitchFamily="18" charset="0"/>
              </a:rPr>
              <a:t>use of resources.</a:t>
            </a:r>
            <a:endParaRPr lang="en-IN" sz="2400"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3755932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bg1"/>
                </a:solidFill>
                <a:latin typeface="Georgia" panose="02040502050405020303" pitchFamily="18" charset="0"/>
              </a:rPr>
              <a:t>Disadvantages of Existing System</a:t>
            </a:r>
            <a:endParaRPr lang="en-IN" b="1" dirty="0">
              <a:solidFill>
                <a:schemeClr val="bg1"/>
              </a:solidFill>
              <a:latin typeface="Georgia" panose="02040502050405020303" pitchFamily="18" charset="0"/>
            </a:endParaRPr>
          </a:p>
        </p:txBody>
      </p:sp>
      <p:sp>
        <p:nvSpPr>
          <p:cNvPr id="3" name="Content Placeholder 2"/>
          <p:cNvSpPr>
            <a:spLocks noGrp="1"/>
          </p:cNvSpPr>
          <p:nvPr>
            <p:ph idx="1"/>
          </p:nvPr>
        </p:nvSpPr>
        <p:spPr>
          <a:xfrm>
            <a:off x="1103312" y="1705970"/>
            <a:ext cx="8946541" cy="4542429"/>
          </a:xfrm>
        </p:spPr>
        <p:txBody>
          <a:bodyPr>
            <a:normAutofit/>
          </a:bodyPr>
          <a:lstStyle/>
          <a:p>
            <a:pPr algn="just">
              <a:buClrTx/>
              <a:buFont typeface="Wingdings" panose="05000000000000000000" pitchFamily="2" charset="2"/>
              <a:buChar char="Ø"/>
            </a:pPr>
            <a:r>
              <a:rPr lang="en-US" sz="2400" dirty="0">
                <a:solidFill>
                  <a:schemeClr val="bg1"/>
                </a:solidFill>
                <a:latin typeface="Georgia" panose="02040502050405020303" pitchFamily="18" charset="0"/>
              </a:rPr>
              <a:t>Load balancing based on inefficient methodologies</a:t>
            </a:r>
            <a:r>
              <a:rPr lang="en-US" sz="2400" dirty="0" smtClean="0">
                <a:solidFill>
                  <a:schemeClr val="bg1"/>
                </a:solidFill>
                <a:latin typeface="Georgia" panose="02040502050405020303" pitchFamily="18" charset="0"/>
              </a:rPr>
              <a:t>.</a:t>
            </a:r>
          </a:p>
          <a:p>
            <a:pPr marL="0" indent="0" algn="just">
              <a:buClrTx/>
              <a:buNone/>
            </a:pPr>
            <a:endParaRPr lang="en-IN" sz="2400" dirty="0">
              <a:solidFill>
                <a:schemeClr val="bg1"/>
              </a:solidFill>
              <a:latin typeface="Georgia" panose="02040502050405020303" pitchFamily="18" charset="0"/>
            </a:endParaRPr>
          </a:p>
          <a:p>
            <a:pPr algn="just">
              <a:buClrTx/>
              <a:buFont typeface="Wingdings" panose="05000000000000000000" pitchFamily="2" charset="2"/>
              <a:buChar char="Ø"/>
            </a:pPr>
            <a:r>
              <a:rPr lang="en-US" sz="2400" dirty="0" smtClean="0">
                <a:solidFill>
                  <a:schemeClr val="bg1"/>
                </a:solidFill>
                <a:latin typeface="Georgia" panose="02040502050405020303" pitchFamily="18" charset="0"/>
              </a:rPr>
              <a:t>Tools </a:t>
            </a:r>
            <a:r>
              <a:rPr lang="en-US" sz="2400" dirty="0">
                <a:solidFill>
                  <a:schemeClr val="bg1"/>
                </a:solidFill>
                <a:latin typeface="Georgia" panose="02040502050405020303" pitchFamily="18" charset="0"/>
              </a:rPr>
              <a:t>like Hypervisors are complicated and difficult to maintain</a:t>
            </a:r>
            <a:r>
              <a:rPr lang="en-US" sz="2400" dirty="0" smtClean="0">
                <a:solidFill>
                  <a:schemeClr val="bg1"/>
                </a:solidFill>
                <a:latin typeface="Georgia" panose="02040502050405020303" pitchFamily="18" charset="0"/>
              </a:rPr>
              <a:t>.</a:t>
            </a:r>
          </a:p>
          <a:p>
            <a:pPr marL="0" indent="0" algn="just">
              <a:buClrTx/>
              <a:buNone/>
            </a:pPr>
            <a:endParaRPr lang="en-IN" sz="2400" dirty="0">
              <a:solidFill>
                <a:schemeClr val="bg1"/>
              </a:solidFill>
              <a:latin typeface="Georgia" panose="02040502050405020303" pitchFamily="18" charset="0"/>
            </a:endParaRPr>
          </a:p>
          <a:p>
            <a:pPr algn="just">
              <a:buClrTx/>
              <a:buFont typeface="Wingdings" panose="05000000000000000000" pitchFamily="2" charset="2"/>
              <a:buChar char="Ø"/>
            </a:pPr>
            <a:r>
              <a:rPr lang="en-US" sz="2400" dirty="0">
                <a:solidFill>
                  <a:schemeClr val="bg1"/>
                </a:solidFill>
                <a:latin typeface="Georgia" panose="02040502050405020303" pitchFamily="18" charset="0"/>
              </a:rPr>
              <a:t>Miscalculation of actual load on server</a:t>
            </a:r>
            <a:r>
              <a:rPr lang="en-US" sz="2400" dirty="0" smtClean="0">
                <a:solidFill>
                  <a:schemeClr val="bg1"/>
                </a:solidFill>
                <a:latin typeface="Georgia" panose="02040502050405020303" pitchFamily="18" charset="0"/>
              </a:rPr>
              <a:t>.</a:t>
            </a:r>
          </a:p>
          <a:p>
            <a:pPr marL="0" indent="0" algn="just">
              <a:buClrTx/>
              <a:buNone/>
            </a:pPr>
            <a:endParaRPr lang="en-IN" sz="2400" dirty="0">
              <a:solidFill>
                <a:schemeClr val="bg1"/>
              </a:solidFill>
              <a:latin typeface="Georgia" panose="02040502050405020303" pitchFamily="18" charset="0"/>
            </a:endParaRPr>
          </a:p>
          <a:p>
            <a:pPr algn="just">
              <a:buClrTx/>
              <a:buFont typeface="Wingdings" panose="05000000000000000000" pitchFamily="2" charset="2"/>
              <a:buChar char="Ø"/>
            </a:pPr>
            <a:r>
              <a:rPr lang="en-US" sz="2400" dirty="0">
                <a:solidFill>
                  <a:schemeClr val="bg1"/>
                </a:solidFill>
                <a:latin typeface="Georgia" panose="02040502050405020303" pitchFamily="18" charset="0"/>
              </a:rPr>
              <a:t>No specific and efficient algorithm in place to govern the load/resource balancing.</a:t>
            </a:r>
            <a:endParaRPr lang="en-IN" sz="2400" dirty="0">
              <a:solidFill>
                <a:schemeClr val="bg1"/>
              </a:solidFill>
              <a:latin typeface="Georgia" panose="02040502050405020303" pitchFamily="18" charset="0"/>
            </a:endParaRPr>
          </a:p>
        </p:txBody>
      </p:sp>
      <p:sp>
        <p:nvSpPr>
          <p:cNvPr id="4" name="Footer Placeholder 2"/>
          <p:cNvSpPr>
            <a:spLocks noGrp="1"/>
          </p:cNvSpPr>
          <p:nvPr>
            <p:ph type="ftr" sz="quarter" idx="11"/>
          </p:nvPr>
        </p:nvSpPr>
        <p:spPr>
          <a:xfrm>
            <a:off x="191068" y="6422065"/>
            <a:ext cx="11723427" cy="365125"/>
          </a:xfrm>
        </p:spPr>
        <p:txBody>
          <a:bodyPr/>
          <a:lstStyle/>
          <a:p>
            <a:pPr algn="r"/>
            <a:r>
              <a:rPr lang="en-US" sz="1800" b="1" dirty="0" smtClean="0">
                <a:solidFill>
                  <a:schemeClr val="accent1">
                    <a:lumMod val="75000"/>
                  </a:schemeClr>
                </a:solidFill>
                <a:latin typeface="Georgia" panose="02040502050405020303" pitchFamily="18" charset="0"/>
              </a:rPr>
              <a:t>Dept. of ISE,BIT </a:t>
            </a:r>
            <a:endParaRPr lang="en-US" sz="1800" b="1" dirty="0">
              <a:solidFill>
                <a:schemeClr val="accent1">
                  <a:lumMod val="75000"/>
                </a:schemeClr>
              </a:solidFill>
              <a:latin typeface="Georgia" panose="02040502050405020303" pitchFamily="18" charset="0"/>
            </a:endParaRPr>
          </a:p>
        </p:txBody>
      </p:sp>
      <p:sp>
        <p:nvSpPr>
          <p:cNvPr id="5" name="Footer Placeholder 2"/>
          <p:cNvSpPr txBox="1">
            <a:spLocks/>
          </p:cNvSpPr>
          <p:nvPr/>
        </p:nvSpPr>
        <p:spPr>
          <a:xfrm>
            <a:off x="191068" y="30809"/>
            <a:ext cx="11723427"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smtClean="0">
                <a:solidFill>
                  <a:srgbClr val="00B050"/>
                </a:solidFill>
                <a:latin typeface="Georgia" panose="02040502050405020303" pitchFamily="18" charset="0"/>
              </a:rPr>
              <a:t>Efficient Allocation of resources in cloud environment using Green Computing	</a:t>
            </a:r>
            <a:endParaRPr lang="en-US" sz="18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1529329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Feathered">
  <a:themeElements>
    <a:clrScheme name="Custom 2">
      <a:dk1>
        <a:sysClr val="windowText" lastClr="000000"/>
      </a:dk1>
      <a:lt1>
        <a:sysClr val="window" lastClr="FFFFFF"/>
      </a:lt1>
      <a:dk2>
        <a:srgbClr val="121316"/>
      </a:dk2>
      <a:lt2>
        <a:srgbClr val="FEFCF7"/>
      </a:lt2>
      <a:accent1>
        <a:srgbClr val="606372"/>
      </a:accent1>
      <a:accent2>
        <a:srgbClr val="79A8A4"/>
      </a:accent2>
      <a:accent3>
        <a:srgbClr val="00B050"/>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535</TotalTime>
  <Words>2595</Words>
  <Application>Microsoft Office PowerPoint</Application>
  <PresentationFormat>Widescreen</PresentationFormat>
  <Paragraphs>250</Paragraphs>
  <Slides>34</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Arial</vt:lpstr>
      <vt:lpstr>Calibri</vt:lpstr>
      <vt:lpstr>Cambria Math</vt:lpstr>
      <vt:lpstr>Century Gothic</vt:lpstr>
      <vt:lpstr>Century Schoolbook</vt:lpstr>
      <vt:lpstr>Corbel</vt:lpstr>
      <vt:lpstr>Georgia</vt:lpstr>
      <vt:lpstr>Times New Roman</vt:lpstr>
      <vt:lpstr>Wingdings</vt:lpstr>
      <vt:lpstr>Wingdings 3</vt:lpstr>
      <vt:lpstr>Ion</vt:lpstr>
      <vt:lpstr>Feathered</vt:lpstr>
      <vt:lpstr>EFFICIENT ALLOCATION OF RESOURCES IN CLOUD ENVIRONMENT USING  GREEN COMPUTING</vt:lpstr>
      <vt:lpstr>Abstract</vt:lpstr>
      <vt:lpstr>Introduction</vt:lpstr>
      <vt:lpstr>PowerPoint Presentation</vt:lpstr>
      <vt:lpstr>Objective</vt:lpstr>
      <vt:lpstr>Problem Statement</vt:lpstr>
      <vt:lpstr>Literature Survey</vt:lpstr>
      <vt:lpstr>Existing System</vt:lpstr>
      <vt:lpstr>Disadvantages of Existing System</vt:lpstr>
      <vt:lpstr>Proposed System</vt:lpstr>
      <vt:lpstr>Advantages of Proposed System</vt:lpstr>
      <vt:lpstr>Modules Description</vt:lpstr>
      <vt:lpstr>Skewness Algorithm(S)</vt:lpstr>
      <vt:lpstr>Overload Avoidance</vt:lpstr>
      <vt:lpstr>Load Prediction Management</vt:lpstr>
      <vt:lpstr>Prediction Algorithm</vt:lpstr>
      <vt:lpstr>Green computing</vt:lpstr>
      <vt:lpstr>Algorithm for Server shutdown</vt:lpstr>
      <vt:lpstr>System Architecture</vt:lpstr>
      <vt:lpstr>Dataflow diagram</vt:lpstr>
      <vt:lpstr>Sequence diagram</vt:lpstr>
      <vt:lpstr>Class Diagram</vt:lpstr>
      <vt:lpstr>TEST CASES</vt:lpstr>
      <vt:lpstr>PowerPoint Presentation</vt:lpstr>
      <vt:lpstr>Results</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Green Control Algorithm in Cloud Computing for Cost Optimization</dc:title>
  <dc:creator>Vishwas Raja</dc:creator>
  <cp:lastModifiedBy>spbhat</cp:lastModifiedBy>
  <cp:revision>146</cp:revision>
  <dcterms:created xsi:type="dcterms:W3CDTF">2016-02-17T18:06:21Z</dcterms:created>
  <dcterms:modified xsi:type="dcterms:W3CDTF">2016-06-11T02:13:25Z</dcterms:modified>
</cp:coreProperties>
</file>