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3" r:id="rId7"/>
    <p:sldId id="265" r:id="rId8"/>
    <p:sldId id="274" r:id="rId9"/>
    <p:sldId id="266" r:id="rId10"/>
    <p:sldId id="267" r:id="rId11"/>
    <p:sldId id="268" r:id="rId12"/>
    <p:sldId id="264" r:id="rId13"/>
    <p:sldId id="270" r:id="rId14"/>
    <p:sldId id="271" r:id="rId15"/>
    <p:sldId id="272" r:id="rId16"/>
    <p:sldId id="273"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5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C18520-A365-4528-B06D-41FC03F91C39}"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333733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18520-A365-4528-B06D-41FC03F91C39}"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233783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18520-A365-4528-B06D-41FC03F91C39}"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137542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18520-A365-4528-B06D-41FC03F91C39}"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309070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18520-A365-4528-B06D-41FC03F91C39}"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376912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C18520-A365-4528-B06D-41FC03F91C39}"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119628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C18520-A365-4528-B06D-41FC03F91C39}"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108915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C18520-A365-4528-B06D-41FC03F91C39}"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25127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18520-A365-4528-B06D-41FC03F91C39}"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18472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18520-A365-4528-B06D-41FC03F91C39}"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103948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18520-A365-4528-B06D-41FC03F91C39}"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77662-4744-4C06-83B4-77F16312A117}" type="slidenum">
              <a:rPr lang="en-IN" smtClean="0"/>
              <a:t>‹#›</a:t>
            </a:fld>
            <a:endParaRPr lang="en-IN"/>
          </a:p>
        </p:txBody>
      </p:sp>
    </p:spTree>
    <p:extLst>
      <p:ext uri="{BB962C8B-B14F-4D97-AF65-F5344CB8AC3E}">
        <p14:creationId xmlns:p14="http://schemas.microsoft.com/office/powerpoint/2010/main" val="340000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18520-A365-4528-B06D-41FC03F91C39}" type="datetimeFigureOut">
              <a:rPr lang="en-IN" smtClean="0"/>
              <a:t>07-11-2023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77662-4744-4C06-83B4-77F16312A117}" type="slidenum">
              <a:rPr lang="en-IN" smtClean="0"/>
              <a:t>‹#›</a:t>
            </a:fld>
            <a:endParaRPr lang="en-IN"/>
          </a:p>
        </p:txBody>
      </p:sp>
    </p:spTree>
    <p:extLst>
      <p:ext uri="{BB962C8B-B14F-4D97-AF65-F5344CB8AC3E}">
        <p14:creationId xmlns:p14="http://schemas.microsoft.com/office/powerpoint/2010/main" val="66171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6C16-8663-059C-437B-9D50B79D468E}"/>
              </a:ext>
            </a:extLst>
          </p:cNvPr>
          <p:cNvSpPr>
            <a:spLocks noGrp="1"/>
          </p:cNvSpPr>
          <p:nvPr>
            <p:ph type="ctrTitle"/>
          </p:nvPr>
        </p:nvSpPr>
        <p:spPr/>
        <p:txBody>
          <a:bodyPr/>
          <a:lstStyle/>
          <a:p>
            <a:r>
              <a:rPr lang="en-IN" dirty="0"/>
              <a:t>Day 1 - Introduction</a:t>
            </a:r>
          </a:p>
        </p:txBody>
      </p:sp>
      <p:sp>
        <p:nvSpPr>
          <p:cNvPr id="3" name="Subtitle 2">
            <a:extLst>
              <a:ext uri="{FF2B5EF4-FFF2-40B4-BE49-F238E27FC236}">
                <a16:creationId xmlns:a16="http://schemas.microsoft.com/office/drawing/2014/main" id="{46892C89-E9C9-CED4-4FF2-C20B97E20273}"/>
              </a:ext>
            </a:extLst>
          </p:cNvPr>
          <p:cNvSpPr>
            <a:spLocks noGrp="1"/>
          </p:cNvSpPr>
          <p:nvPr>
            <p:ph type="subTitle" idx="1"/>
          </p:nvPr>
        </p:nvSpPr>
        <p:spPr/>
        <p:txBody>
          <a:bodyPr/>
          <a:lstStyle/>
          <a:p>
            <a:r>
              <a:rPr lang="en-IN" b="1" dirty="0"/>
              <a:t>React JS, JavaScript and Node JS</a:t>
            </a:r>
          </a:p>
        </p:txBody>
      </p:sp>
    </p:spTree>
    <p:extLst>
      <p:ext uri="{BB962C8B-B14F-4D97-AF65-F5344CB8AC3E}">
        <p14:creationId xmlns:p14="http://schemas.microsoft.com/office/powerpoint/2010/main" val="415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7DE2-E71F-D139-B8BF-49B61501FB32}"/>
              </a:ext>
            </a:extLst>
          </p:cNvPr>
          <p:cNvSpPr>
            <a:spLocks noGrp="1"/>
          </p:cNvSpPr>
          <p:nvPr>
            <p:ph type="title"/>
          </p:nvPr>
        </p:nvSpPr>
        <p:spPr/>
        <p:txBody>
          <a:bodyPr/>
          <a:lstStyle/>
          <a:p>
            <a:r>
              <a:rPr lang="en-IN" b="1" dirty="0"/>
              <a:t>React DOM</a:t>
            </a:r>
          </a:p>
        </p:txBody>
      </p:sp>
      <p:sp>
        <p:nvSpPr>
          <p:cNvPr id="3" name="Content Placeholder 2">
            <a:extLst>
              <a:ext uri="{FF2B5EF4-FFF2-40B4-BE49-F238E27FC236}">
                <a16:creationId xmlns:a16="http://schemas.microsoft.com/office/drawing/2014/main" id="{91F210D3-B695-9853-8E88-65A3BADA466F}"/>
              </a:ext>
            </a:extLst>
          </p:cNvPr>
          <p:cNvSpPr>
            <a:spLocks noGrp="1"/>
          </p:cNvSpPr>
          <p:nvPr>
            <p:ph idx="1"/>
          </p:nvPr>
        </p:nvSpPr>
        <p:spPr/>
        <p:txBody>
          <a:bodyPr/>
          <a:lstStyle/>
          <a:p>
            <a:r>
              <a:rPr lang="en-IN" dirty="0"/>
              <a:t>React DOM is a library for interacting with actual DOM of the browser.</a:t>
            </a:r>
          </a:p>
          <a:p>
            <a:r>
              <a:rPr lang="en-US" dirty="0"/>
              <a:t>It serves as the interface between React components and the Document Object Model (DOM) in web browsers.</a:t>
            </a:r>
          </a:p>
          <a:p>
            <a:r>
              <a:rPr lang="en-IN" dirty="0" err="1"/>
              <a:t>ReactDOM.render</a:t>
            </a:r>
            <a:r>
              <a:rPr lang="en-IN" dirty="0"/>
              <a:t>()</a:t>
            </a:r>
          </a:p>
          <a:p>
            <a:r>
              <a:rPr lang="en-IN" dirty="0" err="1"/>
              <a:t>ReactDOM.createRoot</a:t>
            </a:r>
            <a:r>
              <a:rPr lang="en-IN" dirty="0"/>
              <a:t>()</a:t>
            </a:r>
          </a:p>
        </p:txBody>
      </p:sp>
    </p:spTree>
    <p:extLst>
      <p:ext uri="{BB962C8B-B14F-4D97-AF65-F5344CB8AC3E}">
        <p14:creationId xmlns:p14="http://schemas.microsoft.com/office/powerpoint/2010/main" val="126389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5115-7024-15FB-579A-76CF6CF933A7}"/>
              </a:ext>
            </a:extLst>
          </p:cNvPr>
          <p:cNvSpPr>
            <a:spLocks noGrp="1"/>
          </p:cNvSpPr>
          <p:nvPr>
            <p:ph type="title"/>
          </p:nvPr>
        </p:nvSpPr>
        <p:spPr/>
        <p:txBody>
          <a:bodyPr/>
          <a:lstStyle/>
          <a:p>
            <a:r>
              <a:rPr lang="en-IN" b="1" dirty="0"/>
              <a:t>Components</a:t>
            </a:r>
          </a:p>
        </p:txBody>
      </p:sp>
      <p:sp>
        <p:nvSpPr>
          <p:cNvPr id="3" name="Content Placeholder 2">
            <a:extLst>
              <a:ext uri="{FF2B5EF4-FFF2-40B4-BE49-F238E27FC236}">
                <a16:creationId xmlns:a16="http://schemas.microsoft.com/office/drawing/2014/main" id="{EB44AF56-6B9B-1129-19B9-F319EE4671D5}"/>
              </a:ext>
            </a:extLst>
          </p:cNvPr>
          <p:cNvSpPr>
            <a:spLocks noGrp="1"/>
          </p:cNvSpPr>
          <p:nvPr>
            <p:ph idx="1"/>
          </p:nvPr>
        </p:nvSpPr>
        <p:spPr/>
        <p:txBody>
          <a:bodyPr/>
          <a:lstStyle/>
          <a:p>
            <a:r>
              <a:rPr lang="en-US" dirty="0"/>
              <a:t>React is built on a component-based architecture.</a:t>
            </a:r>
          </a:p>
          <a:p>
            <a:r>
              <a:rPr lang="en-US" dirty="0"/>
              <a:t>The UI is broken down into reusable components, each responsible for rendering a part of the UI.</a:t>
            </a:r>
          </a:p>
          <a:p>
            <a:r>
              <a:rPr lang="en-US" dirty="0"/>
              <a:t>Components can be nested within each other, promoting reusability and maintainability.</a:t>
            </a:r>
          </a:p>
          <a:p>
            <a:r>
              <a:rPr lang="en-US" dirty="0"/>
              <a:t>Types of Components</a:t>
            </a:r>
          </a:p>
          <a:p>
            <a:pPr lvl="1"/>
            <a:r>
              <a:rPr lang="en-US" dirty="0"/>
              <a:t>Functional Components</a:t>
            </a:r>
          </a:p>
          <a:p>
            <a:pPr lvl="1"/>
            <a:r>
              <a:rPr lang="en-US" dirty="0"/>
              <a:t>Class Components (deprecated)</a:t>
            </a:r>
            <a:endParaRPr lang="en-IN" dirty="0"/>
          </a:p>
        </p:txBody>
      </p:sp>
    </p:spTree>
    <p:extLst>
      <p:ext uri="{BB962C8B-B14F-4D97-AF65-F5344CB8AC3E}">
        <p14:creationId xmlns:p14="http://schemas.microsoft.com/office/powerpoint/2010/main" val="59556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E8E8-A4FB-A0DA-DD32-4436CDCF4C20}"/>
              </a:ext>
            </a:extLst>
          </p:cNvPr>
          <p:cNvSpPr>
            <a:spLocks noGrp="1"/>
          </p:cNvSpPr>
          <p:nvPr>
            <p:ph type="title"/>
          </p:nvPr>
        </p:nvSpPr>
        <p:spPr/>
        <p:txBody>
          <a:bodyPr/>
          <a:lstStyle/>
          <a:p>
            <a:r>
              <a:rPr lang="en-IN" b="1" dirty="0"/>
              <a:t>NPM</a:t>
            </a:r>
          </a:p>
        </p:txBody>
      </p:sp>
      <p:sp>
        <p:nvSpPr>
          <p:cNvPr id="3" name="Content Placeholder 2">
            <a:extLst>
              <a:ext uri="{FF2B5EF4-FFF2-40B4-BE49-F238E27FC236}">
                <a16:creationId xmlns:a16="http://schemas.microsoft.com/office/drawing/2014/main" id="{D71B0537-4D59-E631-D8D9-8474643CCE8F}"/>
              </a:ext>
            </a:extLst>
          </p:cNvPr>
          <p:cNvSpPr>
            <a:spLocks noGrp="1"/>
          </p:cNvSpPr>
          <p:nvPr>
            <p:ph idx="1"/>
          </p:nvPr>
        </p:nvSpPr>
        <p:spPr/>
        <p:txBody>
          <a:bodyPr/>
          <a:lstStyle/>
          <a:p>
            <a:r>
              <a:rPr lang="en-IN" dirty="0"/>
              <a:t>A package manager for managing software dependencies and packages.</a:t>
            </a:r>
          </a:p>
          <a:p>
            <a:r>
              <a:rPr lang="en-IN" dirty="0"/>
              <a:t>Package.json is npm’s configuration file.</a:t>
            </a:r>
          </a:p>
          <a:p>
            <a:r>
              <a:rPr lang="en-IN" dirty="0"/>
              <a:t>It’s a Json file that can be found in root directory of a project and it holds various meta data.</a:t>
            </a:r>
          </a:p>
          <a:p>
            <a:r>
              <a:rPr lang="en-IN" dirty="0"/>
              <a:t>It has the detailed overview of the project.</a:t>
            </a:r>
          </a:p>
        </p:txBody>
      </p:sp>
      <p:pic>
        <p:nvPicPr>
          <p:cNvPr id="4" name="Picture 3">
            <a:extLst>
              <a:ext uri="{FF2B5EF4-FFF2-40B4-BE49-F238E27FC236}">
                <a16:creationId xmlns:a16="http://schemas.microsoft.com/office/drawing/2014/main" id="{082D8C06-6382-ECAB-425C-078A9B52BCD5}"/>
              </a:ext>
            </a:extLst>
          </p:cNvPr>
          <p:cNvPicPr>
            <a:picLocks noChangeAspect="1"/>
          </p:cNvPicPr>
          <p:nvPr/>
        </p:nvPicPr>
        <p:blipFill>
          <a:blip r:embed="rId2"/>
          <a:stretch>
            <a:fillRect/>
          </a:stretch>
        </p:blipFill>
        <p:spPr>
          <a:xfrm>
            <a:off x="2910336" y="4875131"/>
            <a:ext cx="3323328" cy="1292405"/>
          </a:xfrm>
          <a:prstGeom prst="rect">
            <a:avLst/>
          </a:prstGeom>
        </p:spPr>
      </p:pic>
    </p:spTree>
    <p:extLst>
      <p:ext uri="{BB962C8B-B14F-4D97-AF65-F5344CB8AC3E}">
        <p14:creationId xmlns:p14="http://schemas.microsoft.com/office/powerpoint/2010/main" val="226322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2B09-E1E2-7F72-B889-B87493BF8DF1}"/>
              </a:ext>
            </a:extLst>
          </p:cNvPr>
          <p:cNvSpPr>
            <a:spLocks noGrp="1"/>
          </p:cNvSpPr>
          <p:nvPr>
            <p:ph type="title"/>
          </p:nvPr>
        </p:nvSpPr>
        <p:spPr/>
        <p:txBody>
          <a:bodyPr/>
          <a:lstStyle/>
          <a:p>
            <a:r>
              <a:rPr lang="en-IN" b="1" dirty="0"/>
              <a:t>Webpack</a:t>
            </a:r>
          </a:p>
        </p:txBody>
      </p:sp>
      <p:sp>
        <p:nvSpPr>
          <p:cNvPr id="3" name="Content Placeholder 2">
            <a:extLst>
              <a:ext uri="{FF2B5EF4-FFF2-40B4-BE49-F238E27FC236}">
                <a16:creationId xmlns:a16="http://schemas.microsoft.com/office/drawing/2014/main" id="{28079501-BF0C-9887-4733-DB77FC0A1839}"/>
              </a:ext>
            </a:extLst>
          </p:cNvPr>
          <p:cNvSpPr>
            <a:spLocks noGrp="1"/>
          </p:cNvSpPr>
          <p:nvPr>
            <p:ph idx="1"/>
          </p:nvPr>
        </p:nvSpPr>
        <p:spPr/>
        <p:txBody>
          <a:bodyPr>
            <a:normAutofit fontScale="55000" lnSpcReduction="20000"/>
          </a:bodyPr>
          <a:lstStyle/>
          <a:p>
            <a:r>
              <a:rPr lang="en-US" dirty="0"/>
              <a:t>Webpack is a popular module bundler for JavaScript applications.</a:t>
            </a:r>
          </a:p>
          <a:p>
            <a:r>
              <a:rPr lang="en-US" dirty="0"/>
              <a:t>It takes different modules with dependencies and generates static assets.</a:t>
            </a:r>
          </a:p>
          <a:p>
            <a:r>
              <a:rPr lang="en-US" dirty="0"/>
              <a:t>It is used to efficiently manage, bundle, and serve web application resources.</a:t>
            </a:r>
          </a:p>
          <a:p>
            <a:r>
              <a:rPr lang="en-US" b="1" dirty="0"/>
              <a:t>To install: </a:t>
            </a:r>
            <a:r>
              <a:rPr lang="en-US" dirty="0" err="1"/>
              <a:t>npm</a:t>
            </a:r>
            <a:r>
              <a:rPr lang="en-US" dirty="0"/>
              <a:t> install webpack webpack-cli</a:t>
            </a:r>
          </a:p>
          <a:p>
            <a:r>
              <a:rPr lang="en-IN" b="1" dirty="0"/>
              <a:t>To setup:</a:t>
            </a:r>
          </a:p>
          <a:p>
            <a:r>
              <a:rPr lang="en-IN" dirty="0" err="1"/>
              <a:t>const</a:t>
            </a:r>
            <a:r>
              <a:rPr lang="en-IN" dirty="0"/>
              <a:t> path = require("path");</a:t>
            </a:r>
          </a:p>
          <a:p>
            <a:r>
              <a:rPr lang="en-IN" dirty="0" err="1"/>
              <a:t>module.exports</a:t>
            </a:r>
            <a:r>
              <a:rPr lang="en-IN" dirty="0"/>
              <a:t> = {</a:t>
            </a:r>
          </a:p>
          <a:p>
            <a:r>
              <a:rPr lang="en-IN" dirty="0"/>
              <a:t>  entry: "./app.js",</a:t>
            </a:r>
          </a:p>
          <a:p>
            <a:r>
              <a:rPr lang="en-IN" dirty="0"/>
              <a:t>  output: {</a:t>
            </a:r>
          </a:p>
          <a:p>
            <a:r>
              <a:rPr lang="en-IN" dirty="0"/>
              <a:t>    path: </a:t>
            </a:r>
            <a:r>
              <a:rPr lang="en-IN" dirty="0" err="1"/>
              <a:t>path.resolve</a:t>
            </a:r>
            <a:r>
              <a:rPr lang="en-IN" dirty="0"/>
              <a:t>(__</a:t>
            </a:r>
            <a:r>
              <a:rPr lang="en-IN" dirty="0" err="1"/>
              <a:t>dirname</a:t>
            </a:r>
            <a:r>
              <a:rPr lang="en-IN" dirty="0"/>
              <a:t>, "</a:t>
            </a:r>
            <a:r>
              <a:rPr lang="en-IN" dirty="0" err="1"/>
              <a:t>dist</a:t>
            </a:r>
            <a:r>
              <a:rPr lang="en-IN" dirty="0"/>
              <a:t>"),</a:t>
            </a:r>
          </a:p>
          <a:p>
            <a:r>
              <a:rPr lang="en-IN" dirty="0"/>
              <a:t>    filename: "bundle.js",</a:t>
            </a:r>
          </a:p>
          <a:p>
            <a:r>
              <a:rPr lang="en-IN" dirty="0"/>
              <a:t>  },</a:t>
            </a:r>
          </a:p>
          <a:p>
            <a:r>
              <a:rPr lang="en-IN" dirty="0"/>
              <a:t>};</a:t>
            </a:r>
          </a:p>
          <a:p>
            <a:r>
              <a:rPr lang="en-IN" dirty="0"/>
              <a:t>To compile: </a:t>
            </a:r>
            <a:r>
              <a:rPr lang="en-IN" dirty="0" err="1"/>
              <a:t>npx</a:t>
            </a:r>
            <a:r>
              <a:rPr lang="en-IN" dirty="0"/>
              <a:t> webpack --config webpack.config.js</a:t>
            </a:r>
          </a:p>
        </p:txBody>
      </p:sp>
    </p:spTree>
    <p:extLst>
      <p:ext uri="{BB962C8B-B14F-4D97-AF65-F5344CB8AC3E}">
        <p14:creationId xmlns:p14="http://schemas.microsoft.com/office/powerpoint/2010/main" val="274346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6640-B574-FE73-33C5-6BBF0BC93FC4}"/>
              </a:ext>
            </a:extLst>
          </p:cNvPr>
          <p:cNvSpPr>
            <a:spLocks noGrp="1"/>
          </p:cNvSpPr>
          <p:nvPr>
            <p:ph type="title"/>
          </p:nvPr>
        </p:nvSpPr>
        <p:spPr/>
        <p:txBody>
          <a:bodyPr/>
          <a:lstStyle/>
          <a:p>
            <a:r>
              <a:rPr lang="en-IN" b="1" dirty="0"/>
              <a:t>Babel</a:t>
            </a:r>
          </a:p>
        </p:txBody>
      </p:sp>
      <p:sp>
        <p:nvSpPr>
          <p:cNvPr id="3" name="Content Placeholder 2">
            <a:extLst>
              <a:ext uri="{FF2B5EF4-FFF2-40B4-BE49-F238E27FC236}">
                <a16:creationId xmlns:a16="http://schemas.microsoft.com/office/drawing/2014/main" id="{E84B7C26-C165-5541-5A4B-537CAA4B7905}"/>
              </a:ext>
            </a:extLst>
          </p:cNvPr>
          <p:cNvSpPr>
            <a:spLocks noGrp="1"/>
          </p:cNvSpPr>
          <p:nvPr>
            <p:ph idx="1"/>
          </p:nvPr>
        </p:nvSpPr>
        <p:spPr/>
        <p:txBody>
          <a:bodyPr/>
          <a:lstStyle/>
          <a:p>
            <a:r>
              <a:rPr lang="en-US" dirty="0"/>
              <a:t>Babel is a JavaScript </a:t>
            </a:r>
            <a:r>
              <a:rPr lang="en-US" dirty="0" err="1"/>
              <a:t>transpiler</a:t>
            </a:r>
            <a:r>
              <a:rPr lang="en-US" dirty="0"/>
              <a:t> widely used in modern web development and ReactJS.</a:t>
            </a:r>
          </a:p>
          <a:p>
            <a:r>
              <a:rPr lang="en-US" dirty="0"/>
              <a:t>It allows developers to write code using the latest JavaScript syntax (such as ES6/ES2015) without worrying about compatibility issues with older browsers that might not support these newer features.</a:t>
            </a:r>
          </a:p>
          <a:p>
            <a:r>
              <a:rPr lang="en-US" dirty="0"/>
              <a:t>Babel can also </a:t>
            </a:r>
            <a:r>
              <a:rPr lang="en-US" dirty="0" err="1"/>
              <a:t>transpile</a:t>
            </a:r>
            <a:r>
              <a:rPr lang="en-US" dirty="0"/>
              <a:t> JSX into JavaScript code.</a:t>
            </a:r>
            <a:endParaRPr lang="en-IN" dirty="0"/>
          </a:p>
        </p:txBody>
      </p:sp>
    </p:spTree>
    <p:extLst>
      <p:ext uri="{BB962C8B-B14F-4D97-AF65-F5344CB8AC3E}">
        <p14:creationId xmlns:p14="http://schemas.microsoft.com/office/powerpoint/2010/main" val="517409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BD76-CA30-AE5A-517B-D116D21D4BB5}"/>
              </a:ext>
            </a:extLst>
          </p:cNvPr>
          <p:cNvSpPr>
            <a:spLocks noGrp="1"/>
          </p:cNvSpPr>
          <p:nvPr>
            <p:ph type="title"/>
          </p:nvPr>
        </p:nvSpPr>
        <p:spPr/>
        <p:txBody>
          <a:bodyPr/>
          <a:lstStyle/>
          <a:p>
            <a:r>
              <a:rPr lang="en-IN" b="1" dirty="0"/>
              <a:t>JSX Limitations</a:t>
            </a:r>
          </a:p>
        </p:txBody>
      </p:sp>
      <p:sp>
        <p:nvSpPr>
          <p:cNvPr id="3" name="Content Placeholder 2">
            <a:extLst>
              <a:ext uri="{FF2B5EF4-FFF2-40B4-BE49-F238E27FC236}">
                <a16:creationId xmlns:a16="http://schemas.microsoft.com/office/drawing/2014/main" id="{1482A8AB-8234-A4AE-01F9-68DD07CC7FF2}"/>
              </a:ext>
            </a:extLst>
          </p:cNvPr>
          <p:cNvSpPr>
            <a:spLocks noGrp="1"/>
          </p:cNvSpPr>
          <p:nvPr>
            <p:ph idx="1"/>
          </p:nvPr>
        </p:nvSpPr>
        <p:spPr/>
        <p:txBody>
          <a:bodyPr/>
          <a:lstStyle/>
          <a:p>
            <a:r>
              <a:rPr lang="en-US" dirty="0"/>
              <a:t>JSX requires compilation before running in the browser.</a:t>
            </a:r>
          </a:p>
          <a:p>
            <a:r>
              <a:rPr lang="en-US" dirty="0"/>
              <a:t>Self-closing tags should include a trailing slash.</a:t>
            </a:r>
          </a:p>
          <a:p>
            <a:r>
              <a:rPr lang="en-US" dirty="0"/>
              <a:t>Potential naming conflicts with reserved words (e.g., class vs. </a:t>
            </a:r>
            <a:r>
              <a:rPr lang="en-US" dirty="0" err="1"/>
              <a:t>className</a:t>
            </a:r>
            <a:r>
              <a:rPr lang="en-US" dirty="0"/>
              <a:t>).</a:t>
            </a:r>
          </a:p>
          <a:p>
            <a:r>
              <a:rPr lang="en-US" dirty="0"/>
              <a:t>Wrapping elements in parentheses when multiple elements are returned.</a:t>
            </a:r>
          </a:p>
          <a:p>
            <a:r>
              <a:rPr lang="en-US" dirty="0"/>
              <a:t>No direct HTML comments; use {/* ... */}.</a:t>
            </a:r>
            <a:endParaRPr lang="en-IN" dirty="0"/>
          </a:p>
        </p:txBody>
      </p:sp>
    </p:spTree>
    <p:extLst>
      <p:ext uri="{BB962C8B-B14F-4D97-AF65-F5344CB8AC3E}">
        <p14:creationId xmlns:p14="http://schemas.microsoft.com/office/powerpoint/2010/main" val="1540761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A813-F2DB-3681-9592-D52C3D6B4EC0}"/>
              </a:ext>
            </a:extLst>
          </p:cNvPr>
          <p:cNvSpPr>
            <a:spLocks noGrp="1"/>
          </p:cNvSpPr>
          <p:nvPr>
            <p:ph type="title"/>
          </p:nvPr>
        </p:nvSpPr>
        <p:spPr/>
        <p:txBody>
          <a:bodyPr/>
          <a:lstStyle/>
          <a:p>
            <a:r>
              <a:rPr lang="en-IN" b="1" dirty="0"/>
              <a:t>JSX</a:t>
            </a:r>
          </a:p>
        </p:txBody>
      </p:sp>
      <p:sp>
        <p:nvSpPr>
          <p:cNvPr id="3" name="Content Placeholder 2">
            <a:extLst>
              <a:ext uri="{FF2B5EF4-FFF2-40B4-BE49-F238E27FC236}">
                <a16:creationId xmlns:a16="http://schemas.microsoft.com/office/drawing/2014/main" id="{2A43DAF8-6FB3-A6AC-624D-719042209B47}"/>
              </a:ext>
            </a:extLst>
          </p:cNvPr>
          <p:cNvSpPr>
            <a:spLocks noGrp="1"/>
          </p:cNvSpPr>
          <p:nvPr>
            <p:ph idx="1"/>
          </p:nvPr>
        </p:nvSpPr>
        <p:spPr/>
        <p:txBody>
          <a:bodyPr/>
          <a:lstStyle/>
          <a:p>
            <a:r>
              <a:rPr lang="en-US" dirty="0"/>
              <a:t>JSX (JavaScript XML) is a syntax extension for JavaScript often used with React.</a:t>
            </a:r>
          </a:p>
          <a:p>
            <a:r>
              <a:rPr lang="en-US" dirty="0"/>
              <a:t>JSX allows you to write HTML-like code within your JavaScript code.</a:t>
            </a:r>
          </a:p>
          <a:p>
            <a:r>
              <a:rPr lang="en-US" dirty="0"/>
              <a:t>This makes easier to define the structure of your UI components.</a:t>
            </a:r>
          </a:p>
          <a:p>
            <a:r>
              <a:rPr lang="en-US" dirty="0"/>
              <a:t>JSX is not limited to React and can be used in other JavaScript frameworks as well.</a:t>
            </a:r>
          </a:p>
          <a:p>
            <a:endParaRPr lang="en-IN" dirty="0"/>
          </a:p>
        </p:txBody>
      </p:sp>
    </p:spTree>
    <p:extLst>
      <p:ext uri="{BB962C8B-B14F-4D97-AF65-F5344CB8AC3E}">
        <p14:creationId xmlns:p14="http://schemas.microsoft.com/office/powerpoint/2010/main" val="240793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1C4D-D21F-B402-C53B-DD57F34CE9C6}"/>
              </a:ext>
            </a:extLst>
          </p:cNvPr>
          <p:cNvSpPr>
            <a:spLocks noGrp="1"/>
          </p:cNvSpPr>
          <p:nvPr>
            <p:ph type="title"/>
          </p:nvPr>
        </p:nvSpPr>
        <p:spPr>
          <a:xfrm>
            <a:off x="628650" y="2766218"/>
            <a:ext cx="7886700" cy="1325563"/>
          </a:xfrm>
        </p:spPr>
        <p:txBody>
          <a:bodyPr/>
          <a:lstStyle/>
          <a:p>
            <a:pPr algn="ctr"/>
            <a:r>
              <a:rPr lang="en-IN" dirty="0"/>
              <a:t>END</a:t>
            </a:r>
          </a:p>
        </p:txBody>
      </p:sp>
    </p:spTree>
    <p:extLst>
      <p:ext uri="{BB962C8B-B14F-4D97-AF65-F5344CB8AC3E}">
        <p14:creationId xmlns:p14="http://schemas.microsoft.com/office/powerpoint/2010/main" val="40485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FB4E-BD37-3E86-518C-268ECFD41B08}"/>
              </a:ext>
            </a:extLst>
          </p:cNvPr>
          <p:cNvSpPr>
            <a:spLocks noGrp="1"/>
          </p:cNvSpPr>
          <p:nvPr>
            <p:ph type="title"/>
          </p:nvPr>
        </p:nvSpPr>
        <p:spPr/>
        <p:txBody>
          <a:bodyPr/>
          <a:lstStyle/>
          <a:p>
            <a:r>
              <a:rPr lang="en-IN" b="1" dirty="0"/>
              <a:t>What is React?</a:t>
            </a:r>
          </a:p>
        </p:txBody>
      </p:sp>
      <p:sp>
        <p:nvSpPr>
          <p:cNvPr id="3" name="Content Placeholder 2">
            <a:extLst>
              <a:ext uri="{FF2B5EF4-FFF2-40B4-BE49-F238E27FC236}">
                <a16:creationId xmlns:a16="http://schemas.microsoft.com/office/drawing/2014/main" id="{947195F9-B8DB-5F35-1974-1A3B73B3073C}"/>
              </a:ext>
            </a:extLst>
          </p:cNvPr>
          <p:cNvSpPr>
            <a:spLocks noGrp="1"/>
          </p:cNvSpPr>
          <p:nvPr>
            <p:ph idx="1"/>
          </p:nvPr>
        </p:nvSpPr>
        <p:spPr/>
        <p:txBody>
          <a:bodyPr/>
          <a:lstStyle/>
          <a:p>
            <a:r>
              <a:rPr lang="en-US" dirty="0"/>
              <a:t>React is a </a:t>
            </a:r>
            <a:r>
              <a:rPr lang="en-US" b="1" dirty="0"/>
              <a:t>JavaScript library</a:t>
            </a:r>
            <a:r>
              <a:rPr lang="en-US" dirty="0"/>
              <a:t> for building dynamic </a:t>
            </a:r>
            <a:r>
              <a:rPr lang="en-US" b="1" dirty="0"/>
              <a:t>user interfaces</a:t>
            </a:r>
            <a:r>
              <a:rPr lang="en-US" dirty="0"/>
              <a:t>.</a:t>
            </a:r>
          </a:p>
          <a:p>
            <a:r>
              <a:rPr lang="en-US" dirty="0"/>
              <a:t>It was developed at Facebook in 2011.</a:t>
            </a:r>
          </a:p>
          <a:p>
            <a:r>
              <a:rPr lang="en-US" dirty="0"/>
              <a:t>And open-Sourced in 2013.</a:t>
            </a:r>
          </a:p>
          <a:p>
            <a:r>
              <a:rPr lang="en-US" dirty="0"/>
              <a:t>React is the </a:t>
            </a:r>
            <a:r>
              <a:rPr lang="en-US" b="1" dirty="0"/>
              <a:t>most widely used</a:t>
            </a:r>
            <a:r>
              <a:rPr lang="en-US" dirty="0"/>
              <a:t> front-end framework.</a:t>
            </a:r>
          </a:p>
          <a:p>
            <a:r>
              <a:rPr lang="en-US" dirty="0"/>
              <a:t>React is </a:t>
            </a:r>
            <a:r>
              <a:rPr lang="en-US" b="1" dirty="0"/>
              <a:t>declarative</a:t>
            </a:r>
            <a:r>
              <a:rPr lang="en-US" dirty="0"/>
              <a:t>.</a:t>
            </a:r>
          </a:p>
          <a:p>
            <a:r>
              <a:rPr lang="en-US" dirty="0"/>
              <a:t>Used to build </a:t>
            </a:r>
            <a:r>
              <a:rPr lang="en-US" b="1" dirty="0"/>
              <a:t>web</a:t>
            </a:r>
            <a:r>
              <a:rPr lang="en-US" dirty="0"/>
              <a:t> and </a:t>
            </a:r>
            <a:r>
              <a:rPr lang="en-US" b="1" dirty="0"/>
              <a:t>native</a:t>
            </a:r>
            <a:r>
              <a:rPr lang="en-US" dirty="0"/>
              <a:t> mobile </a:t>
            </a:r>
            <a:br>
              <a:rPr lang="en-US" dirty="0"/>
            </a:br>
            <a:r>
              <a:rPr lang="en-US" dirty="0"/>
              <a:t>and desktop applications.</a:t>
            </a:r>
            <a:endParaRPr lang="en-IN" dirty="0"/>
          </a:p>
        </p:txBody>
      </p:sp>
      <p:pic>
        <p:nvPicPr>
          <p:cNvPr id="5" name="Picture 4">
            <a:extLst>
              <a:ext uri="{FF2B5EF4-FFF2-40B4-BE49-F238E27FC236}">
                <a16:creationId xmlns:a16="http://schemas.microsoft.com/office/drawing/2014/main" id="{C2F1041F-67A6-EA2C-174D-C7B6640C8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82" y="4095095"/>
            <a:ext cx="2081868" cy="2081868"/>
          </a:xfrm>
          <a:prstGeom prst="rect">
            <a:avLst/>
          </a:prstGeom>
        </p:spPr>
      </p:pic>
    </p:spTree>
    <p:extLst>
      <p:ext uri="{BB962C8B-B14F-4D97-AF65-F5344CB8AC3E}">
        <p14:creationId xmlns:p14="http://schemas.microsoft.com/office/powerpoint/2010/main" val="173187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5A62-22AB-CCA0-C263-CF7EFA55A102}"/>
              </a:ext>
            </a:extLst>
          </p:cNvPr>
          <p:cNvSpPr>
            <a:spLocks noGrp="1"/>
          </p:cNvSpPr>
          <p:nvPr>
            <p:ph type="title"/>
          </p:nvPr>
        </p:nvSpPr>
        <p:spPr/>
        <p:txBody>
          <a:bodyPr/>
          <a:lstStyle/>
          <a:p>
            <a:r>
              <a:rPr lang="en-IN" b="1" dirty="0"/>
              <a:t>Library vs Framework</a:t>
            </a:r>
          </a:p>
        </p:txBody>
      </p:sp>
      <p:sp>
        <p:nvSpPr>
          <p:cNvPr id="3" name="Text Placeholder 2">
            <a:extLst>
              <a:ext uri="{FF2B5EF4-FFF2-40B4-BE49-F238E27FC236}">
                <a16:creationId xmlns:a16="http://schemas.microsoft.com/office/drawing/2014/main" id="{BAFF988B-35B7-9687-1997-B0B4F62C5952}"/>
              </a:ext>
            </a:extLst>
          </p:cNvPr>
          <p:cNvSpPr>
            <a:spLocks noGrp="1"/>
          </p:cNvSpPr>
          <p:nvPr>
            <p:ph type="body" idx="1"/>
          </p:nvPr>
        </p:nvSpPr>
        <p:spPr/>
        <p:txBody>
          <a:bodyPr>
            <a:normAutofit/>
          </a:bodyPr>
          <a:lstStyle/>
          <a:p>
            <a:r>
              <a:rPr lang="en-IN" sz="2800" dirty="0"/>
              <a:t>Library</a:t>
            </a:r>
          </a:p>
        </p:txBody>
      </p:sp>
      <p:sp>
        <p:nvSpPr>
          <p:cNvPr id="4" name="Content Placeholder 3">
            <a:extLst>
              <a:ext uri="{FF2B5EF4-FFF2-40B4-BE49-F238E27FC236}">
                <a16:creationId xmlns:a16="http://schemas.microsoft.com/office/drawing/2014/main" id="{62FE0C0B-0D66-FAA8-FC61-41ED4EF4E224}"/>
              </a:ext>
            </a:extLst>
          </p:cNvPr>
          <p:cNvSpPr>
            <a:spLocks noGrp="1"/>
          </p:cNvSpPr>
          <p:nvPr>
            <p:ph sz="half" idx="2"/>
          </p:nvPr>
        </p:nvSpPr>
        <p:spPr/>
        <p:txBody>
          <a:bodyPr>
            <a:normAutofit/>
          </a:bodyPr>
          <a:lstStyle/>
          <a:p>
            <a:r>
              <a:rPr lang="en-US" sz="2000" dirty="0"/>
              <a:t>Library is a collection of pre-written code, routines, and functions that can be used to perform specific operations.</a:t>
            </a:r>
          </a:p>
          <a:p>
            <a:r>
              <a:rPr lang="en-US" sz="2000" dirty="0"/>
              <a:t>Call specific method or function to perform a task.</a:t>
            </a:r>
          </a:p>
          <a:p>
            <a:r>
              <a:rPr lang="en-US" sz="2000" dirty="0"/>
              <a:t>The control flow of the application remains with the developer.</a:t>
            </a:r>
          </a:p>
          <a:p>
            <a:r>
              <a:rPr lang="en-IN" sz="2000" dirty="0"/>
              <a:t>Example: React JS, jQuery.</a:t>
            </a:r>
          </a:p>
        </p:txBody>
      </p:sp>
      <p:sp>
        <p:nvSpPr>
          <p:cNvPr id="5" name="Text Placeholder 4">
            <a:extLst>
              <a:ext uri="{FF2B5EF4-FFF2-40B4-BE49-F238E27FC236}">
                <a16:creationId xmlns:a16="http://schemas.microsoft.com/office/drawing/2014/main" id="{459218EB-01CE-A571-ABAF-1932246A6B95}"/>
              </a:ext>
            </a:extLst>
          </p:cNvPr>
          <p:cNvSpPr>
            <a:spLocks noGrp="1"/>
          </p:cNvSpPr>
          <p:nvPr>
            <p:ph type="body" sz="quarter" idx="3"/>
          </p:nvPr>
        </p:nvSpPr>
        <p:spPr/>
        <p:txBody>
          <a:bodyPr>
            <a:normAutofit/>
          </a:bodyPr>
          <a:lstStyle/>
          <a:p>
            <a:r>
              <a:rPr lang="en-IN" sz="2800" dirty="0"/>
              <a:t>Framework</a:t>
            </a:r>
          </a:p>
        </p:txBody>
      </p:sp>
      <p:sp>
        <p:nvSpPr>
          <p:cNvPr id="6" name="Content Placeholder 5">
            <a:extLst>
              <a:ext uri="{FF2B5EF4-FFF2-40B4-BE49-F238E27FC236}">
                <a16:creationId xmlns:a16="http://schemas.microsoft.com/office/drawing/2014/main" id="{25205D7A-27E1-822B-E6A8-A4B973745092}"/>
              </a:ext>
            </a:extLst>
          </p:cNvPr>
          <p:cNvSpPr>
            <a:spLocks noGrp="1"/>
          </p:cNvSpPr>
          <p:nvPr>
            <p:ph sz="quarter" idx="4"/>
          </p:nvPr>
        </p:nvSpPr>
        <p:spPr/>
        <p:txBody>
          <a:bodyPr>
            <a:normAutofit/>
          </a:bodyPr>
          <a:lstStyle/>
          <a:p>
            <a:r>
              <a:rPr lang="en-US" sz="2000" dirty="0"/>
              <a:t>Framework is a more comprehensive set of tools, rules, and conventions that provide a particular structure to build applications.</a:t>
            </a:r>
          </a:p>
          <a:p>
            <a:r>
              <a:rPr lang="en-US" sz="2000" dirty="0"/>
              <a:t>Write code within the specific framework’s design.</a:t>
            </a:r>
          </a:p>
          <a:p>
            <a:r>
              <a:rPr lang="en-US" sz="2000" dirty="0"/>
              <a:t>The framework decides the control flow and developer fill in their code.</a:t>
            </a:r>
          </a:p>
          <a:p>
            <a:r>
              <a:rPr lang="en-US" sz="2000" dirty="0"/>
              <a:t>Example: Angular, Next JS.</a:t>
            </a:r>
            <a:endParaRPr lang="en-IN" sz="2000" dirty="0"/>
          </a:p>
        </p:txBody>
      </p:sp>
    </p:spTree>
    <p:extLst>
      <p:ext uri="{BB962C8B-B14F-4D97-AF65-F5344CB8AC3E}">
        <p14:creationId xmlns:p14="http://schemas.microsoft.com/office/powerpoint/2010/main" val="96649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22EF-DA69-FD37-DDF6-AA0E624D4A3C}"/>
              </a:ext>
            </a:extLst>
          </p:cNvPr>
          <p:cNvSpPr>
            <a:spLocks noGrp="1"/>
          </p:cNvSpPr>
          <p:nvPr>
            <p:ph type="title"/>
          </p:nvPr>
        </p:nvSpPr>
        <p:spPr/>
        <p:txBody>
          <a:bodyPr/>
          <a:lstStyle/>
          <a:p>
            <a:r>
              <a:rPr lang="en-IN" b="1" dirty="0"/>
              <a:t>React vs Angular vs Vue</a:t>
            </a:r>
          </a:p>
        </p:txBody>
      </p:sp>
      <p:pic>
        <p:nvPicPr>
          <p:cNvPr id="4" name="Content Placeholder 3">
            <a:extLst>
              <a:ext uri="{FF2B5EF4-FFF2-40B4-BE49-F238E27FC236}">
                <a16:creationId xmlns:a16="http://schemas.microsoft.com/office/drawing/2014/main" id="{CBBD7717-61F6-6737-7D61-8EE2FF5D32E3}"/>
              </a:ext>
            </a:extLst>
          </p:cNvPr>
          <p:cNvPicPr>
            <a:picLocks noGrp="1" noChangeAspect="1"/>
          </p:cNvPicPr>
          <p:nvPr>
            <p:ph idx="1"/>
          </p:nvPr>
        </p:nvPicPr>
        <p:blipFill>
          <a:blip r:embed="rId2"/>
          <a:stretch>
            <a:fillRect/>
          </a:stretch>
        </p:blipFill>
        <p:spPr>
          <a:xfrm>
            <a:off x="628650" y="2142817"/>
            <a:ext cx="7886700" cy="3716953"/>
          </a:xfrm>
          <a:prstGeom prst="rect">
            <a:avLst/>
          </a:prstGeom>
        </p:spPr>
      </p:pic>
    </p:spTree>
    <p:extLst>
      <p:ext uri="{BB962C8B-B14F-4D97-AF65-F5344CB8AC3E}">
        <p14:creationId xmlns:p14="http://schemas.microsoft.com/office/powerpoint/2010/main" val="187592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9E04-4AAC-C5BA-915E-A7F659C1FF04}"/>
              </a:ext>
            </a:extLst>
          </p:cNvPr>
          <p:cNvSpPr>
            <a:spLocks noGrp="1"/>
          </p:cNvSpPr>
          <p:nvPr>
            <p:ph type="title"/>
          </p:nvPr>
        </p:nvSpPr>
        <p:spPr/>
        <p:txBody>
          <a:bodyPr/>
          <a:lstStyle/>
          <a:p>
            <a:r>
              <a:rPr lang="en-IN" b="1" dirty="0"/>
              <a:t>JavaScript Essentials</a:t>
            </a:r>
          </a:p>
        </p:txBody>
      </p:sp>
      <p:sp>
        <p:nvSpPr>
          <p:cNvPr id="3" name="Content Placeholder 2">
            <a:extLst>
              <a:ext uri="{FF2B5EF4-FFF2-40B4-BE49-F238E27FC236}">
                <a16:creationId xmlns:a16="http://schemas.microsoft.com/office/drawing/2014/main" id="{4767E499-094D-B25D-40DB-7DE93DF61F53}"/>
              </a:ext>
            </a:extLst>
          </p:cNvPr>
          <p:cNvSpPr>
            <a:spLocks noGrp="1"/>
          </p:cNvSpPr>
          <p:nvPr>
            <p:ph idx="1"/>
          </p:nvPr>
        </p:nvSpPr>
        <p:spPr/>
        <p:txBody>
          <a:bodyPr/>
          <a:lstStyle/>
          <a:p>
            <a:r>
              <a:rPr lang="en-IN" dirty="0"/>
              <a:t>Functions and Arrow Functions</a:t>
            </a:r>
          </a:p>
          <a:p>
            <a:r>
              <a:rPr lang="en-IN" dirty="0"/>
              <a:t>Template Literals / String Literals</a:t>
            </a:r>
          </a:p>
          <a:p>
            <a:r>
              <a:rPr lang="en-IN" dirty="0"/>
              <a:t>Callback functions</a:t>
            </a:r>
          </a:p>
          <a:p>
            <a:r>
              <a:rPr lang="en-IN" dirty="0"/>
              <a:t>Array Methods (filter and map)</a:t>
            </a:r>
          </a:p>
          <a:p>
            <a:r>
              <a:rPr lang="en-IN" dirty="0"/>
              <a:t>Object Destructuring</a:t>
            </a:r>
          </a:p>
          <a:p>
            <a:r>
              <a:rPr lang="en-IN" dirty="0"/>
              <a:t>Array Destructuring</a:t>
            </a:r>
          </a:p>
          <a:p>
            <a:r>
              <a:rPr lang="en-IN" dirty="0"/>
              <a:t>Spread Operator</a:t>
            </a:r>
          </a:p>
          <a:p>
            <a:r>
              <a:rPr lang="en-IN" dirty="0"/>
              <a:t>Imports and Exports</a:t>
            </a:r>
          </a:p>
        </p:txBody>
      </p:sp>
    </p:spTree>
    <p:extLst>
      <p:ext uri="{BB962C8B-B14F-4D97-AF65-F5344CB8AC3E}">
        <p14:creationId xmlns:p14="http://schemas.microsoft.com/office/powerpoint/2010/main" val="413443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C105-7ED2-1519-421C-E57C252C19A9}"/>
              </a:ext>
            </a:extLst>
          </p:cNvPr>
          <p:cNvSpPr>
            <a:spLocks noGrp="1"/>
          </p:cNvSpPr>
          <p:nvPr>
            <p:ph type="title"/>
          </p:nvPr>
        </p:nvSpPr>
        <p:spPr/>
        <p:txBody>
          <a:bodyPr/>
          <a:lstStyle/>
          <a:p>
            <a:r>
              <a:rPr lang="en-IN" b="1" dirty="0"/>
              <a:t>What is NodeJS?</a:t>
            </a:r>
          </a:p>
        </p:txBody>
      </p:sp>
      <p:sp>
        <p:nvSpPr>
          <p:cNvPr id="3" name="Content Placeholder 2">
            <a:extLst>
              <a:ext uri="{FF2B5EF4-FFF2-40B4-BE49-F238E27FC236}">
                <a16:creationId xmlns:a16="http://schemas.microsoft.com/office/drawing/2014/main" id="{669B2EB4-7EFC-0587-C7AA-7D25A0C21648}"/>
              </a:ext>
            </a:extLst>
          </p:cNvPr>
          <p:cNvSpPr>
            <a:spLocks noGrp="1"/>
          </p:cNvSpPr>
          <p:nvPr>
            <p:ph idx="1"/>
          </p:nvPr>
        </p:nvSpPr>
        <p:spPr/>
        <p:txBody>
          <a:bodyPr/>
          <a:lstStyle/>
          <a:p>
            <a:r>
              <a:rPr lang="en-IN" dirty="0"/>
              <a:t>Node JS is an open-source, cross platform, javascript runtime environment.</a:t>
            </a:r>
          </a:p>
          <a:p>
            <a:r>
              <a:rPr lang="en-US" dirty="0"/>
              <a:t>Node.js runs the V8 JavaScript engine, the core of Google Chrome, outside of the browser.</a:t>
            </a:r>
          </a:p>
          <a:p>
            <a:r>
              <a:rPr lang="en-IN" dirty="0"/>
              <a:t>Application: Server-side, IOT applications, Streaming applications, CMS, e-commerce.</a:t>
            </a:r>
          </a:p>
        </p:txBody>
      </p:sp>
      <p:pic>
        <p:nvPicPr>
          <p:cNvPr id="5" name="Picture 4">
            <a:extLst>
              <a:ext uri="{FF2B5EF4-FFF2-40B4-BE49-F238E27FC236}">
                <a16:creationId xmlns:a16="http://schemas.microsoft.com/office/drawing/2014/main" id="{82744AD2-3E31-D0FA-D1AC-87A0247FA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793" y="4848567"/>
            <a:ext cx="1114414" cy="1194015"/>
          </a:xfrm>
          <a:prstGeom prst="rect">
            <a:avLst/>
          </a:prstGeom>
        </p:spPr>
      </p:pic>
    </p:spTree>
    <p:extLst>
      <p:ext uri="{BB962C8B-B14F-4D97-AF65-F5344CB8AC3E}">
        <p14:creationId xmlns:p14="http://schemas.microsoft.com/office/powerpoint/2010/main" val="108430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765E-B966-4526-3FD2-7F7526E62C72}"/>
              </a:ext>
            </a:extLst>
          </p:cNvPr>
          <p:cNvSpPr>
            <a:spLocks noGrp="1"/>
          </p:cNvSpPr>
          <p:nvPr>
            <p:ph type="title"/>
          </p:nvPr>
        </p:nvSpPr>
        <p:spPr/>
        <p:txBody>
          <a:bodyPr/>
          <a:lstStyle/>
          <a:p>
            <a:r>
              <a:rPr lang="en-IN" b="1" dirty="0"/>
              <a:t>Working of Browser</a:t>
            </a:r>
          </a:p>
        </p:txBody>
      </p:sp>
      <p:sp>
        <p:nvSpPr>
          <p:cNvPr id="6" name="Rectangle 5">
            <a:extLst>
              <a:ext uri="{FF2B5EF4-FFF2-40B4-BE49-F238E27FC236}">
                <a16:creationId xmlns:a16="http://schemas.microsoft.com/office/drawing/2014/main" id="{7D3826D7-0CBF-6271-8ADA-90B555E658F3}"/>
              </a:ext>
            </a:extLst>
          </p:cNvPr>
          <p:cNvSpPr/>
          <p:nvPr/>
        </p:nvSpPr>
        <p:spPr>
          <a:xfrm>
            <a:off x="857839" y="1690689"/>
            <a:ext cx="4260916" cy="23661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V8 Engine</a:t>
            </a:r>
          </a:p>
        </p:txBody>
      </p:sp>
      <p:sp>
        <p:nvSpPr>
          <p:cNvPr id="7" name="Rectangle 6">
            <a:extLst>
              <a:ext uri="{FF2B5EF4-FFF2-40B4-BE49-F238E27FC236}">
                <a16:creationId xmlns:a16="http://schemas.microsoft.com/office/drawing/2014/main" id="{1FC1AACE-71D6-047F-7BDA-5A949B33931A}"/>
              </a:ext>
            </a:extLst>
          </p:cNvPr>
          <p:cNvSpPr/>
          <p:nvPr/>
        </p:nvSpPr>
        <p:spPr>
          <a:xfrm>
            <a:off x="5618375" y="1690689"/>
            <a:ext cx="2667786" cy="42481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Browser API</a:t>
            </a:r>
          </a:p>
          <a:p>
            <a:pPr algn="ctr"/>
            <a:r>
              <a:rPr lang="en-IN" dirty="0"/>
              <a:t>DOM</a:t>
            </a:r>
          </a:p>
          <a:p>
            <a:pPr algn="ctr"/>
            <a:r>
              <a:rPr lang="en-IN" dirty="0"/>
              <a:t>Timers</a:t>
            </a:r>
          </a:p>
          <a:p>
            <a:pPr algn="ctr"/>
            <a:r>
              <a:rPr lang="en-IN" dirty="0"/>
              <a:t>Etc.,</a:t>
            </a:r>
          </a:p>
        </p:txBody>
      </p:sp>
      <p:sp>
        <p:nvSpPr>
          <p:cNvPr id="8" name="Rectangle: Rounded Corners 7">
            <a:extLst>
              <a:ext uri="{FF2B5EF4-FFF2-40B4-BE49-F238E27FC236}">
                <a16:creationId xmlns:a16="http://schemas.microsoft.com/office/drawing/2014/main" id="{04EE0303-2A93-4F87-3633-EBE0797A1218}"/>
              </a:ext>
            </a:extLst>
          </p:cNvPr>
          <p:cNvSpPr/>
          <p:nvPr/>
        </p:nvSpPr>
        <p:spPr>
          <a:xfrm>
            <a:off x="857839" y="5335571"/>
            <a:ext cx="4260916" cy="6033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Callback Queue</a:t>
            </a:r>
          </a:p>
        </p:txBody>
      </p:sp>
      <p:sp>
        <p:nvSpPr>
          <p:cNvPr id="9" name="Arrow: Curved Right 8">
            <a:extLst>
              <a:ext uri="{FF2B5EF4-FFF2-40B4-BE49-F238E27FC236}">
                <a16:creationId xmlns:a16="http://schemas.microsoft.com/office/drawing/2014/main" id="{75257123-E851-B5E0-73AC-C69CBF2D6938}"/>
              </a:ext>
            </a:extLst>
          </p:cNvPr>
          <p:cNvSpPr/>
          <p:nvPr/>
        </p:nvSpPr>
        <p:spPr>
          <a:xfrm rot="10800000" flipV="1">
            <a:off x="3026004" y="4433064"/>
            <a:ext cx="395925" cy="60331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Left 9">
            <a:extLst>
              <a:ext uri="{FF2B5EF4-FFF2-40B4-BE49-F238E27FC236}">
                <a16:creationId xmlns:a16="http://schemas.microsoft.com/office/drawing/2014/main" id="{81727E8F-9367-5175-DFA3-59E880AF36A5}"/>
              </a:ext>
            </a:extLst>
          </p:cNvPr>
          <p:cNvSpPr/>
          <p:nvPr/>
        </p:nvSpPr>
        <p:spPr>
          <a:xfrm rot="10800000">
            <a:off x="2526384" y="4394535"/>
            <a:ext cx="395925" cy="603316"/>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TextBox 10">
            <a:extLst>
              <a:ext uri="{FF2B5EF4-FFF2-40B4-BE49-F238E27FC236}">
                <a16:creationId xmlns:a16="http://schemas.microsoft.com/office/drawing/2014/main" id="{0BA13041-B6DD-A957-10FF-87DEE439D79E}"/>
              </a:ext>
            </a:extLst>
          </p:cNvPr>
          <p:cNvSpPr txBox="1"/>
          <p:nvPr/>
        </p:nvSpPr>
        <p:spPr>
          <a:xfrm>
            <a:off x="1820185" y="4511528"/>
            <a:ext cx="2279663" cy="369332"/>
          </a:xfrm>
          <a:prstGeom prst="rect">
            <a:avLst/>
          </a:prstGeom>
          <a:noFill/>
        </p:spPr>
        <p:txBody>
          <a:bodyPr wrap="none" rtlCol="0">
            <a:spAutoFit/>
          </a:bodyPr>
          <a:lstStyle/>
          <a:p>
            <a:r>
              <a:rPr lang="en-IN" dirty="0"/>
              <a:t>Event                     Loop</a:t>
            </a:r>
          </a:p>
        </p:txBody>
      </p:sp>
      <p:cxnSp>
        <p:nvCxnSpPr>
          <p:cNvPr id="13" name="Straight Arrow Connector 12">
            <a:extLst>
              <a:ext uri="{FF2B5EF4-FFF2-40B4-BE49-F238E27FC236}">
                <a16:creationId xmlns:a16="http://schemas.microsoft.com/office/drawing/2014/main" id="{780B6A80-4700-FD1A-99BA-23274C5D5E62}"/>
              </a:ext>
            </a:extLst>
          </p:cNvPr>
          <p:cNvCxnSpPr>
            <a:stCxn id="6" idx="3"/>
          </p:cNvCxnSpPr>
          <p:nvPr/>
        </p:nvCxnSpPr>
        <p:spPr>
          <a:xfrm>
            <a:off x="5118755" y="2873753"/>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50B0FB-F5D1-4937-F67E-8A7329102A2C}"/>
              </a:ext>
            </a:extLst>
          </p:cNvPr>
          <p:cNvCxnSpPr>
            <a:endCxn id="8" idx="3"/>
          </p:cNvCxnSpPr>
          <p:nvPr/>
        </p:nvCxnSpPr>
        <p:spPr>
          <a:xfrm flipH="1">
            <a:off x="5118755" y="5637229"/>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ABFF82-3D68-2F38-86E2-5F966C488C1A}"/>
              </a:ext>
            </a:extLst>
          </p:cNvPr>
          <p:cNvCxnSpPr>
            <a:stCxn id="8" idx="0"/>
          </p:cNvCxnSpPr>
          <p:nvPr/>
        </p:nvCxnSpPr>
        <p:spPr>
          <a:xfrm flipV="1">
            <a:off x="2988297" y="5036380"/>
            <a:ext cx="0" cy="299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B4F0EA-0BBE-81EC-215B-485349B79DF4}"/>
              </a:ext>
            </a:extLst>
          </p:cNvPr>
          <p:cNvCxnSpPr>
            <a:cxnSpLocks/>
            <a:endCxn id="6" idx="2"/>
          </p:cNvCxnSpPr>
          <p:nvPr/>
        </p:nvCxnSpPr>
        <p:spPr>
          <a:xfrm flipV="1">
            <a:off x="2988297" y="4056817"/>
            <a:ext cx="0" cy="299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13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92D5-707D-249F-B8F6-2C210D0115BA}"/>
              </a:ext>
            </a:extLst>
          </p:cNvPr>
          <p:cNvSpPr>
            <a:spLocks noGrp="1"/>
          </p:cNvSpPr>
          <p:nvPr>
            <p:ph type="title"/>
          </p:nvPr>
        </p:nvSpPr>
        <p:spPr/>
        <p:txBody>
          <a:bodyPr/>
          <a:lstStyle/>
          <a:p>
            <a:r>
              <a:rPr lang="en-IN" b="1" dirty="0"/>
              <a:t>JS Engine</a:t>
            </a:r>
          </a:p>
        </p:txBody>
      </p:sp>
      <p:sp>
        <p:nvSpPr>
          <p:cNvPr id="3" name="Content Placeholder 2">
            <a:extLst>
              <a:ext uri="{FF2B5EF4-FFF2-40B4-BE49-F238E27FC236}">
                <a16:creationId xmlns:a16="http://schemas.microsoft.com/office/drawing/2014/main" id="{26F02A06-29EE-A314-3A94-E44F188960DB}"/>
              </a:ext>
            </a:extLst>
          </p:cNvPr>
          <p:cNvSpPr>
            <a:spLocks noGrp="1"/>
          </p:cNvSpPr>
          <p:nvPr>
            <p:ph idx="1"/>
          </p:nvPr>
        </p:nvSpPr>
        <p:spPr/>
        <p:txBody>
          <a:bodyPr>
            <a:normAutofit fontScale="85000" lnSpcReduction="20000"/>
          </a:bodyPr>
          <a:lstStyle/>
          <a:p>
            <a:r>
              <a:rPr lang="en-US" b="1" dirty="0"/>
              <a:t>Call Stack:</a:t>
            </a:r>
            <a:r>
              <a:rPr lang="en-US" dirty="0"/>
              <a:t> The call stack is where JavaScript keeps track of function calls. When a function is called, it's added to the top of the stack, and when it returns, it's removed from the stack. The call stack is synchronous and works in a last-in, first-out (LIFO) manner.</a:t>
            </a:r>
          </a:p>
          <a:p>
            <a:r>
              <a:rPr lang="en-US" b="1" dirty="0"/>
              <a:t>Callback Queue (Task Queue):</a:t>
            </a:r>
            <a:r>
              <a:rPr lang="en-US" dirty="0"/>
              <a:t> The callback queue is also known as the task queue. It stores functions (callbacks) that are ready to be executed. These functions are usually added to the queue after completing asynchronous operations, such as I/O, timers, or network requests.</a:t>
            </a:r>
          </a:p>
          <a:p>
            <a:r>
              <a:rPr lang="en-US" b="1" dirty="0"/>
              <a:t>Event Loop:</a:t>
            </a:r>
            <a:r>
              <a:rPr lang="en-US" dirty="0"/>
              <a:t> The event loop is a continuous process that constantly checks the call stack and the callback queue. It's responsible for moving functions from the callback queue to the call stack, effectively scheduling and executing asynchronous operations.</a:t>
            </a:r>
            <a:endParaRPr lang="en-IN" dirty="0"/>
          </a:p>
        </p:txBody>
      </p:sp>
    </p:spTree>
    <p:extLst>
      <p:ext uri="{BB962C8B-B14F-4D97-AF65-F5344CB8AC3E}">
        <p14:creationId xmlns:p14="http://schemas.microsoft.com/office/powerpoint/2010/main" val="400991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AEF-96CA-E607-9CA8-30A19E29B773}"/>
              </a:ext>
            </a:extLst>
          </p:cNvPr>
          <p:cNvSpPr>
            <a:spLocks noGrp="1"/>
          </p:cNvSpPr>
          <p:nvPr>
            <p:ph type="title"/>
          </p:nvPr>
        </p:nvSpPr>
        <p:spPr/>
        <p:txBody>
          <a:bodyPr/>
          <a:lstStyle/>
          <a:p>
            <a:r>
              <a:rPr lang="en-IN" b="1" dirty="0"/>
              <a:t>Ways to create a react app</a:t>
            </a:r>
          </a:p>
        </p:txBody>
      </p:sp>
      <p:sp>
        <p:nvSpPr>
          <p:cNvPr id="3" name="Content Placeholder 2">
            <a:extLst>
              <a:ext uri="{FF2B5EF4-FFF2-40B4-BE49-F238E27FC236}">
                <a16:creationId xmlns:a16="http://schemas.microsoft.com/office/drawing/2014/main" id="{5024E17D-4291-24CB-E5A5-9A915F965F0E}"/>
              </a:ext>
            </a:extLst>
          </p:cNvPr>
          <p:cNvSpPr>
            <a:spLocks noGrp="1"/>
          </p:cNvSpPr>
          <p:nvPr>
            <p:ph idx="1"/>
          </p:nvPr>
        </p:nvSpPr>
        <p:spPr/>
        <p:txBody>
          <a:bodyPr/>
          <a:lstStyle/>
          <a:p>
            <a:r>
              <a:rPr lang="en-IN" b="1" dirty="0"/>
              <a:t>Create react app</a:t>
            </a:r>
          </a:p>
          <a:p>
            <a:pPr lvl="1"/>
            <a:r>
              <a:rPr lang="en-IN" dirty="0"/>
              <a:t>Official way to create a react project.</a:t>
            </a:r>
          </a:p>
          <a:p>
            <a:pPr lvl="1"/>
            <a:r>
              <a:rPr lang="en-IN" dirty="0" err="1"/>
              <a:t>npx</a:t>
            </a:r>
            <a:r>
              <a:rPr lang="en-IN" dirty="0"/>
              <a:t> create-react-app &lt;my-app&gt;</a:t>
            </a:r>
          </a:p>
          <a:p>
            <a:r>
              <a:rPr lang="en-IN" b="1" dirty="0" err="1"/>
              <a:t>Vite</a:t>
            </a:r>
            <a:endParaRPr lang="en-IN" b="1" dirty="0"/>
          </a:p>
          <a:p>
            <a:pPr lvl="1"/>
            <a:r>
              <a:rPr lang="en-IN" dirty="0"/>
              <a:t>A frontend tooling</a:t>
            </a:r>
          </a:p>
          <a:p>
            <a:pPr lvl="1"/>
            <a:r>
              <a:rPr lang="en-IN" dirty="0" err="1"/>
              <a:t>npm</a:t>
            </a:r>
            <a:r>
              <a:rPr lang="en-IN" dirty="0"/>
              <a:t> create </a:t>
            </a:r>
            <a:r>
              <a:rPr lang="en-IN" dirty="0" err="1"/>
              <a:t>vite@latest</a:t>
            </a:r>
            <a:r>
              <a:rPr lang="en-IN" dirty="0"/>
              <a:t> / @version_number </a:t>
            </a:r>
          </a:p>
          <a:p>
            <a:r>
              <a:rPr lang="en-IN" b="1" dirty="0" err="1"/>
              <a:t>NextJS</a:t>
            </a:r>
            <a:endParaRPr lang="en-IN" b="1" dirty="0"/>
          </a:p>
          <a:p>
            <a:pPr lvl="1"/>
            <a:r>
              <a:rPr lang="en-IN" dirty="0"/>
              <a:t>A </a:t>
            </a:r>
            <a:r>
              <a:rPr lang="en-IN" dirty="0" err="1"/>
              <a:t>fullstack</a:t>
            </a:r>
            <a:r>
              <a:rPr lang="en-IN" dirty="0"/>
              <a:t> web framework on top of react</a:t>
            </a:r>
          </a:p>
          <a:p>
            <a:pPr lvl="1"/>
            <a:r>
              <a:rPr lang="en-IN" dirty="0" err="1"/>
              <a:t>Npx</a:t>
            </a:r>
            <a:r>
              <a:rPr lang="en-IN" dirty="0"/>
              <a:t> </a:t>
            </a:r>
            <a:r>
              <a:rPr lang="en-IN" dirty="0" err="1"/>
              <a:t>create-next-app@latest</a:t>
            </a:r>
            <a:endParaRPr lang="en-IN" dirty="0"/>
          </a:p>
        </p:txBody>
      </p:sp>
    </p:spTree>
    <p:extLst>
      <p:ext uri="{BB962C8B-B14F-4D97-AF65-F5344CB8AC3E}">
        <p14:creationId xmlns:p14="http://schemas.microsoft.com/office/powerpoint/2010/main" val="36478201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601</TotalTime>
  <Words>895</Words>
  <Application>Microsoft Office PowerPoint</Application>
  <PresentationFormat>On-screen Show (4:3)</PresentationFormat>
  <Paragraphs>104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Day 1 - Introduction</vt:lpstr>
      <vt:lpstr>What is React?</vt:lpstr>
      <vt:lpstr>Library vs Framework</vt:lpstr>
      <vt:lpstr>React vs Angular vs Vue</vt:lpstr>
      <vt:lpstr>JavaScript Essentials</vt:lpstr>
      <vt:lpstr>What is NodeJS?</vt:lpstr>
      <vt:lpstr>Working of Browser</vt:lpstr>
      <vt:lpstr>JS Engine</vt:lpstr>
      <vt:lpstr>Ways to create a react app</vt:lpstr>
      <vt:lpstr>React DOM</vt:lpstr>
      <vt:lpstr>Components</vt:lpstr>
      <vt:lpstr>NPM</vt:lpstr>
      <vt:lpstr>Webpack</vt:lpstr>
      <vt:lpstr>Babel</vt:lpstr>
      <vt:lpstr>JSX Limitations</vt:lpstr>
      <vt:lpstr>JSX</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Introduction</dc:title>
  <dc:creator>Shreeraam G</dc:creator>
  <cp:lastModifiedBy>Shreeraam G</cp:lastModifiedBy>
  <cp:revision>13</cp:revision>
  <dcterms:created xsi:type="dcterms:W3CDTF">2023-11-03T15:14:46Z</dcterms:created>
  <dcterms:modified xsi:type="dcterms:W3CDTF">2023-11-07T02:30:20Z</dcterms:modified>
</cp:coreProperties>
</file>