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Unbounded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Unbounde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Unbounded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85e5c198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85e5c198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85e5c1986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98733" y="1191320"/>
            <a:ext cx="13632900" cy="3284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98720" y="4534600"/>
            <a:ext cx="136329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98720" y="1769800"/>
            <a:ext cx="13632900" cy="3141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98720" y="504356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9" name="Google Shape;6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3" name="Google Shape;7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7" name="Google Shape;7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1" name="Google Shape;8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5" name="Google Shape;8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98720" y="3441360"/>
            <a:ext cx="13632900" cy="13470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9" name="Google Shape;8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3" name="Google Shape;93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84400" y="720240"/>
            <a:ext cx="101886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315200" y="-200"/>
            <a:ext cx="7315200" cy="8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24800" y="1973080"/>
            <a:ext cx="6472200" cy="23718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24800" y="4484920"/>
            <a:ext cx="6472200" cy="1976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7903200" y="11585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6280200" y="195402"/>
            <a:ext cx="7556400" cy="30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50"/>
              <a:buFont typeface="Unbounded"/>
              <a:buNone/>
            </a:pP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Online course R</a:t>
            </a: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ecommendation</a:t>
            </a: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Model Analysis</a:t>
            </a:r>
            <a:endParaRPr b="0" i="0" sz="4450" u="none" cap="none" strike="noStrike"/>
          </a:p>
        </p:txBody>
      </p:sp>
      <p:sp>
        <p:nvSpPr>
          <p:cNvPr id="100" name="Google Shape;100;p23"/>
          <p:cNvSpPr/>
          <p:nvPr/>
        </p:nvSpPr>
        <p:spPr>
          <a:xfrm>
            <a:off x="6280200" y="2807074"/>
            <a:ext cx="75564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US" sz="2300">
                <a:solidFill>
                  <a:schemeClr val="dk1"/>
                </a:solidFill>
              </a:rPr>
            </a:br>
            <a:r>
              <a:rPr b="1"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Subtitle:</a:t>
            </a:r>
            <a:r>
              <a:rPr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k-Nearest Neighbors (k-NN) Classification Model Analysis</a:t>
            </a:r>
            <a:endParaRPr i="1" sz="24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Presented by: </a:t>
            </a:r>
            <a:r>
              <a:rPr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Bindhushree Ragula</a:t>
            </a:r>
            <a:br>
              <a:rPr lang="en-US" sz="24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sz="295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6756440" y="5648563"/>
            <a:ext cx="2240637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Open Sans"/>
              <a:buNone/>
            </a:pPr>
            <a:r>
              <a:t/>
            </a:r>
            <a:endParaRPr b="0" i="0" sz="2200" u="none" cap="none" strike="noStrike"/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750" y="7794873"/>
            <a:ext cx="22955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975400" cy="79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6F5EE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793800" y="233008"/>
            <a:ext cx="105855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50"/>
              <a:buFont typeface="Unbounded"/>
              <a:buNone/>
            </a:pP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Project Overview</a:t>
            </a:r>
            <a:endParaRPr b="0" i="0" sz="4450" u="none" cap="none" strike="noStrike"/>
          </a:p>
        </p:txBody>
      </p:sp>
      <p:sp>
        <p:nvSpPr>
          <p:cNvPr id="111" name="Google Shape;111;p24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i="0" sz="1750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6697646" y="1679740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b="1" lang="en-US" sz="2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Goal</a:t>
            </a:r>
            <a:endParaRPr b="0" i="0" sz="2200" u="none" cap="none" strike="noStrike"/>
          </a:p>
        </p:txBody>
      </p:sp>
      <p:sp>
        <p:nvSpPr>
          <p:cNvPr id="113" name="Google Shape;113;p24"/>
          <p:cNvSpPr/>
          <p:nvPr/>
        </p:nvSpPr>
        <p:spPr>
          <a:xfrm>
            <a:off x="6697650" y="2393700"/>
            <a:ext cx="67332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</a:rPr>
              <a:t> Predict course difficulty into categories: </a:t>
            </a:r>
            <a:r>
              <a:rPr i="1" lang="en-US" sz="2500">
                <a:solidFill>
                  <a:schemeClr val="dk2"/>
                </a:solidFill>
              </a:rPr>
              <a:t>Excellent, Good, Below Average, Average</a:t>
            </a:r>
            <a:r>
              <a:rPr lang="en-US" sz="2500">
                <a:solidFill>
                  <a:schemeClr val="dk2"/>
                </a:solidFill>
              </a:rPr>
              <a:t>.</a:t>
            </a:r>
            <a:endParaRPr sz="2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1469300" y="1679750"/>
            <a:ext cx="3945600" cy="5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Dataset Features:</a:t>
            </a:r>
            <a:endParaRPr b="1"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University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Name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Difficulty Level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Rating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URL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Course Description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pen Sans"/>
              <a:buChar char="●"/>
            </a:pP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Skills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825" y="7817425"/>
            <a:ext cx="2295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/>
          <p:nvPr/>
        </p:nvSpPr>
        <p:spPr>
          <a:xfrm>
            <a:off x="793790" y="5277207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960477" y="5362218"/>
            <a:ext cx="176927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i="0" lang="en-US" sz="265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b="0" i="0" sz="2650" u="none" cap="none" strike="noStrike"/>
          </a:p>
        </p:txBody>
      </p:sp>
      <p:sp>
        <p:nvSpPr>
          <p:cNvPr id="124" name="Google Shape;124;p25"/>
          <p:cNvSpPr/>
          <p:nvPr/>
        </p:nvSpPr>
        <p:spPr>
          <a:xfrm>
            <a:off x="1530906" y="5277207"/>
            <a:ext cx="3459242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b="1" lang="en-U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Retrieval:</a:t>
            </a:r>
            <a:r>
              <a:rPr lang="en-U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Fetch Coursera and complete dataset</a:t>
            </a:r>
            <a:endParaRPr i="0" sz="2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5216962" y="5277207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5330071" y="5362218"/>
            <a:ext cx="284083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i="0" lang="en-US" sz="265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b="0" i="0" sz="2650" u="none" cap="none" strike="noStrike"/>
          </a:p>
        </p:txBody>
      </p:sp>
      <p:sp>
        <p:nvSpPr>
          <p:cNvPr id="127" name="Google Shape;127;p25"/>
          <p:cNvSpPr/>
          <p:nvPr/>
        </p:nvSpPr>
        <p:spPr>
          <a:xfrm>
            <a:off x="5954078" y="5277207"/>
            <a:ext cx="3459242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2"/>
                </a:solidFill>
              </a:rPr>
              <a:t> Data Preprocessing:</a:t>
            </a:r>
            <a:endParaRPr b="1"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US" sz="2100">
                <a:solidFill>
                  <a:schemeClr val="dk2"/>
                </a:solidFill>
              </a:rPr>
              <a:t>Generate unique IDs.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US" sz="2100">
                <a:solidFill>
                  <a:schemeClr val="dk2"/>
                </a:solidFill>
              </a:rPr>
              <a:t>Handle missing values.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US" sz="2100">
                <a:solidFill>
                  <a:schemeClr val="dk2"/>
                </a:solidFill>
              </a:rPr>
              <a:t>Select relevant features.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US" sz="2100">
                <a:solidFill>
                  <a:schemeClr val="dk2"/>
                </a:solidFill>
              </a:rPr>
              <a:t>Convert categorical data into numerical form</a:t>
            </a:r>
            <a:endParaRPr sz="2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sz="31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9640133" y="5277207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9752528" y="5362218"/>
            <a:ext cx="285512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i="0" lang="en-US" sz="265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b="0" i="0" sz="2650" u="none" cap="none" strike="noStrike"/>
          </a:p>
        </p:txBody>
      </p:sp>
      <p:sp>
        <p:nvSpPr>
          <p:cNvPr id="130" name="Google Shape;130;p25"/>
          <p:cNvSpPr/>
          <p:nvPr/>
        </p:nvSpPr>
        <p:spPr>
          <a:xfrm>
            <a:off x="10377249" y="5277207"/>
            <a:ext cx="3459242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Data Storage:</a:t>
            </a:r>
            <a:r>
              <a:rPr lang="en-US" sz="21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Store processed data.</a:t>
            </a:r>
            <a:endParaRPr sz="21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b="1" sz="21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93800" y="3288075"/>
            <a:ext cx="109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0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Model Workflow (Pipeline)</a:t>
            </a:r>
            <a:endParaRPr b="1" sz="30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4975" y="7807225"/>
            <a:ext cx="2295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699840" y="655107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866527" y="740118"/>
            <a:ext cx="177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lang="en-US" sz="26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4</a:t>
            </a:r>
            <a:endParaRPr b="0" i="0" sz="2650" u="none" cap="none" strike="noStrike"/>
          </a:p>
        </p:txBody>
      </p:sp>
      <p:sp>
        <p:nvSpPr>
          <p:cNvPr id="140" name="Google Shape;140;p26"/>
          <p:cNvSpPr txBox="1"/>
          <p:nvPr/>
        </p:nvSpPr>
        <p:spPr>
          <a:xfrm>
            <a:off x="1728575" y="648625"/>
            <a:ext cx="894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Data Splitting:</a:t>
            </a: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Divide into training and testing sets.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777090" y="2197882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943777" y="2282893"/>
            <a:ext cx="177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lang="en-US" sz="26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5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777100" y="3644376"/>
            <a:ext cx="510300" cy="5694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943787" y="3739227"/>
            <a:ext cx="1770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lang="en-US" sz="26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6</a:t>
            </a:r>
            <a:endParaRPr b="1" sz="265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t/>
            </a:r>
            <a:endParaRPr b="1" sz="265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029200" y="2191425"/>
            <a:ext cx="921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Training:</a:t>
            </a: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Apply </a:t>
            </a:r>
            <a:r>
              <a:rPr b="1"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k-Nearest Neighbors (k-NN)</a:t>
            </a: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728584" y="3633800"/>
            <a:ext cx="1084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Performance Evaluation:</a:t>
            </a:r>
            <a:r>
              <a:rPr lang="en-US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Measure accuracy, precision, and recall.</a:t>
            </a:r>
            <a:endParaRPr sz="2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00" y="4355600"/>
            <a:ext cx="12806050" cy="37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2550" y="7847900"/>
            <a:ext cx="2295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790225" y="626850"/>
            <a:ext cx="13117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50"/>
              <a:buFont typeface="Unbounded"/>
              <a:buNone/>
            </a:pP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Model Performance Metrics</a:t>
            </a:r>
            <a:endParaRPr b="0" i="0" sz="4450" u="none" cap="none" strike="noStrike"/>
          </a:p>
        </p:txBody>
      </p:sp>
      <p:sp>
        <p:nvSpPr>
          <p:cNvPr id="155" name="Google Shape;155;p27"/>
          <p:cNvSpPr txBox="1"/>
          <p:nvPr/>
        </p:nvSpPr>
        <p:spPr>
          <a:xfrm>
            <a:off x="1014625" y="2056650"/>
            <a:ext cx="128931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Overall Accuracy: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🌟 </a:t>
            </a: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86.88%</a:t>
            </a:r>
            <a:endParaRPr b="1"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Class-wise Results:</a:t>
            </a:r>
            <a:endParaRPr b="1"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F70"/>
              </a:buClr>
              <a:buSzPts val="2500"/>
              <a:buChar char="●"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Excellent: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Precision: 98.99% | Recall: 95.71%</a:t>
            </a:r>
            <a:endParaRPr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500"/>
              <a:buChar char="●"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Good: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Precision: 92.86% | Recall: 70.54%</a:t>
            </a:r>
            <a:endParaRPr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500"/>
              <a:buChar char="●"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Below Average: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Precision: 15.22% | Recall: 53.85%</a:t>
            </a:r>
            <a:endParaRPr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500"/>
              <a:buChar char="●"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Average: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Precision &amp; Recall: 0%</a:t>
            </a:r>
            <a:endParaRPr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12" y="5061775"/>
            <a:ext cx="12421924" cy="31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4975" y="7799525"/>
            <a:ext cx="2295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793790" y="105846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50"/>
              <a:buFont typeface="Unbounded"/>
              <a:buNone/>
            </a:pP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Key Observations</a:t>
            </a:r>
            <a:endParaRPr b="0" i="0" sz="4450" u="none" cap="none" strike="noStrike"/>
          </a:p>
        </p:txBody>
      </p:sp>
      <p:sp>
        <p:nvSpPr>
          <p:cNvPr id="164" name="Google Shape;164;p28"/>
          <p:cNvSpPr/>
          <p:nvPr/>
        </p:nvSpPr>
        <p:spPr>
          <a:xfrm>
            <a:off x="1118711" y="2816185"/>
            <a:ext cx="30480" cy="4354830"/>
          </a:xfrm>
          <a:prstGeom prst="roundRect">
            <a:avLst>
              <a:gd fmla="val 312558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1358622" y="3311247"/>
            <a:ext cx="793790" cy="30480"/>
          </a:xfrm>
          <a:prstGeom prst="roundRect">
            <a:avLst>
              <a:gd fmla="val 312558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878800" y="307133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1045488" y="3156347"/>
            <a:ext cx="176927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i="0" lang="en-US" sz="265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b="0" i="0" sz="2650" u="none" cap="none" strike="noStrike"/>
          </a:p>
        </p:txBody>
      </p:sp>
      <p:sp>
        <p:nvSpPr>
          <p:cNvPr id="168" name="Google Shape;168;p28"/>
          <p:cNvSpPr/>
          <p:nvPr/>
        </p:nvSpPr>
        <p:spPr>
          <a:xfrm>
            <a:off x="1358622" y="4717494"/>
            <a:ext cx="793790" cy="30480"/>
          </a:xfrm>
          <a:prstGeom prst="roundRect">
            <a:avLst>
              <a:gd fmla="val 312558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878800" y="4477583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991910" y="4562594"/>
            <a:ext cx="284083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i="0" lang="en-US" sz="265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b="0" i="0" sz="2650" u="none" cap="none" strike="noStrike"/>
          </a:p>
        </p:txBody>
      </p:sp>
      <p:sp>
        <p:nvSpPr>
          <p:cNvPr id="171" name="Google Shape;171;p28"/>
          <p:cNvSpPr/>
          <p:nvPr/>
        </p:nvSpPr>
        <p:spPr>
          <a:xfrm>
            <a:off x="2381488" y="4449247"/>
            <a:ext cx="596872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72" name="Google Shape;172;p28"/>
          <p:cNvSpPr/>
          <p:nvPr/>
        </p:nvSpPr>
        <p:spPr>
          <a:xfrm>
            <a:off x="1358622" y="6123742"/>
            <a:ext cx="793790" cy="30480"/>
          </a:xfrm>
          <a:prstGeom prst="roundRect">
            <a:avLst>
              <a:gd fmla="val 312558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878800" y="5883831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991195" y="5968841"/>
            <a:ext cx="285512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650"/>
              <a:buFont typeface="Unbounded"/>
              <a:buNone/>
            </a:pPr>
            <a:r>
              <a:rPr b="1" i="0" lang="en-US" sz="265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b="0" i="0" sz="2650" u="none" cap="none" strike="noStrike"/>
          </a:p>
        </p:txBody>
      </p:sp>
      <p:sp>
        <p:nvSpPr>
          <p:cNvPr id="175" name="Google Shape;175;p28"/>
          <p:cNvSpPr/>
          <p:nvPr/>
        </p:nvSpPr>
        <p:spPr>
          <a:xfrm>
            <a:off x="2381500" y="2816176"/>
            <a:ext cx="5968800" cy="4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✅ High accuracy for "Excellent" and "Good" predictions.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⚠️ Poor performance for "Below Average" and "Average" categories.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🚩</a:t>
            </a: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Possible class imbalance in the dataset.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Need for better distinction among mid-tier classes.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725" y="7818325"/>
            <a:ext cx="2295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6280190" y="119455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50"/>
              <a:buFont typeface="Unbounded"/>
              <a:buNone/>
            </a:pP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Recommendations for Improvement</a:t>
            </a:r>
            <a:endParaRPr b="0" i="0" sz="4450" u="none" cap="none" strike="noStrike"/>
          </a:p>
        </p:txBody>
      </p:sp>
      <p:pic>
        <p:nvPicPr>
          <p:cNvPr descr="preencoded.png"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295227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7754422" y="3179088"/>
            <a:ext cx="6082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190" y="4313158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7754422" y="4539972"/>
            <a:ext cx="6082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0190" y="567404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7754425" y="3179055"/>
            <a:ext cx="60822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🔄 Handle Class Imbalance: Use techniques like SMOTE or undersampling.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🎛️ Hyperparameter Tuning: Experiment with different k values in k-NN.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🏗️ Feature Engineering: Create additional relevant features.</a:t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sz="20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07560" y="7812455"/>
            <a:ext cx="22955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793790" y="1564957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4450"/>
              <a:buFont typeface="Unbounded"/>
              <a:buNone/>
            </a:pPr>
            <a:r>
              <a:rPr b="1" lang="en-US" sz="445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Conclusion</a:t>
            </a:r>
            <a:endParaRPr b="0" i="0" sz="4450" u="none" cap="none" strike="noStrike"/>
          </a:p>
        </p:txBody>
      </p:sp>
      <p:sp>
        <p:nvSpPr>
          <p:cNvPr id="198" name="Google Shape;198;p30"/>
          <p:cNvSpPr/>
          <p:nvPr/>
        </p:nvSpPr>
        <p:spPr>
          <a:xfrm>
            <a:off x="793800" y="2506449"/>
            <a:ext cx="7556400" cy="1557600"/>
          </a:xfrm>
          <a:prstGeom prst="roundRect">
            <a:avLst>
              <a:gd fmla="val 6116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1028225" y="2844647"/>
            <a:ext cx="7087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k-NN model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achieved </a:t>
            </a: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86.88% accuracy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, performing best for top-rated courses.</a:t>
            </a:r>
            <a:endParaRPr i="0" sz="2500" u="none" cap="none" strike="noStrike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793765" y="4374292"/>
            <a:ext cx="7556400" cy="1557600"/>
          </a:xfrm>
          <a:prstGeom prst="roundRect">
            <a:avLst>
              <a:gd fmla="val 6116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1028225" y="4444347"/>
            <a:ext cx="7087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Next Steps:</a:t>
            </a:r>
            <a:r>
              <a:rPr lang="en-US" sz="23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Improve predictions for lower-tier difficulty levels by addressing class imbalance and exploring advanced algorithms.</a:t>
            </a:r>
            <a:endParaRPr sz="23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1180624" y="5493901"/>
            <a:ext cx="7087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203" name="Google Shape;203;p30"/>
          <p:cNvSpPr/>
          <p:nvPr/>
        </p:nvSpPr>
        <p:spPr>
          <a:xfrm>
            <a:off x="711715" y="6242142"/>
            <a:ext cx="7556400" cy="1557600"/>
          </a:xfrm>
          <a:prstGeom prst="roundRect">
            <a:avLst>
              <a:gd fmla="val 6116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-413375" y="5861847"/>
            <a:ext cx="7087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205" name="Google Shape;205;p30"/>
          <p:cNvSpPr/>
          <p:nvPr/>
        </p:nvSpPr>
        <p:spPr>
          <a:xfrm>
            <a:off x="1028224" y="6372851"/>
            <a:ext cx="7087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Outcome:</a:t>
            </a:r>
            <a:r>
              <a:rPr lang="en-US" sz="250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 A robust recommendation system aiding learners in selecting suitable online courses.</a:t>
            </a:r>
            <a:endParaRPr sz="2500">
              <a:solidFill>
                <a:srgbClr val="333F7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