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Omdq+gCIejqrjXKvjMUEXxRUO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grpSp>
        <p:nvGrpSpPr>
          <p:cNvPr id="15" name="Google Shape;15;p20"/>
          <p:cNvGrpSpPr/>
          <p:nvPr/>
        </p:nvGrpSpPr>
        <p:grpSpPr>
          <a:xfrm>
            <a:off x="-21770" y="0"/>
            <a:ext cx="12213771" cy="6858000"/>
            <a:chOff x="-21770" y="0"/>
            <a:chExt cx="12213771" cy="6858000"/>
          </a:xfrm>
        </p:grpSpPr>
        <p:pic>
          <p:nvPicPr>
            <p:cNvPr descr="Tech Background&quot; Images – Browse 8,227 Stock Photos, Vectors, and Video |  Adobe Stock" id="16" name="Google Shape;16;p20"/>
            <p:cNvPicPr preferRelativeResize="0"/>
            <p:nvPr/>
          </p:nvPicPr>
          <p:blipFill rotWithShape="1">
            <a:blip r:embed="rId2">
              <a:alphaModFix/>
            </a:blip>
            <a:srcRect b="1249" l="2352" r="1953" t="2332"/>
            <a:stretch/>
          </p:blipFill>
          <p:spPr>
            <a:xfrm>
              <a:off x="-21770" y="0"/>
              <a:ext cx="12213771" cy="6858000"/>
            </a:xfrm>
            <a:custGeom>
              <a:rect b="b" l="l" r="r" t="t"/>
              <a:pathLst>
                <a:path extrusionOk="0" h="6858000" w="12213771">
                  <a:moveTo>
                    <a:pt x="0" y="0"/>
                  </a:moveTo>
                  <a:lnTo>
                    <a:pt x="12213771" y="0"/>
                  </a:lnTo>
                  <a:lnTo>
                    <a:pt x="12213771" y="6858000"/>
                  </a:lnTo>
                  <a:lnTo>
                    <a:pt x="0" y="6858000"/>
                  </a:lnTo>
                  <a:close/>
                </a:path>
              </a:pathLst>
            </a:custGeom>
            <a:noFill/>
            <a:ln>
              <a:noFill/>
            </a:ln>
          </p:spPr>
        </p:pic>
        <p:pic>
          <p:nvPicPr>
            <p:cNvPr id="17" name="Google Shape;17;p20"/>
            <p:cNvPicPr preferRelativeResize="0"/>
            <p:nvPr/>
          </p:nvPicPr>
          <p:blipFill rotWithShape="1">
            <a:blip r:embed="rId3">
              <a:alphaModFix/>
            </a:blip>
            <a:srcRect b="0" l="0" r="0" t="0"/>
            <a:stretch/>
          </p:blipFill>
          <p:spPr>
            <a:xfrm>
              <a:off x="4017794" y="913775"/>
              <a:ext cx="5159490" cy="1423752"/>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ne Third">
  <p:cSld name="3_One Third">
    <p:spTree>
      <p:nvGrpSpPr>
        <p:cNvPr id="52" name="Shape 52"/>
        <p:cNvGrpSpPr/>
        <p:nvPr/>
      </p:nvGrpSpPr>
      <p:grpSpPr>
        <a:xfrm>
          <a:off x="0" y="0"/>
          <a:ext cx="0" cy="0"/>
          <a:chOff x="0" y="0"/>
          <a:chExt cx="0" cy="0"/>
        </a:xfrm>
      </p:grpSpPr>
      <p:sp>
        <p:nvSpPr>
          <p:cNvPr id="53" name="Google Shape;53;p29"/>
          <p:cNvSpPr txBox="1"/>
          <p:nvPr>
            <p:ph type="title"/>
          </p:nvPr>
        </p:nvSpPr>
        <p:spPr>
          <a:xfrm>
            <a:off x="678882" y="603666"/>
            <a:ext cx="6687118"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9"/>
          <p:cNvSpPr txBox="1"/>
          <p:nvPr>
            <p:ph idx="1" type="body"/>
          </p:nvPr>
        </p:nvSpPr>
        <p:spPr>
          <a:xfrm>
            <a:off x="678882" y="1659835"/>
            <a:ext cx="6687118"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9"/>
          <p:cNvSpPr txBox="1"/>
          <p:nvPr/>
        </p:nvSpPr>
        <p:spPr>
          <a:xfrm>
            <a:off x="8567565" y="3064248"/>
            <a:ext cx="3314556" cy="6127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400"/>
              <a:buFont typeface="Calibri"/>
              <a:buNone/>
            </a:pPr>
            <a:r>
              <a:rPr b="1" lang="en-US" sz="3400">
                <a:solidFill>
                  <a:schemeClr val="lt1"/>
                </a:solidFill>
                <a:latin typeface="Calibri"/>
                <a:ea typeface="Calibri"/>
                <a:cs typeface="Calibri"/>
                <a:sym typeface="Calibri"/>
              </a:rPr>
              <a:t>Click to edit Master title style</a:t>
            </a:r>
            <a:endParaRPr/>
          </a:p>
        </p:txBody>
      </p:sp>
      <p:sp>
        <p:nvSpPr>
          <p:cNvPr id="56" name="Google Shape;56;p29"/>
          <p:cNvSpPr/>
          <p:nvPr/>
        </p:nvSpPr>
        <p:spPr>
          <a:xfrm>
            <a:off x="7543800" y="0"/>
            <a:ext cx="4648201" cy="6858000"/>
          </a:xfrm>
          <a:custGeom>
            <a:rect b="b" l="l" r="r" t="t"/>
            <a:pathLst>
              <a:path extrusionOk="0" h="6858000" w="3818882">
                <a:moveTo>
                  <a:pt x="0" y="0"/>
                </a:moveTo>
                <a:lnTo>
                  <a:pt x="3818882" y="0"/>
                </a:lnTo>
                <a:lnTo>
                  <a:pt x="3818882" y="6858000"/>
                </a:lnTo>
                <a:lnTo>
                  <a:pt x="0" y="6858000"/>
                </a:lnTo>
                <a:lnTo>
                  <a:pt x="796282" y="3429000"/>
                </a:lnTo>
                <a:lnTo>
                  <a:pt x="0" y="0"/>
                </a:lnTo>
                <a:close/>
              </a:path>
            </a:pathLst>
          </a:custGeom>
          <a:solidFill>
            <a:srgbClr val="1D1B5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7" name="Google Shape;57;p29"/>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8" name="Shape 58"/>
        <p:cNvGrpSpPr/>
        <p:nvPr/>
      </p:nvGrpSpPr>
      <p:grpSpPr>
        <a:xfrm>
          <a:off x="0" y="0"/>
          <a:ext cx="0" cy="0"/>
          <a:chOff x="0" y="0"/>
          <a:chExt cx="0" cy="0"/>
        </a:xfrm>
      </p:grpSpPr>
      <p:sp>
        <p:nvSpPr>
          <p:cNvPr id="59" name="Google Shape;59;p30"/>
          <p:cNvSpPr txBox="1"/>
          <p:nvPr>
            <p:ph type="title"/>
          </p:nvPr>
        </p:nvSpPr>
        <p:spPr>
          <a:xfrm>
            <a:off x="678881" y="603666"/>
            <a:ext cx="10834233"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678881" y="1659835"/>
            <a:ext cx="5340919" cy="43994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0"/>
          <p:cNvSpPr txBox="1"/>
          <p:nvPr>
            <p:ph idx="2" type="body"/>
          </p:nvPr>
        </p:nvSpPr>
        <p:spPr>
          <a:xfrm>
            <a:off x="6172199" y="1659835"/>
            <a:ext cx="5340917" cy="43994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2" name="Shape 62"/>
        <p:cNvGrpSpPr/>
        <p:nvPr/>
      </p:nvGrpSpPr>
      <p:grpSpPr>
        <a:xfrm>
          <a:off x="0" y="0"/>
          <a:ext cx="0" cy="0"/>
          <a:chOff x="0" y="0"/>
          <a:chExt cx="0" cy="0"/>
        </a:xfrm>
      </p:grpSpPr>
      <p:sp>
        <p:nvSpPr>
          <p:cNvPr id="63" name="Google Shape;63;p31"/>
          <p:cNvSpPr txBox="1"/>
          <p:nvPr>
            <p:ph type="title"/>
          </p:nvPr>
        </p:nvSpPr>
        <p:spPr>
          <a:xfrm>
            <a:off x="678881" y="603665"/>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1"/>
          <p:cNvSpPr txBox="1"/>
          <p:nvPr>
            <p:ph idx="1" type="body"/>
          </p:nvPr>
        </p:nvSpPr>
        <p:spPr>
          <a:xfrm>
            <a:off x="678881" y="1659834"/>
            <a:ext cx="5318693" cy="6553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2400"/>
              <a:buNone/>
              <a:defRPr b="1" sz="2400"/>
            </a:lvl1pPr>
            <a:lvl2pPr indent="-228600" lvl="1" marL="914400" algn="l">
              <a:lnSpc>
                <a:spcPct val="90000"/>
              </a:lnSpc>
              <a:spcBef>
                <a:spcPts val="500"/>
              </a:spcBef>
              <a:spcAft>
                <a:spcPts val="0"/>
              </a:spcAft>
              <a:buClr>
                <a:srgbClr val="171616"/>
              </a:buClr>
              <a:buSzPts val="2000"/>
              <a:buNone/>
              <a:defRPr b="1" sz="2000"/>
            </a:lvl2pPr>
            <a:lvl3pPr indent="-228600" lvl="2" marL="1371600" algn="l">
              <a:lnSpc>
                <a:spcPct val="90000"/>
              </a:lnSpc>
              <a:spcBef>
                <a:spcPts val="500"/>
              </a:spcBef>
              <a:spcAft>
                <a:spcPts val="0"/>
              </a:spcAft>
              <a:buClr>
                <a:srgbClr val="171616"/>
              </a:buClr>
              <a:buSzPts val="1800"/>
              <a:buNone/>
              <a:defRPr b="1" sz="1800"/>
            </a:lvl3pPr>
            <a:lvl4pPr indent="-228600" lvl="3" marL="1828800" algn="l">
              <a:lnSpc>
                <a:spcPct val="90000"/>
              </a:lnSpc>
              <a:spcBef>
                <a:spcPts val="500"/>
              </a:spcBef>
              <a:spcAft>
                <a:spcPts val="0"/>
              </a:spcAft>
              <a:buClr>
                <a:srgbClr val="171616"/>
              </a:buClr>
              <a:buSzPts val="1600"/>
              <a:buNone/>
              <a:defRPr b="1" sz="1600"/>
            </a:lvl4pPr>
            <a:lvl5pPr indent="-228600" lvl="4" marL="2286000" algn="l">
              <a:lnSpc>
                <a:spcPct val="90000"/>
              </a:lnSpc>
              <a:spcBef>
                <a:spcPts val="500"/>
              </a:spcBef>
              <a:spcAft>
                <a:spcPts val="0"/>
              </a:spcAft>
              <a:buClr>
                <a:srgbClr val="17161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31"/>
          <p:cNvSpPr txBox="1"/>
          <p:nvPr>
            <p:ph idx="2" type="body"/>
          </p:nvPr>
        </p:nvSpPr>
        <p:spPr>
          <a:xfrm>
            <a:off x="678881" y="2505075"/>
            <a:ext cx="5318693" cy="355282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1"/>
          <p:cNvSpPr txBox="1"/>
          <p:nvPr>
            <p:ph idx="3" type="body"/>
          </p:nvPr>
        </p:nvSpPr>
        <p:spPr>
          <a:xfrm>
            <a:off x="6172202" y="1659834"/>
            <a:ext cx="5340914" cy="6553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2400"/>
              <a:buNone/>
              <a:defRPr b="1" sz="2400"/>
            </a:lvl1pPr>
            <a:lvl2pPr indent="-228600" lvl="1" marL="914400" algn="l">
              <a:lnSpc>
                <a:spcPct val="90000"/>
              </a:lnSpc>
              <a:spcBef>
                <a:spcPts val="500"/>
              </a:spcBef>
              <a:spcAft>
                <a:spcPts val="0"/>
              </a:spcAft>
              <a:buClr>
                <a:srgbClr val="171616"/>
              </a:buClr>
              <a:buSzPts val="2000"/>
              <a:buNone/>
              <a:defRPr b="1" sz="2000"/>
            </a:lvl2pPr>
            <a:lvl3pPr indent="-228600" lvl="2" marL="1371600" algn="l">
              <a:lnSpc>
                <a:spcPct val="90000"/>
              </a:lnSpc>
              <a:spcBef>
                <a:spcPts val="500"/>
              </a:spcBef>
              <a:spcAft>
                <a:spcPts val="0"/>
              </a:spcAft>
              <a:buClr>
                <a:srgbClr val="171616"/>
              </a:buClr>
              <a:buSzPts val="1800"/>
              <a:buNone/>
              <a:defRPr b="1" sz="1800"/>
            </a:lvl3pPr>
            <a:lvl4pPr indent="-228600" lvl="3" marL="1828800" algn="l">
              <a:lnSpc>
                <a:spcPct val="90000"/>
              </a:lnSpc>
              <a:spcBef>
                <a:spcPts val="500"/>
              </a:spcBef>
              <a:spcAft>
                <a:spcPts val="0"/>
              </a:spcAft>
              <a:buClr>
                <a:srgbClr val="171616"/>
              </a:buClr>
              <a:buSzPts val="1600"/>
              <a:buNone/>
              <a:defRPr b="1" sz="1600"/>
            </a:lvl4pPr>
            <a:lvl5pPr indent="-228600" lvl="4" marL="2286000" algn="l">
              <a:lnSpc>
                <a:spcPct val="90000"/>
              </a:lnSpc>
              <a:spcBef>
                <a:spcPts val="500"/>
              </a:spcBef>
              <a:spcAft>
                <a:spcPts val="0"/>
              </a:spcAft>
              <a:buClr>
                <a:srgbClr val="17161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31"/>
          <p:cNvSpPr txBox="1"/>
          <p:nvPr>
            <p:ph idx="4" type="body"/>
          </p:nvPr>
        </p:nvSpPr>
        <p:spPr>
          <a:xfrm>
            <a:off x="6172202" y="2505075"/>
            <a:ext cx="5340914" cy="355282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32"/>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1" name="Shape 71"/>
        <p:cNvGrpSpPr/>
        <p:nvPr/>
      </p:nvGrpSpPr>
      <p:grpSpPr>
        <a:xfrm>
          <a:off x="0" y="0"/>
          <a:ext cx="0" cy="0"/>
          <a:chOff x="0" y="0"/>
          <a:chExt cx="0" cy="0"/>
        </a:xfrm>
      </p:grpSpPr>
      <p:sp>
        <p:nvSpPr>
          <p:cNvPr id="72" name="Google Shape;72;p34"/>
          <p:cNvSpPr txBox="1"/>
          <p:nvPr>
            <p:ph type="title"/>
          </p:nvPr>
        </p:nvSpPr>
        <p:spPr>
          <a:xfrm>
            <a:off x="678881" y="603666"/>
            <a:ext cx="4093145" cy="145373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4"/>
          <p:cNvSpPr txBox="1"/>
          <p:nvPr>
            <p:ph idx="1" type="body"/>
          </p:nvPr>
        </p:nvSpPr>
        <p:spPr>
          <a:xfrm>
            <a:off x="5183189" y="1659835"/>
            <a:ext cx="6329928" cy="420121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71616"/>
              </a:buClr>
              <a:buSzPts val="3200"/>
              <a:buChar char="•"/>
              <a:defRPr sz="3200">
                <a:solidFill>
                  <a:srgbClr val="171616"/>
                </a:solidFill>
              </a:defRPr>
            </a:lvl1pPr>
            <a:lvl2pPr indent="-406400" lvl="1" marL="914400" algn="l">
              <a:lnSpc>
                <a:spcPct val="90000"/>
              </a:lnSpc>
              <a:spcBef>
                <a:spcPts val="500"/>
              </a:spcBef>
              <a:spcAft>
                <a:spcPts val="0"/>
              </a:spcAft>
              <a:buClr>
                <a:srgbClr val="171616"/>
              </a:buClr>
              <a:buSzPts val="2800"/>
              <a:buChar char="•"/>
              <a:defRPr sz="2800">
                <a:solidFill>
                  <a:srgbClr val="171616"/>
                </a:solidFill>
              </a:defRPr>
            </a:lvl2pPr>
            <a:lvl3pPr indent="-381000" lvl="2" marL="1371600" algn="l">
              <a:lnSpc>
                <a:spcPct val="90000"/>
              </a:lnSpc>
              <a:spcBef>
                <a:spcPts val="500"/>
              </a:spcBef>
              <a:spcAft>
                <a:spcPts val="0"/>
              </a:spcAft>
              <a:buClr>
                <a:srgbClr val="171616"/>
              </a:buClr>
              <a:buSzPts val="2400"/>
              <a:buChar char="•"/>
              <a:defRPr sz="2400">
                <a:solidFill>
                  <a:srgbClr val="171616"/>
                </a:solidFill>
              </a:defRPr>
            </a:lvl3pPr>
            <a:lvl4pPr indent="-355600" lvl="3" marL="1828800" algn="l">
              <a:lnSpc>
                <a:spcPct val="90000"/>
              </a:lnSpc>
              <a:spcBef>
                <a:spcPts val="500"/>
              </a:spcBef>
              <a:spcAft>
                <a:spcPts val="0"/>
              </a:spcAft>
              <a:buClr>
                <a:srgbClr val="171616"/>
              </a:buClr>
              <a:buSzPts val="2000"/>
              <a:buChar char="•"/>
              <a:defRPr sz="2000">
                <a:solidFill>
                  <a:srgbClr val="171616"/>
                </a:solidFill>
              </a:defRPr>
            </a:lvl4pPr>
            <a:lvl5pPr indent="-355600" lvl="4" marL="2286000" algn="l">
              <a:lnSpc>
                <a:spcPct val="90000"/>
              </a:lnSpc>
              <a:spcBef>
                <a:spcPts val="500"/>
              </a:spcBef>
              <a:spcAft>
                <a:spcPts val="0"/>
              </a:spcAft>
              <a:buClr>
                <a:srgbClr val="171616"/>
              </a:buClr>
              <a:buSzPts val="2000"/>
              <a:buChar char="•"/>
              <a:defRPr sz="2000">
                <a:solidFill>
                  <a:srgbClr val="171616"/>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4"/>
          <p:cNvSpPr txBox="1"/>
          <p:nvPr>
            <p:ph idx="2" type="body"/>
          </p:nvPr>
        </p:nvSpPr>
        <p:spPr>
          <a:xfrm>
            <a:off x="678881" y="2315183"/>
            <a:ext cx="4093145" cy="355380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600"/>
              <a:buNone/>
              <a:defRPr sz="1600"/>
            </a:lvl1pPr>
            <a:lvl2pPr indent="-228600" lvl="1" marL="914400" algn="l">
              <a:lnSpc>
                <a:spcPct val="90000"/>
              </a:lnSpc>
              <a:spcBef>
                <a:spcPts val="500"/>
              </a:spcBef>
              <a:spcAft>
                <a:spcPts val="0"/>
              </a:spcAft>
              <a:buClr>
                <a:srgbClr val="171616"/>
              </a:buClr>
              <a:buSzPts val="1400"/>
              <a:buNone/>
              <a:defRPr sz="1400"/>
            </a:lvl2pPr>
            <a:lvl3pPr indent="-228600" lvl="2" marL="1371600" algn="l">
              <a:lnSpc>
                <a:spcPct val="90000"/>
              </a:lnSpc>
              <a:spcBef>
                <a:spcPts val="500"/>
              </a:spcBef>
              <a:spcAft>
                <a:spcPts val="0"/>
              </a:spcAft>
              <a:buClr>
                <a:srgbClr val="171616"/>
              </a:buClr>
              <a:buSzPts val="1200"/>
              <a:buNone/>
              <a:defRPr sz="1200"/>
            </a:lvl3pPr>
            <a:lvl4pPr indent="-228600" lvl="3" marL="1828800" algn="l">
              <a:lnSpc>
                <a:spcPct val="90000"/>
              </a:lnSpc>
              <a:spcBef>
                <a:spcPts val="500"/>
              </a:spcBef>
              <a:spcAft>
                <a:spcPts val="0"/>
              </a:spcAft>
              <a:buClr>
                <a:srgbClr val="171616"/>
              </a:buClr>
              <a:buSzPts val="1000"/>
              <a:buNone/>
              <a:defRPr sz="1000"/>
            </a:lvl4pPr>
            <a:lvl5pPr indent="-228600" lvl="4" marL="2286000" algn="l">
              <a:lnSpc>
                <a:spcPct val="90000"/>
              </a:lnSpc>
              <a:spcBef>
                <a:spcPts val="500"/>
              </a:spcBef>
              <a:spcAft>
                <a:spcPts val="0"/>
              </a:spcAft>
              <a:buClr>
                <a:srgbClr val="17161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5" name="Shape 75"/>
        <p:cNvGrpSpPr/>
        <p:nvPr/>
      </p:nvGrpSpPr>
      <p:grpSpPr>
        <a:xfrm>
          <a:off x="0" y="0"/>
          <a:ext cx="0" cy="0"/>
          <a:chOff x="0" y="0"/>
          <a:chExt cx="0" cy="0"/>
        </a:xfrm>
      </p:grpSpPr>
      <p:sp>
        <p:nvSpPr>
          <p:cNvPr id="76" name="Google Shape;76;p35"/>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5"/>
          <p:cNvSpPr txBox="1"/>
          <p:nvPr>
            <p:ph idx="1" type="body"/>
          </p:nvPr>
        </p:nvSpPr>
        <p:spPr>
          <a:xfrm rot="5400000">
            <a:off x="4012534" y="-1673816"/>
            <a:ext cx="4166933" cy="10834234"/>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21"/>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1"/>
          <p:cNvSpPr txBox="1"/>
          <p:nvPr>
            <p:ph idx="1" type="body"/>
          </p:nvPr>
        </p:nvSpPr>
        <p:spPr>
          <a:xfrm>
            <a:off x="678884" y="1675075"/>
            <a:ext cx="10834234"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amp; Half">
  <p:cSld name="Half &amp; Half">
    <p:spTree>
      <p:nvGrpSpPr>
        <p:cNvPr id="21" name="Shape 21"/>
        <p:cNvGrpSpPr/>
        <p:nvPr/>
      </p:nvGrpSpPr>
      <p:grpSpPr>
        <a:xfrm>
          <a:off x="0" y="0"/>
          <a:ext cx="0" cy="0"/>
          <a:chOff x="0" y="0"/>
          <a:chExt cx="0" cy="0"/>
        </a:xfrm>
      </p:grpSpPr>
      <p:sp>
        <p:nvSpPr>
          <p:cNvPr id="22" name="Google Shape;22;p22"/>
          <p:cNvSpPr txBox="1"/>
          <p:nvPr>
            <p:ph type="title"/>
          </p:nvPr>
        </p:nvSpPr>
        <p:spPr>
          <a:xfrm>
            <a:off x="678881" y="603665"/>
            <a:ext cx="5107239"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2"/>
          <p:cNvSpPr txBox="1"/>
          <p:nvPr>
            <p:ph idx="1" type="body"/>
          </p:nvPr>
        </p:nvSpPr>
        <p:spPr>
          <a:xfrm>
            <a:off x="678881" y="1659836"/>
            <a:ext cx="5107239"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p:nvPr/>
        </p:nvSpPr>
        <p:spPr>
          <a:xfrm>
            <a:off x="6096000" y="0"/>
            <a:ext cx="6096000" cy="6858000"/>
          </a:xfrm>
          <a:prstGeom prst="rect">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 name="Google Shape;25;p22"/>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23"/>
          <p:cNvSpPr txBox="1"/>
          <p:nvPr>
            <p:ph type="title"/>
          </p:nvPr>
        </p:nvSpPr>
        <p:spPr>
          <a:xfrm>
            <a:off x="678883" y="1709738"/>
            <a:ext cx="10834234" cy="2852737"/>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3"/>
          <p:cNvSpPr txBox="1"/>
          <p:nvPr>
            <p:ph idx="1" type="body"/>
          </p:nvPr>
        </p:nvSpPr>
        <p:spPr>
          <a:xfrm>
            <a:off x="678883" y="4589464"/>
            <a:ext cx="1083423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98990"/>
              </a:buClr>
              <a:buSzPts val="2400"/>
              <a:buNone/>
              <a:defRPr sz="2400">
                <a:solidFill>
                  <a:srgbClr val="898990"/>
                </a:solidFill>
              </a:defRPr>
            </a:lvl1pPr>
            <a:lvl2pPr indent="-228600" lvl="1" marL="914400" algn="l">
              <a:lnSpc>
                <a:spcPct val="90000"/>
              </a:lnSpc>
              <a:spcBef>
                <a:spcPts val="500"/>
              </a:spcBef>
              <a:spcAft>
                <a:spcPts val="0"/>
              </a:spcAft>
              <a:buClr>
                <a:srgbClr val="898990"/>
              </a:buClr>
              <a:buSzPts val="2000"/>
              <a:buNone/>
              <a:defRPr sz="2000">
                <a:solidFill>
                  <a:srgbClr val="898990"/>
                </a:solidFill>
              </a:defRPr>
            </a:lvl2pPr>
            <a:lvl3pPr indent="-228600" lvl="2" marL="1371600" algn="l">
              <a:lnSpc>
                <a:spcPct val="90000"/>
              </a:lnSpc>
              <a:spcBef>
                <a:spcPts val="500"/>
              </a:spcBef>
              <a:spcAft>
                <a:spcPts val="0"/>
              </a:spcAft>
              <a:buClr>
                <a:srgbClr val="898990"/>
              </a:buClr>
              <a:buSzPts val="1800"/>
              <a:buNone/>
              <a:defRPr sz="1800">
                <a:solidFill>
                  <a:srgbClr val="898990"/>
                </a:solidFill>
              </a:defRPr>
            </a:lvl3pPr>
            <a:lvl4pPr indent="-228600" lvl="3" marL="1828800" algn="l">
              <a:lnSpc>
                <a:spcPct val="90000"/>
              </a:lnSpc>
              <a:spcBef>
                <a:spcPts val="500"/>
              </a:spcBef>
              <a:spcAft>
                <a:spcPts val="0"/>
              </a:spcAft>
              <a:buClr>
                <a:srgbClr val="898990"/>
              </a:buClr>
              <a:buSzPts val="1600"/>
              <a:buNone/>
              <a:defRPr sz="1600">
                <a:solidFill>
                  <a:srgbClr val="898990"/>
                </a:solidFill>
              </a:defRPr>
            </a:lvl4pPr>
            <a:lvl5pPr indent="-228600" lvl="4" marL="2286000" algn="l">
              <a:lnSpc>
                <a:spcPct val="90000"/>
              </a:lnSpc>
              <a:spcBef>
                <a:spcPts val="500"/>
              </a:spcBef>
              <a:spcAft>
                <a:spcPts val="0"/>
              </a:spcAft>
              <a:buClr>
                <a:srgbClr val="898990"/>
              </a:buClr>
              <a:buSzPts val="1600"/>
              <a:buNone/>
              <a:defRPr sz="1600">
                <a:solidFill>
                  <a:srgbClr val="898990"/>
                </a:solidFill>
              </a:defRPr>
            </a:lvl5pPr>
            <a:lvl6pPr indent="-228600" lvl="5" marL="2743200" algn="l">
              <a:lnSpc>
                <a:spcPct val="90000"/>
              </a:lnSpc>
              <a:spcBef>
                <a:spcPts val="500"/>
              </a:spcBef>
              <a:spcAft>
                <a:spcPts val="0"/>
              </a:spcAft>
              <a:buClr>
                <a:srgbClr val="898990"/>
              </a:buClr>
              <a:buSzPts val="1600"/>
              <a:buNone/>
              <a:defRPr sz="1600">
                <a:solidFill>
                  <a:srgbClr val="898990"/>
                </a:solidFill>
              </a:defRPr>
            </a:lvl6pPr>
            <a:lvl7pPr indent="-228600" lvl="6" marL="3200400" algn="l">
              <a:lnSpc>
                <a:spcPct val="90000"/>
              </a:lnSpc>
              <a:spcBef>
                <a:spcPts val="500"/>
              </a:spcBef>
              <a:spcAft>
                <a:spcPts val="0"/>
              </a:spcAft>
              <a:buClr>
                <a:srgbClr val="898990"/>
              </a:buClr>
              <a:buSzPts val="1600"/>
              <a:buNone/>
              <a:defRPr sz="1600">
                <a:solidFill>
                  <a:srgbClr val="898990"/>
                </a:solidFill>
              </a:defRPr>
            </a:lvl7pPr>
            <a:lvl8pPr indent="-228600" lvl="7" marL="3657600" algn="l">
              <a:lnSpc>
                <a:spcPct val="90000"/>
              </a:lnSpc>
              <a:spcBef>
                <a:spcPts val="500"/>
              </a:spcBef>
              <a:spcAft>
                <a:spcPts val="0"/>
              </a:spcAft>
              <a:buClr>
                <a:srgbClr val="898990"/>
              </a:buClr>
              <a:buSzPts val="1600"/>
              <a:buNone/>
              <a:defRPr sz="1600">
                <a:solidFill>
                  <a:srgbClr val="898990"/>
                </a:solidFill>
              </a:defRPr>
            </a:lvl8pPr>
            <a:lvl9pPr indent="-228600" lvl="8" marL="4114800" algn="l">
              <a:lnSpc>
                <a:spcPct val="90000"/>
              </a:lnSpc>
              <a:spcBef>
                <a:spcPts val="500"/>
              </a:spcBef>
              <a:spcAft>
                <a:spcPts val="0"/>
              </a:spcAft>
              <a:buClr>
                <a:srgbClr val="898990"/>
              </a:buClr>
              <a:buSzPts val="1600"/>
              <a:buNone/>
              <a:defRPr sz="1600">
                <a:solidFill>
                  <a:srgbClr val="898990"/>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29" name="Shape 29"/>
        <p:cNvGrpSpPr/>
        <p:nvPr/>
      </p:nvGrpSpPr>
      <p:grpSpPr>
        <a:xfrm>
          <a:off x="0" y="0"/>
          <a:ext cx="0" cy="0"/>
          <a:chOff x="0" y="0"/>
          <a:chExt cx="0" cy="0"/>
        </a:xfrm>
      </p:grpSpPr>
      <p:pic>
        <p:nvPicPr>
          <p:cNvPr descr="Tech Background&quot; Images – Browse 8,227 Stock Photos, Vectors, and Video |  Adobe Stock" id="30" name="Google Shape;30;p24"/>
          <p:cNvPicPr preferRelativeResize="0"/>
          <p:nvPr/>
        </p:nvPicPr>
        <p:blipFill rotWithShape="1">
          <a:blip r:embed="rId2">
            <a:alphaModFix/>
          </a:blip>
          <a:srcRect b="1249" l="2352" r="1953" t="2332"/>
          <a:stretch/>
        </p:blipFill>
        <p:spPr>
          <a:xfrm>
            <a:off x="-21770" y="0"/>
            <a:ext cx="12213771" cy="6858000"/>
          </a:xfrm>
          <a:custGeom>
            <a:rect b="b" l="l" r="r" t="t"/>
            <a:pathLst>
              <a:path extrusionOk="0" h="6858000" w="12213771">
                <a:moveTo>
                  <a:pt x="0" y="0"/>
                </a:moveTo>
                <a:lnTo>
                  <a:pt x="12213771" y="0"/>
                </a:lnTo>
                <a:lnTo>
                  <a:pt x="12213771" y="6858000"/>
                </a:lnTo>
                <a:lnTo>
                  <a:pt x="0" y="6858000"/>
                </a:lnTo>
                <a:close/>
              </a:path>
            </a:pathLst>
          </a:custGeom>
          <a:noFill/>
          <a:ln>
            <a:noFill/>
          </a:ln>
        </p:spPr>
      </p:pic>
      <p:sp>
        <p:nvSpPr>
          <p:cNvPr id="31" name="Google Shape;31;p24"/>
          <p:cNvSpPr txBox="1"/>
          <p:nvPr>
            <p:ph type="title"/>
          </p:nvPr>
        </p:nvSpPr>
        <p:spPr>
          <a:xfrm>
            <a:off x="-21771" y="1832442"/>
            <a:ext cx="12213771" cy="2628900"/>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8000"/>
              <a:buFont typeface="Calibri"/>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Third">
  <p:cSld name="One Third">
    <p:spTree>
      <p:nvGrpSpPr>
        <p:cNvPr id="32" name="Shape 32"/>
        <p:cNvGrpSpPr/>
        <p:nvPr/>
      </p:nvGrpSpPr>
      <p:grpSpPr>
        <a:xfrm>
          <a:off x="0" y="0"/>
          <a:ext cx="0" cy="0"/>
          <a:chOff x="0" y="0"/>
          <a:chExt cx="0" cy="0"/>
        </a:xfrm>
      </p:grpSpPr>
      <p:sp>
        <p:nvSpPr>
          <p:cNvPr id="33" name="Google Shape;33;p25"/>
          <p:cNvSpPr txBox="1"/>
          <p:nvPr>
            <p:ph idx="1" type="body"/>
          </p:nvPr>
        </p:nvSpPr>
        <p:spPr>
          <a:xfrm>
            <a:off x="4455269" y="603666"/>
            <a:ext cx="7057847" cy="545423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5"/>
          <p:cNvSpPr/>
          <p:nvPr/>
        </p:nvSpPr>
        <p:spPr>
          <a:xfrm>
            <a:off x="1" y="0"/>
            <a:ext cx="4114800" cy="6858000"/>
          </a:xfrm>
          <a:prstGeom prst="rect">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 name="Google Shape;35;p25"/>
          <p:cNvSpPr txBox="1"/>
          <p:nvPr>
            <p:ph type="title"/>
          </p:nvPr>
        </p:nvSpPr>
        <p:spPr>
          <a:xfrm>
            <a:off x="838202" y="2049670"/>
            <a:ext cx="2743200" cy="2562226"/>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ne Third">
  <p:cSld name="1_One Third">
    <p:spTree>
      <p:nvGrpSpPr>
        <p:cNvPr id="36" name="Shape 36"/>
        <p:cNvGrpSpPr/>
        <p:nvPr/>
      </p:nvGrpSpPr>
      <p:grpSpPr>
        <a:xfrm>
          <a:off x="0" y="0"/>
          <a:ext cx="0" cy="0"/>
          <a:chOff x="0" y="0"/>
          <a:chExt cx="0" cy="0"/>
        </a:xfrm>
      </p:grpSpPr>
      <p:sp>
        <p:nvSpPr>
          <p:cNvPr id="37" name="Google Shape;37;p26"/>
          <p:cNvSpPr txBox="1"/>
          <p:nvPr>
            <p:ph type="title"/>
          </p:nvPr>
        </p:nvSpPr>
        <p:spPr>
          <a:xfrm>
            <a:off x="678882" y="603666"/>
            <a:ext cx="705527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6"/>
          <p:cNvSpPr txBox="1"/>
          <p:nvPr>
            <p:ph idx="1" type="body"/>
          </p:nvPr>
        </p:nvSpPr>
        <p:spPr>
          <a:xfrm>
            <a:off x="678882" y="1659835"/>
            <a:ext cx="7055274"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6"/>
          <p:cNvSpPr/>
          <p:nvPr/>
        </p:nvSpPr>
        <p:spPr>
          <a:xfrm>
            <a:off x="8077201" y="0"/>
            <a:ext cx="4114800" cy="6858000"/>
          </a:xfrm>
          <a:prstGeom prst="rect">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 name="Google Shape;40;p26"/>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Third Flow Errow">
  <p:cSld name="One Third Flow Errow">
    <p:spTree>
      <p:nvGrpSpPr>
        <p:cNvPr id="41" name="Shape 41"/>
        <p:cNvGrpSpPr/>
        <p:nvPr/>
      </p:nvGrpSpPr>
      <p:grpSpPr>
        <a:xfrm>
          <a:off x="0" y="0"/>
          <a:ext cx="0" cy="0"/>
          <a:chOff x="0" y="0"/>
          <a:chExt cx="0" cy="0"/>
        </a:xfrm>
      </p:grpSpPr>
      <p:sp>
        <p:nvSpPr>
          <p:cNvPr id="42" name="Google Shape;42;p27"/>
          <p:cNvSpPr txBox="1"/>
          <p:nvPr>
            <p:ph type="title"/>
          </p:nvPr>
        </p:nvSpPr>
        <p:spPr>
          <a:xfrm>
            <a:off x="4455269" y="603666"/>
            <a:ext cx="7057847"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7"/>
          <p:cNvSpPr txBox="1"/>
          <p:nvPr>
            <p:ph idx="1" type="body"/>
          </p:nvPr>
        </p:nvSpPr>
        <p:spPr>
          <a:xfrm>
            <a:off x="4455269" y="1659835"/>
            <a:ext cx="7057847"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p:nvPr/>
        </p:nvSpPr>
        <p:spPr>
          <a:xfrm>
            <a:off x="1" y="0"/>
            <a:ext cx="4114800" cy="6858000"/>
          </a:xfrm>
          <a:prstGeom prst="homePlate">
            <a:avLst>
              <a:gd fmla="val 16049" name="adj"/>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27"/>
          <p:cNvSpPr txBox="1"/>
          <p:nvPr/>
        </p:nvSpPr>
        <p:spPr>
          <a:xfrm>
            <a:off x="678882" y="3122614"/>
            <a:ext cx="2978720" cy="6127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400"/>
              <a:buFont typeface="Calibri"/>
              <a:buNone/>
            </a:pPr>
            <a:r>
              <a:rPr b="1" lang="en-US" sz="3400">
                <a:solidFill>
                  <a:schemeClr val="lt1"/>
                </a:solidFill>
                <a:latin typeface="Calibri"/>
                <a:ea typeface="Calibri"/>
                <a:cs typeface="Calibri"/>
                <a:sym typeface="Calibri"/>
              </a:rPr>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One Third">
  <p:cSld name="4_One Third">
    <p:spTree>
      <p:nvGrpSpPr>
        <p:cNvPr id="46" name="Shape 46"/>
        <p:cNvGrpSpPr/>
        <p:nvPr/>
      </p:nvGrpSpPr>
      <p:grpSpPr>
        <a:xfrm>
          <a:off x="0" y="0"/>
          <a:ext cx="0" cy="0"/>
          <a:chOff x="0" y="0"/>
          <a:chExt cx="0" cy="0"/>
        </a:xfrm>
      </p:grpSpPr>
      <p:sp>
        <p:nvSpPr>
          <p:cNvPr id="47" name="Google Shape;47;p28"/>
          <p:cNvSpPr txBox="1"/>
          <p:nvPr/>
        </p:nvSpPr>
        <p:spPr>
          <a:xfrm>
            <a:off x="838200" y="3122614"/>
            <a:ext cx="2819401" cy="6127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D1B58"/>
              </a:buClr>
              <a:buSzPts val="3400"/>
              <a:buFont typeface="Calibri"/>
              <a:buNone/>
            </a:pPr>
            <a:r>
              <a:rPr b="1" lang="en-US" sz="3400">
                <a:solidFill>
                  <a:srgbClr val="1D1B58"/>
                </a:solidFill>
                <a:latin typeface="Calibri"/>
                <a:ea typeface="Calibri"/>
                <a:cs typeface="Calibri"/>
                <a:sym typeface="Calibri"/>
              </a:rPr>
              <a:t>Click to edit Master title style</a:t>
            </a:r>
            <a:endParaRPr/>
          </a:p>
        </p:txBody>
      </p:sp>
      <p:sp>
        <p:nvSpPr>
          <p:cNvPr id="48" name="Google Shape;48;p28"/>
          <p:cNvSpPr/>
          <p:nvPr/>
        </p:nvSpPr>
        <p:spPr>
          <a:xfrm>
            <a:off x="3454417" y="0"/>
            <a:ext cx="8737584" cy="6858000"/>
          </a:xfrm>
          <a:custGeom>
            <a:rect b="b" l="l" r="r" t="t"/>
            <a:pathLst>
              <a:path extrusionOk="0" h="6858000" w="9601184">
                <a:moveTo>
                  <a:pt x="0" y="0"/>
                </a:moveTo>
                <a:lnTo>
                  <a:pt x="9601184" y="0"/>
                </a:lnTo>
                <a:lnTo>
                  <a:pt x="9601184" y="6858000"/>
                </a:lnTo>
                <a:lnTo>
                  <a:pt x="0" y="6858000"/>
                </a:lnTo>
                <a:lnTo>
                  <a:pt x="660384" y="3429000"/>
                </a:lnTo>
                <a:lnTo>
                  <a:pt x="0" y="0"/>
                </a:lnTo>
                <a:close/>
              </a:path>
            </a:pathLst>
          </a:custGeom>
          <a:solidFill>
            <a:srgbClr val="1D1B5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28"/>
          <p:cNvSpPr txBox="1"/>
          <p:nvPr>
            <p:ph type="title"/>
          </p:nvPr>
        </p:nvSpPr>
        <p:spPr>
          <a:xfrm>
            <a:off x="4455269" y="603666"/>
            <a:ext cx="7057847"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8"/>
          <p:cNvSpPr txBox="1"/>
          <p:nvPr>
            <p:ph idx="1" type="body"/>
          </p:nvPr>
        </p:nvSpPr>
        <p:spPr>
          <a:xfrm>
            <a:off x="4455269" y="1659835"/>
            <a:ext cx="7057847"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28"/>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78884" y="603666"/>
            <a:ext cx="10834232" cy="612775"/>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dk1"/>
              </a:buClr>
              <a:buSzPts val="3400"/>
              <a:buFont typeface="Calibri"/>
              <a:buNone/>
              <a:defRPr b="1" i="0" sz="3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678884" y="1659835"/>
            <a:ext cx="10834234" cy="439806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171616"/>
              </a:buClr>
              <a:buSzPts val="2800"/>
              <a:buFont typeface="Arial"/>
              <a:buChar char="•"/>
              <a:defRPr b="0" i="0" sz="2800" u="none" cap="none" strike="noStrike">
                <a:solidFill>
                  <a:srgbClr val="171616"/>
                </a:solidFill>
                <a:latin typeface="Calibri"/>
                <a:ea typeface="Calibri"/>
                <a:cs typeface="Calibri"/>
                <a:sym typeface="Calibri"/>
              </a:defRPr>
            </a:lvl1pPr>
            <a:lvl2pPr indent="-381000" lvl="1" marL="914400" marR="0" rtl="0" algn="l">
              <a:lnSpc>
                <a:spcPct val="90000"/>
              </a:lnSpc>
              <a:spcBef>
                <a:spcPts val="500"/>
              </a:spcBef>
              <a:spcAft>
                <a:spcPts val="0"/>
              </a:spcAft>
              <a:buClr>
                <a:srgbClr val="171616"/>
              </a:buClr>
              <a:buSzPts val="2400"/>
              <a:buFont typeface="Arial"/>
              <a:buChar char="•"/>
              <a:defRPr b="0" i="0" sz="2400" u="none" cap="none" strike="noStrike">
                <a:solidFill>
                  <a:srgbClr val="171616"/>
                </a:solidFill>
                <a:latin typeface="Calibri"/>
                <a:ea typeface="Calibri"/>
                <a:cs typeface="Calibri"/>
                <a:sym typeface="Calibri"/>
              </a:defRPr>
            </a:lvl2pPr>
            <a:lvl3pPr indent="-355600" lvl="2" marL="1371600" marR="0" rtl="0" algn="l">
              <a:lnSpc>
                <a:spcPct val="90000"/>
              </a:lnSpc>
              <a:spcBef>
                <a:spcPts val="500"/>
              </a:spcBef>
              <a:spcAft>
                <a:spcPts val="0"/>
              </a:spcAft>
              <a:buClr>
                <a:srgbClr val="171616"/>
              </a:buClr>
              <a:buSzPts val="2000"/>
              <a:buFont typeface="Arial"/>
              <a:buChar char="•"/>
              <a:defRPr b="0" i="0" sz="2000" u="none" cap="none" strike="noStrike">
                <a:solidFill>
                  <a:srgbClr val="17161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171616"/>
              </a:buClr>
              <a:buSzPts val="1800"/>
              <a:buFont typeface="Arial"/>
              <a:buChar char="•"/>
              <a:defRPr b="0" i="0" sz="1800" u="none" cap="none" strike="noStrike">
                <a:solidFill>
                  <a:srgbClr val="17161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171616"/>
              </a:buClr>
              <a:buSzPts val="1800"/>
              <a:buFont typeface="Arial"/>
              <a:buChar char="•"/>
              <a:defRPr b="0" i="0" sz="1800" u="none" cap="none" strike="noStrike">
                <a:solidFill>
                  <a:srgbClr val="171616"/>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Top Ranked Data Science Institute, Classroom Plus Online Training | Boston  Institute of Analytics" id="12" name="Google Shape;12;p19"/>
          <p:cNvPicPr preferRelativeResize="0"/>
          <p:nvPr/>
        </p:nvPicPr>
        <p:blipFill rotWithShape="1">
          <a:blip r:embed="rId1">
            <a:alphaModFix/>
          </a:blip>
          <a:srcRect b="0" l="3999" r="3112" t="0"/>
          <a:stretch/>
        </p:blipFill>
        <p:spPr>
          <a:xfrm>
            <a:off x="9493777" y="6115409"/>
            <a:ext cx="2019339" cy="548917"/>
          </a:xfrm>
          <a:prstGeom prst="rect">
            <a:avLst/>
          </a:prstGeom>
          <a:noFill/>
          <a:ln>
            <a:noFill/>
          </a:ln>
        </p:spPr>
      </p:pic>
      <p:sp>
        <p:nvSpPr>
          <p:cNvPr id="13" name="Google Shape;13;p19"/>
          <p:cNvSpPr/>
          <p:nvPr/>
        </p:nvSpPr>
        <p:spPr>
          <a:xfrm>
            <a:off x="678883" y="6207305"/>
            <a:ext cx="7474517" cy="365125"/>
          </a:xfrm>
          <a:prstGeom prst="rect">
            <a:avLst/>
          </a:prstGeom>
          <a:solidFill>
            <a:schemeClr val="lt1"/>
          </a:solidFill>
          <a:ln>
            <a:noFill/>
          </a:ln>
        </p:spPr>
        <p:txBody>
          <a:bodyPr anchorCtr="0" anchor="ctr" bIns="0" lIns="0" spcFirstLastPara="1" rIns="0" wrap="square" tIns="0">
            <a:noAutofit/>
          </a:bodyPr>
          <a:lstStyle/>
          <a:p>
            <a:pPr indent="0" lvl="0" marL="0" marR="0" rtl="0" algn="l">
              <a:spcBef>
                <a:spcPts val="0"/>
              </a:spcBef>
              <a:spcAft>
                <a:spcPts val="0"/>
              </a:spcAft>
              <a:buNone/>
            </a:pPr>
            <a:r>
              <a:rPr b="1" i="0" lang="en-US" sz="1100" u="none" cap="none" strike="noStrike">
                <a:solidFill>
                  <a:srgbClr val="AEABAB"/>
                </a:solidFill>
                <a:latin typeface="Calibri"/>
                <a:ea typeface="Calibri"/>
                <a:cs typeface="Calibri"/>
                <a:sym typeface="Calibri"/>
              </a:rPr>
              <a:t>CONFIDENTIAL</a:t>
            </a:r>
            <a:r>
              <a:rPr b="0" i="0" lang="en-US" sz="1100" u="none" cap="none" strike="noStrike">
                <a:solidFill>
                  <a:srgbClr val="AEABAB"/>
                </a:solidFill>
                <a:latin typeface="Calibri"/>
                <a:ea typeface="Calibri"/>
                <a:cs typeface="Calibri"/>
                <a:sym typeface="Calibri"/>
              </a:rPr>
              <a:t>: The information in this document belongs to Boston Institute of Analytics LLC. Any unauthorized sharing of this material is prohibited and subject to legal action under breach of IP and confidentiality clauses. </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0" y="3251839"/>
            <a:ext cx="12192000" cy="8115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400">
                <a:solidFill>
                  <a:schemeClr val="lt1"/>
                </a:solidFill>
                <a:latin typeface="Calibri"/>
                <a:ea typeface="Calibri"/>
                <a:cs typeface="Calibri"/>
                <a:sym typeface="Calibri"/>
              </a:rPr>
              <a:t>Breast Cancer Risk Prediction</a:t>
            </a:r>
            <a:endParaRPr b="1" sz="54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93987" y="439809"/>
            <a:ext cx="3686128" cy="61277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400"/>
              <a:buFont typeface="Calibri"/>
              <a:buNone/>
            </a:pPr>
            <a:r>
              <a:rPr lang="en-US" sz="2400"/>
              <a:t>Heatmap of Correlations :</a:t>
            </a:r>
            <a:endParaRPr/>
          </a:p>
        </p:txBody>
      </p:sp>
      <p:pic>
        <p:nvPicPr>
          <p:cNvPr id="171" name="Google Shape;171;p10"/>
          <p:cNvPicPr preferRelativeResize="0"/>
          <p:nvPr/>
        </p:nvPicPr>
        <p:blipFill rotWithShape="1">
          <a:blip r:embed="rId3">
            <a:alphaModFix/>
          </a:blip>
          <a:srcRect b="0" l="0" r="0" t="0"/>
          <a:stretch/>
        </p:blipFill>
        <p:spPr>
          <a:xfrm>
            <a:off x="6151725" y="432176"/>
            <a:ext cx="5909972" cy="5687145"/>
          </a:xfrm>
          <a:prstGeom prst="rect">
            <a:avLst/>
          </a:prstGeom>
          <a:noFill/>
          <a:ln>
            <a:noFill/>
          </a:ln>
        </p:spPr>
      </p:pic>
      <p:sp>
        <p:nvSpPr>
          <p:cNvPr id="172" name="Google Shape;172;p10"/>
          <p:cNvSpPr txBox="1"/>
          <p:nvPr/>
        </p:nvSpPr>
        <p:spPr>
          <a:xfrm>
            <a:off x="298043" y="1536810"/>
            <a:ext cx="5546400" cy="347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Nottingham Prognostic Index and Lymph Nodes Examined Positive have the highest correlation, indicating their combined significance in prognosis.</a:t>
            </a:r>
            <a:endParaRPr>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Overall Survival is moderately correlated with Relapse-Free Status, suggesting these are related but not directly proportional.</a:t>
            </a:r>
            <a:endParaRPr>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Tumor Size show weak correlations with other attributes, implying these may act independently in determining patient outcomes.</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1"/>
          <p:cNvSpPr txBox="1"/>
          <p:nvPr/>
        </p:nvSpPr>
        <p:spPr>
          <a:xfrm>
            <a:off x="576942" y="524734"/>
            <a:ext cx="11130600" cy="646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Split the dependent and independent variable:</a:t>
            </a:r>
            <a:endParaRPr>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The target variable would be Patient’s Vital Status.</a:t>
            </a:r>
            <a:endParaRPr>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We will be dropping the ‘Overall Survival Status’ as to remove the data leakage.</a:t>
            </a:r>
            <a:endParaRPr>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Dummy Encode &amp; Scale the data: </a:t>
            </a:r>
            <a:endParaRPr>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Make dummy data frame for categorical columns. Scale the numerical features.</a:t>
            </a:r>
            <a:endParaRPr>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Train-Test Split:</a:t>
            </a:r>
            <a:endParaRPr>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0" lang="en-US" sz="1800">
                <a:solidFill>
                  <a:schemeClr val="dk1"/>
                </a:solidFill>
                <a:latin typeface="Calibri"/>
                <a:ea typeface="Calibri"/>
                <a:cs typeface="Calibri"/>
                <a:sym typeface="Calibri"/>
              </a:rPr>
              <a:t>	We divided the data into training (</a:t>
            </a:r>
            <a:r>
              <a:rPr b="1" i="0" lang="en-US" sz="1800">
                <a:solidFill>
                  <a:schemeClr val="dk1"/>
                </a:solidFill>
                <a:latin typeface="Calibri"/>
                <a:ea typeface="Calibri"/>
                <a:cs typeface="Calibri"/>
                <a:sym typeface="Calibri"/>
              </a:rPr>
              <a:t>80%)</a:t>
            </a:r>
            <a:r>
              <a:rPr i="0" lang="en-US" sz="1800">
                <a:solidFill>
                  <a:schemeClr val="dk1"/>
                </a:solidFill>
                <a:latin typeface="Calibri"/>
                <a:ea typeface="Calibri"/>
                <a:cs typeface="Calibri"/>
                <a:sym typeface="Calibri"/>
              </a:rPr>
              <a:t> and testing (</a:t>
            </a:r>
            <a:r>
              <a:rPr b="1" i="0" lang="en-US" sz="1800">
                <a:solidFill>
                  <a:schemeClr val="dk1"/>
                </a:solidFill>
                <a:latin typeface="Calibri"/>
                <a:ea typeface="Calibri"/>
                <a:cs typeface="Calibri"/>
                <a:sym typeface="Calibri"/>
              </a:rPr>
              <a:t>20%)</a:t>
            </a:r>
            <a:r>
              <a:rPr i="0" lang="en-US" sz="1800">
                <a:solidFill>
                  <a:schemeClr val="dk1"/>
                </a:solidFill>
                <a:latin typeface="Calibri"/>
                <a:ea typeface="Calibri"/>
                <a:cs typeface="Calibri"/>
                <a:sym typeface="Calibri"/>
              </a:rPr>
              <a:t> sets.</a:t>
            </a:r>
            <a:endParaRPr>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0" lang="en-US" sz="1800">
                <a:solidFill>
                  <a:schemeClr val="dk1"/>
                </a:solidFill>
                <a:latin typeface="Calibri"/>
                <a:ea typeface="Calibri"/>
                <a:cs typeface="Calibri"/>
                <a:sym typeface="Calibri"/>
              </a:rPr>
              <a:t>	We divided the dataset into two parts: X and y.</a:t>
            </a:r>
            <a:endParaRPr>
              <a:latin typeface="Calibri"/>
              <a:ea typeface="Calibri"/>
              <a:cs typeface="Calibri"/>
              <a:sym typeface="Calibri"/>
            </a:endParaRPr>
          </a:p>
          <a:p>
            <a:pPr indent="0" lvl="0" marL="0" marR="0" rtl="0" algn="l">
              <a:spcBef>
                <a:spcPts val="0"/>
              </a:spcBef>
              <a:spcAft>
                <a:spcPts val="0"/>
              </a:spcAft>
              <a:buNone/>
            </a:pPr>
            <a:r>
              <a:t/>
            </a:r>
            <a:endParaRPr i="0" sz="1800">
              <a:solidFill>
                <a:schemeClr val="dk1"/>
              </a:solidFill>
              <a:latin typeface="Calibri"/>
              <a:ea typeface="Calibri"/>
              <a:cs typeface="Calibri"/>
              <a:sym typeface="Calibri"/>
            </a:endParaRPr>
          </a:p>
          <a:p>
            <a:pPr indent="0" lvl="0" marL="0" marR="0" rtl="0" algn="l">
              <a:spcBef>
                <a:spcPts val="0"/>
              </a:spcBef>
              <a:spcAft>
                <a:spcPts val="0"/>
              </a:spcAft>
              <a:buNone/>
            </a:pPr>
            <a:r>
              <a:rPr i="0" lang="en-US" sz="1800">
                <a:solidFill>
                  <a:schemeClr val="dk1"/>
                </a:solidFill>
                <a:latin typeface="Calibri"/>
                <a:ea typeface="Calibri"/>
                <a:cs typeface="Calibri"/>
                <a:sym typeface="Calibri"/>
              </a:rPr>
              <a:t>	"</a:t>
            </a:r>
            <a:r>
              <a:rPr b="1" i="0" lang="en-US" sz="1800">
                <a:solidFill>
                  <a:schemeClr val="dk1"/>
                </a:solidFill>
                <a:latin typeface="Calibri"/>
                <a:ea typeface="Calibri"/>
                <a:cs typeface="Calibri"/>
                <a:sym typeface="Calibri"/>
              </a:rPr>
              <a:t>X</a:t>
            </a:r>
            <a:r>
              <a:rPr i="0" lang="en-US" sz="1800">
                <a:solidFill>
                  <a:schemeClr val="dk1"/>
                </a:solidFill>
                <a:latin typeface="Calibri"/>
                <a:ea typeface="Calibri"/>
                <a:cs typeface="Calibri"/>
                <a:sym typeface="Calibri"/>
              </a:rPr>
              <a:t>" typically represents the </a:t>
            </a:r>
            <a:r>
              <a:rPr b="1" i="0" lang="en-US" sz="1800">
                <a:solidFill>
                  <a:schemeClr val="dk1"/>
                </a:solidFill>
                <a:latin typeface="Calibri"/>
                <a:ea typeface="Calibri"/>
                <a:cs typeface="Calibri"/>
                <a:sym typeface="Calibri"/>
              </a:rPr>
              <a:t>independent</a:t>
            </a:r>
            <a:r>
              <a:rPr i="0" lang="en-US" sz="1800">
                <a:solidFill>
                  <a:schemeClr val="dk1"/>
                </a:solidFill>
                <a:latin typeface="Calibri"/>
                <a:ea typeface="Calibri"/>
                <a:cs typeface="Calibri"/>
                <a:sym typeface="Calibri"/>
              </a:rPr>
              <a:t> Variables, and "</a:t>
            </a:r>
            <a:r>
              <a:rPr b="1" i="0" lang="en-US" sz="1800">
                <a:solidFill>
                  <a:schemeClr val="dk1"/>
                </a:solidFill>
                <a:latin typeface="Calibri"/>
                <a:ea typeface="Calibri"/>
                <a:cs typeface="Calibri"/>
                <a:sym typeface="Calibri"/>
              </a:rPr>
              <a:t>y</a:t>
            </a:r>
            <a:r>
              <a:rPr i="0" lang="en-US" sz="1800">
                <a:solidFill>
                  <a:schemeClr val="dk1"/>
                </a:solidFill>
                <a:latin typeface="Calibri"/>
                <a:ea typeface="Calibri"/>
                <a:cs typeface="Calibri"/>
                <a:sym typeface="Calibri"/>
              </a:rPr>
              <a:t>" represents the </a:t>
            </a:r>
            <a:r>
              <a:rPr b="1" i="0" lang="en-US" sz="1800">
                <a:solidFill>
                  <a:schemeClr val="dk1"/>
                </a:solidFill>
                <a:latin typeface="Calibri"/>
                <a:ea typeface="Calibri"/>
                <a:cs typeface="Calibri"/>
                <a:sym typeface="Calibri"/>
              </a:rPr>
              <a:t>Dependent</a:t>
            </a:r>
            <a:r>
              <a:rPr i="0" lang="en-US" sz="1800">
                <a:solidFill>
                  <a:schemeClr val="dk1"/>
                </a:solidFill>
                <a:latin typeface="Calibri"/>
                <a:ea typeface="Calibri"/>
                <a:cs typeface="Calibri"/>
                <a:sym typeface="Calibri"/>
              </a:rPr>
              <a:t> (</a:t>
            </a:r>
            <a:r>
              <a:rPr b="1" i="0" lang="en-US" sz="1800">
                <a:solidFill>
                  <a:schemeClr val="dk1"/>
                </a:solidFill>
                <a:latin typeface="Calibri"/>
                <a:ea typeface="Calibri"/>
                <a:cs typeface="Calibri"/>
                <a:sym typeface="Calibri"/>
              </a:rPr>
              <a:t>target</a:t>
            </a:r>
            <a:r>
              <a:rPr i="0" lang="en-US" sz="1800">
                <a:solidFill>
                  <a:schemeClr val="dk1"/>
                </a:solidFill>
                <a:latin typeface="Calibri"/>
                <a:ea typeface="Calibri"/>
                <a:cs typeface="Calibri"/>
                <a:sym typeface="Calibri"/>
              </a:rPr>
              <a:t> </a:t>
            </a:r>
            <a:r>
              <a:rPr b="1" i="0" lang="en-US" sz="1800">
                <a:solidFill>
                  <a:schemeClr val="dk1"/>
                </a:solidFill>
                <a:latin typeface="Calibri"/>
                <a:ea typeface="Calibri"/>
                <a:cs typeface="Calibri"/>
                <a:sym typeface="Calibri"/>
              </a:rPr>
              <a:t>variable</a:t>
            </a:r>
            <a:r>
              <a:rPr i="0" lang="en-US" sz="1800">
                <a:solidFill>
                  <a:schemeClr val="dk1"/>
                </a:solidFill>
                <a:latin typeface="Calibri"/>
                <a:ea typeface="Calibri"/>
                <a:cs typeface="Calibri"/>
                <a:sym typeface="Calibri"/>
              </a:rPr>
              <a:t>) that we want to predict or understand.</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nvSpPr>
        <p:spPr>
          <a:xfrm>
            <a:off x="421821" y="457200"/>
            <a:ext cx="11348400" cy="575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Machine Learning Models</a:t>
            </a:r>
            <a:endParaRPr>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Created a ‘Classic Model function to train, evaluate and visualize the performance of a machine learning model using stratified 5-fold cross-validation to ensure robust performance metrics.</a:t>
            </a:r>
            <a:endParaRPr>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It starts by scaling the feature data and encoding the target variable to ensure consistent model performance. The model is then trained on the scaled training data and predictions are made on the test data. </a:t>
            </a:r>
            <a:endParaRPr>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Cross-validation scores are computed to assess the model's performance across different data folds, and the ROC-AUC score measures the model’s ability to distinguish between classes.</a:t>
            </a:r>
            <a:endParaRPr>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Additionally, a confusion matrix and ROC curve are plotted to visualize the model's performance.</a:t>
            </a:r>
            <a:endParaRPr>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Finally, a classification report provides detailed metrics such as precision, recall, and f1-score for each class.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Models Applied:</a:t>
            </a:r>
            <a:endParaRPr sz="24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SVM, Logistic Regression, Random Forest, DecisionTree, XGBOOST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nvSpPr>
        <p:spPr>
          <a:xfrm>
            <a:off x="420460" y="440872"/>
            <a:ext cx="113511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Model Performance Comparison</a:t>
            </a:r>
            <a:endParaRPr>
              <a:latin typeface="Calibri"/>
              <a:ea typeface="Calibri"/>
              <a:cs typeface="Calibri"/>
              <a:sym typeface="Calibri"/>
            </a:endParaRPr>
          </a:p>
          <a:p>
            <a:pPr indent="0" lvl="0" marL="0" marR="0" rtl="0" algn="l">
              <a:spcBef>
                <a:spcPts val="0"/>
              </a:spcBef>
              <a:spcAft>
                <a:spcPts val="0"/>
              </a:spcAft>
              <a:buNone/>
            </a:pPr>
            <a:br>
              <a:rPr b="1" lang="en-US" sz="1800">
                <a:solidFill>
                  <a:schemeClr val="dk1"/>
                </a:solidFill>
                <a:latin typeface="Calibri"/>
                <a:ea typeface="Calibri"/>
                <a:cs typeface="Calibri"/>
                <a:sym typeface="Calibri"/>
              </a:rPr>
            </a:br>
            <a:r>
              <a:rPr b="1" lang="en-US" sz="2000">
                <a:solidFill>
                  <a:schemeClr val="dk1"/>
                </a:solidFill>
                <a:latin typeface="Calibri"/>
                <a:ea typeface="Calibri"/>
                <a:cs typeface="Calibri"/>
                <a:sym typeface="Calibri"/>
              </a:rPr>
              <a:t>Best XGBoost</a:t>
            </a:r>
            <a:r>
              <a:rPr lang="en-US" sz="2000">
                <a:solidFill>
                  <a:schemeClr val="dk1"/>
                </a:solidFill>
                <a:latin typeface="Calibri"/>
                <a:ea typeface="Calibri"/>
                <a:cs typeface="Calibri"/>
                <a:sym typeface="Calibri"/>
              </a:rPr>
              <a:t> achieved the highest Test Score (0.979) and ROC-AUC Score (0.998), indicating excellent performance in both accuracy and class separation.</a:t>
            </a:r>
            <a:endParaRPr>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Best Random Forest</a:t>
            </a:r>
            <a:r>
              <a:rPr lang="en-US" sz="2000">
                <a:solidFill>
                  <a:schemeClr val="dk1"/>
                </a:solidFill>
                <a:latin typeface="Calibri"/>
                <a:ea typeface="Calibri"/>
                <a:cs typeface="Calibri"/>
                <a:sym typeface="Calibri"/>
              </a:rPr>
              <a:t> and </a:t>
            </a:r>
            <a:r>
              <a:rPr b="1" lang="en-US" sz="2000">
                <a:solidFill>
                  <a:schemeClr val="dk1"/>
                </a:solidFill>
                <a:latin typeface="Calibri"/>
                <a:ea typeface="Calibri"/>
                <a:cs typeface="Calibri"/>
                <a:sym typeface="Calibri"/>
              </a:rPr>
              <a:t>Best XGBoost</a:t>
            </a:r>
            <a:r>
              <a:rPr lang="en-US" sz="2000">
                <a:solidFill>
                  <a:schemeClr val="dk1"/>
                </a:solidFill>
                <a:latin typeface="Calibri"/>
                <a:ea typeface="Calibri"/>
                <a:cs typeface="Calibri"/>
                <a:sym typeface="Calibri"/>
              </a:rPr>
              <a:t> show the highest Train Scores, suggesting strong model fit on training data.</a:t>
            </a:r>
            <a:endParaRPr>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Conclusion: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XGBoost stands out with the best balance of high accuracy and ROC-AUC Score, making it the most effective model for predicting breast cancer survival in this analysis.</a:t>
            </a:r>
            <a:endParaRPr>
              <a:latin typeface="Calibri"/>
              <a:ea typeface="Calibri"/>
              <a:cs typeface="Calibri"/>
              <a:sym typeface="Calibri"/>
            </a:endParaRPr>
          </a:p>
        </p:txBody>
      </p:sp>
      <p:pic>
        <p:nvPicPr>
          <p:cNvPr id="189" name="Google Shape;189;p13"/>
          <p:cNvPicPr preferRelativeResize="0"/>
          <p:nvPr/>
        </p:nvPicPr>
        <p:blipFill rotWithShape="1">
          <a:blip r:embed="rId3">
            <a:alphaModFix/>
          </a:blip>
          <a:srcRect b="0" l="0" r="0" t="0"/>
          <a:stretch/>
        </p:blipFill>
        <p:spPr>
          <a:xfrm>
            <a:off x="1094014" y="4278086"/>
            <a:ext cx="9651956" cy="19620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sp>
        <p:nvSpPr>
          <p:cNvPr id="195" name="Google Shape;195;p14"/>
          <p:cNvSpPr/>
          <p:nvPr/>
        </p:nvSpPr>
        <p:spPr>
          <a:xfrm flipH="1">
            <a:off x="2" y="492"/>
            <a:ext cx="12191998" cy="1575955"/>
          </a:xfrm>
          <a:prstGeom prst="rect">
            <a:avLst/>
          </a:prstGeom>
          <a:gradFill>
            <a:gsLst>
              <a:gs pos="0">
                <a:srgbClr val="1F3864"/>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14"/>
          <p:cNvSpPr/>
          <p:nvPr/>
        </p:nvSpPr>
        <p:spPr>
          <a:xfrm flipH="1" rot="10800000">
            <a:off x="8128857" y="35"/>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14"/>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666"/>
                </a:srgbClr>
              </a:gs>
              <a:gs pos="100000">
                <a:srgbClr val="000000">
                  <a:alpha val="86666"/>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4"/>
          <p:cNvSpPr/>
          <p:nvPr/>
        </p:nvSpPr>
        <p:spPr>
          <a:xfrm>
            <a:off x="3825434" y="986"/>
            <a:ext cx="4303422" cy="1575461"/>
          </a:xfrm>
          <a:prstGeom prst="rect">
            <a:avLst/>
          </a:prstGeom>
          <a:gradFill>
            <a:gsLst>
              <a:gs pos="0">
                <a:srgbClr val="4472C4">
                  <a:alpha val="16862"/>
                </a:srgbClr>
              </a:gs>
              <a:gs pos="74000">
                <a:srgbClr val="1F3864">
                  <a:alpha val="0"/>
                </a:srgbClr>
              </a:gs>
              <a:gs pos="100000">
                <a:srgbClr val="1F3864">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4"/>
          <p:cNvSpPr txBox="1"/>
          <p:nvPr/>
        </p:nvSpPr>
        <p:spPr>
          <a:xfrm>
            <a:off x="699714" y="353160"/>
            <a:ext cx="7091300" cy="89858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FFFFFF"/>
                </a:solidFill>
                <a:latin typeface="Calibri"/>
                <a:ea typeface="Calibri"/>
                <a:cs typeface="Calibri"/>
                <a:sym typeface="Calibri"/>
              </a:rPr>
              <a:t>Results and Insights:</a:t>
            </a:r>
            <a:endParaRPr/>
          </a:p>
        </p:txBody>
      </p:sp>
      <p:pic>
        <p:nvPicPr>
          <p:cNvPr id="200" name="Google Shape;200;p14"/>
          <p:cNvPicPr preferRelativeResize="0"/>
          <p:nvPr/>
        </p:nvPicPr>
        <p:blipFill rotWithShape="1">
          <a:blip r:embed="rId3">
            <a:alphaModFix/>
          </a:blip>
          <a:srcRect b="0" l="0" r="0" t="0"/>
          <a:stretch/>
        </p:blipFill>
        <p:spPr>
          <a:xfrm>
            <a:off x="1069334" y="2089948"/>
            <a:ext cx="6434600" cy="4214662"/>
          </a:xfrm>
          <a:prstGeom prst="rect">
            <a:avLst/>
          </a:prstGeom>
          <a:noFill/>
          <a:ln>
            <a:noFill/>
          </a:ln>
        </p:spPr>
      </p:pic>
      <p:pic>
        <p:nvPicPr>
          <p:cNvPr id="201" name="Google Shape;201;p14"/>
          <p:cNvPicPr preferRelativeResize="0"/>
          <p:nvPr/>
        </p:nvPicPr>
        <p:blipFill rotWithShape="1">
          <a:blip r:embed="rId4">
            <a:alphaModFix/>
          </a:blip>
          <a:srcRect b="0" l="0" r="0" t="0"/>
          <a:stretch/>
        </p:blipFill>
        <p:spPr>
          <a:xfrm>
            <a:off x="7503934" y="2089947"/>
            <a:ext cx="3647767" cy="42259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nvSpPr>
        <p:spPr>
          <a:xfrm>
            <a:off x="322429" y="461459"/>
            <a:ext cx="11547000" cy="535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i="0" lang="en-US" sz="1800" u="none" cap="none" strike="noStrike">
                <a:solidFill>
                  <a:schemeClr val="dk1"/>
                </a:solidFill>
                <a:latin typeface="Calibri"/>
                <a:ea typeface="Calibri"/>
                <a:cs typeface="Calibri"/>
                <a:sym typeface="Calibri"/>
              </a:rPr>
            </a:br>
            <a:r>
              <a:rPr b="1" lang="en-US" sz="1800">
                <a:solidFill>
                  <a:schemeClr val="dk1"/>
                </a:solidFill>
                <a:latin typeface="Calibri"/>
                <a:ea typeface="Calibri"/>
                <a:cs typeface="Calibri"/>
                <a:sym typeface="Calibri"/>
              </a:rPr>
              <a:t>Best XGBoost</a:t>
            </a:r>
            <a:r>
              <a:rPr lang="en-US" sz="1800">
                <a:solidFill>
                  <a:schemeClr val="dk1"/>
                </a:solidFill>
                <a:latin typeface="Calibri"/>
                <a:ea typeface="Calibri"/>
                <a:cs typeface="Calibri"/>
                <a:sym typeface="Calibri"/>
              </a:rPr>
              <a:t>:</a:t>
            </a:r>
            <a:endParaRPr>
              <a:latin typeface="Calibri"/>
              <a:ea typeface="Calibri"/>
              <a:cs typeface="Calibri"/>
              <a:sym typeface="Calibri"/>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Overall Best Performance</a:t>
            </a:r>
            <a:r>
              <a:rPr i="0" lang="en-US" sz="1800" u="none" cap="none" strike="noStrike">
                <a:solidFill>
                  <a:schemeClr val="dk1"/>
                </a:solidFill>
                <a:latin typeface="Calibri"/>
                <a:ea typeface="Calibri"/>
                <a:cs typeface="Calibri"/>
                <a:sym typeface="Calibri"/>
              </a:rPr>
              <a:t> with the highest </a:t>
            </a:r>
            <a:r>
              <a:rPr b="1" i="0" lang="en-US" sz="1800" u="none" cap="none" strike="noStrike">
                <a:solidFill>
                  <a:schemeClr val="dk1"/>
                </a:solidFill>
                <a:latin typeface="Calibri"/>
                <a:ea typeface="Calibri"/>
                <a:cs typeface="Calibri"/>
                <a:sym typeface="Calibri"/>
              </a:rPr>
              <a:t>Combined Precision (0.980)</a:t>
            </a:r>
            <a:r>
              <a:rPr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Combined Recall (0.980)</a:t>
            </a:r>
            <a:r>
              <a:rPr i="0" lang="en-US" sz="1800" u="none" cap="none" strike="noStrike">
                <a:solidFill>
                  <a:schemeClr val="dk1"/>
                </a:solidFill>
                <a:latin typeface="Calibri"/>
                <a:ea typeface="Calibri"/>
                <a:cs typeface="Calibri"/>
                <a:sym typeface="Calibri"/>
              </a:rPr>
              <a:t>, and </a:t>
            </a:r>
            <a:r>
              <a:rPr b="1" i="0" lang="en-US" sz="1800" u="none" cap="none" strike="noStrike">
                <a:solidFill>
                  <a:schemeClr val="dk1"/>
                </a:solidFill>
                <a:latin typeface="Calibri"/>
                <a:ea typeface="Calibri"/>
                <a:cs typeface="Calibri"/>
                <a:sym typeface="Calibri"/>
              </a:rPr>
              <a:t>Accuracy (0.980)</a:t>
            </a:r>
            <a:r>
              <a:rPr i="0" lang="en-US" sz="1800" u="none" cap="none" strike="noStrike">
                <a:solidFill>
                  <a:schemeClr val="dk1"/>
                </a:solidFill>
                <a:latin typeface="Calibri"/>
                <a:ea typeface="Calibri"/>
                <a:cs typeface="Calibri"/>
                <a:sym typeface="Calibri"/>
              </a:rPr>
              <a:t>.</a:t>
            </a:r>
            <a:endParaRPr>
              <a:latin typeface="Calibri"/>
              <a:ea typeface="Calibri"/>
              <a:cs typeface="Calibri"/>
              <a:sym typeface="Calibri"/>
            </a:endParaRPr>
          </a:p>
          <a:p>
            <a:pPr indent="0" lvl="1" marL="45720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Balanced Performance</a:t>
            </a:r>
            <a:r>
              <a:rPr i="0" lang="en-US" sz="1800" u="none" cap="none" strike="noStrike">
                <a:solidFill>
                  <a:schemeClr val="dk1"/>
                </a:solidFill>
                <a:latin typeface="Calibri"/>
                <a:ea typeface="Calibri"/>
                <a:cs typeface="Calibri"/>
                <a:sym typeface="Calibri"/>
              </a:rPr>
              <a:t> across all metrics, including high precision, recall, and F1 score for both classes.</a:t>
            </a:r>
            <a:endParaRPr>
              <a:latin typeface="Calibri"/>
              <a:ea typeface="Calibri"/>
              <a:cs typeface="Calibri"/>
              <a:sym typeface="Calibri"/>
            </a:endParaRPr>
          </a:p>
          <a:p>
            <a:pPr indent="0" lvl="1" marL="457200" marR="0" rtl="0" algn="l">
              <a:spcBef>
                <a:spcPts val="0"/>
              </a:spcBef>
              <a:spcAft>
                <a:spcPts val="0"/>
              </a:spcAft>
              <a:buClr>
                <a:schemeClr val="dk1"/>
              </a:buClr>
              <a:buSzPts val="1800"/>
              <a:buFont typeface="Calibri"/>
              <a:buNone/>
            </a:pPr>
            <a:r>
              <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Best Random Forest</a:t>
            </a:r>
            <a:r>
              <a:rPr i="0" lang="en-US" sz="1800" u="none" cap="none" strike="noStrike">
                <a:solidFill>
                  <a:schemeClr val="dk1"/>
                </a:solidFill>
                <a:latin typeface="Calibri"/>
                <a:ea typeface="Calibri"/>
                <a:cs typeface="Calibri"/>
                <a:sym typeface="Calibri"/>
              </a:rPr>
              <a:t>:</a:t>
            </a:r>
            <a:endParaRPr>
              <a:latin typeface="Calibri"/>
              <a:ea typeface="Calibri"/>
              <a:cs typeface="Calibri"/>
              <a:sym typeface="Calibri"/>
            </a:endParaRPr>
          </a:p>
          <a:p>
            <a:pPr indent="0" lvl="1" marL="45720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Strong Performance</a:t>
            </a:r>
            <a:r>
              <a:rPr i="0" lang="en-US" sz="1800" u="none" cap="none" strike="noStrike">
                <a:solidFill>
                  <a:schemeClr val="dk1"/>
                </a:solidFill>
                <a:latin typeface="Calibri"/>
                <a:ea typeface="Calibri"/>
                <a:cs typeface="Calibri"/>
                <a:sym typeface="Calibri"/>
              </a:rPr>
              <a:t> with high scores across all metrics, similar to XGBoost but slightly lower in macro averages.</a:t>
            </a:r>
            <a:endParaRPr>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Calibri"/>
              <a:buNone/>
            </a:pPr>
            <a:r>
              <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Best Logistic Regression</a:t>
            </a:r>
            <a:r>
              <a:rPr i="0" lang="en-US" sz="1800" u="none" cap="none" strike="noStrike">
                <a:solidFill>
                  <a:schemeClr val="dk1"/>
                </a:solidFill>
                <a:latin typeface="Calibri"/>
                <a:ea typeface="Calibri"/>
                <a:cs typeface="Calibri"/>
                <a:sym typeface="Calibri"/>
              </a:rPr>
              <a:t>:</a:t>
            </a:r>
            <a:endParaRPr>
              <a:latin typeface="Calibri"/>
              <a:ea typeface="Calibri"/>
              <a:cs typeface="Calibri"/>
              <a:sym typeface="Calibri"/>
            </a:endParaRPr>
          </a:p>
          <a:p>
            <a:pPr indent="0" lvl="1" marL="45720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Consistently High Metrics</a:t>
            </a:r>
            <a:r>
              <a:rPr i="0" lang="en-US" sz="1800" u="none" cap="none" strike="noStrike">
                <a:solidFill>
                  <a:schemeClr val="dk1"/>
                </a:solidFill>
                <a:latin typeface="Calibri"/>
                <a:ea typeface="Calibri"/>
                <a:cs typeface="Calibri"/>
                <a:sym typeface="Calibri"/>
              </a:rPr>
              <a:t> with slightly lower combined F1 score compared to XGBoost and Random Forest.</a:t>
            </a:r>
            <a:endParaRPr>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Calibri"/>
              <a:buNone/>
            </a:pPr>
            <a:r>
              <a:t/>
            </a:r>
            <a:endParaRPr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Calibri"/>
              <a:buNone/>
            </a:pPr>
            <a:r>
              <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Conclusion:</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Best XGBoost</a:t>
            </a:r>
            <a:r>
              <a:rPr i="0" lang="en-US" sz="1800" u="none" cap="none" strike="noStrike">
                <a:solidFill>
                  <a:schemeClr val="dk1"/>
                </a:solidFill>
                <a:latin typeface="Calibri"/>
                <a:ea typeface="Calibri"/>
                <a:cs typeface="Calibri"/>
                <a:sym typeface="Calibri"/>
              </a:rPr>
              <a:t> is recommended due to its superior overall performance, with the highest accuracy, combined F1 score, and balanced precision and recall across both classes. It provides the best trade-off between sensitivity and specificity, making it the most robust choice for this dataset.</a:t>
            </a:r>
            <a:endParaRPr>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470807" y="474851"/>
            <a:ext cx="5417116" cy="489246"/>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3400"/>
              <a:buFont typeface="Calibri"/>
              <a:buNone/>
            </a:pPr>
            <a:br>
              <a:rPr lang="en-US" sz="2300"/>
            </a:br>
            <a:r>
              <a:rPr lang="en-US" sz="2300"/>
              <a:t>Limitation:</a:t>
            </a:r>
            <a:br>
              <a:rPr lang="en-US" sz="2300"/>
            </a:br>
            <a:endParaRPr sz="2300"/>
          </a:p>
        </p:txBody>
      </p:sp>
      <p:sp>
        <p:nvSpPr>
          <p:cNvPr id="213" name="Google Shape;213;p16"/>
          <p:cNvSpPr txBox="1"/>
          <p:nvPr/>
        </p:nvSpPr>
        <p:spPr>
          <a:xfrm>
            <a:off x="470807" y="4025347"/>
            <a:ext cx="11151000" cy="218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Calibri"/>
                <a:ea typeface="Calibri"/>
                <a:cs typeface="Calibri"/>
                <a:sym typeface="Calibri"/>
              </a:rPr>
              <a:t>Model Enhancement:</a:t>
            </a:r>
            <a:r>
              <a:rPr lang="en-US" sz="1700">
                <a:solidFill>
                  <a:schemeClr val="dk1"/>
                </a:solidFill>
                <a:latin typeface="Calibri"/>
                <a:ea typeface="Calibri"/>
                <a:cs typeface="Calibri"/>
                <a:sym typeface="Calibri"/>
              </a:rPr>
              <a:t> Further refine models by optimizing hyperparameters and exploring ensemble methods to improve prediction accuracy and robustness.</a:t>
            </a:r>
            <a:endParaRPr>
              <a:latin typeface="Calibri"/>
              <a:ea typeface="Calibri"/>
              <a:cs typeface="Calibri"/>
              <a:sym typeface="Calibri"/>
            </a:endParaRPr>
          </a:p>
          <a:p>
            <a:pPr indent="0" lvl="0" marL="0" marR="0" rtl="0" algn="l">
              <a:spcBef>
                <a:spcPts val="0"/>
              </a:spcBef>
              <a:spcAft>
                <a:spcPts val="0"/>
              </a:spcAft>
              <a:buNone/>
            </a:pPr>
            <a:r>
              <a:t/>
            </a:r>
            <a:endParaRPr b="1" sz="17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700">
                <a:solidFill>
                  <a:schemeClr val="dk1"/>
                </a:solidFill>
                <a:latin typeface="Calibri"/>
                <a:ea typeface="Calibri"/>
                <a:cs typeface="Calibri"/>
                <a:sym typeface="Calibri"/>
              </a:rPr>
              <a:t>Feature Expansion:</a:t>
            </a:r>
            <a:r>
              <a:rPr lang="en-US" sz="1700">
                <a:solidFill>
                  <a:schemeClr val="dk1"/>
                </a:solidFill>
                <a:latin typeface="Calibri"/>
                <a:ea typeface="Calibri"/>
                <a:cs typeface="Calibri"/>
                <a:sym typeface="Calibri"/>
              </a:rPr>
              <a:t> Incorporate additional features and perform advanced feature selection to enhance model performance and insights.</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b="1"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1700">
                <a:solidFill>
                  <a:schemeClr val="dk1"/>
                </a:solidFill>
                <a:latin typeface="Calibri"/>
                <a:ea typeface="Calibri"/>
                <a:cs typeface="Calibri"/>
                <a:sym typeface="Calibri"/>
              </a:rPr>
              <a:t>Clinical Integration:</a:t>
            </a:r>
            <a:r>
              <a:rPr lang="en-US" sz="1700">
                <a:solidFill>
                  <a:schemeClr val="dk1"/>
                </a:solidFill>
                <a:latin typeface="Calibri"/>
                <a:ea typeface="Calibri"/>
                <a:cs typeface="Calibri"/>
                <a:sym typeface="Calibri"/>
              </a:rPr>
              <a:t> Validate model predictions in real-world clinical settings and collaborate with healthcare professionals for practical feedback and integration.</a:t>
            </a:r>
            <a:endParaRPr>
              <a:latin typeface="Calibri"/>
              <a:ea typeface="Calibri"/>
              <a:cs typeface="Calibri"/>
              <a:sym typeface="Calibri"/>
            </a:endParaRPr>
          </a:p>
        </p:txBody>
      </p:sp>
      <p:sp>
        <p:nvSpPr>
          <p:cNvPr id="214" name="Google Shape;214;p16"/>
          <p:cNvSpPr txBox="1"/>
          <p:nvPr/>
        </p:nvSpPr>
        <p:spPr>
          <a:xfrm>
            <a:off x="470807" y="3430762"/>
            <a:ext cx="2043793" cy="48924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2400"/>
              <a:buFont typeface="Calibri"/>
              <a:buNone/>
            </a:pPr>
            <a:br>
              <a:rPr b="1" lang="en-US" sz="2300">
                <a:solidFill>
                  <a:schemeClr val="dk1"/>
                </a:solidFill>
                <a:latin typeface="Calibri"/>
                <a:ea typeface="Calibri"/>
                <a:cs typeface="Calibri"/>
                <a:sym typeface="Calibri"/>
              </a:rPr>
            </a:br>
            <a:r>
              <a:rPr b="1" lang="en-US" sz="2300">
                <a:solidFill>
                  <a:schemeClr val="dk1"/>
                </a:solidFill>
                <a:latin typeface="Calibri"/>
                <a:ea typeface="Calibri"/>
                <a:cs typeface="Calibri"/>
                <a:sym typeface="Calibri"/>
              </a:rPr>
              <a:t>Future Work:</a:t>
            </a:r>
            <a:br>
              <a:rPr b="1" lang="en-US" sz="2300">
                <a:solidFill>
                  <a:schemeClr val="dk1"/>
                </a:solidFill>
                <a:latin typeface="Calibri"/>
                <a:ea typeface="Calibri"/>
                <a:cs typeface="Calibri"/>
                <a:sym typeface="Calibri"/>
              </a:rPr>
            </a:br>
            <a:endParaRPr b="1" sz="2300">
              <a:solidFill>
                <a:schemeClr val="dk1"/>
              </a:solidFill>
              <a:latin typeface="Calibri"/>
              <a:ea typeface="Calibri"/>
              <a:cs typeface="Calibri"/>
              <a:sym typeface="Calibri"/>
            </a:endParaRPr>
          </a:p>
        </p:txBody>
      </p:sp>
      <p:sp>
        <p:nvSpPr>
          <p:cNvPr id="215" name="Google Shape;215;p16"/>
          <p:cNvSpPr txBox="1"/>
          <p:nvPr/>
        </p:nvSpPr>
        <p:spPr>
          <a:xfrm>
            <a:off x="470807" y="1182756"/>
            <a:ext cx="11151000" cy="218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Calibri"/>
                <a:ea typeface="Calibri"/>
                <a:cs typeface="Calibri"/>
                <a:sym typeface="Calibri"/>
              </a:rPr>
              <a:t>Data Quality and Size:</a:t>
            </a:r>
            <a:r>
              <a:rPr lang="en-US" sz="1700">
                <a:solidFill>
                  <a:schemeClr val="dk1"/>
                </a:solidFill>
                <a:latin typeface="Calibri"/>
                <a:ea typeface="Calibri"/>
                <a:cs typeface="Calibri"/>
                <a:sym typeface="Calibri"/>
              </a:rPr>
              <a:t> The project relies on a single dataset, which may limit generalizability and may not account for diverse patient populations or rare cases.</a:t>
            </a:r>
            <a:endParaRPr>
              <a:latin typeface="Calibri"/>
              <a:ea typeface="Calibri"/>
              <a:cs typeface="Calibri"/>
              <a:sym typeface="Calibri"/>
            </a:endParaRPr>
          </a:p>
          <a:p>
            <a:pPr indent="0" lvl="0" marL="0" marR="0" rtl="0" algn="l">
              <a:spcBef>
                <a:spcPts val="0"/>
              </a:spcBef>
              <a:spcAft>
                <a:spcPts val="0"/>
              </a:spcAft>
              <a:buNone/>
            </a:pPr>
            <a:r>
              <a:t/>
            </a:r>
            <a:endParaRPr b="1" sz="17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700">
                <a:solidFill>
                  <a:schemeClr val="dk1"/>
                </a:solidFill>
                <a:latin typeface="Calibri"/>
                <a:ea typeface="Calibri"/>
                <a:cs typeface="Calibri"/>
                <a:sym typeface="Calibri"/>
              </a:rPr>
              <a:t>Feature Limitations:</a:t>
            </a:r>
            <a:r>
              <a:rPr lang="en-US" sz="1700">
                <a:solidFill>
                  <a:schemeClr val="dk1"/>
                </a:solidFill>
                <a:latin typeface="Calibri"/>
                <a:ea typeface="Calibri"/>
                <a:cs typeface="Calibri"/>
                <a:sym typeface="Calibri"/>
              </a:rPr>
              <a:t> The analysis is constrained by the available features, potentially missing critical factors such as genetic or environmental influences.</a:t>
            </a:r>
            <a:endParaRPr>
              <a:latin typeface="Calibri"/>
              <a:ea typeface="Calibri"/>
              <a:cs typeface="Calibri"/>
              <a:sym typeface="Calibri"/>
            </a:endParaRPr>
          </a:p>
          <a:p>
            <a:pPr indent="0" lvl="0" marL="0" marR="0" rtl="0" algn="l">
              <a:lnSpc>
                <a:spcPct val="100000"/>
              </a:lnSpc>
              <a:spcBef>
                <a:spcPts val="0"/>
              </a:spcBef>
              <a:spcAft>
                <a:spcPts val="0"/>
              </a:spcAft>
              <a:buNone/>
            </a:pPr>
            <a:r>
              <a:t/>
            </a:r>
            <a:endParaRPr b="1"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US" sz="1700">
                <a:solidFill>
                  <a:schemeClr val="dk1"/>
                </a:solidFill>
                <a:latin typeface="Calibri"/>
                <a:ea typeface="Calibri"/>
                <a:cs typeface="Calibri"/>
                <a:sym typeface="Calibri"/>
              </a:rPr>
              <a:t>Model Interpretability:</a:t>
            </a:r>
            <a:r>
              <a:rPr lang="en-US" sz="1700">
                <a:solidFill>
                  <a:schemeClr val="dk1"/>
                </a:solidFill>
                <a:latin typeface="Calibri"/>
                <a:ea typeface="Calibri"/>
                <a:cs typeface="Calibri"/>
                <a:sym typeface="Calibri"/>
              </a:rPr>
              <a:t> Complex models like XGBoost may offer high performance but can be challenging to interpret, making it difficult to understand the underlying decision-making process.</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17"/>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7"/>
          <p:cNvSpPr txBox="1"/>
          <p:nvPr>
            <p:ph type="title"/>
          </p:nvPr>
        </p:nvSpPr>
        <p:spPr>
          <a:xfrm>
            <a:off x="6590662"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4000"/>
              <a:buFont typeface="Calibri"/>
              <a:buNone/>
            </a:pPr>
            <a:br>
              <a:rPr lang="en-US" sz="4000">
                <a:solidFill>
                  <a:schemeClr val="dk2"/>
                </a:solidFill>
                <a:latin typeface="Calibri"/>
                <a:ea typeface="Calibri"/>
                <a:cs typeface="Calibri"/>
                <a:sym typeface="Calibri"/>
              </a:rPr>
            </a:br>
            <a:r>
              <a:rPr lang="en-US" sz="4000">
                <a:solidFill>
                  <a:schemeClr val="dk2"/>
                </a:solidFill>
                <a:latin typeface="Calibri"/>
                <a:ea typeface="Calibri"/>
                <a:cs typeface="Calibri"/>
                <a:sym typeface="Calibri"/>
              </a:rPr>
              <a:t>Questions ?</a:t>
            </a:r>
            <a:endParaRPr/>
          </a:p>
        </p:txBody>
      </p:sp>
      <p:pic>
        <p:nvPicPr>
          <p:cNvPr descr="Questions" id="223" name="Google Shape;223;p17"/>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grpSp>
        <p:nvGrpSpPr>
          <p:cNvPr id="224" name="Google Shape;224;p17"/>
          <p:cNvGrpSpPr/>
          <p:nvPr/>
        </p:nvGrpSpPr>
        <p:grpSpPr>
          <a:xfrm>
            <a:off x="-4253" y="-5977"/>
            <a:ext cx="6238675" cy="6863979"/>
            <a:chOff x="305" y="-5977"/>
            <a:chExt cx="6238675" cy="6863979"/>
          </a:xfrm>
        </p:grpSpPr>
        <p:sp>
          <p:nvSpPr>
            <p:cNvPr id="225" name="Google Shape;225;p17"/>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7"/>
            <p:cNvSpPr/>
            <p:nvPr/>
          </p:nvSpPr>
          <p:spPr>
            <a:xfrm flipH="1">
              <a:off x="305" y="1"/>
              <a:ext cx="6165116"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7"/>
            <p:cNvSpPr/>
            <p:nvPr/>
          </p:nvSpPr>
          <p:spPr>
            <a:xfrm flipH="1">
              <a:off x="305" y="-5977"/>
              <a:ext cx="6238675"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p:nvPr/>
        </p:nvSpPr>
        <p:spPr>
          <a:xfrm>
            <a:off x="0" y="2091872"/>
            <a:ext cx="12192000" cy="1765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600">
                <a:solidFill>
                  <a:schemeClr val="lt1"/>
                </a:solidFill>
                <a:latin typeface="Calibri"/>
                <a:ea typeface="Calibri"/>
                <a:cs typeface="Calibri"/>
                <a:sym typeface="Calibri"/>
              </a:rPr>
              <a:t>Thank You!</a:t>
            </a:r>
            <a:endParaRPr b="1" sz="66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2"/>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2"/>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2"/>
          <p:cNvSpPr txBox="1"/>
          <p:nvPr>
            <p:ph type="title"/>
          </p:nvPr>
        </p:nvSpPr>
        <p:spPr>
          <a:xfrm>
            <a:off x="466722" y="3200400"/>
            <a:ext cx="3201366" cy="77395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Agenda</a:t>
            </a:r>
            <a:endParaRPr/>
          </a:p>
        </p:txBody>
      </p:sp>
      <p:sp>
        <p:nvSpPr>
          <p:cNvPr id="95" name="Google Shape;95;p2"/>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171616"/>
              </a:buClr>
              <a:buSzPts val="2000"/>
              <a:buNone/>
            </a:pPr>
            <a:r>
              <a:rPr lang="en-US" sz="2000">
                <a:latin typeface="Calibri"/>
                <a:ea typeface="Calibri"/>
                <a:cs typeface="Calibri"/>
                <a:sym typeface="Calibri"/>
              </a:rPr>
              <a:t>This project focuses on understanding how long breast cancer patients survive and predicting their chances of living over the next 10 years</a:t>
            </a:r>
            <a:endParaRPr/>
          </a:p>
          <a:p>
            <a:pPr indent="0" lvl="0" marL="0" marR="0" rtl="0" algn="l">
              <a:lnSpc>
                <a:spcPct val="90000"/>
              </a:lnSpc>
              <a:spcBef>
                <a:spcPts val="600"/>
              </a:spcBef>
              <a:spcAft>
                <a:spcPts val="0"/>
              </a:spcAft>
              <a:buClr>
                <a:srgbClr val="171616"/>
              </a:buClr>
              <a:buSzPts val="2000"/>
              <a:buNone/>
            </a:pPr>
            <a:r>
              <a:t/>
            </a:r>
            <a:endParaRPr sz="20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None/>
            </a:pPr>
            <a:r>
              <a:rPr b="1" i="0" lang="en-US" sz="2000" u="none" cap="none" strike="noStrike">
                <a:solidFill>
                  <a:schemeClr val="dk1"/>
                </a:solidFill>
                <a:latin typeface="Calibri"/>
                <a:ea typeface="Calibri"/>
                <a:cs typeface="Calibri"/>
                <a:sym typeface="Calibri"/>
              </a:rPr>
              <a:t>Analyze Survival Trends:</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None/>
            </a:pPr>
            <a:r>
              <a:rPr b="0" i="0" lang="en-US" sz="2000" u="none" cap="none" strike="noStrike">
                <a:solidFill>
                  <a:schemeClr val="dk1"/>
                </a:solidFill>
                <a:latin typeface="Calibri"/>
                <a:ea typeface="Calibri"/>
                <a:cs typeface="Calibri"/>
                <a:sym typeface="Calibri"/>
              </a:rPr>
              <a:t>	Apply advanced statistical techniques and machine learning to understand breast cancer survival rates and predict 10-year mortality risk.</a:t>
            </a:r>
            <a:endParaRPr/>
          </a:p>
          <a:p>
            <a:pPr indent="127000" lvl="0" marL="0" marR="0" rtl="0" algn="l">
              <a:lnSpc>
                <a:spcPct val="90000"/>
              </a:lnSpc>
              <a:spcBef>
                <a:spcPts val="600"/>
              </a:spcBef>
              <a:spcAft>
                <a:spcPts val="0"/>
              </a:spcAft>
              <a:buClr>
                <a:srgbClr val="171616"/>
              </a:buClr>
              <a:buSzPts val="2000"/>
              <a:buNone/>
            </a:pPr>
            <a:r>
              <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None/>
            </a:pPr>
            <a:r>
              <a:rPr b="1" i="0" lang="en-US" sz="2000" u="none" cap="none" strike="noStrike">
                <a:solidFill>
                  <a:schemeClr val="dk1"/>
                </a:solidFill>
                <a:latin typeface="Calibri"/>
                <a:ea typeface="Calibri"/>
                <a:cs typeface="Calibri"/>
                <a:sym typeface="Calibri"/>
              </a:rPr>
              <a:t>Enhance Patient Care:</a:t>
            </a:r>
            <a:endParaRPr b="0" i="0" sz="20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000"/>
              <a:buNone/>
            </a:pPr>
            <a:r>
              <a:rPr b="0" i="0" lang="en-US" sz="2000" u="none" cap="none" strike="noStrike">
                <a:solidFill>
                  <a:schemeClr val="dk1"/>
                </a:solidFill>
                <a:latin typeface="Calibri"/>
                <a:ea typeface="Calibri"/>
                <a:cs typeface="Calibri"/>
                <a:sym typeface="Calibri"/>
              </a:rPr>
              <a:t>	Use insights from the analysis to optimize treatment plans and provide precise prognosis information, leading to more personalized patient care.</a:t>
            </a:r>
            <a:endParaRPr/>
          </a:p>
          <a:p>
            <a:pPr indent="127000" lvl="0" marL="0" marR="0" rtl="0" algn="l">
              <a:lnSpc>
                <a:spcPct val="90000"/>
              </a:lnSpc>
              <a:spcBef>
                <a:spcPts val="600"/>
              </a:spcBef>
              <a:spcAft>
                <a:spcPts val="0"/>
              </a:spcAft>
              <a:buClr>
                <a:srgbClr val="171616"/>
              </a:buClr>
              <a:buSzPts val="2000"/>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3"/>
          <p:cNvSpPr txBox="1"/>
          <p:nvPr>
            <p:ph type="title"/>
          </p:nvPr>
        </p:nvSpPr>
        <p:spPr>
          <a:xfrm>
            <a:off x="457200" y="359418"/>
            <a:ext cx="6947452" cy="130202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Calibri"/>
              <a:buNone/>
            </a:pPr>
            <a:r>
              <a:rPr lang="en-US" sz="3700">
                <a:solidFill>
                  <a:schemeClr val="dk1"/>
                </a:solidFill>
                <a:latin typeface="Calibri"/>
                <a:ea typeface="Calibri"/>
                <a:cs typeface="Calibri"/>
                <a:sym typeface="Calibri"/>
              </a:rPr>
              <a:t>Data Cleaning &amp; Pre-processing</a:t>
            </a:r>
            <a:br>
              <a:rPr lang="en-US" sz="3700">
                <a:solidFill>
                  <a:schemeClr val="dk1"/>
                </a:solidFill>
                <a:latin typeface="Calibri"/>
                <a:ea typeface="Calibri"/>
                <a:cs typeface="Calibri"/>
                <a:sym typeface="Calibri"/>
              </a:rPr>
            </a:br>
            <a:endParaRPr sz="3700">
              <a:solidFill>
                <a:schemeClr val="dk1"/>
              </a:solidFill>
              <a:latin typeface="Calibri"/>
              <a:ea typeface="Calibri"/>
              <a:cs typeface="Calibri"/>
              <a:sym typeface="Calibri"/>
            </a:endParaRPr>
          </a:p>
        </p:txBody>
      </p:sp>
      <p:sp>
        <p:nvSpPr>
          <p:cNvPr id="102" name="Google Shape;102;p3"/>
          <p:cNvSpPr txBox="1"/>
          <p:nvPr/>
        </p:nvSpPr>
        <p:spPr>
          <a:xfrm>
            <a:off x="626165" y="1361662"/>
            <a:ext cx="5764695" cy="475090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i="0" lang="en-US" sz="1800" u="none" cap="none" strike="noStrike">
                <a:solidFill>
                  <a:schemeClr val="dk1"/>
                </a:solidFill>
                <a:latin typeface="Calibri"/>
                <a:ea typeface="Calibri"/>
                <a:cs typeface="Calibri"/>
                <a:sym typeface="Calibri"/>
              </a:rPr>
              <a:t>Dataset dimension:</a:t>
            </a:r>
            <a:br>
              <a:rPr b="1" i="0" lang="en-US" sz="1800" u="none" cap="none" strike="noStrike">
                <a:solidFill>
                  <a:schemeClr val="dk1"/>
                </a:solidFill>
                <a:latin typeface="Calibri"/>
                <a:ea typeface="Calibri"/>
                <a:cs typeface="Calibri"/>
                <a:sym typeface="Calibri"/>
              </a:rPr>
            </a:br>
            <a:r>
              <a:rPr b="1" i="0" lang="en-US" sz="1800" u="none" cap="none" strike="noStrike">
                <a:solidFill>
                  <a:schemeClr val="dk1"/>
                </a:solidFill>
                <a:latin typeface="Calibri"/>
                <a:ea typeface="Calibri"/>
                <a:cs typeface="Calibri"/>
                <a:sym typeface="Calibri"/>
              </a:rPr>
              <a:t>	Number of Records:</a:t>
            </a:r>
            <a:r>
              <a:rPr b="0" i="0" lang="en-US" sz="1800" u="none" cap="none" strike="noStrike">
                <a:solidFill>
                  <a:schemeClr val="dk1"/>
                </a:solidFill>
                <a:latin typeface="Calibri"/>
                <a:ea typeface="Calibri"/>
                <a:cs typeface="Calibri"/>
                <a:sym typeface="Calibri"/>
              </a:rPr>
              <a:t> 2,012 (rows)</a:t>
            </a:r>
            <a:endParaRPr/>
          </a:p>
          <a:p>
            <a:pPr indent="0" lvl="0" marL="0" marR="0" rtl="0" algn="l">
              <a:lnSpc>
                <a:spcPct val="90000"/>
              </a:lnSpc>
              <a:spcBef>
                <a:spcPts val="600"/>
              </a:spcBef>
              <a:spcAft>
                <a:spcPts val="0"/>
              </a:spcAft>
              <a:buNone/>
            </a:pPr>
            <a:r>
              <a:rPr b="1" i="0" lang="en-US" sz="1800" u="none" cap="none" strike="noStrike">
                <a:solidFill>
                  <a:schemeClr val="dk1"/>
                </a:solidFill>
                <a:latin typeface="Calibri"/>
                <a:ea typeface="Calibri"/>
                <a:cs typeface="Calibri"/>
                <a:sym typeface="Calibri"/>
              </a:rPr>
              <a:t>	Number of Features:</a:t>
            </a:r>
            <a:r>
              <a:rPr b="0" i="0" lang="en-US" sz="1800" u="none" cap="none" strike="noStrike">
                <a:solidFill>
                  <a:schemeClr val="dk1"/>
                </a:solidFill>
                <a:latin typeface="Calibri"/>
                <a:ea typeface="Calibri"/>
                <a:cs typeface="Calibri"/>
                <a:sym typeface="Calibri"/>
              </a:rPr>
              <a:t> 34 (columns) </a:t>
            </a:r>
            <a:endParaRPr/>
          </a:p>
          <a:p>
            <a:pPr indent="0" lvl="0" marL="0" marR="0" rtl="0" algn="l">
              <a:lnSpc>
                <a:spcPct val="90000"/>
              </a:lnSpc>
              <a:spcBef>
                <a:spcPts val="6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b="1" i="0" lang="en-US" sz="1800" u="none" cap="none" strike="noStrike">
                <a:solidFill>
                  <a:schemeClr val="dk1"/>
                </a:solidFill>
                <a:latin typeface="Calibri"/>
                <a:ea typeface="Calibri"/>
                <a:cs typeface="Calibri"/>
                <a:sym typeface="Calibri"/>
              </a:rPr>
              <a:t>1. Drop irrelevant columns:</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Patient ID and Sex columns were removed.</a:t>
            </a:r>
            <a:endParaRPr/>
          </a:p>
          <a:p>
            <a:pPr indent="114300" lvl="0" marL="0" marR="0" rtl="0" algn="l">
              <a:lnSpc>
                <a:spcPct val="90000"/>
              </a:lnSpc>
              <a:spcBef>
                <a:spcPts val="60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rPr b="1" lang="en-US" sz="1800">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 Removed duplicates:</a:t>
            </a:r>
            <a:endParaRPr/>
          </a:p>
          <a:p>
            <a:pPr indent="0" lvl="0" marL="0" marR="0" rtl="0" algn="l">
              <a:lnSpc>
                <a:spcPct val="90000"/>
              </a:lnSpc>
              <a:spcBef>
                <a:spcPts val="600"/>
              </a:spcBef>
              <a:spcAft>
                <a:spcPts val="0"/>
              </a:spcAft>
              <a:buNone/>
            </a:pPr>
            <a:r>
              <a:rPr lang="en-US" sz="1800">
                <a:solidFill>
                  <a:schemeClr val="dk1"/>
                </a:solidFill>
                <a:latin typeface="Calibri"/>
                <a:ea typeface="Calibri"/>
                <a:cs typeface="Calibri"/>
                <a:sym typeface="Calibri"/>
              </a:rPr>
              <a:t>	 One identified duplicates were removed, keeping only the first occurrence of each record.</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flipH="1" rot="10800000">
            <a:off x="8123333" y="-5"/>
            <a:ext cx="4092521" cy="6858000"/>
          </a:xfrm>
          <a:prstGeom prst="rect">
            <a:avLst/>
          </a:prstGeom>
          <a:gradFill>
            <a:gsLst>
              <a:gs pos="0">
                <a:srgbClr val="000000">
                  <a:alpha val="93725"/>
                </a:srgbClr>
              </a:gs>
              <a:gs pos="8000">
                <a:srgbClr val="000000">
                  <a:alpha val="93725"/>
                </a:srgbClr>
              </a:gs>
              <a:gs pos="100000">
                <a:schemeClr val="accent1"/>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3"/>
          <p:cNvSpPr/>
          <p:nvPr/>
        </p:nvSpPr>
        <p:spPr>
          <a:xfrm flipH="1" rot="10800000">
            <a:off x="8123333" y="-2"/>
            <a:ext cx="4092521" cy="6400369"/>
          </a:xfrm>
          <a:prstGeom prst="rect">
            <a:avLst/>
          </a:prstGeom>
          <a:gradFill>
            <a:gsLst>
              <a:gs pos="0">
                <a:srgbClr val="1F3864">
                  <a:alpha val="0"/>
                </a:srgbClr>
              </a:gs>
              <a:gs pos="31000">
                <a:srgbClr val="1F3864">
                  <a:alpha val="0"/>
                </a:srgbClr>
              </a:gs>
              <a:gs pos="100000">
                <a:srgbClr val="1F3864">
                  <a:alpha val="25882"/>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3"/>
          <p:cNvSpPr/>
          <p:nvPr/>
        </p:nvSpPr>
        <p:spPr>
          <a:xfrm flipH="1" rot="10800000">
            <a:off x="8123333" y="-22"/>
            <a:ext cx="4068667" cy="6400389"/>
          </a:xfrm>
          <a:prstGeom prst="rect">
            <a:avLst/>
          </a:prstGeom>
          <a:gradFill>
            <a:gsLst>
              <a:gs pos="0">
                <a:srgbClr val="4472C4">
                  <a:alpha val="0"/>
                </a:srgbClr>
              </a:gs>
              <a:gs pos="72000">
                <a:srgbClr val="000000">
                  <a:alpha val="20784"/>
                </a:srgbClr>
              </a:gs>
              <a:gs pos="100000">
                <a:srgbClr val="000000">
                  <a:alpha val="20784"/>
                </a:srgbClr>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3"/>
          <p:cNvSpPr/>
          <p:nvPr/>
        </p:nvSpPr>
        <p:spPr>
          <a:xfrm flipH="1" rot="10800000">
            <a:off x="8123333" y="-10"/>
            <a:ext cx="3611467" cy="6857997"/>
          </a:xfrm>
          <a:prstGeom prst="rect">
            <a:avLst/>
          </a:prstGeom>
          <a:gradFill>
            <a:gsLst>
              <a:gs pos="0">
                <a:srgbClr val="4472C4">
                  <a:alpha val="0"/>
                </a:srgbClr>
              </a:gs>
              <a:gs pos="93000">
                <a:srgbClr val="000000">
                  <a:alpha val="28627"/>
                </a:srgbClr>
              </a:gs>
              <a:gs pos="100000">
                <a:srgbClr val="000000">
                  <a:alpha val="28627"/>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7" name="Google Shape;107;p3"/>
          <p:cNvPicPr preferRelativeResize="0"/>
          <p:nvPr>
            <p:ph idx="1" type="body"/>
          </p:nvPr>
        </p:nvPicPr>
        <p:blipFill rotWithShape="1">
          <a:blip r:embed="rId3">
            <a:alphaModFix/>
          </a:blip>
          <a:srcRect b="0" l="0" r="0" t="0"/>
          <a:stretch/>
        </p:blipFill>
        <p:spPr>
          <a:xfrm>
            <a:off x="6690165" y="565018"/>
            <a:ext cx="5324792" cy="59335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4"/>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4"/>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4"/>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800"/>
              <a:buFont typeface="Calibri"/>
              <a:buNone/>
            </a:pPr>
            <a:r>
              <a:rPr b="1" lang="en-US" sz="2800">
                <a:solidFill>
                  <a:srgbClr val="FFFFFF"/>
                </a:solidFill>
                <a:latin typeface="Calibri"/>
                <a:ea typeface="Calibri"/>
                <a:cs typeface="Calibri"/>
                <a:sym typeface="Calibri"/>
              </a:rPr>
              <a:t>3. Handling the </a:t>
            </a:r>
            <a:r>
              <a:rPr b="1" i="0" lang="en-US" sz="2800" u="none" cap="none" strike="noStrike">
                <a:solidFill>
                  <a:srgbClr val="FFFFFF"/>
                </a:solidFill>
                <a:latin typeface="Calibri"/>
                <a:ea typeface="Calibri"/>
                <a:cs typeface="Calibri"/>
                <a:sym typeface="Calibri"/>
              </a:rPr>
              <a:t>Missing Data:</a:t>
            </a:r>
            <a:br>
              <a:rPr b="1" i="0" lang="en-US" sz="2800" u="none" cap="none" strike="noStrike">
                <a:solidFill>
                  <a:srgbClr val="FFFFFF"/>
                </a:solidFill>
                <a:latin typeface="Calibri"/>
                <a:ea typeface="Calibri"/>
                <a:cs typeface="Calibri"/>
                <a:sym typeface="Calibri"/>
              </a:rPr>
            </a:br>
            <a:endParaRPr sz="2800">
              <a:solidFill>
                <a:srgbClr val="FFFFFF"/>
              </a:solidFill>
              <a:latin typeface="Calibri"/>
              <a:ea typeface="Calibri"/>
              <a:cs typeface="Calibri"/>
              <a:sym typeface="Calibri"/>
            </a:endParaRPr>
          </a:p>
        </p:txBody>
      </p:sp>
      <p:grpSp>
        <p:nvGrpSpPr>
          <p:cNvPr id="118" name="Google Shape;118;p4"/>
          <p:cNvGrpSpPr/>
          <p:nvPr/>
        </p:nvGrpSpPr>
        <p:grpSpPr>
          <a:xfrm>
            <a:off x="1563657" y="1615102"/>
            <a:ext cx="9386824" cy="4974654"/>
            <a:chOff x="1075866" y="39643"/>
            <a:chExt cx="9386824" cy="4974654"/>
          </a:xfrm>
        </p:grpSpPr>
        <p:sp>
          <p:nvSpPr>
            <p:cNvPr id="119" name="Google Shape;119;p4"/>
            <p:cNvSpPr/>
            <p:nvPr/>
          </p:nvSpPr>
          <p:spPr>
            <a:xfrm>
              <a:off x="1075866" y="39643"/>
              <a:ext cx="1510523" cy="148682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1075866" y="1740379"/>
              <a:ext cx="4315781" cy="6372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txBox="1"/>
            <p:nvPr/>
          </p:nvSpPr>
          <p:spPr>
            <a:xfrm>
              <a:off x="1075866" y="1740379"/>
              <a:ext cx="4315781" cy="63721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a:solidFill>
                    <a:schemeClr val="dk1"/>
                  </a:solidFill>
                  <a:latin typeface="Calibri"/>
                  <a:ea typeface="Calibri"/>
                  <a:cs typeface="Calibri"/>
                  <a:sym typeface="Calibri"/>
                </a:rPr>
                <a:t>Dropping Rows :</a:t>
              </a:r>
              <a:endParaRPr sz="3600">
                <a:solidFill>
                  <a:schemeClr val="dk1"/>
                </a:solidFill>
                <a:latin typeface="Calibri"/>
                <a:ea typeface="Calibri"/>
                <a:cs typeface="Calibri"/>
                <a:sym typeface="Calibri"/>
              </a:endParaRPr>
            </a:p>
          </p:txBody>
        </p:sp>
        <p:sp>
          <p:nvSpPr>
            <p:cNvPr id="122" name="Google Shape;122;p4"/>
            <p:cNvSpPr/>
            <p:nvPr/>
          </p:nvSpPr>
          <p:spPr>
            <a:xfrm>
              <a:off x="1075866" y="2477084"/>
              <a:ext cx="4315781" cy="2537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txBox="1"/>
            <p:nvPr/>
          </p:nvSpPr>
          <p:spPr>
            <a:xfrm>
              <a:off x="1075866" y="2477084"/>
              <a:ext cx="4315781" cy="25372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0" i="0" lang="en-US" sz="1700">
                  <a:solidFill>
                    <a:schemeClr val="dk1"/>
                  </a:solidFill>
                  <a:latin typeface="Calibri"/>
                  <a:ea typeface="Calibri"/>
                  <a:cs typeface="Calibri"/>
                  <a:sym typeface="Calibri"/>
                </a:rPr>
                <a:t>Rows with missing values in critical columns (Relapse Free Status, ER status measured by IHC, ER Status, Age at Diagnosis, Cohort) were dropped since these accounted for less than 4% of the dataset.</a:t>
              </a:r>
              <a:endParaRPr sz="1700">
                <a:solidFill>
                  <a:schemeClr val="dk1"/>
                </a:solidFill>
                <a:latin typeface="Calibri"/>
                <a:ea typeface="Calibri"/>
                <a:cs typeface="Calibri"/>
                <a:sym typeface="Calibri"/>
              </a:endParaRPr>
            </a:p>
            <a:p>
              <a:pPr indent="0" lvl="0" marL="0" marR="0" rtl="0" algn="l">
                <a:lnSpc>
                  <a:spcPct val="100000"/>
                </a:lnSpc>
                <a:spcBef>
                  <a:spcPts val="595"/>
                </a:spcBef>
                <a:spcAft>
                  <a:spcPts val="0"/>
                </a:spcAft>
                <a:buClr>
                  <a:schemeClr val="dk1"/>
                </a:buClr>
                <a:buSzPts val="1700"/>
                <a:buFont typeface="Calibri"/>
                <a:buNone/>
              </a:pPr>
              <a:r>
                <a:rPr b="0" i="0" lang="en-US" sz="1700">
                  <a:solidFill>
                    <a:schemeClr val="dk1"/>
                  </a:solidFill>
                  <a:latin typeface="Calibri"/>
                  <a:ea typeface="Calibri"/>
                  <a:cs typeface="Calibri"/>
                  <a:sym typeface="Calibri"/>
                </a:rPr>
                <a:t>This ensures that we maintain data integrity while losing only a small fraction of the dataset.</a:t>
              </a:r>
              <a:endParaRPr sz="1700">
                <a:solidFill>
                  <a:schemeClr val="dk1"/>
                </a:solidFill>
                <a:latin typeface="Calibri"/>
                <a:ea typeface="Calibri"/>
                <a:cs typeface="Calibri"/>
                <a:sym typeface="Calibri"/>
              </a:endParaRPr>
            </a:p>
          </p:txBody>
        </p:sp>
        <p:sp>
          <p:nvSpPr>
            <p:cNvPr id="124" name="Google Shape;124;p4"/>
            <p:cNvSpPr/>
            <p:nvPr/>
          </p:nvSpPr>
          <p:spPr>
            <a:xfrm>
              <a:off x="6146909" y="39643"/>
              <a:ext cx="1510523" cy="148682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6146909" y="1740379"/>
              <a:ext cx="4315781" cy="63721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txBox="1"/>
            <p:nvPr/>
          </p:nvSpPr>
          <p:spPr>
            <a:xfrm>
              <a:off x="6146909" y="1740379"/>
              <a:ext cx="4315781" cy="63721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3600"/>
                <a:buFont typeface="Calibri"/>
                <a:buNone/>
              </a:pPr>
              <a:r>
                <a:rPr b="1" i="0" lang="en-US" sz="3600">
                  <a:solidFill>
                    <a:schemeClr val="dk1"/>
                  </a:solidFill>
                  <a:latin typeface="Calibri"/>
                  <a:ea typeface="Calibri"/>
                  <a:cs typeface="Calibri"/>
                  <a:sym typeface="Calibri"/>
                </a:rPr>
                <a:t>Imputation :</a:t>
              </a:r>
              <a:endParaRPr sz="3600">
                <a:solidFill>
                  <a:schemeClr val="dk1"/>
                </a:solidFill>
                <a:latin typeface="Calibri"/>
                <a:ea typeface="Calibri"/>
                <a:cs typeface="Calibri"/>
                <a:sym typeface="Calibri"/>
              </a:endParaRPr>
            </a:p>
          </p:txBody>
        </p:sp>
        <p:sp>
          <p:nvSpPr>
            <p:cNvPr id="127" name="Google Shape;127;p4"/>
            <p:cNvSpPr/>
            <p:nvPr/>
          </p:nvSpPr>
          <p:spPr>
            <a:xfrm>
              <a:off x="6146909" y="2477084"/>
              <a:ext cx="4315781" cy="25372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txBox="1"/>
            <p:nvPr/>
          </p:nvSpPr>
          <p:spPr>
            <a:xfrm>
              <a:off x="6146909" y="2477084"/>
              <a:ext cx="4315781" cy="25372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700"/>
                <a:buFont typeface="Calibri"/>
                <a:buNone/>
              </a:pPr>
              <a:r>
                <a:rPr b="1" i="0" lang="en-US" sz="1700">
                  <a:solidFill>
                    <a:schemeClr val="dk1"/>
                  </a:solidFill>
                  <a:latin typeface="Calibri"/>
                  <a:ea typeface="Calibri"/>
                  <a:cs typeface="Calibri"/>
                  <a:sym typeface="Calibri"/>
                </a:rPr>
                <a:t>Numerical Features:</a:t>
              </a:r>
              <a:endParaRPr sz="1700">
                <a:solidFill>
                  <a:schemeClr val="dk1"/>
                </a:solidFill>
                <a:latin typeface="Calibri"/>
                <a:ea typeface="Calibri"/>
                <a:cs typeface="Calibri"/>
                <a:sym typeface="Calibri"/>
              </a:endParaRPr>
            </a:p>
            <a:p>
              <a:pPr indent="-171450" lvl="1" marL="171450" marR="0" rtl="0" algn="l">
                <a:lnSpc>
                  <a:spcPct val="90000"/>
                </a:lnSpc>
                <a:spcBef>
                  <a:spcPts val="59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For columns with more than 4% missing values, I used median imputation. The median is robust to outliers and provides a reasonable central value for replacement.</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255"/>
                </a:spcBef>
                <a:spcAft>
                  <a:spcPts val="0"/>
                </a:spcAft>
                <a:buClr>
                  <a:schemeClr val="dk1"/>
                </a:buClr>
                <a:buSzPts val="1700"/>
                <a:buFont typeface="Calibri"/>
                <a:buNone/>
              </a:pPr>
              <a:r>
                <a:rPr b="1" i="0" lang="en-US" sz="1700">
                  <a:solidFill>
                    <a:schemeClr val="dk1"/>
                  </a:solidFill>
                  <a:latin typeface="Calibri"/>
                  <a:ea typeface="Calibri"/>
                  <a:cs typeface="Calibri"/>
                  <a:sym typeface="Calibri"/>
                </a:rPr>
                <a:t>Categorical Features:</a:t>
              </a:r>
              <a:endParaRPr sz="1700">
                <a:solidFill>
                  <a:schemeClr val="dk1"/>
                </a:solidFill>
                <a:latin typeface="Calibri"/>
                <a:ea typeface="Calibri"/>
                <a:cs typeface="Calibri"/>
                <a:sym typeface="Calibri"/>
              </a:endParaRPr>
            </a:p>
            <a:p>
              <a:pPr indent="-171450" lvl="1" marL="171450" marR="0" rtl="0" algn="l">
                <a:lnSpc>
                  <a:spcPct val="90000"/>
                </a:lnSpc>
                <a:spcBef>
                  <a:spcPts val="595"/>
                </a:spcBef>
                <a:spcAft>
                  <a:spcPts val="0"/>
                </a:spcAft>
                <a:buClr>
                  <a:schemeClr val="dk1"/>
                </a:buClr>
                <a:buSzPts val="1700"/>
                <a:buFont typeface="Calibri"/>
                <a:buChar char="•"/>
              </a:pPr>
              <a:r>
                <a:rPr b="0" i="0" lang="en-US" sz="1700" u="none" cap="none" strike="noStrike">
                  <a:solidFill>
                    <a:schemeClr val="dk1"/>
                  </a:solidFill>
                  <a:latin typeface="Calibri"/>
                  <a:ea typeface="Calibri"/>
                  <a:cs typeface="Calibri"/>
                  <a:sym typeface="Calibri"/>
                </a:rPr>
                <a:t>For categorical features, I filled missing values with the mode (most frequent value) to retain the most common category, which helps in preserving the distribution of the data.</a:t>
              </a:r>
              <a:endParaRPr b="0" i="0" sz="17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idx="1" type="body"/>
          </p:nvPr>
        </p:nvSpPr>
        <p:spPr>
          <a:xfrm>
            <a:off x="450284" y="489856"/>
            <a:ext cx="10834234" cy="559961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solidFill>
                  <a:schemeClr val="dk1"/>
                </a:solidFill>
              </a:rPr>
              <a:t>4. Handling Outliers:</a:t>
            </a:r>
            <a:endParaRPr/>
          </a:p>
          <a:p>
            <a:pPr indent="0" lvl="0" marL="0" rtl="0" algn="l">
              <a:lnSpc>
                <a:spcPct val="90000"/>
              </a:lnSpc>
              <a:spcBef>
                <a:spcPts val="1000"/>
              </a:spcBef>
              <a:spcAft>
                <a:spcPts val="0"/>
              </a:spcAft>
              <a:buClr>
                <a:srgbClr val="171616"/>
              </a:buClr>
              <a:buSzPts val="2000"/>
              <a:buNone/>
            </a:pPr>
            <a:r>
              <a:t/>
            </a:r>
            <a:endParaRPr sz="2000">
              <a:solidFill>
                <a:schemeClr val="dk1"/>
              </a:solidFill>
            </a:endParaRPr>
          </a:p>
          <a:p>
            <a:pPr indent="-228600" lvl="1" marL="685800" rtl="0" algn="l">
              <a:lnSpc>
                <a:spcPct val="90000"/>
              </a:lnSpc>
              <a:spcBef>
                <a:spcPts val="500"/>
              </a:spcBef>
              <a:spcAft>
                <a:spcPts val="0"/>
              </a:spcAft>
              <a:buClr>
                <a:schemeClr val="dk1"/>
              </a:buClr>
              <a:buSzPts val="2000"/>
              <a:buChar char="•"/>
            </a:pPr>
            <a:r>
              <a:rPr lang="en-US" sz="2000">
                <a:solidFill>
                  <a:schemeClr val="dk1"/>
                </a:solidFill>
              </a:rPr>
              <a:t>Outlier handling is crucial for enhancing model performance. </a:t>
            </a:r>
            <a:endParaRPr/>
          </a:p>
          <a:p>
            <a:pPr indent="-228600" lvl="1" marL="685800" rtl="0" algn="l">
              <a:lnSpc>
                <a:spcPct val="90000"/>
              </a:lnSpc>
              <a:spcBef>
                <a:spcPts val="500"/>
              </a:spcBef>
              <a:spcAft>
                <a:spcPts val="0"/>
              </a:spcAft>
              <a:buClr>
                <a:schemeClr val="dk1"/>
              </a:buClr>
              <a:buSzPts val="2000"/>
              <a:buChar char="•"/>
            </a:pPr>
            <a:r>
              <a:rPr lang="en-US" sz="2000">
                <a:solidFill>
                  <a:schemeClr val="dk1"/>
                </a:solidFill>
              </a:rPr>
              <a:t>By comparing the logarithmic transformation and capping, I was able to identify the most effective approach for this dataset, leading to more accurate and reliable predictions.</a:t>
            </a:r>
            <a:r>
              <a:rPr b="1" lang="en-US" sz="2000">
                <a:solidFill>
                  <a:schemeClr val="dk1"/>
                </a:solidFill>
              </a:rPr>
              <a:t>         </a:t>
            </a:r>
            <a:endParaRPr/>
          </a:p>
          <a:p>
            <a:pPr indent="0" lvl="0" marL="0" rtl="0" algn="l">
              <a:lnSpc>
                <a:spcPct val="90000"/>
              </a:lnSpc>
              <a:spcBef>
                <a:spcPts val="1000"/>
              </a:spcBef>
              <a:spcAft>
                <a:spcPts val="0"/>
              </a:spcAft>
              <a:buClr>
                <a:srgbClr val="171616"/>
              </a:buClr>
              <a:buSzPts val="2000"/>
              <a:buNone/>
            </a:pPr>
            <a:r>
              <a:t/>
            </a:r>
            <a:endParaRPr b="1" sz="2000">
              <a:solidFill>
                <a:schemeClr val="dk1"/>
              </a:solidFill>
            </a:endParaRPr>
          </a:p>
          <a:p>
            <a:pPr indent="0" lvl="0" marL="0" rtl="0" algn="l">
              <a:lnSpc>
                <a:spcPct val="90000"/>
              </a:lnSpc>
              <a:spcBef>
                <a:spcPts val="1000"/>
              </a:spcBef>
              <a:spcAft>
                <a:spcPts val="0"/>
              </a:spcAft>
              <a:buClr>
                <a:schemeClr val="dk1"/>
              </a:buClr>
              <a:buSzPts val="2800"/>
              <a:buNone/>
            </a:pPr>
            <a:r>
              <a:rPr b="1" lang="en-US">
                <a:solidFill>
                  <a:schemeClr val="dk1"/>
                </a:solidFill>
                <a:latin typeface="Calibri"/>
                <a:ea typeface="Calibri"/>
                <a:cs typeface="Calibri"/>
                <a:sym typeface="Calibri"/>
              </a:rPr>
              <a:t>Exploratory Data Analysis (EDA)</a:t>
            </a:r>
            <a:endParaRPr/>
          </a:p>
          <a:p>
            <a:pPr indent="0" lvl="0" marL="0" rtl="0" algn="l">
              <a:lnSpc>
                <a:spcPct val="90000"/>
              </a:lnSpc>
              <a:spcBef>
                <a:spcPts val="1000"/>
              </a:spcBef>
              <a:spcAft>
                <a:spcPts val="0"/>
              </a:spcAft>
              <a:buClr>
                <a:srgbClr val="171616"/>
              </a:buClr>
              <a:buSzPts val="2000"/>
              <a:buNone/>
            </a:pPr>
            <a:r>
              <a:t/>
            </a:r>
            <a:endParaRPr sz="2000">
              <a:solidFill>
                <a:schemeClr val="dk1"/>
              </a:solidFill>
              <a:highlight>
                <a:srgbClr val="FFFFFF"/>
              </a:highlight>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lang="en-US" sz="2000">
                <a:solidFill>
                  <a:schemeClr val="dk1"/>
                </a:solidFill>
                <a:highlight>
                  <a:srgbClr val="FFFFFF"/>
                </a:highlight>
                <a:latin typeface="Calibri"/>
                <a:ea typeface="Calibri"/>
                <a:cs typeface="Calibri"/>
                <a:sym typeface="Calibri"/>
              </a:rPr>
              <a:t>Understand the data through visualizations and summary statistics to gain insights and identify patterns.​</a:t>
            </a:r>
            <a:endParaRPr b="1" sz="20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solidFill>
                  <a:schemeClr val="dk1"/>
                </a:solidFill>
                <a:latin typeface="Calibri"/>
                <a:ea typeface="Calibri"/>
                <a:cs typeface="Calibri"/>
                <a:sym typeface="Calibri"/>
              </a:rPr>
              <a:t>Change the Data-type:</a:t>
            </a:r>
            <a:endParaRPr/>
          </a:p>
          <a:p>
            <a:pPr indent="0" lvl="0" marL="0" rtl="0" algn="l">
              <a:lnSpc>
                <a:spcPct val="90000"/>
              </a:lnSpc>
              <a:spcBef>
                <a:spcPts val="1000"/>
              </a:spcBef>
              <a:spcAft>
                <a:spcPts val="0"/>
              </a:spcAft>
              <a:buClr>
                <a:schemeClr val="dk1"/>
              </a:buClr>
              <a:buSzPts val="2000"/>
              <a:buNone/>
            </a:pP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Converting relevant variables to categorical types is a critical step to ensure the accuracy and efficiency of the EDA process, leading to better insights and model performance.</a:t>
            </a:r>
            <a:endParaRPr b="1" sz="20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Here we changed : Tumor Stage  &amp;  Neoplasm Histologic Grade</a:t>
            </a:r>
            <a:endParaRPr/>
          </a:p>
          <a:p>
            <a:pPr indent="-101600" lvl="0" marL="228600" rtl="0" algn="l">
              <a:lnSpc>
                <a:spcPct val="90000"/>
              </a:lnSpc>
              <a:spcBef>
                <a:spcPts val="1000"/>
              </a:spcBef>
              <a:spcAft>
                <a:spcPts val="0"/>
              </a:spcAft>
              <a:buClr>
                <a:srgbClr val="171616"/>
              </a:buClr>
              <a:buSzPts val="2000"/>
              <a:buNone/>
            </a:pPr>
            <a:r>
              <a:t/>
            </a:r>
            <a:endParaRPr b="1" sz="2000">
              <a:solidFill>
                <a:schemeClr val="dk1"/>
              </a:solidFill>
              <a:latin typeface="Calibri"/>
              <a:ea typeface="Calibri"/>
              <a:cs typeface="Calibri"/>
              <a:sym typeface="Calibri"/>
            </a:endParaRPr>
          </a:p>
          <a:p>
            <a:pPr indent="-101600" lvl="0" marL="228600" rtl="0" algn="l">
              <a:lnSpc>
                <a:spcPct val="90000"/>
              </a:lnSpc>
              <a:spcBef>
                <a:spcPts val="1000"/>
              </a:spcBef>
              <a:spcAft>
                <a:spcPts val="0"/>
              </a:spcAft>
              <a:buClr>
                <a:srgbClr val="171616"/>
              </a:buClr>
              <a:buSzPts val="2000"/>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277053" y="314450"/>
            <a:ext cx="4082675" cy="671164"/>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400"/>
              <a:buFont typeface="Calibri"/>
              <a:buNone/>
            </a:pPr>
            <a:r>
              <a:rPr b="1" lang="en-US" sz="2400"/>
              <a:t>Univariate Analysis(</a:t>
            </a:r>
            <a:r>
              <a:rPr lang="en-US" sz="2400"/>
              <a:t>numerical)</a:t>
            </a:r>
            <a:r>
              <a:rPr b="1" lang="en-US" sz="2400"/>
              <a:t> :</a:t>
            </a:r>
            <a:br>
              <a:rPr b="1" lang="en-US" sz="2400"/>
            </a:br>
            <a:endParaRPr sz="2400"/>
          </a:p>
        </p:txBody>
      </p:sp>
      <p:pic>
        <p:nvPicPr>
          <p:cNvPr descr="A screenshot of a graph&#10;&#10;Description automatically generated" id="139" name="Google Shape;139;p6"/>
          <p:cNvPicPr preferRelativeResize="0"/>
          <p:nvPr/>
        </p:nvPicPr>
        <p:blipFill rotWithShape="1">
          <a:blip r:embed="rId3">
            <a:alphaModFix/>
          </a:blip>
          <a:srcRect b="0" l="0" r="0" t="0"/>
          <a:stretch/>
        </p:blipFill>
        <p:spPr>
          <a:xfrm>
            <a:off x="6095999" y="408216"/>
            <a:ext cx="6188603" cy="5623354"/>
          </a:xfrm>
          <a:prstGeom prst="rect">
            <a:avLst/>
          </a:prstGeom>
          <a:noFill/>
          <a:ln>
            <a:noFill/>
          </a:ln>
        </p:spPr>
      </p:pic>
      <p:sp>
        <p:nvSpPr>
          <p:cNvPr id="140" name="Google Shape;140;p6"/>
          <p:cNvSpPr txBox="1"/>
          <p:nvPr>
            <p:ph idx="1" type="body"/>
          </p:nvPr>
        </p:nvSpPr>
        <p:spPr>
          <a:xfrm>
            <a:off x="114001" y="766210"/>
            <a:ext cx="5982000" cy="5325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Age at Diagnosis</a:t>
            </a:r>
            <a:r>
              <a:rPr i="0" lang="en-US" sz="2000" u="none" cap="none" strike="noStrike">
                <a:solidFill>
                  <a:schemeClr val="dk1"/>
                </a:solidFill>
              </a:rPr>
              <a:t>: Most diagnoses occur between 50-70 years, typical for middle-aged and older women.</a:t>
            </a:r>
            <a:endParaRPr sz="2000"/>
          </a:p>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Nottingham Prognostic Index (NPI)</a:t>
            </a:r>
            <a:r>
              <a:rPr i="0" lang="en-US" sz="2000" u="none" cap="none" strike="noStrike">
                <a:solidFill>
                  <a:schemeClr val="dk1"/>
                </a:solidFill>
              </a:rPr>
              <a:t>: Shows variability with values around the mean, indicating diverse prognosis.</a:t>
            </a:r>
            <a:endParaRPr sz="2000"/>
          </a:p>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Overall Survival (Months)</a:t>
            </a:r>
            <a:r>
              <a:rPr i="0" lang="en-US" sz="2000" u="none" cap="none" strike="noStrike">
                <a:solidFill>
                  <a:schemeClr val="dk1"/>
                </a:solidFill>
              </a:rPr>
              <a:t>: Peaks at shorter times, reflecting a wide range of survival outcomes.</a:t>
            </a:r>
            <a:endParaRPr sz="2000"/>
          </a:p>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Relapse Free Status (Months)</a:t>
            </a:r>
            <a:r>
              <a:rPr i="0" lang="en-US" sz="2000" u="none" cap="none" strike="noStrike">
                <a:solidFill>
                  <a:schemeClr val="dk1"/>
                </a:solidFill>
              </a:rPr>
              <a:t>: Right-skewed with some patients relapse-free for extended periods.</a:t>
            </a:r>
            <a:endParaRPr sz="2000"/>
          </a:p>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Cohort</a:t>
            </a:r>
            <a:r>
              <a:rPr i="0" lang="en-US" sz="2000" u="none" cap="none" strike="noStrike">
                <a:solidFill>
                  <a:schemeClr val="dk1"/>
                </a:solidFill>
              </a:rPr>
              <a:t>: Concentrated around the mean, indicating data from a specific patient group.</a:t>
            </a:r>
            <a:endParaRPr sz="2000"/>
          </a:p>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Lymph Nodes Examined Positive</a:t>
            </a:r>
            <a:r>
              <a:rPr i="0" lang="en-US" sz="2000" u="none" cap="none" strike="noStrike">
                <a:solidFill>
                  <a:schemeClr val="dk1"/>
                </a:solidFill>
              </a:rPr>
              <a:t>: Mostly few or no positive nodes, suggesting limited spread.</a:t>
            </a:r>
            <a:endParaRPr sz="2000"/>
          </a:p>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Mutation Count (log)</a:t>
            </a:r>
            <a:r>
              <a:rPr i="0" lang="en-US" sz="2000" u="none" cap="none" strike="noStrike">
                <a:solidFill>
                  <a:schemeClr val="dk1"/>
                </a:solidFill>
              </a:rPr>
              <a:t>: Right-skewed with moderate to high counts indicating potential aggressiveness.</a:t>
            </a:r>
            <a:endParaRPr sz="2000"/>
          </a:p>
          <a:p>
            <a:pPr indent="0" lvl="0" marL="0" marR="0" rtl="0" algn="l">
              <a:lnSpc>
                <a:spcPct val="100000"/>
              </a:lnSpc>
              <a:spcBef>
                <a:spcPts val="0"/>
              </a:spcBef>
              <a:spcAft>
                <a:spcPts val="0"/>
              </a:spcAft>
              <a:buClr>
                <a:schemeClr val="dk1"/>
              </a:buClr>
              <a:buSzPts val="1800"/>
              <a:buNone/>
            </a:pPr>
            <a:r>
              <a:rPr b="1" i="0" lang="en-US" sz="2000" u="none" cap="none" strike="noStrike">
                <a:solidFill>
                  <a:schemeClr val="dk1"/>
                </a:solidFill>
              </a:rPr>
              <a:t>Tumor Size (log)</a:t>
            </a:r>
            <a:r>
              <a:rPr i="0" lang="en-US" sz="2000" u="none" cap="none" strike="noStrike">
                <a:solidFill>
                  <a:schemeClr val="dk1"/>
                </a:solidFill>
              </a:rPr>
              <a:t>: Mostly normal distribution, reflecting typical tumor size variation.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312799" y="424050"/>
            <a:ext cx="4600200" cy="612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700"/>
              <a:buFont typeface="Calibri"/>
              <a:buNone/>
            </a:pPr>
            <a:r>
              <a:rPr b="1" lang="en-US" sz="2400"/>
              <a:t>Univariate Analysis(categorical) :</a:t>
            </a:r>
            <a:br>
              <a:rPr b="1" lang="en-US" sz="2400"/>
            </a:br>
            <a:endParaRPr sz="2400"/>
          </a:p>
        </p:txBody>
      </p:sp>
      <p:pic>
        <p:nvPicPr>
          <p:cNvPr id="146" name="Google Shape;146;p7"/>
          <p:cNvPicPr preferRelativeResize="0"/>
          <p:nvPr/>
        </p:nvPicPr>
        <p:blipFill rotWithShape="1">
          <a:blip r:embed="rId3">
            <a:alphaModFix/>
          </a:blip>
          <a:srcRect b="0" l="0" r="0" t="0"/>
          <a:stretch/>
        </p:blipFill>
        <p:spPr>
          <a:xfrm>
            <a:off x="5290834" y="424051"/>
            <a:ext cx="3646688" cy="3184563"/>
          </a:xfrm>
          <a:prstGeom prst="rect">
            <a:avLst/>
          </a:prstGeom>
          <a:noFill/>
          <a:ln>
            <a:noFill/>
          </a:ln>
        </p:spPr>
      </p:pic>
      <p:pic>
        <p:nvPicPr>
          <p:cNvPr id="147" name="Google Shape;147;p7"/>
          <p:cNvPicPr preferRelativeResize="0"/>
          <p:nvPr/>
        </p:nvPicPr>
        <p:blipFill rotWithShape="1">
          <a:blip r:embed="rId4">
            <a:alphaModFix/>
          </a:blip>
          <a:srcRect b="0" l="0" r="0" t="0"/>
          <a:stretch/>
        </p:blipFill>
        <p:spPr>
          <a:xfrm>
            <a:off x="8937522" y="424051"/>
            <a:ext cx="3254477" cy="5633852"/>
          </a:xfrm>
          <a:prstGeom prst="rect">
            <a:avLst/>
          </a:prstGeom>
          <a:noFill/>
          <a:ln>
            <a:noFill/>
          </a:ln>
        </p:spPr>
      </p:pic>
      <p:pic>
        <p:nvPicPr>
          <p:cNvPr id="148" name="Google Shape;148;p7"/>
          <p:cNvPicPr preferRelativeResize="0"/>
          <p:nvPr/>
        </p:nvPicPr>
        <p:blipFill rotWithShape="1">
          <a:blip r:embed="rId5">
            <a:alphaModFix/>
          </a:blip>
          <a:srcRect b="0" l="0" r="0" t="0"/>
          <a:stretch/>
        </p:blipFill>
        <p:spPr>
          <a:xfrm>
            <a:off x="5683045" y="3608614"/>
            <a:ext cx="3254477" cy="2449288"/>
          </a:xfrm>
          <a:prstGeom prst="rect">
            <a:avLst/>
          </a:prstGeom>
          <a:noFill/>
          <a:ln>
            <a:noFill/>
          </a:ln>
        </p:spPr>
      </p:pic>
      <p:sp>
        <p:nvSpPr>
          <p:cNvPr id="149" name="Google Shape;149;p7"/>
          <p:cNvSpPr txBox="1"/>
          <p:nvPr/>
        </p:nvSpPr>
        <p:spPr>
          <a:xfrm>
            <a:off x="312805" y="944217"/>
            <a:ext cx="4977900" cy="532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charts provide insights into various factors affecting breast cancer patients: types of breast surgery, cancer types, and molecular subtypes (integrative clusters, 3-gene classifiers). </a:t>
            </a:r>
            <a:endParaRPr sz="2000">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They reveal the distribution of tumor laterality, treatment patterns (chemotherapy, radiotherapy), and biomarker statuses (ER, PR, HER2).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Information on histologic grade, tumor stage, survival status, and relapse rates offers a comprehensive view of disease progression and treatment outcomes.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oncotype code distribution may help assess recurrence risk and inform treatment strategies.</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283801" y="436800"/>
            <a:ext cx="7907100" cy="612900"/>
          </a:xfrm>
          <a:prstGeom prst="rect">
            <a:avLst/>
          </a:prstGeom>
          <a:noFill/>
          <a:ln>
            <a:noFill/>
          </a:ln>
        </p:spPr>
        <p:txBody>
          <a:bodyPr anchorCtr="0" anchor="ctr"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Bivariate Analysis (Numerical vs Target):</a:t>
            </a:r>
            <a:br>
              <a:rPr b="1" lang="en-US"/>
            </a:br>
            <a:endParaRPr/>
          </a:p>
        </p:txBody>
      </p:sp>
      <p:pic>
        <p:nvPicPr>
          <p:cNvPr id="155" name="Google Shape;155;p8"/>
          <p:cNvPicPr preferRelativeResize="0"/>
          <p:nvPr>
            <p:ph idx="1" type="body"/>
          </p:nvPr>
        </p:nvPicPr>
        <p:blipFill rotWithShape="1">
          <a:blip r:embed="rId3">
            <a:alphaModFix/>
          </a:blip>
          <a:srcRect b="0" l="0" r="0" t="0"/>
          <a:stretch/>
        </p:blipFill>
        <p:spPr>
          <a:xfrm>
            <a:off x="7862560" y="436790"/>
            <a:ext cx="4155683" cy="3150533"/>
          </a:xfrm>
          <a:prstGeom prst="rect">
            <a:avLst/>
          </a:prstGeom>
          <a:noFill/>
          <a:ln>
            <a:noFill/>
          </a:ln>
        </p:spPr>
      </p:pic>
      <p:pic>
        <p:nvPicPr>
          <p:cNvPr id="156" name="Google Shape;156;p8"/>
          <p:cNvPicPr preferRelativeResize="0"/>
          <p:nvPr/>
        </p:nvPicPr>
        <p:blipFill rotWithShape="1">
          <a:blip r:embed="rId4">
            <a:alphaModFix/>
          </a:blip>
          <a:srcRect b="0" l="0" r="0" t="0"/>
          <a:stretch/>
        </p:blipFill>
        <p:spPr>
          <a:xfrm>
            <a:off x="7658100" y="3587323"/>
            <a:ext cx="4360143" cy="3150533"/>
          </a:xfrm>
          <a:prstGeom prst="rect">
            <a:avLst/>
          </a:prstGeom>
          <a:noFill/>
          <a:ln>
            <a:noFill/>
          </a:ln>
        </p:spPr>
      </p:pic>
      <p:sp>
        <p:nvSpPr>
          <p:cNvPr id="157" name="Google Shape;157;p8"/>
          <p:cNvSpPr txBox="1"/>
          <p:nvPr/>
        </p:nvSpPr>
        <p:spPr>
          <a:xfrm>
            <a:off x="283798" y="889870"/>
            <a:ext cx="7272000" cy="649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Age at Diagnosis:</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Younger patients (around 50) have a higher survival rate, with living patients generally diagnosed at a younger age than deceased patients.</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Nottingham Prognostic Index (NPI):</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Deceased patients tend to have a slightly higher NPI, indicating worse prognostic factors and survival outcomes.</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Cohort (log scale):</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Lower cohort scores are associated with better survival, while deceased patients show higher cohort log scores, suggesting worse outcomes.</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Lymph Nodes Examined Positive (cap):</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A higher number of positive lymph nodes is linked to poorer survival, with deceased patients showing more positive lymph nodes.</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Mutation Count (log scale):</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No significant difference in mutation counts between living and deceased patients, indicating it may not strongly impact survival.</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Overall Survival (Months):</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Living patients tend to have slightly higher overall survival times, with deceased patients showing a broader range of survival months.</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Relapse-Free Status (Months) (sqrt scale):</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Longer relapse-free periods are associated with survival, with living patients showing a slight skew towards higher relapse-free months.</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b="1" i="0" lang="en-US" sz="1600" u="none" cap="none" strike="noStrike">
                <a:solidFill>
                  <a:schemeClr val="dk1"/>
                </a:solidFill>
                <a:latin typeface="Calibri"/>
                <a:ea typeface="Calibri"/>
                <a:cs typeface="Calibri"/>
                <a:sym typeface="Calibri"/>
              </a:rPr>
              <a:t>Tumor Size (cap):</a:t>
            </a:r>
            <a:endParaRPr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Arial"/>
              <a:buNone/>
            </a:pPr>
            <a:r>
              <a:rPr i="0" lang="en-US" sz="1600" u="none" cap="none" strike="noStrike">
                <a:solidFill>
                  <a:schemeClr val="dk1"/>
                </a:solidFill>
                <a:latin typeface="Calibri"/>
                <a:ea typeface="Calibri"/>
                <a:cs typeface="Calibri"/>
                <a:sym typeface="Calibri"/>
              </a:rPr>
              <a:t>Larger tumor sizes are correlated with poorer survival, with deceased patients having larger tumors on average.</a:t>
            </a:r>
            <a:endParaRPr sz="16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400"/>
              <a:buFont typeface="Calibri"/>
              <a:buNone/>
            </a:pPr>
            <a:r>
              <a:t/>
            </a:r>
            <a:endParaRPr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501447" y="280950"/>
            <a:ext cx="7085100" cy="612900"/>
          </a:xfrm>
          <a:prstGeom prst="rect">
            <a:avLst/>
          </a:prstGeom>
          <a:noFill/>
          <a:ln>
            <a:noFill/>
          </a:ln>
        </p:spPr>
        <p:txBody>
          <a:bodyPr anchorCtr="0" anchor="ctr"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Bivariate Analysis(Categorical Vs Target) :</a:t>
            </a:r>
            <a:br>
              <a:rPr b="1" lang="en-US"/>
            </a:br>
            <a:endParaRPr/>
          </a:p>
        </p:txBody>
      </p:sp>
      <p:pic>
        <p:nvPicPr>
          <p:cNvPr id="163" name="Google Shape;163;p9"/>
          <p:cNvPicPr preferRelativeResize="0"/>
          <p:nvPr/>
        </p:nvPicPr>
        <p:blipFill rotWithShape="1">
          <a:blip r:embed="rId3">
            <a:alphaModFix/>
          </a:blip>
          <a:srcRect b="0" l="0" r="0" t="0"/>
          <a:stretch/>
        </p:blipFill>
        <p:spPr>
          <a:xfrm>
            <a:off x="7285703" y="0"/>
            <a:ext cx="4567894" cy="4427951"/>
          </a:xfrm>
          <a:prstGeom prst="rect">
            <a:avLst/>
          </a:prstGeom>
          <a:noFill/>
          <a:ln>
            <a:noFill/>
          </a:ln>
        </p:spPr>
      </p:pic>
      <p:pic>
        <p:nvPicPr>
          <p:cNvPr id="164" name="Google Shape;164;p9"/>
          <p:cNvPicPr preferRelativeResize="0"/>
          <p:nvPr/>
        </p:nvPicPr>
        <p:blipFill rotWithShape="1">
          <a:blip r:embed="rId4">
            <a:alphaModFix/>
          </a:blip>
          <a:srcRect b="0" l="0" r="0" t="0"/>
          <a:stretch/>
        </p:blipFill>
        <p:spPr>
          <a:xfrm>
            <a:off x="7285703" y="4218040"/>
            <a:ext cx="4567894" cy="2477728"/>
          </a:xfrm>
          <a:prstGeom prst="rect">
            <a:avLst/>
          </a:prstGeom>
          <a:noFill/>
          <a:ln>
            <a:noFill/>
          </a:ln>
        </p:spPr>
      </p:pic>
      <p:sp>
        <p:nvSpPr>
          <p:cNvPr id="165" name="Google Shape;165;p9"/>
          <p:cNvSpPr txBox="1"/>
          <p:nvPr/>
        </p:nvSpPr>
        <p:spPr>
          <a:xfrm>
            <a:off x="501459" y="779425"/>
            <a:ext cx="6601500" cy="589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300" u="none" cap="none" strike="noStrike">
                <a:solidFill>
                  <a:schemeClr val="dk1"/>
                </a:solidFill>
                <a:latin typeface="Calibri"/>
                <a:ea typeface="Calibri"/>
                <a:cs typeface="Calibri"/>
                <a:sym typeface="Calibri"/>
              </a:rPr>
              <a:t>Breast Surgery, Cancer Type &amp; Subtypes, Cellularity:</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i="0" lang="en-US" sz="1300" u="none" cap="none" strike="noStrike">
                <a:solidFill>
                  <a:schemeClr val="dk1"/>
                </a:solidFill>
                <a:latin typeface="Calibri"/>
                <a:ea typeface="Calibri"/>
                <a:cs typeface="Calibri"/>
                <a:sym typeface="Calibri"/>
              </a:rPr>
              <a:t>Survival status shows no significant variation based on the type of breast surgery, general cancer type, or cellularity. While detailed cancer subtypes show some differences, they are not substantial enough to be decisive survival predictors.</a:t>
            </a:r>
            <a:endParaRPr sz="1300">
              <a:latin typeface="Calibri"/>
              <a:ea typeface="Calibri"/>
              <a:cs typeface="Calibri"/>
              <a:sym typeface="Calibri"/>
            </a:endParaRPr>
          </a:p>
          <a:p>
            <a:pPr indent="0" lvl="0" marL="0" marR="0" rtl="0" algn="l">
              <a:lnSpc>
                <a:spcPct val="100000"/>
              </a:lnSpc>
              <a:spcBef>
                <a:spcPts val="0"/>
              </a:spcBef>
              <a:spcAft>
                <a:spcPts val="0"/>
              </a:spcAft>
              <a:buNone/>
            </a:pPr>
            <a:r>
              <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300" u="none" cap="none" strike="noStrike">
                <a:solidFill>
                  <a:schemeClr val="dk1"/>
                </a:solidFill>
                <a:latin typeface="Calibri"/>
                <a:ea typeface="Calibri"/>
                <a:cs typeface="Calibri"/>
                <a:sym typeface="Calibri"/>
              </a:rPr>
              <a:t>Treatment Factors (Chemotherapy, Hormone Therapy, Radiotherapy):</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i="0" lang="en-US" sz="1300" u="none" cap="none" strike="noStrike">
                <a:solidFill>
                  <a:schemeClr val="dk1"/>
                </a:solidFill>
                <a:latin typeface="Calibri"/>
                <a:ea typeface="Calibri"/>
                <a:cs typeface="Calibri"/>
                <a:sym typeface="Calibri"/>
              </a:rPr>
              <a:t>Deceased patients had a higher incidence of undergoing chemotherapy and radiotherapy, suggesting these treatments are more common in advanced or aggressive cancers. Hormone therapy usage was consistent across groups, indicating its widespread use regardless of survival status.</a:t>
            </a:r>
            <a:endParaRPr sz="1300">
              <a:latin typeface="Calibri"/>
              <a:ea typeface="Calibri"/>
              <a:cs typeface="Calibri"/>
              <a:sym typeface="Calibri"/>
            </a:endParaRPr>
          </a:p>
          <a:p>
            <a:pPr indent="0" lvl="0" marL="0" marR="0" rtl="0" algn="l">
              <a:lnSpc>
                <a:spcPct val="100000"/>
              </a:lnSpc>
              <a:spcBef>
                <a:spcPts val="0"/>
              </a:spcBef>
              <a:spcAft>
                <a:spcPts val="0"/>
              </a:spcAft>
              <a:buNone/>
            </a:pPr>
            <a:r>
              <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300" u="none" cap="none" strike="noStrike">
                <a:solidFill>
                  <a:schemeClr val="dk1"/>
                </a:solidFill>
                <a:latin typeface="Calibri"/>
                <a:ea typeface="Calibri"/>
                <a:cs typeface="Calibri"/>
                <a:sym typeface="Calibri"/>
              </a:rPr>
              <a:t>Molecular Subtypes (PAM50 + Claudin-low, ER Status, HER2 Status, PR Status):</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i="0" lang="en-US" sz="1300" u="none" cap="none" strike="noStrike">
                <a:solidFill>
                  <a:schemeClr val="dk1"/>
                </a:solidFill>
                <a:latin typeface="Calibri"/>
                <a:ea typeface="Calibri"/>
                <a:cs typeface="Calibri"/>
                <a:sym typeface="Calibri"/>
              </a:rPr>
              <a:t>ER-positive and PR-positive statuses are linked to better survival outcomes, while HER2-positive status is more common among deceased patients. Molecular subtypes, such as those in PAM50, reveal varied survival outcomes, highlighting the importance of genetic profiling.</a:t>
            </a:r>
            <a:endParaRPr sz="1300">
              <a:latin typeface="Calibri"/>
              <a:ea typeface="Calibri"/>
              <a:cs typeface="Calibri"/>
              <a:sym typeface="Calibri"/>
            </a:endParaRPr>
          </a:p>
          <a:p>
            <a:pPr indent="0" lvl="0" marL="0" marR="0" rtl="0" algn="l">
              <a:lnSpc>
                <a:spcPct val="100000"/>
              </a:lnSpc>
              <a:spcBef>
                <a:spcPts val="0"/>
              </a:spcBef>
              <a:spcAft>
                <a:spcPts val="0"/>
              </a:spcAft>
              <a:buNone/>
            </a:pPr>
            <a:r>
              <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300" u="none" cap="none" strike="noStrike">
                <a:solidFill>
                  <a:schemeClr val="dk1"/>
                </a:solidFill>
                <a:latin typeface="Calibri"/>
                <a:ea typeface="Calibri"/>
                <a:cs typeface="Calibri"/>
                <a:sym typeface="Calibri"/>
              </a:rPr>
              <a:t>Tumor Characteristics (Neoplasm Histologic Grade, Tumor Stage):</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i="0" lang="en-US" sz="1300" u="none" cap="none" strike="noStrike">
                <a:solidFill>
                  <a:schemeClr val="dk1"/>
                </a:solidFill>
                <a:latin typeface="Calibri"/>
                <a:ea typeface="Calibri"/>
                <a:cs typeface="Calibri"/>
                <a:sym typeface="Calibri"/>
              </a:rPr>
              <a:t>Higher histologic grades and advanced tumor stages are strongly associated with poorer survival outcomes, suggesting that these factors are critical in prognosis.</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300" u="none" cap="none" strike="noStrike">
                <a:solidFill>
                  <a:schemeClr val="dk1"/>
                </a:solidFill>
                <a:latin typeface="Calibri"/>
                <a:ea typeface="Calibri"/>
                <a:cs typeface="Calibri"/>
                <a:sym typeface="Calibri"/>
              </a:rPr>
              <a:t>Other Clinical Factors (Inferred Menopausal Status, Tumor Laterality, Integrative Cluster, Oncotree Code):</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i="0" lang="en-US" sz="1300" u="none" cap="none" strike="noStrike">
                <a:solidFill>
                  <a:schemeClr val="dk1"/>
                </a:solidFill>
                <a:latin typeface="Calibri"/>
                <a:ea typeface="Calibri"/>
                <a:cs typeface="Calibri"/>
                <a:sym typeface="Calibri"/>
              </a:rPr>
              <a:t>Menopausal status and tumor laterality do not significantly affect survival outcomes. However, certain integrative clusters and Oncotree codes show variability in survival, indicating the relevance of genetic and molecular profiling in prognosis.</a:t>
            </a:r>
            <a:endParaRPr sz="1300">
              <a:latin typeface="Calibri"/>
              <a:ea typeface="Calibri"/>
              <a:cs typeface="Calibri"/>
              <a:sym typeface="Calibri"/>
            </a:endParaRPr>
          </a:p>
          <a:p>
            <a:pPr indent="0" lvl="0" marL="0" marR="0" rtl="0" algn="l">
              <a:lnSpc>
                <a:spcPct val="100000"/>
              </a:lnSpc>
              <a:spcBef>
                <a:spcPts val="0"/>
              </a:spcBef>
              <a:spcAft>
                <a:spcPts val="0"/>
              </a:spcAft>
              <a:buNone/>
            </a:pPr>
            <a:r>
              <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300" u="none" cap="none" strike="noStrike">
                <a:solidFill>
                  <a:schemeClr val="dk1"/>
                </a:solidFill>
                <a:latin typeface="Calibri"/>
                <a:ea typeface="Calibri"/>
                <a:cs typeface="Calibri"/>
                <a:sym typeface="Calibri"/>
              </a:rPr>
              <a:t>Overall Survival &amp; Relapse-Free Status:</a:t>
            </a:r>
            <a:endParaRPr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i="0" lang="en-US" sz="1300" u="none" cap="none" strike="noStrike">
                <a:solidFill>
                  <a:schemeClr val="dk1"/>
                </a:solidFill>
                <a:latin typeface="Calibri"/>
                <a:ea typeface="Calibri"/>
                <a:cs typeface="Calibri"/>
                <a:sym typeface="Calibri"/>
              </a:rPr>
              <a:t>Longer relapse-free periods and early tumor stages correlate with better survival outcomes. The overall survival status aligns with these findings, reinforcing the identified trends.</a:t>
            </a:r>
            <a:endParaRPr sz="13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i="0" sz="13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BIA Template">
  <a:themeElements>
    <a:clrScheme name="Custom 4">
      <a:dk1>
        <a:srgbClr val="161A3E"/>
      </a:dk1>
      <a:lt1>
        <a:srgbClr val="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2020-12-23T13:36:00Z</dcterms:created>
  <dc:creator>Aayush Shah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