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82" r:id="rId5"/>
    <p:sldId id="286" r:id="rId6"/>
    <p:sldId id="287" r:id="rId7"/>
    <p:sldId id="290" r:id="rId8"/>
    <p:sldId id="296" r:id="rId9"/>
    <p:sldId id="302" r:id="rId10"/>
    <p:sldId id="301" r:id="rId11"/>
    <p:sldId id="298" r:id="rId12"/>
    <p:sldId id="291" r:id="rId13"/>
    <p:sldId id="292" r:id="rId14"/>
    <p:sldId id="293" r:id="rId15"/>
    <p:sldId id="294" r:id="rId16"/>
    <p:sldId id="297" r:id="rId17"/>
    <p:sldId id="295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E948AD-DF67-4989-9A54-3A143C0E2AFF}">
          <p14:sldIdLst>
            <p14:sldId id="282"/>
            <p14:sldId id="286"/>
            <p14:sldId id="287"/>
            <p14:sldId id="290"/>
            <p14:sldId id="296"/>
            <p14:sldId id="302"/>
            <p14:sldId id="301"/>
            <p14:sldId id="298"/>
            <p14:sldId id="291"/>
            <p14:sldId id="292"/>
            <p14:sldId id="293"/>
            <p14:sldId id="294"/>
            <p14:sldId id="297"/>
            <p14:sldId id="295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07"/>
    <a:srgbClr val="262626"/>
    <a:srgbClr val="41C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E9847-207D-4A6D-8289-844463E0572E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40C10-466E-484E-8986-04405A0A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6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40C10-466E-484E-8986-04405A0AFEC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7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40C10-466E-484E-8986-04405A0AFEC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5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E0A9-75E5-440D-ABB9-3501F940745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7155-0D74-411F-8D7F-8D98B0FE648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5C4B-337A-401B-85E1-24F0AC4C82D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1E-0771-4381-A3EB-4CBA083456A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8EA9-D19A-4904-84EC-67589B8B3666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098B-6D53-4812-9A9B-F87C52DB92F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91FB-22A6-487A-B652-37E8C30E52F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75A1-90EA-4E9C-AE6A-A3AE9B7F5D73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7E71-8B3F-43A2-A49C-C36F8D9EF18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1AA26B33-33E1-4242-8EEC-841C8C0A119B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394F-DDD4-4B10-8026-AE9CCBABF53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41FE7A-6F7E-4FE7-A3C0-E6FA6C4F050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08D4B6A-8113-4DFB-B82E-B60CAC8E0A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822E561-F97C-4CBB-A9A6-A6BF6317BC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4695" y="863695"/>
            <a:ext cx="3905773" cy="38760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Linux Command implementation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Diff</a:t>
            </a:r>
            <a:r>
              <a:rPr lang="en-US" sz="2000" dirty="0"/>
              <a:t>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90" b="1490"/>
          <a:stretch/>
        </p:blipFill>
        <p:spPr>
          <a:xfrm>
            <a:off x="0" y="10"/>
            <a:ext cx="7625918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01B0E58-A5C8-4CDA-A2E0-35DF94E59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Name: Shreeraj Bhamare ; MIS -111903098</a:t>
            </a:r>
            <a:endParaRPr lang="en-US" dirty="0"/>
          </a:p>
        </p:txBody>
      </p:sp>
      <p:sp>
        <p:nvSpPr>
          <p:cNvPr id="9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2"/>
          </a:lnRef>
          <a:fillRef idx="1002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52" y="1551675"/>
            <a:ext cx="5194766" cy="1973845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79EB07"/>
                </a:solidFill>
                <a:latin typeface="Arial Rounded MT Bold" panose="020F0704030504030204" pitchFamily="34" charset="0"/>
              </a:rPr>
              <a:t>Actual Output</a:t>
            </a:r>
            <a:endParaRPr lang="en-IN" sz="3600" dirty="0">
              <a:solidFill>
                <a:srgbClr val="79EB0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5592" y="4066042"/>
            <a:ext cx="5395986" cy="214889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9EB07"/>
                </a:solidFill>
                <a:latin typeface="Arial Rounded MT Bold" panose="020F0704030504030204" pitchFamily="34" charset="0"/>
              </a:rPr>
              <a:t>Expected Output</a:t>
            </a:r>
            <a:endParaRPr lang="en-IN" sz="3600" dirty="0">
              <a:solidFill>
                <a:srgbClr val="79EB0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6827" y="647261"/>
            <a:ext cx="685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“-b” Comparison </a:t>
            </a:r>
            <a:endParaRPr lang="en-IN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74" y="1493331"/>
            <a:ext cx="5601355" cy="281361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0" y="3525520"/>
            <a:ext cx="5700490" cy="2621087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2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7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4190" y="1455527"/>
            <a:ext cx="5194766" cy="1973845"/>
          </a:xfrm>
        </p:spPr>
        <p:txBody>
          <a:bodyPr/>
          <a:lstStyle/>
          <a:p>
            <a:pPr algn="ctr"/>
            <a:r>
              <a:rPr lang="en-IN" sz="3600" b="1" dirty="0" smtClean="0">
                <a:solidFill>
                  <a:srgbClr val="41C7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Actual Output</a:t>
            </a:r>
            <a:endParaRPr lang="en-IN" sz="3600" b="1" dirty="0">
              <a:solidFill>
                <a:srgbClr val="41C7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882" y="4320268"/>
            <a:ext cx="5395986" cy="2148898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41C7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Expected Output</a:t>
            </a:r>
            <a:endParaRPr lang="en-IN" sz="3600" b="1" dirty="0">
              <a:solidFill>
                <a:srgbClr val="41C7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6827" y="647261"/>
            <a:ext cx="6853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Normal diff Comparison </a:t>
            </a:r>
            <a:endParaRPr lang="en-IN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9"/>
          <a:stretch/>
        </p:blipFill>
        <p:spPr>
          <a:xfrm>
            <a:off x="322301" y="1416702"/>
            <a:ext cx="5441419" cy="30589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611" r="-165" b="-611"/>
          <a:stretch/>
        </p:blipFill>
        <p:spPr>
          <a:xfrm>
            <a:off x="5989449" y="3326535"/>
            <a:ext cx="5418801" cy="2919431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Name: Shreeraj Bhamare ; MIS -111903098</a:t>
            </a:r>
            <a:endParaRPr lang="en-US" dirty="0"/>
          </a:p>
        </p:txBody>
      </p:sp>
      <p:sp>
        <p:nvSpPr>
          <p:cNvPr id="12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6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05" y="1549060"/>
            <a:ext cx="5194766" cy="1973845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Actual Output</a:t>
            </a:r>
            <a:endParaRPr lang="en-I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4135893"/>
            <a:ext cx="5395986" cy="214889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Expected Output</a:t>
            </a:r>
            <a:endParaRPr lang="en-I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6827" y="647261"/>
            <a:ext cx="685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“-i” Comparison 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14" y="1355147"/>
            <a:ext cx="5795741" cy="265840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" y="3626385"/>
            <a:ext cx="5628822" cy="2554926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Name: Shreeraj Bhamare ; MIS -111903098</a:t>
            </a:r>
            <a:endParaRPr lang="en-US" dirty="0"/>
          </a:p>
        </p:txBody>
      </p:sp>
      <p:sp>
        <p:nvSpPr>
          <p:cNvPr id="12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16" y="1494270"/>
            <a:ext cx="5194766" cy="1973845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Actual Output</a:t>
            </a:r>
            <a:endParaRPr lang="en-IN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659" y="4289606"/>
            <a:ext cx="5395986" cy="214889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Expected Output</a:t>
            </a:r>
            <a:endParaRPr lang="en-IN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6827" y="647261"/>
            <a:ext cx="685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79EB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“-u” Comparison </a:t>
            </a:r>
            <a:endParaRPr lang="en-IN" sz="4000" b="1" dirty="0">
              <a:solidFill>
                <a:srgbClr val="79EB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02" y="1291809"/>
            <a:ext cx="5826900" cy="306113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8" y="3018221"/>
            <a:ext cx="5864642" cy="3197609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2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1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5918" y="1800923"/>
            <a:ext cx="4269271" cy="1973845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79EB07"/>
                </a:solidFill>
                <a:latin typeface="Arial Rounded MT Bold" panose="020F0704030504030204" pitchFamily="34" charset="0"/>
              </a:rPr>
              <a:t>“-q” Comparison</a:t>
            </a:r>
            <a:endParaRPr lang="en-IN" sz="3600" dirty="0">
              <a:solidFill>
                <a:srgbClr val="79EB0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2721" y="4044693"/>
            <a:ext cx="4937762" cy="2148898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79EB07"/>
                </a:solidFill>
                <a:latin typeface="Arial Rounded MT Bold" panose="020F0704030504030204" pitchFamily="34" charset="0"/>
              </a:rPr>
              <a:t>Patch and “–s” Comparison</a:t>
            </a:r>
            <a:endParaRPr lang="en-IN" sz="3600" dirty="0">
              <a:solidFill>
                <a:srgbClr val="79EB0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6827" y="647261"/>
            <a:ext cx="685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“-q” and Patch Comparison</a:t>
            </a:r>
            <a:endParaRPr lang="en-IN" sz="4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3" y="1488672"/>
            <a:ext cx="6782226" cy="2464822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61" y="3953494"/>
            <a:ext cx="6744280" cy="2382147"/>
          </a:xfr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284791"/>
            <a:ext cx="12191999" cy="57320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284791"/>
            <a:ext cx="12191999" cy="57320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70" y="1340111"/>
            <a:ext cx="9917460" cy="41777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1" y="4663123"/>
            <a:ext cx="2020946" cy="14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5D10F-9F40-4030-9888-CEF099EE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13" y="769089"/>
            <a:ext cx="5514808" cy="85248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Diff</a:t>
            </a:r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-</a:t>
            </a:r>
            <a:r>
              <a:rPr lang="en-US" dirty="0">
                <a:solidFill>
                  <a:schemeClr val="accent2"/>
                </a:solidFill>
              </a:rPr>
              <a:t> Command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007881-8D22-40B3-8BF6-13D4569E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26" y="2072186"/>
            <a:ext cx="5924524" cy="3557089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chemeClr val="bg1"/>
                </a:solidFill>
                <a:effectLst/>
                <a:latin typeface="urw-din"/>
              </a:rPr>
              <a:t>Syntax :</a:t>
            </a:r>
          </a:p>
          <a:p>
            <a:r>
              <a:rPr lang="en-IN" sz="2000" b="1" dirty="0">
                <a:solidFill>
                  <a:srgbClr val="40424E"/>
                </a:solidFill>
                <a:latin typeface="urw-din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diff [options] File1 File2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i="0" dirty="0">
                <a:solidFill>
                  <a:schemeClr val="bg1"/>
                </a:solidFill>
                <a:effectLst/>
                <a:latin typeface="urw-din"/>
              </a:rPr>
              <a:t>Special symbols are :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 : 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	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	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delete</a:t>
            </a:r>
            <a:endParaRPr lang="en-IN" sz="2000" dirty="0">
              <a:solidFill>
                <a:schemeClr val="accent2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DA1EF59C-E20C-4051-9574-6A5D18993A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669" b="3669"/>
          <a:stretch>
            <a:fillRect/>
          </a:stretch>
        </p:blipFill>
        <p:spPr>
          <a:xfrm>
            <a:off x="5676900" y="1228725"/>
            <a:ext cx="5853087" cy="3565443"/>
          </a:xfrm>
        </p:spPr>
      </p:pic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9494A84C-E00D-4ED7-B406-98380AFF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7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9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1D7C1-DC83-4CA6-9332-5C9EB4A7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Modes </a:t>
            </a:r>
            <a:r>
              <a:rPr lang="en-US" sz="36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implemented </a:t>
            </a:r>
            <a:endParaRPr lang="en-IN" sz="36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F6FACE-F544-488B-A588-35D0961F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Context Mode (-c)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Unified Mode (-u)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Non Case sensitive </a:t>
            </a: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Mode </a:t>
            </a: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(-i</a:t>
            </a: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)</a:t>
            </a:r>
            <a:endParaRPr lang="en-IN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All types of White Space ignorance Mode (-w)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gnore Changes </a:t>
            </a: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in the amount of white </a:t>
            </a: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space Mode (-b)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Reporting that files are different Mode (-q)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Reporting that files are Identical Mode (-</a:t>
            </a: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Normal diff Mode (No need of attribute)</a:t>
            </a:r>
            <a:endParaRPr lang="en-IN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Name: Shreeraj Bhamare ; MIS -111903098</a:t>
            </a:r>
            <a:endParaRPr lang="en-US" dirty="0"/>
          </a:p>
        </p:txBody>
      </p:sp>
      <p:sp>
        <p:nvSpPr>
          <p:cNvPr id="5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5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42" y="641166"/>
            <a:ext cx="5194766" cy="1146998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Algorithm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E2EF9D-43C7-48D1-BF28-A0A2491F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025" y="1792576"/>
            <a:ext cx="5480685" cy="47034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Longest Common Subsequence (LCS)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Memoization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5959" y="645577"/>
            <a:ext cx="5930097" cy="1146999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Abstract Data Type (ADT)</a:t>
            </a:r>
            <a:endParaRPr lang="en-IN" sz="36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1781ABA-EAD4-426B-AE38-B8A726C10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0710" y="1792577"/>
            <a:ext cx="6025346" cy="47034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Queue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File </a:t>
            </a: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Singly Linked List</a:t>
            </a:r>
            <a:endParaRPr lang="en-US" sz="24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Name: Shreeraj Bhamare ; MIS -111903098</a:t>
            </a:r>
            <a:endParaRPr lang="en-US" dirty="0"/>
          </a:p>
        </p:txBody>
      </p:sp>
      <p:sp>
        <p:nvSpPr>
          <p:cNvPr id="7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6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377" y="331775"/>
            <a:ext cx="5137383" cy="91583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LCS -  Overview</a:t>
            </a:r>
            <a:endParaRPr lang="en-IN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3134" r="5279" b="5956"/>
          <a:stretch/>
        </p:blipFill>
        <p:spPr>
          <a:xfrm>
            <a:off x="325120" y="1093609"/>
            <a:ext cx="4846320" cy="29464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49" y="4292691"/>
            <a:ext cx="1894840" cy="1739417"/>
          </a:xfrm>
        </p:spPr>
      </p:pic>
      <p:sp>
        <p:nvSpPr>
          <p:cNvPr id="12" name="TextBox 11"/>
          <p:cNvSpPr txBox="1"/>
          <p:nvPr/>
        </p:nvSpPr>
        <p:spPr>
          <a:xfrm>
            <a:off x="5889367" y="1110424"/>
            <a:ext cx="5635650" cy="504753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FF00"/>
                </a:solidFill>
              </a:rPr>
              <a:t>Algorithm: LCS-Length-Table-Formulation (X, Y</a:t>
            </a:r>
            <a:r>
              <a:rPr lang="en-IN" b="1" u="sng" dirty="0" smtClean="0">
                <a:solidFill>
                  <a:srgbClr val="FFFF00"/>
                </a:solidFill>
              </a:rPr>
              <a:t>) :</a:t>
            </a:r>
            <a:endParaRPr lang="en-IN" b="1" u="sng" dirty="0">
              <a:solidFill>
                <a:srgbClr val="FFFF00"/>
              </a:solidFill>
            </a:endParaRPr>
          </a:p>
          <a:p>
            <a:r>
              <a:rPr lang="en-IN" sz="1600" dirty="0">
                <a:solidFill>
                  <a:srgbClr val="79EB07"/>
                </a:solidFill>
              </a:rPr>
              <a:t>m := length(X)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n := length(Y)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for i = 1 to m do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C[i, 0] := 0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for j = 1 to n do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C[0, j] := 0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for i = 1 to m do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for j = 1 to n do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if xi = yj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C[i, j] := C[i - 1, j - 1] + 1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B[i, j] := ‘D’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else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if C[i -1, j] ≥ C[i, j -1]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   C[i, j] := C[i - 1, j] + 1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   B[i, j] := ‘U’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else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C[i, j] := C[i, j - 1]</a:t>
            </a:r>
          </a:p>
          <a:p>
            <a:r>
              <a:rPr lang="en-IN" sz="1600" dirty="0">
                <a:solidFill>
                  <a:srgbClr val="79EB07"/>
                </a:solidFill>
              </a:rPr>
              <a:t>         B[i, j] := ‘L’ </a:t>
            </a:r>
          </a:p>
          <a:p>
            <a:r>
              <a:rPr lang="en-IN" sz="1600" dirty="0">
                <a:solidFill>
                  <a:srgbClr val="79EB07"/>
                </a:solidFill>
              </a:rPr>
              <a:t>return C and 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3" y="4513712"/>
            <a:ext cx="2610767" cy="1297375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7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377" y="331775"/>
            <a:ext cx="5137383" cy="91583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LCS Analysis</a:t>
            </a:r>
            <a:endParaRPr lang="en-IN" sz="36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7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952" y="1881158"/>
            <a:ext cx="52912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Time </a:t>
            </a:r>
            <a:r>
              <a:rPr lang="en-US" sz="32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Complexity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solidFill>
                  <a:srgbClr val="79EB07"/>
                </a:solidFill>
              </a:rPr>
              <a:t>Worst case time complexity: O(n*m</a:t>
            </a:r>
            <a:r>
              <a:rPr lang="en-US" dirty="0" smtClean="0">
                <a:solidFill>
                  <a:srgbClr val="79EB07"/>
                </a:solidFill>
              </a:rPr>
              <a:t>)</a:t>
            </a:r>
          </a:p>
          <a:p>
            <a:pPr marL="342900" indent="-342900">
              <a:buFont typeface="+mj-lt"/>
              <a:buAutoNum type="alphaLcPeriod"/>
            </a:pPr>
            <a:endParaRPr lang="en-US" dirty="0">
              <a:solidFill>
                <a:srgbClr val="79EB07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solidFill>
                  <a:srgbClr val="79EB07"/>
                </a:solidFill>
              </a:rPr>
              <a:t>Average case time complexity: O(n*m)</a:t>
            </a:r>
          </a:p>
          <a:p>
            <a:pPr marL="342900" indent="-342900">
              <a:buFont typeface="+mj-lt"/>
              <a:buAutoNum type="alphaLcPeriod"/>
            </a:pPr>
            <a:endParaRPr lang="en-US" dirty="0" smtClean="0">
              <a:solidFill>
                <a:srgbClr val="79EB07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79EB07"/>
                </a:solidFill>
              </a:rPr>
              <a:t>Best </a:t>
            </a:r>
            <a:r>
              <a:rPr lang="en-US" dirty="0">
                <a:solidFill>
                  <a:srgbClr val="79EB07"/>
                </a:solidFill>
              </a:rPr>
              <a:t>case time complexity: O(n*m)</a:t>
            </a:r>
          </a:p>
          <a:p>
            <a:pPr marL="342900" indent="-342900">
              <a:buFont typeface="+mj-lt"/>
              <a:buAutoNum type="alphaLcPeriod"/>
            </a:pPr>
            <a:endParaRPr lang="en-US" dirty="0" smtClean="0">
              <a:solidFill>
                <a:srgbClr val="79EB07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solidFill>
                  <a:srgbClr val="79EB07"/>
                </a:solidFill>
              </a:rPr>
              <a:t>Space </a:t>
            </a:r>
            <a:r>
              <a:rPr lang="en-US" dirty="0">
                <a:solidFill>
                  <a:srgbClr val="79EB07"/>
                </a:solidFill>
              </a:rPr>
              <a:t>complexity: O(n*m)</a:t>
            </a:r>
            <a:endParaRPr lang="en-IN" dirty="0">
              <a:solidFill>
                <a:srgbClr val="79EB0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000" y="4563398"/>
            <a:ext cx="433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Since </a:t>
            </a:r>
            <a:r>
              <a:rPr lang="en-US" dirty="0">
                <a:solidFill>
                  <a:srgbClr val="00B0F0"/>
                </a:solidFill>
              </a:rPr>
              <a:t>this </a:t>
            </a:r>
            <a:r>
              <a:rPr lang="en-US" dirty="0" smtClean="0">
                <a:solidFill>
                  <a:srgbClr val="00B0F0"/>
                </a:solidFill>
              </a:rPr>
              <a:t>implementation </a:t>
            </a:r>
            <a:r>
              <a:rPr lang="en-US" dirty="0">
                <a:solidFill>
                  <a:srgbClr val="00B0F0"/>
                </a:solidFill>
              </a:rPr>
              <a:t>involves only n rows and m columns for building dp[][],therefore, the space complexity would be </a:t>
            </a:r>
            <a:r>
              <a:rPr lang="en-US" b="1" dirty="0">
                <a:solidFill>
                  <a:srgbClr val="00B0F0"/>
                </a:solidFill>
              </a:rPr>
              <a:t>O(n * m)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7760" y="2021840"/>
            <a:ext cx="4846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Space Complexity</a:t>
            </a:r>
          </a:p>
          <a:p>
            <a:pPr lvl="0" algn="ctr"/>
            <a:endParaRPr lang="en-US" sz="3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0" algn="ctr"/>
            <a:r>
              <a:rPr lang="en-US" sz="3200" b="1" dirty="0" smtClean="0">
                <a:solidFill>
                  <a:srgbClr val="79EB07"/>
                </a:solidFill>
                <a:latin typeface="Arial Rounded MT Bold" panose="020F0704030504030204" pitchFamily="34" charset="0"/>
              </a:rPr>
              <a:t>O(n*m)</a:t>
            </a:r>
          </a:p>
          <a:p>
            <a:pPr lvl="0" algn="ctr"/>
            <a:endParaRPr lang="en-US" sz="3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9797" y="1247610"/>
            <a:ext cx="38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79EB07"/>
                </a:solidFill>
              </a:rPr>
              <a:t>n = Rows ; m = Column</a:t>
            </a:r>
            <a:endParaRPr lang="en-IN" dirty="0">
              <a:solidFill>
                <a:srgbClr val="79EB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  <p:sp>
        <p:nvSpPr>
          <p:cNvPr id="17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" t="17970" r="8407" b="3559"/>
          <a:stretch/>
        </p:blipFill>
        <p:spPr>
          <a:xfrm>
            <a:off x="581192" y="3713825"/>
            <a:ext cx="3322320" cy="2418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" r="8247"/>
          <a:stretch/>
        </p:blipFill>
        <p:spPr>
          <a:xfrm>
            <a:off x="5699485" y="3906865"/>
            <a:ext cx="3576595" cy="2225040"/>
          </a:xfrm>
          <a:prstGeom prst="rect">
            <a:avLst/>
          </a:prstGeom>
        </p:spPr>
      </p:pic>
      <p:pic>
        <p:nvPicPr>
          <p:cNvPr id="2050" name="Picture 2" descr="Linked List Data Structure In C++ With Illust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45" y="1415078"/>
            <a:ext cx="61245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76080" y="3900024"/>
            <a:ext cx="2547980" cy="230832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endParaRPr lang="en-IN" sz="36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3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Circular Queue</a:t>
            </a:r>
          </a:p>
          <a:p>
            <a:pPr algn="ctr"/>
            <a:endParaRPr lang="en-IN" sz="36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557" y="1806288"/>
            <a:ext cx="4622288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Singly Linked List</a:t>
            </a:r>
            <a:endParaRPr lang="en-IN" sz="3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192" y="3067494"/>
            <a:ext cx="332232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Stack</a:t>
            </a:r>
            <a:endParaRPr lang="en-IN" sz="3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0640" y="548640"/>
            <a:ext cx="643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ADT Visualization</a:t>
            </a:r>
            <a:endParaRPr lang="en-IN" sz="32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916" y="1219076"/>
            <a:ext cx="5194766" cy="114699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Diff --help</a:t>
            </a:r>
            <a:endParaRPr lang="en-IN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541220"/>
            <a:ext cx="5481319" cy="3069563"/>
          </a:xfr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2311" y="1219076"/>
            <a:ext cx="5930097" cy="1146999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Patch --help</a:t>
            </a:r>
            <a:endParaRPr lang="en-IN" sz="36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11" y="2541220"/>
            <a:ext cx="6067930" cy="3069563"/>
          </a:xfrm>
        </p:spPr>
      </p:pic>
      <p:sp>
        <p:nvSpPr>
          <p:cNvPr id="8" name="TextBox 7"/>
          <p:cNvSpPr txBox="1"/>
          <p:nvPr/>
        </p:nvSpPr>
        <p:spPr>
          <a:xfrm>
            <a:off x="3420306" y="449635"/>
            <a:ext cx="5184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“--help” Attribute</a:t>
            </a:r>
            <a:endParaRPr lang="en-IN" sz="4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Shreeraj Bhamare ; MIS -111903098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E3698D-B4BD-4BA5-A706-528E1F8C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080" y="1355147"/>
            <a:ext cx="5194766" cy="1973845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41C7F1"/>
                </a:solidFill>
                <a:latin typeface="Arial Rounded MT Bold" panose="020F0704030504030204" pitchFamily="34" charset="0"/>
              </a:rPr>
              <a:t>Actual Output</a:t>
            </a:r>
            <a:endParaRPr lang="en-IN" sz="3600" dirty="0">
              <a:solidFill>
                <a:srgbClr val="41C7F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7" y="1355147"/>
            <a:ext cx="5600263" cy="2720329"/>
          </a:xfr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9C7773-0D71-48BC-B6D1-0EE62EAE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4094" y="4066332"/>
            <a:ext cx="5395986" cy="214889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41C7F1"/>
                </a:solidFill>
                <a:latin typeface="Arial Rounded MT Bold" panose="020F0704030504030204" pitchFamily="34" charset="0"/>
              </a:rPr>
              <a:t>Expected Output</a:t>
            </a:r>
            <a:endParaRPr lang="en-IN" sz="3600" dirty="0">
              <a:solidFill>
                <a:srgbClr val="41C7F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" t="1491" b="-1"/>
          <a:stretch/>
        </p:blipFill>
        <p:spPr>
          <a:xfrm>
            <a:off x="5802750" y="3239994"/>
            <a:ext cx="6077908" cy="2975836"/>
          </a:xfrm>
        </p:spPr>
      </p:pic>
      <p:sp>
        <p:nvSpPr>
          <p:cNvPr id="8" name="TextBox 7"/>
          <p:cNvSpPr txBox="1"/>
          <p:nvPr/>
        </p:nvSpPr>
        <p:spPr>
          <a:xfrm>
            <a:off x="2486827" y="647261"/>
            <a:ext cx="685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“-w” Comparison 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Name: Shreeraj Bhamare ; MIS -111903098</a:t>
            </a:r>
            <a:endParaRPr lang="en-US" dirty="0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0" y="6284791"/>
            <a:ext cx="12191999" cy="5732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Name-  Shreeraj Bhamare  ,   MIS - 111903098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8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Orange burst</Template>
  <TotalTime>607</TotalTime>
  <Words>598</Words>
  <Application>Microsoft Office PowerPoint</Application>
  <PresentationFormat>Widescreen</PresentationFormat>
  <Paragraphs>120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Consolas</vt:lpstr>
      <vt:lpstr>Franklin Gothic Book</vt:lpstr>
      <vt:lpstr>Franklin Gothic Demi</vt:lpstr>
      <vt:lpstr>Gill Sans MT</vt:lpstr>
      <vt:lpstr>urw-din</vt:lpstr>
      <vt:lpstr>Wingdings 2</vt:lpstr>
      <vt:lpstr>DividendVTI</vt:lpstr>
      <vt:lpstr>Linux Command implementation in C</vt:lpstr>
      <vt:lpstr>Diff- Command</vt:lpstr>
      <vt:lpstr>Modes implemented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 implementation in C</dc:title>
  <dc:creator>Siddharth Bhamare</dc:creator>
  <cp:lastModifiedBy>SHREERAJ</cp:lastModifiedBy>
  <cp:revision>27</cp:revision>
  <dcterms:created xsi:type="dcterms:W3CDTF">2021-02-05T02:27:39Z</dcterms:created>
  <dcterms:modified xsi:type="dcterms:W3CDTF">2021-04-15T16:51:40Z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