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layfair Display"/>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layfairDisplay-regular.fntdata"/><Relationship Id="rId25" Type="http://schemas.openxmlformats.org/officeDocument/2006/relationships/slide" Target="slides/slide19.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layfairDisplay-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acf6df6f3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6acf6df6f3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acf6df6f3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6acf6df6f3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acf6df6f3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6acf6df6f3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acf6df6f3_3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6acf6df6f3_3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acf6df6f3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6acf6df6f3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acf6df6f3_3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6acf6df6f3_3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acf6df6f3_3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6acf6df6f3_3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acf6df6f3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6acf6df6f3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acf6df6f3_4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6acf6df6f3_4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acf6df6f3_4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6acf6df6f3_4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acf6df6f3_2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6acf6df6f3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acf6df6f3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6acf6df6f3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acf6df6f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6acf6df6f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acf6df6f3_4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6acf6df6f3_4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acf6df6f3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6acf6df6f3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acf6df6f3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6acf6df6f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acf6df6f3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6acf6df6f3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acf6df6f3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6acf6df6f3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acf6df6f3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6acf6df6f3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b="0" l="0" r="0" t="0"/>
          <a:stretch/>
        </p:blipFill>
        <p:spPr>
          <a:xfrm>
            <a:off x="3463213" y="4730051"/>
            <a:ext cx="2217574" cy="3372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5"/>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15"/>
          <p:cNvSpPr txBox="1"/>
          <p:nvPr>
            <p:ph idx="1" type="body"/>
          </p:nvPr>
        </p:nvSpPr>
        <p:spPr>
          <a:xfrm>
            <a:off x="253250" y="1857500"/>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15"/>
          <p:cNvPicPr preferRelativeResize="0"/>
          <p:nvPr/>
        </p:nvPicPr>
        <p:blipFill rotWithShape="1">
          <a:blip r:embed="rId2">
            <a:alphaModFix/>
          </a:blip>
          <a:srcRect b="0" l="0" r="0" t="0"/>
          <a:stretch/>
        </p:blipFill>
        <p:spPr>
          <a:xfrm>
            <a:off x="6983600" y="415175"/>
            <a:ext cx="1974051" cy="300175"/>
          </a:xfrm>
          <a:prstGeom prst="rect">
            <a:avLst/>
          </a:prstGeom>
          <a:noFill/>
          <a:ln>
            <a:noFill/>
          </a:ln>
        </p:spPr>
      </p:pic>
    </p:spTree>
  </p:cSld>
  <p:clrMapOvr>
    <a:masterClrMapping/>
  </p:clrMapOvr>
  <p:extLst>
    <p:ext uri="{DCECCB84-F9BA-43D5-87BE-67443E8EF086}">
      <p15:sldGuideLst>
        <p15:guide id="1" orient="horz" pos="413">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6"/>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7"/>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theme" Target="../theme/theme2.xml"/><Relationship Id="rId12" Type="http://schemas.openxmlformats.org/officeDocument/2006/relationships/slideLayout" Target="../slideLayouts/slideLayout21.xml"/><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506800"/>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2">
            <a:alphaModFix/>
          </a:blip>
          <a:srcRect b="0" l="0" r="0" t="0"/>
          <a:stretch/>
        </p:blipFill>
        <p:spPr>
          <a:xfrm>
            <a:off x="216000" y="216000"/>
            <a:ext cx="1507681" cy="6479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jurnal.polgan.ac.id/index.php/sinkron/article/download/11665/113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4"/>
          <p:cNvSpPr txBox="1"/>
          <p:nvPr/>
        </p:nvSpPr>
        <p:spPr>
          <a:xfrm>
            <a:off x="1133126" y="423050"/>
            <a:ext cx="7232100" cy="321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 sz="2300" u="none" cap="none" strike="noStrike">
                <a:solidFill>
                  <a:schemeClr val="dk1"/>
                </a:solidFill>
                <a:latin typeface="Times New Roman"/>
                <a:ea typeface="Times New Roman"/>
                <a:cs typeface="Times New Roman"/>
                <a:sym typeface="Times New Roman"/>
              </a:rPr>
              <a:t>Experiential Learning Phase -</a:t>
            </a:r>
            <a:r>
              <a:rPr b="1" lang="en" sz="2300">
                <a:solidFill>
                  <a:schemeClr val="dk1"/>
                </a:solidFill>
                <a:latin typeface="Times New Roman"/>
                <a:ea typeface="Times New Roman"/>
                <a:cs typeface="Times New Roman"/>
                <a:sym typeface="Times New Roman"/>
              </a:rPr>
              <a:t>II</a:t>
            </a:r>
            <a:r>
              <a:rPr b="1" i="0" lang="en" sz="2300" u="none" cap="none" strike="noStrike">
                <a:solidFill>
                  <a:schemeClr val="dk1"/>
                </a:solidFill>
                <a:latin typeface="Times New Roman"/>
                <a:ea typeface="Times New Roman"/>
                <a:cs typeface="Times New Roman"/>
                <a:sym typeface="Times New Roman"/>
              </a:rPr>
              <a:t>: </a:t>
            </a:r>
            <a:endParaRPr b="1" i="0" sz="23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Times New Roman"/>
                <a:ea typeface="Times New Roman"/>
                <a:cs typeface="Times New Roman"/>
                <a:sym typeface="Times New Roman"/>
              </a:rPr>
              <a:t>Course Code :</a:t>
            </a:r>
            <a:r>
              <a:rPr b="0" i="0" lang="en" sz="2000" u="none" cap="none" strike="noStrike">
                <a:solidFill>
                  <a:schemeClr val="dk1"/>
                </a:solidFill>
                <a:latin typeface="Times New Roman"/>
                <a:ea typeface="Times New Roman"/>
                <a:cs typeface="Times New Roman"/>
                <a:sym typeface="Times New Roman"/>
              </a:rPr>
              <a:t> CS235AI</a:t>
            </a:r>
            <a:endParaRPr/>
          </a:p>
          <a:p>
            <a:pPr indent="0" lvl="0" marL="0" marR="0" rtl="0" algn="ctr">
              <a:lnSpc>
                <a:spcPct val="100000"/>
              </a:lnSpc>
              <a:spcBef>
                <a:spcPts val="0"/>
              </a:spcBef>
              <a:spcAft>
                <a:spcPts val="0"/>
              </a:spcAft>
              <a:buClr>
                <a:srgbClr val="000000"/>
              </a:buClr>
              <a:buSzPts val="2000"/>
              <a:buFont typeface="Arial"/>
              <a:buNone/>
            </a:pPr>
            <a:r>
              <a:t/>
            </a:r>
            <a:endParaRPr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Times New Roman"/>
                <a:ea typeface="Times New Roman"/>
                <a:cs typeface="Times New Roman"/>
                <a:sym typeface="Times New Roman"/>
              </a:rPr>
              <a:t>Title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lang="en" sz="2000">
                <a:solidFill>
                  <a:schemeClr val="dk1"/>
                </a:solidFill>
                <a:latin typeface="Times New Roman"/>
                <a:ea typeface="Times New Roman"/>
                <a:cs typeface="Times New Roman"/>
                <a:sym typeface="Times New Roman"/>
              </a:rPr>
              <a:t>Implementing CPU Scheduling Algorithm.</a:t>
            </a:r>
            <a:endParaRPr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chemeClr val="dk1"/>
                </a:solidFill>
                <a:latin typeface="Cambria"/>
                <a:ea typeface="Cambria"/>
                <a:cs typeface="Cambria"/>
                <a:sym typeface="Cambria"/>
              </a:rPr>
              <a:t>                            </a:t>
            </a:r>
            <a:endParaRPr/>
          </a:p>
        </p:txBody>
      </p:sp>
      <p:sp>
        <p:nvSpPr>
          <p:cNvPr id="100" name="Google Shape;100;p24"/>
          <p:cNvSpPr txBox="1"/>
          <p:nvPr/>
        </p:nvSpPr>
        <p:spPr>
          <a:xfrm>
            <a:off x="881450" y="2191050"/>
            <a:ext cx="7728300" cy="3852300"/>
          </a:xfrm>
          <a:prstGeom prst="rect">
            <a:avLst/>
          </a:prstGeom>
          <a:noFill/>
          <a:ln>
            <a:noFill/>
          </a:ln>
        </p:spPr>
        <p:txBody>
          <a:bodyPr anchorCtr="0" anchor="t" bIns="0" lIns="0" spcFirstLastPara="1" rIns="0" wrap="square" tIns="5175">
            <a:spAutoFit/>
          </a:bodyPr>
          <a:lstStyle/>
          <a:p>
            <a:pPr indent="0" lvl="0" marL="12700" marR="0" rtl="0" algn="ctr">
              <a:lnSpc>
                <a:spcPct val="100000"/>
              </a:lnSpc>
              <a:spcBef>
                <a:spcPts val="0"/>
              </a:spcBef>
              <a:spcAft>
                <a:spcPts val="0"/>
              </a:spcAft>
              <a:buNone/>
            </a:pPr>
            <a:r>
              <a:t/>
            </a:r>
            <a:endParaRPr sz="2183">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2183">
                <a:solidFill>
                  <a:schemeClr val="dk1"/>
                </a:solidFill>
                <a:latin typeface="Times New Roman"/>
                <a:ea typeface="Times New Roman"/>
                <a:cs typeface="Times New Roman"/>
                <a:sym typeface="Times New Roman"/>
              </a:rPr>
              <a:t>Sudhanshu suman.</a:t>
            </a:r>
            <a:endParaRPr/>
          </a:p>
          <a:p>
            <a:pPr indent="0" lvl="0" marL="12700" marR="0" rtl="0" algn="ctr">
              <a:lnSpc>
                <a:spcPct val="100000"/>
              </a:lnSpc>
              <a:spcBef>
                <a:spcPts val="437"/>
              </a:spcBef>
              <a:spcAft>
                <a:spcPts val="0"/>
              </a:spcAft>
              <a:buNone/>
            </a:pPr>
            <a:r>
              <a:rPr lang="en" sz="2183">
                <a:solidFill>
                  <a:schemeClr val="dk1"/>
                </a:solidFill>
                <a:latin typeface="Times New Roman"/>
                <a:ea typeface="Times New Roman"/>
                <a:cs typeface="Times New Roman"/>
                <a:sym typeface="Times New Roman"/>
              </a:rPr>
              <a:t>1RV22CS206.</a:t>
            </a:r>
            <a:endParaRPr/>
          </a:p>
          <a:p>
            <a:pPr indent="0" lvl="0" marL="12700" marR="0" rtl="0" algn="ctr">
              <a:lnSpc>
                <a:spcPct val="100000"/>
              </a:lnSpc>
              <a:spcBef>
                <a:spcPts val="437"/>
              </a:spcBef>
              <a:spcAft>
                <a:spcPts val="0"/>
              </a:spcAft>
              <a:buNone/>
            </a:pPr>
            <a:r>
              <a:rPr lang="en" sz="2183">
                <a:solidFill>
                  <a:schemeClr val="dk1"/>
                </a:solidFill>
                <a:latin typeface="Times New Roman"/>
                <a:ea typeface="Times New Roman"/>
                <a:cs typeface="Times New Roman"/>
                <a:sym typeface="Times New Roman"/>
              </a:rPr>
              <a:t>Shreeram Shivabasu Badagandi.</a:t>
            </a:r>
            <a:endParaRPr sz="2183">
              <a:solidFill>
                <a:schemeClr val="dk1"/>
              </a:solidFill>
              <a:latin typeface="Times New Roman"/>
              <a:ea typeface="Times New Roman"/>
              <a:cs typeface="Times New Roman"/>
              <a:sym typeface="Times New Roman"/>
            </a:endParaRPr>
          </a:p>
          <a:p>
            <a:pPr indent="0" lvl="0" marL="12700" marR="0" rtl="0" algn="ctr">
              <a:lnSpc>
                <a:spcPct val="100000"/>
              </a:lnSpc>
              <a:spcBef>
                <a:spcPts val="437"/>
              </a:spcBef>
              <a:spcAft>
                <a:spcPts val="0"/>
              </a:spcAft>
              <a:buNone/>
            </a:pPr>
            <a:r>
              <a:rPr lang="en" sz="2183">
                <a:solidFill>
                  <a:schemeClr val="dk1"/>
                </a:solidFill>
                <a:latin typeface="Times New Roman"/>
                <a:ea typeface="Times New Roman"/>
                <a:cs typeface="Times New Roman"/>
                <a:sym typeface="Times New Roman"/>
              </a:rPr>
              <a:t>1RV22CS188.</a:t>
            </a:r>
            <a:endParaRPr sz="2183">
              <a:solidFill>
                <a:schemeClr val="dk1"/>
              </a:solidFill>
              <a:latin typeface="Times New Roman"/>
              <a:ea typeface="Times New Roman"/>
              <a:cs typeface="Times New Roman"/>
              <a:sym typeface="Times New Roman"/>
            </a:endParaRPr>
          </a:p>
          <a:p>
            <a:pPr indent="0" lvl="0" marL="12700" marR="0" rtl="0" algn="ctr">
              <a:lnSpc>
                <a:spcPct val="100000"/>
              </a:lnSpc>
              <a:spcBef>
                <a:spcPts val="437"/>
              </a:spcBef>
              <a:spcAft>
                <a:spcPts val="0"/>
              </a:spcAft>
              <a:buNone/>
            </a:pPr>
            <a:r>
              <a:rPr lang="en" sz="2183">
                <a:solidFill>
                  <a:schemeClr val="dk1"/>
                </a:solidFill>
                <a:latin typeface="Times New Roman"/>
                <a:ea typeface="Times New Roman"/>
                <a:cs typeface="Times New Roman"/>
                <a:sym typeface="Times New Roman"/>
              </a:rPr>
              <a:t>Shivakumar.</a:t>
            </a:r>
            <a:endParaRPr sz="2183">
              <a:solidFill>
                <a:schemeClr val="dk1"/>
              </a:solidFill>
              <a:latin typeface="Times New Roman"/>
              <a:ea typeface="Times New Roman"/>
              <a:cs typeface="Times New Roman"/>
              <a:sym typeface="Times New Roman"/>
            </a:endParaRPr>
          </a:p>
          <a:p>
            <a:pPr indent="0" lvl="0" marL="12700" marR="0" rtl="0" algn="ctr">
              <a:lnSpc>
                <a:spcPct val="100000"/>
              </a:lnSpc>
              <a:spcBef>
                <a:spcPts val="437"/>
              </a:spcBef>
              <a:spcAft>
                <a:spcPts val="0"/>
              </a:spcAft>
              <a:buNone/>
            </a:pPr>
            <a:r>
              <a:rPr lang="en" sz="2183">
                <a:solidFill>
                  <a:schemeClr val="dk1"/>
                </a:solidFill>
                <a:latin typeface="Times New Roman"/>
                <a:ea typeface="Times New Roman"/>
                <a:cs typeface="Times New Roman"/>
                <a:sym typeface="Times New Roman"/>
              </a:rPr>
              <a:t>1RV22CS184.</a:t>
            </a:r>
            <a:endParaRPr sz="2183">
              <a:solidFill>
                <a:schemeClr val="dk1"/>
              </a:solidFill>
              <a:latin typeface="Times New Roman"/>
              <a:ea typeface="Times New Roman"/>
              <a:cs typeface="Times New Roman"/>
              <a:sym typeface="Times New Roman"/>
            </a:endParaRPr>
          </a:p>
          <a:p>
            <a:pPr indent="0" lvl="0" marL="12700" marR="0" rtl="0" algn="l">
              <a:lnSpc>
                <a:spcPct val="100000"/>
              </a:lnSpc>
              <a:spcBef>
                <a:spcPts val="437"/>
              </a:spcBef>
              <a:spcAft>
                <a:spcPts val="0"/>
              </a:spcAft>
              <a:buNone/>
            </a:pPr>
            <a:r>
              <a:t/>
            </a:r>
            <a:endParaRPr b="0" i="0" sz="2183"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480"/>
              </a:spcBef>
              <a:spcAft>
                <a:spcPts val="0"/>
              </a:spcAft>
              <a:buNone/>
            </a:pPr>
            <a:r>
              <a:rPr b="0" i="0" lang="en" sz="2400" u="none" cap="none" strike="noStrike">
                <a:solidFill>
                  <a:schemeClr val="dk1"/>
                </a:solidFill>
                <a:latin typeface="Times New Roman"/>
                <a:ea typeface="Times New Roman"/>
                <a:cs typeface="Times New Roman"/>
                <a:sym typeface="Times New Roman"/>
              </a:rPr>
              <a:t>	            					</a:t>
            </a:r>
            <a:endParaRPr/>
          </a:p>
          <a:p>
            <a:pPr indent="0" lvl="0" marL="12700" marR="0" rtl="0" algn="l">
              <a:lnSpc>
                <a:spcPct val="100000"/>
              </a:lnSpc>
              <a:spcBef>
                <a:spcPts val="437"/>
              </a:spcBef>
              <a:spcAft>
                <a:spcPts val="0"/>
              </a:spcAft>
              <a:buNone/>
            </a:pPr>
            <a:r>
              <a:t/>
            </a:r>
            <a:endParaRPr b="0" i="0" sz="2183"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3"/>
          <p:cNvSpPr txBox="1"/>
          <p:nvPr/>
        </p:nvSpPr>
        <p:spPr>
          <a:xfrm>
            <a:off x="438600" y="985200"/>
            <a:ext cx="8266800" cy="320100"/>
          </a:xfrm>
          <a:prstGeom prst="rect">
            <a:avLst/>
          </a:prstGeom>
          <a:noFill/>
          <a:ln>
            <a:noFill/>
          </a:ln>
        </p:spPr>
        <p:txBody>
          <a:bodyPr anchorCtr="0" anchor="t" bIns="0" lIns="0" spcFirstLastPara="1" rIns="0" wrap="square" tIns="12050">
            <a:spAutoFit/>
          </a:bodyPr>
          <a:lstStyle/>
          <a:p>
            <a:pPr indent="0" lvl="0" marL="0" marR="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Flow Chart : </a:t>
            </a:r>
            <a:endParaRPr b="1" sz="2000">
              <a:solidFill>
                <a:schemeClr val="dk1"/>
              </a:solidFill>
              <a:latin typeface="Times New Roman"/>
              <a:ea typeface="Times New Roman"/>
              <a:cs typeface="Times New Roman"/>
              <a:sym typeface="Times New Roman"/>
            </a:endParaRPr>
          </a:p>
        </p:txBody>
      </p:sp>
      <p:sp>
        <p:nvSpPr>
          <p:cNvPr id="157" name="Google Shape;157;p33"/>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Shortest Job First CPU Scheduling.</a:t>
            </a:r>
            <a:endParaRPr b="1" sz="2000">
              <a:latin typeface="Times New Roman"/>
              <a:ea typeface="Times New Roman"/>
              <a:cs typeface="Times New Roman"/>
              <a:sym typeface="Times New Roman"/>
            </a:endParaRPr>
          </a:p>
          <a:p>
            <a:pPr indent="0" lvl="0" marL="0" rtl="0" algn="ctr">
              <a:spcBef>
                <a:spcPts val="0"/>
              </a:spcBef>
              <a:spcAft>
                <a:spcPts val="0"/>
              </a:spcAft>
              <a:buNone/>
            </a:pPr>
            <a:r>
              <a:rPr b="1" lang="en" sz="2000">
                <a:latin typeface="Times New Roman"/>
                <a:ea typeface="Times New Roman"/>
                <a:cs typeface="Times New Roman"/>
                <a:sym typeface="Times New Roman"/>
              </a:rPr>
              <a:t> (Non-Preemptive).</a:t>
            </a:r>
            <a:endParaRPr b="1" sz="2000">
              <a:latin typeface="Times New Roman"/>
              <a:ea typeface="Times New Roman"/>
              <a:cs typeface="Times New Roman"/>
              <a:sym typeface="Times New Roman"/>
            </a:endParaRPr>
          </a:p>
        </p:txBody>
      </p:sp>
      <p:pic>
        <p:nvPicPr>
          <p:cNvPr id="158" name="Google Shape;158;p33"/>
          <p:cNvPicPr preferRelativeResize="0"/>
          <p:nvPr/>
        </p:nvPicPr>
        <p:blipFill>
          <a:blip r:embed="rId3">
            <a:alphaModFix/>
          </a:blip>
          <a:stretch>
            <a:fillRect/>
          </a:stretch>
        </p:blipFill>
        <p:spPr>
          <a:xfrm>
            <a:off x="438600" y="1305300"/>
            <a:ext cx="8266800" cy="383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4"/>
          <p:cNvSpPr txBox="1"/>
          <p:nvPr/>
        </p:nvSpPr>
        <p:spPr>
          <a:xfrm>
            <a:off x="450650" y="870200"/>
            <a:ext cx="8251500" cy="4051200"/>
          </a:xfrm>
          <a:prstGeom prst="rect">
            <a:avLst/>
          </a:prstGeom>
          <a:noFill/>
          <a:ln>
            <a:noFill/>
          </a:ln>
        </p:spPr>
        <p:txBody>
          <a:bodyPr anchorCtr="0" anchor="t" bIns="0" lIns="0" spcFirstLastPara="1" rIns="0" wrap="square" tIns="12050">
            <a:spAutoFit/>
          </a:bodyPr>
          <a:lstStyle/>
          <a:p>
            <a:pPr indent="0" lvl="0" marL="0" marR="0" rtl="0" algn="l">
              <a:lnSpc>
                <a:spcPct val="101000"/>
              </a:lnSpc>
              <a:spcBef>
                <a:spcPts val="0"/>
              </a:spcBef>
              <a:spcAft>
                <a:spcPts val="0"/>
              </a:spcAft>
              <a:buNone/>
            </a:pPr>
            <a:r>
              <a:rPr lang="en" sz="2000">
                <a:solidFill>
                  <a:schemeClr val="dk1"/>
                </a:solidFill>
                <a:latin typeface="Times New Roman"/>
                <a:ea typeface="Times New Roman"/>
                <a:cs typeface="Times New Roman"/>
                <a:sym typeface="Times New Roman"/>
              </a:rPr>
              <a:t>Round Robin is a CPU scheduling algorithm where each process is cyclically assigned a fixed time slot. It is the preemptive version of the First come First Serve CPU Scheduling algorithm.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Round Robin CPU Algorithm generally focuses on Time Sharing technique.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period of time for which a process or job is allowed to run in a pre-emptive method is called time quantum.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Each process or job present in the ready queue is assigned the CPU for that time quantum, if the execution of the process is completed during that time then the process will end else the process will go back to the waiting table and wait for its next turn to complete the execution.</a:t>
            </a:r>
            <a:endParaRPr sz="2000">
              <a:solidFill>
                <a:schemeClr val="dk1"/>
              </a:solidFill>
              <a:latin typeface="Times New Roman"/>
              <a:ea typeface="Times New Roman"/>
              <a:cs typeface="Times New Roman"/>
              <a:sym typeface="Times New Roman"/>
            </a:endParaRPr>
          </a:p>
          <a:p>
            <a:pPr indent="0" lvl="0" marL="0" marR="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Characteristics :</a:t>
            </a:r>
            <a:endParaRPr b="1"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It is simple, easy to implement, and starvation-free as all processes get a fair share of CPU. </a:t>
            </a:r>
            <a:endParaRPr sz="2000">
              <a:solidFill>
                <a:schemeClr val="dk1"/>
              </a:solidFill>
              <a:latin typeface="Times New Roman"/>
              <a:ea typeface="Times New Roman"/>
              <a:cs typeface="Times New Roman"/>
              <a:sym typeface="Times New Roman"/>
            </a:endParaRPr>
          </a:p>
        </p:txBody>
      </p:sp>
      <p:sp>
        <p:nvSpPr>
          <p:cNvPr id="164" name="Google Shape;164;p34"/>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Round Robin Scheduling Algorithm.</a:t>
            </a:r>
            <a:endParaRPr b="1" sz="2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5"/>
          <p:cNvSpPr txBox="1"/>
          <p:nvPr/>
        </p:nvSpPr>
        <p:spPr>
          <a:xfrm>
            <a:off x="450650" y="870200"/>
            <a:ext cx="8251500" cy="1563600"/>
          </a:xfrm>
          <a:prstGeom prst="rect">
            <a:avLst/>
          </a:prstGeom>
          <a:noFill/>
          <a:ln>
            <a:noFill/>
          </a:ln>
        </p:spPr>
        <p:txBody>
          <a:bodyPr anchorCtr="0" anchor="t" bIns="0" lIns="0" spcFirstLastPara="1" rIns="0" wrap="square" tIns="12050">
            <a:spAutoFit/>
          </a:bodyPr>
          <a:lstStyle/>
          <a:p>
            <a:pPr indent="-355600" lvl="0" marL="45720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One of the most commonly used techniques in CPU scheduling is a core.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It is preemptive as processes are assigned CPU only for a fixed slice of time at most.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disadvantage of it is more overhead of context switching.</a:t>
            </a:r>
            <a:endParaRPr sz="2000">
              <a:solidFill>
                <a:schemeClr val="dk1"/>
              </a:solidFill>
              <a:latin typeface="Times New Roman"/>
              <a:ea typeface="Times New Roman"/>
              <a:cs typeface="Times New Roman"/>
              <a:sym typeface="Times New Roman"/>
            </a:endParaRPr>
          </a:p>
          <a:p>
            <a:pPr indent="0" lvl="0" marL="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Flow Chart :</a:t>
            </a:r>
            <a:endParaRPr b="1" sz="2000">
              <a:solidFill>
                <a:schemeClr val="dk1"/>
              </a:solidFill>
              <a:latin typeface="Times New Roman"/>
              <a:ea typeface="Times New Roman"/>
              <a:cs typeface="Times New Roman"/>
              <a:sym typeface="Times New Roman"/>
            </a:endParaRPr>
          </a:p>
        </p:txBody>
      </p:sp>
      <p:sp>
        <p:nvSpPr>
          <p:cNvPr id="170" name="Google Shape;170;p35"/>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Round Robin Scheduling Algorithm.</a:t>
            </a:r>
            <a:endParaRPr b="1" sz="2000">
              <a:latin typeface="Times New Roman"/>
              <a:ea typeface="Times New Roman"/>
              <a:cs typeface="Times New Roman"/>
              <a:sym typeface="Times New Roman"/>
            </a:endParaRPr>
          </a:p>
        </p:txBody>
      </p:sp>
      <p:pic>
        <p:nvPicPr>
          <p:cNvPr id="171" name="Google Shape;171;p35"/>
          <p:cNvPicPr preferRelativeResize="0"/>
          <p:nvPr/>
        </p:nvPicPr>
        <p:blipFill>
          <a:blip r:embed="rId3">
            <a:alphaModFix/>
          </a:blip>
          <a:stretch>
            <a:fillRect/>
          </a:stretch>
        </p:blipFill>
        <p:spPr>
          <a:xfrm>
            <a:off x="1893125" y="2253200"/>
            <a:ext cx="6809025" cy="289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nvSpPr>
        <p:spPr>
          <a:xfrm>
            <a:off x="466175" y="932350"/>
            <a:ext cx="8205000" cy="4051200"/>
          </a:xfrm>
          <a:prstGeom prst="rect">
            <a:avLst/>
          </a:prstGeom>
          <a:noFill/>
          <a:ln>
            <a:noFill/>
          </a:ln>
        </p:spPr>
        <p:txBody>
          <a:bodyPr anchorCtr="0" anchor="t" bIns="0" lIns="0" spcFirstLastPara="1" rIns="0" wrap="square" tIns="12050">
            <a:spAutoFit/>
          </a:bodyPr>
          <a:lstStyle/>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Priority scheduling is one of the most common scheduling algorithms in batch systems. Each process is assigned a priority.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process with the highest priority is to be executed first and so on.</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 Processes with the same priority are executed on a first-come first served basis. Priority can be decided based on memory requirements, time requirements or any other resource requirement.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Also priority can be decided on the ratio of average I/O to average CPU burst time.</a:t>
            </a:r>
            <a:endParaRPr sz="2000">
              <a:solidFill>
                <a:schemeClr val="dk1"/>
              </a:solidFill>
              <a:latin typeface="Times New Roman"/>
              <a:ea typeface="Times New Roman"/>
              <a:cs typeface="Times New Roman"/>
              <a:sym typeface="Times New Roman"/>
            </a:endParaRPr>
          </a:p>
          <a:p>
            <a:pPr indent="0" lvl="0" marL="0" marR="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Advantages: </a:t>
            </a:r>
            <a:endParaRPr b="1"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Priority-based scheduling ensures that high-priority processes are executed first, which can lead to faster completion of critical tasks.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Priority scheduling is useful for real-time systems that require processes to meet strict timing constraints. </a:t>
            </a:r>
            <a:endParaRPr sz="2000">
              <a:solidFill>
                <a:schemeClr val="dk1"/>
              </a:solidFill>
              <a:latin typeface="Times New Roman"/>
              <a:ea typeface="Times New Roman"/>
              <a:cs typeface="Times New Roman"/>
              <a:sym typeface="Times New Roman"/>
            </a:endParaRPr>
          </a:p>
        </p:txBody>
      </p:sp>
      <p:sp>
        <p:nvSpPr>
          <p:cNvPr id="177" name="Google Shape;177;p36"/>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Priority CPU Scheduling Algorithm.</a:t>
            </a:r>
            <a:endParaRPr b="1"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7"/>
          <p:cNvSpPr txBox="1"/>
          <p:nvPr/>
        </p:nvSpPr>
        <p:spPr>
          <a:xfrm>
            <a:off x="466175" y="932350"/>
            <a:ext cx="8205000" cy="4051200"/>
          </a:xfrm>
          <a:prstGeom prst="rect">
            <a:avLst/>
          </a:prstGeom>
          <a:noFill/>
          <a:ln>
            <a:noFill/>
          </a:ln>
        </p:spPr>
        <p:txBody>
          <a:bodyPr anchorCtr="0" anchor="t" bIns="0" lIns="0" spcFirstLastPara="1" rIns="0" wrap="square" tIns="12050">
            <a:spAutoFit/>
          </a:bodyPr>
          <a:lstStyle/>
          <a:p>
            <a:pPr indent="-355600" lvl="0" marL="45720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Priority scheduling can reduce the average waiting time for processes that require a significant amount of CPU time.</a:t>
            </a:r>
            <a:endParaRPr sz="2000">
              <a:solidFill>
                <a:schemeClr val="dk1"/>
              </a:solidFill>
              <a:latin typeface="Times New Roman"/>
              <a:ea typeface="Times New Roman"/>
              <a:cs typeface="Times New Roman"/>
              <a:sym typeface="Times New Roman"/>
            </a:endParaRPr>
          </a:p>
          <a:p>
            <a:pPr indent="0" lvl="0" marL="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Disadvantages: </a:t>
            </a:r>
            <a:endParaRPr b="1"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Priority inversion: Priority inversion occurs when a low-priority process holds a resource that a high-priority process requires. This can cause delays in the execution of high-priority processes.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Starvation: If the system is heavily loaded with high-priority processes, low-priority processes may never get a chance to execute.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Priority inversion avoidance techniques, such as priority inheritance or priority ceiling protocols, can introduce additional complexity to the system.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Setting priorities can be a difficult task, especially when there are many processes with different priorities.</a:t>
            </a:r>
            <a:endParaRPr sz="2000">
              <a:solidFill>
                <a:schemeClr val="dk1"/>
              </a:solidFill>
              <a:latin typeface="Times New Roman"/>
              <a:ea typeface="Times New Roman"/>
              <a:cs typeface="Times New Roman"/>
              <a:sym typeface="Times New Roman"/>
            </a:endParaRPr>
          </a:p>
        </p:txBody>
      </p:sp>
      <p:sp>
        <p:nvSpPr>
          <p:cNvPr id="183" name="Google Shape;183;p37"/>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Priority CPU Scheduling Algorithm.</a:t>
            </a:r>
            <a:endParaRPr b="1"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nvSpPr>
        <p:spPr>
          <a:xfrm>
            <a:off x="466175" y="932350"/>
            <a:ext cx="8205000" cy="320100"/>
          </a:xfrm>
          <a:prstGeom prst="rect">
            <a:avLst/>
          </a:prstGeom>
          <a:noFill/>
          <a:ln>
            <a:noFill/>
          </a:ln>
        </p:spPr>
        <p:txBody>
          <a:bodyPr anchorCtr="0" anchor="t" bIns="0" lIns="0" spcFirstLastPara="1" rIns="0" wrap="square" tIns="12050">
            <a:spAutoFit/>
          </a:bodyPr>
          <a:lstStyle/>
          <a:p>
            <a:pPr indent="0" lvl="0" marL="0"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89" name="Google Shape;189;p38"/>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Priority CPU Scheduling Algorithm.</a:t>
            </a:r>
            <a:endParaRPr b="1" sz="2000">
              <a:latin typeface="Times New Roman"/>
              <a:ea typeface="Times New Roman"/>
              <a:cs typeface="Times New Roman"/>
              <a:sym typeface="Times New Roman"/>
            </a:endParaRPr>
          </a:p>
        </p:txBody>
      </p:sp>
      <p:pic>
        <p:nvPicPr>
          <p:cNvPr id="190" name="Google Shape;190;p38"/>
          <p:cNvPicPr preferRelativeResize="0"/>
          <p:nvPr/>
        </p:nvPicPr>
        <p:blipFill>
          <a:blip r:embed="rId3">
            <a:alphaModFix/>
          </a:blip>
          <a:stretch>
            <a:fillRect/>
          </a:stretch>
        </p:blipFill>
        <p:spPr>
          <a:xfrm>
            <a:off x="2781300" y="1063000"/>
            <a:ext cx="3581400" cy="408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9"/>
          <p:cNvSpPr txBox="1"/>
          <p:nvPr/>
        </p:nvSpPr>
        <p:spPr>
          <a:xfrm>
            <a:off x="437325" y="917650"/>
            <a:ext cx="8233500" cy="4051200"/>
          </a:xfrm>
          <a:prstGeom prst="rect">
            <a:avLst/>
          </a:prstGeom>
          <a:noFill/>
          <a:ln>
            <a:noFill/>
          </a:ln>
        </p:spPr>
        <p:txBody>
          <a:bodyPr anchorCtr="0" anchor="t" bIns="0" lIns="0" spcFirstLastPara="1" rIns="0" wrap="square" tIns="12050">
            <a:spAutoFit/>
          </a:bodyPr>
          <a:lstStyle/>
          <a:p>
            <a:pPr indent="-355600" lvl="0" marL="457200" marR="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Resource Utilization: </a:t>
            </a:r>
            <a:r>
              <a:rPr lang="en" sz="2000">
                <a:solidFill>
                  <a:schemeClr val="dk1"/>
                </a:solidFill>
                <a:latin typeface="Times New Roman"/>
                <a:ea typeface="Times New Roman"/>
                <a:cs typeface="Times New Roman"/>
                <a:sym typeface="Times New Roman"/>
              </a:rPr>
              <a:t>Effective CPU scheduling ensures that the CPU is utilized efficiently. By keeping the CPU busy with processes, the system can maximize throughput and minimize idle time.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Fairness: </a:t>
            </a:r>
            <a:r>
              <a:rPr lang="en" sz="2000">
                <a:solidFill>
                  <a:schemeClr val="dk1"/>
                </a:solidFill>
                <a:latin typeface="Times New Roman"/>
                <a:ea typeface="Times New Roman"/>
                <a:cs typeface="Times New Roman"/>
                <a:sym typeface="Times New Roman"/>
              </a:rPr>
              <a:t>CPU scheduling ensures fairness among processes. It allocates CPU time fairly among competing processes, preventing any single process from monopolizing the CPU and starving others.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Response Time:</a:t>
            </a:r>
            <a:r>
              <a:rPr lang="en" sz="2000">
                <a:solidFill>
                  <a:schemeClr val="dk1"/>
                </a:solidFill>
                <a:latin typeface="Times New Roman"/>
                <a:ea typeface="Times New Roman"/>
                <a:cs typeface="Times New Roman"/>
                <a:sym typeface="Times New Roman"/>
              </a:rPr>
              <a:t> Good scheduling algorithms aim to minimize the response time for interactive processes. This improves the overall user experience by ensuring quick responses to user inputs.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Turnaround Time: </a:t>
            </a:r>
            <a:r>
              <a:rPr lang="en" sz="2000">
                <a:solidFill>
                  <a:schemeClr val="dk1"/>
                </a:solidFill>
                <a:latin typeface="Times New Roman"/>
                <a:ea typeface="Times New Roman"/>
                <a:cs typeface="Times New Roman"/>
                <a:sym typeface="Times New Roman"/>
              </a:rPr>
              <a:t>CPU scheduling affects the turnaround time, which is the total time taken to execute a process from submission to completion. Minimizing turnaround time is important for enhancing system performance and user satisfaction. </a:t>
            </a:r>
            <a:endParaRPr sz="2000">
              <a:solidFill>
                <a:schemeClr val="dk1"/>
              </a:solidFill>
              <a:latin typeface="Times New Roman"/>
              <a:ea typeface="Times New Roman"/>
              <a:cs typeface="Times New Roman"/>
              <a:sym typeface="Times New Roman"/>
            </a:endParaRPr>
          </a:p>
        </p:txBody>
      </p:sp>
      <p:sp>
        <p:nvSpPr>
          <p:cNvPr id="196" name="Google Shape;196;p39"/>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Importance Of CPU Scheduling.</a:t>
            </a:r>
            <a:endParaRPr b="1"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0"/>
          <p:cNvSpPr txBox="1"/>
          <p:nvPr/>
        </p:nvSpPr>
        <p:spPr>
          <a:xfrm>
            <a:off x="437325" y="917650"/>
            <a:ext cx="8233500" cy="3740100"/>
          </a:xfrm>
          <a:prstGeom prst="rect">
            <a:avLst/>
          </a:prstGeom>
          <a:noFill/>
          <a:ln>
            <a:noFill/>
          </a:ln>
        </p:spPr>
        <p:txBody>
          <a:bodyPr anchorCtr="0" anchor="t" bIns="0" lIns="0" spcFirstLastPara="1" rIns="0" wrap="square" tIns="12050">
            <a:spAutoFit/>
          </a:bodyPr>
          <a:lstStyle/>
          <a:p>
            <a:pPr indent="-355600" lvl="0" marL="45720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Throughput: </a:t>
            </a:r>
            <a:r>
              <a:rPr lang="en" sz="2000">
                <a:solidFill>
                  <a:schemeClr val="dk1"/>
                </a:solidFill>
                <a:latin typeface="Times New Roman"/>
                <a:ea typeface="Times New Roman"/>
                <a:cs typeface="Times New Roman"/>
                <a:sym typeface="Times New Roman"/>
              </a:rPr>
              <a:t>Throughput refers to the number of processes completed per unit of time. Efficient CPU scheduling can increase throughput by optimizing the execution of processes, leading to better system performance.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Priority Management: </a:t>
            </a:r>
            <a:r>
              <a:rPr lang="en" sz="2000">
                <a:solidFill>
                  <a:schemeClr val="dk1"/>
                </a:solidFill>
                <a:latin typeface="Times New Roman"/>
                <a:ea typeface="Times New Roman"/>
                <a:cs typeface="Times New Roman"/>
                <a:sym typeface="Times New Roman"/>
              </a:rPr>
              <a:t>Some processes may have higher priority than others, based on factors such as system requirements or user preferences. CPU scheduling allows for the management of process priorities, ensuring that critical tasks are executed in a timely manner.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Resource Allocation: </a:t>
            </a:r>
            <a:r>
              <a:rPr lang="en" sz="2000">
                <a:solidFill>
                  <a:schemeClr val="dk1"/>
                </a:solidFill>
                <a:latin typeface="Times New Roman"/>
                <a:ea typeface="Times New Roman"/>
                <a:cs typeface="Times New Roman"/>
                <a:sym typeface="Times New Roman"/>
              </a:rPr>
              <a:t>CPU scheduling is essential for allocating system resources effectively. It determines which processes get access to the CPU and for how long, as well as managing other resources such as memory and I/O devices. </a:t>
            </a:r>
            <a:endParaRPr sz="2000">
              <a:solidFill>
                <a:schemeClr val="dk1"/>
              </a:solidFill>
              <a:latin typeface="Times New Roman"/>
              <a:ea typeface="Times New Roman"/>
              <a:cs typeface="Times New Roman"/>
              <a:sym typeface="Times New Roman"/>
            </a:endParaRPr>
          </a:p>
        </p:txBody>
      </p:sp>
      <p:sp>
        <p:nvSpPr>
          <p:cNvPr id="202" name="Google Shape;202;p40"/>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Importance Of CPU Scheduling.</a:t>
            </a:r>
            <a:endParaRPr b="1"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1"/>
          <p:cNvSpPr txBox="1"/>
          <p:nvPr/>
        </p:nvSpPr>
        <p:spPr>
          <a:xfrm>
            <a:off x="437325" y="917650"/>
            <a:ext cx="8233500" cy="3429300"/>
          </a:xfrm>
          <a:prstGeom prst="rect">
            <a:avLst/>
          </a:prstGeom>
          <a:noFill/>
          <a:ln>
            <a:noFill/>
          </a:ln>
        </p:spPr>
        <p:txBody>
          <a:bodyPr anchorCtr="0" anchor="t" bIns="0" lIns="0" spcFirstLastPara="1" rIns="0" wrap="square" tIns="12050">
            <a:spAutoFit/>
          </a:bodyPr>
          <a:lstStyle/>
          <a:p>
            <a:pPr indent="-355600" lvl="0" marL="45720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Adaptability: </a:t>
            </a:r>
            <a:r>
              <a:rPr lang="en" sz="2000">
                <a:solidFill>
                  <a:schemeClr val="dk1"/>
                </a:solidFill>
                <a:latin typeface="Times New Roman"/>
                <a:ea typeface="Times New Roman"/>
                <a:cs typeface="Times New Roman"/>
                <a:sym typeface="Times New Roman"/>
              </a:rPr>
              <a:t>Different scheduling algorithms are suited to different types of systems and workloads. CPU scheduling allows for the selection and implementation of appropriate algorithms based on the specific requirements and characteristics of the system. Overhead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Reduction: </a:t>
            </a:r>
            <a:r>
              <a:rPr lang="en" sz="2000">
                <a:solidFill>
                  <a:schemeClr val="dk1"/>
                </a:solidFill>
                <a:latin typeface="Times New Roman"/>
                <a:ea typeface="Times New Roman"/>
                <a:cs typeface="Times New Roman"/>
                <a:sym typeface="Times New Roman"/>
              </a:rPr>
              <a:t>Efficient CPU scheduling can help reduce overhead associated with context switching and process management. By minimizing unnecessary overhead, system performance can be improved.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Predictability: </a:t>
            </a:r>
            <a:r>
              <a:rPr lang="en" sz="2000">
                <a:solidFill>
                  <a:schemeClr val="dk1"/>
                </a:solidFill>
                <a:latin typeface="Times New Roman"/>
                <a:ea typeface="Times New Roman"/>
                <a:cs typeface="Times New Roman"/>
                <a:sym typeface="Times New Roman"/>
              </a:rPr>
              <a:t>Predictable behavior is crucial for real-time systems and applications. CPU scheduling plays a role in ensuring predictable performance by maintaining consistent response times and meeting deadlines for time-sensitive tasks.</a:t>
            </a:r>
            <a:endParaRPr sz="2000">
              <a:solidFill>
                <a:schemeClr val="dk1"/>
              </a:solidFill>
              <a:latin typeface="Times New Roman"/>
              <a:ea typeface="Times New Roman"/>
              <a:cs typeface="Times New Roman"/>
              <a:sym typeface="Times New Roman"/>
            </a:endParaRPr>
          </a:p>
        </p:txBody>
      </p:sp>
      <p:sp>
        <p:nvSpPr>
          <p:cNvPr id="208" name="Google Shape;208;p41"/>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Importance Of CPU Scheduling.</a:t>
            </a:r>
            <a:endParaRPr b="1" sz="2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2"/>
          <p:cNvSpPr txBox="1"/>
          <p:nvPr/>
        </p:nvSpPr>
        <p:spPr>
          <a:xfrm>
            <a:off x="1468800" y="328775"/>
            <a:ext cx="62064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2100" u="none" cap="none" strike="noStrike">
                <a:solidFill>
                  <a:schemeClr val="accent2"/>
                </a:solidFill>
                <a:latin typeface="Cambria"/>
                <a:ea typeface="Cambria"/>
                <a:cs typeface="Cambria"/>
                <a:sym typeface="Cambria"/>
              </a:rPr>
              <a:t>REFERENCES </a:t>
            </a:r>
            <a:endParaRPr b="1" sz="2100"/>
          </a:p>
        </p:txBody>
      </p:sp>
      <p:sp>
        <p:nvSpPr>
          <p:cNvPr id="214" name="Google Shape;214;p42"/>
          <p:cNvSpPr/>
          <p:nvPr/>
        </p:nvSpPr>
        <p:spPr>
          <a:xfrm>
            <a:off x="181903" y="974004"/>
            <a:ext cx="8780194" cy="4073803"/>
          </a:xfrm>
          <a:prstGeom prst="rect">
            <a:avLst/>
          </a:prstGeom>
          <a:solidFill>
            <a:schemeClr val="lt1">
              <a:alpha val="98823"/>
            </a:schemeClr>
          </a:solidFill>
          <a:ln cap="flat" cmpd="sng" w="76200">
            <a:solidFill>
              <a:srgbClr val="005893"/>
            </a:solidFill>
            <a:prstDash val="solid"/>
            <a:round/>
            <a:headEnd len="sm" w="sm" type="none"/>
            <a:tailEnd len="sm" w="sm" type="none"/>
          </a:ln>
        </p:spPr>
        <p:txBody>
          <a:bodyPr anchorCtr="0" anchor="t" bIns="45700" lIns="91425" spcFirstLastPara="1" rIns="91425" wrap="square" tIns="45700">
            <a:noAutofit/>
          </a:bodyPr>
          <a:lstStyle/>
          <a:p>
            <a:pPr indent="-317500" lvl="0" marL="457200" marR="0" rtl="0" algn="just">
              <a:lnSpc>
                <a:spcPct val="100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Simulation of Priority Round-Robin Scheduling Algorithm </a:t>
            </a:r>
            <a:endParaRPr>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rPr lang="en">
                <a:latin typeface="Times New Roman"/>
                <a:ea typeface="Times New Roman"/>
                <a:cs typeface="Times New Roman"/>
                <a:sym typeface="Times New Roman"/>
              </a:rPr>
              <a:t>Tri Dharma Putra, Rakhmat Purnomo Universitas Bhayangkara Jakarta Raya rakhmat.purnomo@dsn.ubharajaya.ac.id </a:t>
            </a:r>
            <a:endParaRPr>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rPr lang="en">
                <a:latin typeface="Times New Roman"/>
                <a:ea typeface="Times New Roman"/>
                <a:cs typeface="Times New Roman"/>
                <a:sym typeface="Times New Roman"/>
              </a:rPr>
              <a:t>Submitted : Aug 9, 2022 | Accepted : Aug 18, 2022 | Published : Oct 3, 2022</a:t>
            </a:r>
            <a:endParaRPr>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rPr lang="en">
                <a:latin typeface="Times New Roman"/>
                <a:ea typeface="Times New Roman"/>
                <a:cs typeface="Times New Roman"/>
                <a:sym typeface="Times New Roman"/>
              </a:rPr>
              <a:t>link : </a:t>
            </a:r>
            <a:r>
              <a:rPr lang="en" u="sng">
                <a:solidFill>
                  <a:schemeClr val="hlink"/>
                </a:solidFill>
                <a:latin typeface="Times New Roman"/>
                <a:ea typeface="Times New Roman"/>
                <a:cs typeface="Times New Roman"/>
                <a:sym typeface="Times New Roman"/>
                <a:hlinkClick r:id="rId3"/>
              </a:rPr>
              <a:t>https://jurnal.polgan.ac.id/index.php/sinkron/article/download/11665/1135</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Performance analysis of FCFS and improved FCFS scheduling algorithms for dynamic real-time computer systems (IEEE).</a:t>
            </a:r>
            <a:endParaRPr>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An Improved SJF Scheduling Algorithm in Cloud  Computing Environment  By Mokhtar A. Alworafi,DoS in CS,Mysore University, India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nvSpPr>
        <p:spPr>
          <a:xfrm>
            <a:off x="297456" y="1150752"/>
            <a:ext cx="7645800" cy="3090600"/>
          </a:xfrm>
          <a:prstGeom prst="rect">
            <a:avLst/>
          </a:prstGeom>
          <a:noFill/>
          <a:ln>
            <a:noFill/>
          </a:ln>
        </p:spPr>
        <p:txBody>
          <a:bodyPr anchorCtr="0" anchor="t" bIns="0" lIns="0" spcFirstLastPara="1" rIns="0" wrap="square" tIns="12050">
            <a:spAutoFit/>
          </a:bodyPr>
          <a:lstStyle/>
          <a:p>
            <a:pPr indent="-355600" lvl="0" marL="457200" marR="0" rtl="0" algn="l">
              <a:lnSpc>
                <a:spcPct val="150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Problem statement.</a:t>
            </a:r>
            <a:endParaRPr sz="2000">
              <a:solidFill>
                <a:schemeClr val="dk1"/>
              </a:solidFill>
              <a:latin typeface="Times New Roman"/>
              <a:ea typeface="Times New Roman"/>
              <a:cs typeface="Times New Roman"/>
              <a:sym typeface="Times New Roman"/>
            </a:endParaRPr>
          </a:p>
          <a:p>
            <a:pPr indent="-355600" lvl="0" marL="457200" marR="0" rtl="0" algn="l">
              <a:lnSpc>
                <a:spcPct val="150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First Come First Serve.</a:t>
            </a:r>
            <a:endParaRPr sz="2000">
              <a:solidFill>
                <a:schemeClr val="dk1"/>
              </a:solidFill>
              <a:latin typeface="Times New Roman"/>
              <a:ea typeface="Times New Roman"/>
              <a:cs typeface="Times New Roman"/>
              <a:sym typeface="Times New Roman"/>
            </a:endParaRPr>
          </a:p>
          <a:p>
            <a:pPr indent="-355600" lvl="0" marL="457200" marR="0" rtl="0" algn="l">
              <a:lnSpc>
                <a:spcPct val="150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Shortest Job First.</a:t>
            </a:r>
            <a:endParaRPr sz="2000">
              <a:solidFill>
                <a:schemeClr val="dk1"/>
              </a:solidFill>
              <a:latin typeface="Times New Roman"/>
              <a:ea typeface="Times New Roman"/>
              <a:cs typeface="Times New Roman"/>
              <a:sym typeface="Times New Roman"/>
            </a:endParaRPr>
          </a:p>
          <a:p>
            <a:pPr indent="-355600" lvl="0" marL="457200" marR="0" rtl="0" algn="l">
              <a:lnSpc>
                <a:spcPct val="150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Round Robin Scheduling.</a:t>
            </a:r>
            <a:endParaRPr sz="2000">
              <a:solidFill>
                <a:schemeClr val="dk1"/>
              </a:solidFill>
              <a:latin typeface="Times New Roman"/>
              <a:ea typeface="Times New Roman"/>
              <a:cs typeface="Times New Roman"/>
              <a:sym typeface="Times New Roman"/>
            </a:endParaRPr>
          </a:p>
          <a:p>
            <a:pPr indent="-355600" lvl="0" marL="457200" marR="0" rtl="0" algn="l">
              <a:lnSpc>
                <a:spcPct val="150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Priority Scheduling.</a:t>
            </a:r>
            <a:endParaRPr sz="2000">
              <a:solidFill>
                <a:schemeClr val="dk1"/>
              </a:solidFill>
              <a:latin typeface="Times New Roman"/>
              <a:ea typeface="Times New Roman"/>
              <a:cs typeface="Times New Roman"/>
              <a:sym typeface="Times New Roman"/>
            </a:endParaRPr>
          </a:p>
          <a:p>
            <a:pPr indent="-355600" lvl="0" marL="457200" marR="0" rtl="0" algn="l">
              <a:lnSpc>
                <a:spcPct val="150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Importance of CPU Scheduling.</a:t>
            </a:r>
            <a:endParaRPr sz="2000">
              <a:solidFill>
                <a:schemeClr val="dk1"/>
              </a:solidFill>
              <a:latin typeface="Times New Roman"/>
              <a:ea typeface="Times New Roman"/>
              <a:cs typeface="Times New Roman"/>
              <a:sym typeface="Times New Roman"/>
            </a:endParaRPr>
          </a:p>
          <a:p>
            <a:pPr indent="-355600" lvl="0" marL="457200" marR="0" rtl="0" algn="l">
              <a:lnSpc>
                <a:spcPct val="150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References.</a:t>
            </a:r>
            <a:endParaRPr sz="2000">
              <a:solidFill>
                <a:schemeClr val="dk1"/>
              </a:solidFill>
              <a:latin typeface="Times New Roman"/>
              <a:ea typeface="Times New Roman"/>
              <a:cs typeface="Times New Roman"/>
              <a:sym typeface="Times New Roman"/>
            </a:endParaRPr>
          </a:p>
        </p:txBody>
      </p:sp>
      <p:sp>
        <p:nvSpPr>
          <p:cNvPr id="106" name="Google Shape;106;p25"/>
          <p:cNvSpPr txBox="1"/>
          <p:nvPr/>
        </p:nvSpPr>
        <p:spPr>
          <a:xfrm>
            <a:off x="2752875" y="210474"/>
            <a:ext cx="4610700" cy="10872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 sz="2000" u="none" cap="none" strike="noStrike">
                <a:solidFill>
                  <a:schemeClr val="dk1"/>
                </a:solidFill>
                <a:latin typeface="Times New Roman"/>
                <a:ea typeface="Times New Roman"/>
                <a:cs typeface="Times New Roman"/>
                <a:sym typeface="Times New Roman"/>
              </a:rPr>
              <a:t>PRESENTATION CONTENTS</a:t>
            </a:r>
            <a:endParaRPr b="1"/>
          </a:p>
          <a:p>
            <a:pPr indent="0" lvl="0" marL="12700" marR="0" rtl="0" algn="l">
              <a:lnSpc>
                <a:spcPct val="100000"/>
              </a:lnSpc>
              <a:spcBef>
                <a:spcPts val="100"/>
              </a:spcBef>
              <a:spcAft>
                <a:spcPts val="0"/>
              </a:spcAft>
              <a:buNone/>
            </a:pPr>
            <a:r>
              <a:t/>
            </a:r>
            <a:endParaRPr b="1" i="0" sz="4900" u="none" cap="none" strike="noStrike">
              <a:solidFill>
                <a:srgbClr val="005893"/>
              </a:solidFill>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6"/>
          <p:cNvSpPr txBox="1"/>
          <p:nvPr/>
        </p:nvSpPr>
        <p:spPr>
          <a:xfrm>
            <a:off x="466175" y="1150750"/>
            <a:ext cx="8677800" cy="2782800"/>
          </a:xfrm>
          <a:prstGeom prst="rect">
            <a:avLst/>
          </a:prstGeom>
          <a:noFill/>
          <a:ln>
            <a:noFill/>
          </a:ln>
        </p:spPr>
        <p:txBody>
          <a:bodyPr anchorCtr="0" anchor="t" bIns="0" lIns="0" spcFirstLastPara="1" rIns="0" wrap="square" tIns="12050">
            <a:spAutoFit/>
          </a:bodyPr>
          <a:lstStyle/>
          <a:p>
            <a:pPr indent="0" lvl="0" marL="0" marR="0" rtl="0" algn="l">
              <a:lnSpc>
                <a:spcPct val="200000"/>
              </a:lnSpc>
              <a:spcBef>
                <a:spcPts val="0"/>
              </a:spcBef>
              <a:spcAft>
                <a:spcPts val="0"/>
              </a:spcAft>
              <a:buNone/>
            </a:pPr>
            <a:r>
              <a:rPr b="1" lang="en" sz="2000">
                <a:solidFill>
                  <a:schemeClr val="dk1"/>
                </a:solidFill>
                <a:latin typeface="Times New Roman"/>
                <a:ea typeface="Times New Roman"/>
                <a:cs typeface="Times New Roman"/>
                <a:sym typeface="Times New Roman"/>
              </a:rPr>
              <a:t>Implementing CPU scheduling algorithms :</a:t>
            </a:r>
            <a:endParaRPr b="1" sz="2000">
              <a:solidFill>
                <a:schemeClr val="dk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First Come First Serve.</a:t>
            </a:r>
            <a:endParaRPr sz="2000">
              <a:solidFill>
                <a:schemeClr val="dk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Shortest Job First(Preemptive and Non-Preemptive).</a:t>
            </a:r>
            <a:endParaRPr sz="2000">
              <a:solidFill>
                <a:schemeClr val="dk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Round Robin Algorithm.</a:t>
            </a:r>
            <a:endParaRPr sz="2000">
              <a:solidFill>
                <a:schemeClr val="dk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Priority Scheduling(Preemptive and Non - Preemptive).</a:t>
            </a:r>
            <a:endParaRPr sz="2000">
              <a:solidFill>
                <a:schemeClr val="dk1"/>
              </a:solidFill>
              <a:latin typeface="Times New Roman"/>
              <a:ea typeface="Times New Roman"/>
              <a:cs typeface="Times New Roman"/>
              <a:sym typeface="Times New Roman"/>
            </a:endParaRPr>
          </a:p>
        </p:txBody>
      </p:sp>
      <p:sp>
        <p:nvSpPr>
          <p:cNvPr id="112" name="Google Shape;112;p26"/>
          <p:cNvSpPr txBox="1"/>
          <p:nvPr/>
        </p:nvSpPr>
        <p:spPr>
          <a:xfrm>
            <a:off x="2752875" y="210474"/>
            <a:ext cx="4610700" cy="640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 sz="2000">
                <a:latin typeface="Times New Roman"/>
                <a:ea typeface="Times New Roman"/>
                <a:cs typeface="Times New Roman"/>
                <a:sym typeface="Times New Roman"/>
              </a:rPr>
              <a:t>PROBLEM STATEMENT</a:t>
            </a:r>
            <a:endParaRPr b="1" sz="2000">
              <a:latin typeface="Times New Roman"/>
              <a:ea typeface="Times New Roman"/>
              <a:cs typeface="Times New Roman"/>
              <a:sym typeface="Times New Roman"/>
            </a:endParaRPr>
          </a:p>
          <a:p>
            <a:pPr indent="0" lvl="0" marL="12700" marR="0" rtl="0" algn="l">
              <a:lnSpc>
                <a:spcPct val="100000"/>
              </a:lnSpc>
              <a:spcBef>
                <a:spcPts val="100"/>
              </a:spcBef>
              <a:spcAft>
                <a:spcPts val="0"/>
              </a:spcAft>
              <a:buNone/>
            </a:pPr>
            <a:r>
              <a:t/>
            </a:r>
            <a:endParaRPr b="1" i="0" sz="2000" u="none" cap="none" strike="noStrike">
              <a:solidFill>
                <a:srgbClr val="005893"/>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nvSpPr>
        <p:spPr>
          <a:xfrm>
            <a:off x="466175" y="1150750"/>
            <a:ext cx="8677800" cy="2782800"/>
          </a:xfrm>
          <a:prstGeom prst="rect">
            <a:avLst/>
          </a:prstGeom>
          <a:noFill/>
          <a:ln>
            <a:noFill/>
          </a:ln>
        </p:spPr>
        <p:txBody>
          <a:bodyPr anchorCtr="0" anchor="t" bIns="0" lIns="0" spcFirstLastPara="1" rIns="0" wrap="square" tIns="12050">
            <a:spAutoFit/>
          </a:bodyPr>
          <a:lstStyle/>
          <a:p>
            <a:pPr indent="0" lvl="0" marL="0" marR="0" rtl="0" algn="l">
              <a:lnSpc>
                <a:spcPct val="200000"/>
              </a:lnSpc>
              <a:spcBef>
                <a:spcPts val="0"/>
              </a:spcBef>
              <a:spcAft>
                <a:spcPts val="0"/>
              </a:spcAft>
              <a:buNone/>
            </a:pPr>
            <a:r>
              <a:rPr b="1" lang="en" sz="2000">
                <a:solidFill>
                  <a:schemeClr val="dk1"/>
                </a:solidFill>
                <a:latin typeface="Times New Roman"/>
                <a:ea typeface="Times New Roman"/>
                <a:cs typeface="Times New Roman"/>
                <a:sym typeface="Times New Roman"/>
              </a:rPr>
              <a:t>Implementing CPU scheduling algorithms :</a:t>
            </a:r>
            <a:endParaRPr b="1" sz="2000">
              <a:solidFill>
                <a:schemeClr val="dk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First Come First Serve.</a:t>
            </a:r>
            <a:endParaRPr sz="2000">
              <a:solidFill>
                <a:schemeClr val="dk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Shortest Job First(Preemptive and Non-Preemptive).</a:t>
            </a:r>
            <a:endParaRPr sz="2000">
              <a:solidFill>
                <a:schemeClr val="dk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Round Robin Algorithm.</a:t>
            </a:r>
            <a:endParaRPr sz="2000">
              <a:solidFill>
                <a:schemeClr val="dk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Priority Scheduling(Preemptive and Non - Preemptive).</a:t>
            </a:r>
            <a:endParaRPr sz="2000">
              <a:solidFill>
                <a:schemeClr val="dk1"/>
              </a:solidFill>
              <a:latin typeface="Times New Roman"/>
              <a:ea typeface="Times New Roman"/>
              <a:cs typeface="Times New Roman"/>
              <a:sym typeface="Times New Roman"/>
            </a:endParaRPr>
          </a:p>
        </p:txBody>
      </p:sp>
      <p:sp>
        <p:nvSpPr>
          <p:cNvPr id="118" name="Google Shape;118;p27"/>
          <p:cNvSpPr txBox="1"/>
          <p:nvPr/>
        </p:nvSpPr>
        <p:spPr>
          <a:xfrm>
            <a:off x="2752875" y="210474"/>
            <a:ext cx="4610700" cy="640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 sz="2000">
                <a:latin typeface="Times New Roman"/>
                <a:ea typeface="Times New Roman"/>
                <a:cs typeface="Times New Roman"/>
                <a:sym typeface="Times New Roman"/>
              </a:rPr>
              <a:t>PROBLEM STATEMENT</a:t>
            </a:r>
            <a:endParaRPr b="1" sz="2000">
              <a:latin typeface="Times New Roman"/>
              <a:ea typeface="Times New Roman"/>
              <a:cs typeface="Times New Roman"/>
              <a:sym typeface="Times New Roman"/>
            </a:endParaRPr>
          </a:p>
          <a:p>
            <a:pPr indent="0" lvl="0" marL="12700" marR="0" rtl="0" algn="l">
              <a:lnSpc>
                <a:spcPct val="100000"/>
              </a:lnSpc>
              <a:spcBef>
                <a:spcPts val="100"/>
              </a:spcBef>
              <a:spcAft>
                <a:spcPts val="0"/>
              </a:spcAft>
              <a:buNone/>
            </a:pPr>
            <a:r>
              <a:t/>
            </a:r>
            <a:endParaRPr b="1" i="0" sz="2000" u="none" cap="none" strike="noStrike">
              <a:solidFill>
                <a:srgbClr val="005893"/>
              </a:solidFill>
              <a:latin typeface="Times New Roman"/>
              <a:ea typeface="Times New Roman"/>
              <a:cs typeface="Times New Roman"/>
              <a:sym typeface="Times New Roman"/>
            </a:endParaRPr>
          </a:p>
        </p:txBody>
      </p:sp>
      <p:pic>
        <p:nvPicPr>
          <p:cNvPr id="119" name="Google Shape;119;p2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nvSpPr>
        <p:spPr>
          <a:xfrm>
            <a:off x="466175" y="1150750"/>
            <a:ext cx="8677800" cy="320100"/>
          </a:xfrm>
          <a:prstGeom prst="rect">
            <a:avLst/>
          </a:prstGeom>
          <a:noFill/>
          <a:ln>
            <a:noFill/>
          </a:ln>
        </p:spPr>
        <p:txBody>
          <a:bodyPr anchorCtr="0" anchor="t" bIns="0" lIns="0" spcFirstLastPara="1" rIns="0" wrap="square" tIns="12050">
            <a:spAutoFit/>
          </a:bodyPr>
          <a:lstStyle/>
          <a:p>
            <a:pPr indent="0" lvl="0" marL="0" marR="0" rtl="0" algn="l">
              <a:lnSpc>
                <a:spcPct val="2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25" name="Google Shape;125;p28"/>
          <p:cNvSpPr txBox="1"/>
          <p:nvPr/>
        </p:nvSpPr>
        <p:spPr>
          <a:xfrm>
            <a:off x="0" y="210475"/>
            <a:ext cx="9144000" cy="640800"/>
          </a:xfrm>
          <a:prstGeom prst="rect">
            <a:avLst/>
          </a:prstGeom>
          <a:noFill/>
          <a:ln>
            <a:noFill/>
          </a:ln>
        </p:spPr>
        <p:txBody>
          <a:bodyPr anchorCtr="0" anchor="ctr" bIns="0" lIns="0" spcFirstLastPara="1" rIns="0" wrap="square" tIns="12050">
            <a:noAutofit/>
          </a:bodyPr>
          <a:lstStyle/>
          <a:p>
            <a:pPr indent="0" lvl="0" marL="12700" marR="0" rtl="0" algn="ctr">
              <a:lnSpc>
                <a:spcPct val="100000"/>
              </a:lnSpc>
              <a:spcBef>
                <a:spcPts val="0"/>
              </a:spcBef>
              <a:spcAft>
                <a:spcPts val="0"/>
              </a:spcAft>
              <a:buNone/>
            </a:pPr>
            <a:r>
              <a:rPr b="1" lang="en" sz="2000">
                <a:latin typeface="Times New Roman"/>
                <a:ea typeface="Times New Roman"/>
                <a:cs typeface="Times New Roman"/>
                <a:sym typeface="Times New Roman"/>
              </a:rPr>
              <a:t>CPU SCHEDULING.</a:t>
            </a:r>
            <a:endParaRPr b="1" sz="2000">
              <a:latin typeface="Times New Roman"/>
              <a:ea typeface="Times New Roman"/>
              <a:cs typeface="Times New Roman"/>
              <a:sym typeface="Times New Roman"/>
            </a:endParaRPr>
          </a:p>
          <a:p>
            <a:pPr indent="0" lvl="0" marL="12700" marR="0" rtl="0" algn="ctr">
              <a:lnSpc>
                <a:spcPct val="100000"/>
              </a:lnSpc>
              <a:spcBef>
                <a:spcPts val="100"/>
              </a:spcBef>
              <a:spcAft>
                <a:spcPts val="0"/>
              </a:spcAft>
              <a:buNone/>
            </a:pPr>
            <a:r>
              <a:t/>
            </a:r>
            <a:endParaRPr b="1" i="0" sz="2000" u="none" cap="none" strike="noStrike">
              <a:solidFill>
                <a:srgbClr val="005893"/>
              </a:solidFill>
              <a:latin typeface="Times New Roman"/>
              <a:ea typeface="Times New Roman"/>
              <a:cs typeface="Times New Roman"/>
              <a:sym typeface="Times New Roman"/>
            </a:endParaRPr>
          </a:p>
        </p:txBody>
      </p:sp>
      <p:pic>
        <p:nvPicPr>
          <p:cNvPr id="126" name="Google Shape;126;p28"/>
          <p:cNvPicPr preferRelativeResize="0"/>
          <p:nvPr/>
        </p:nvPicPr>
        <p:blipFill>
          <a:blip r:embed="rId3">
            <a:alphaModFix/>
          </a:blip>
          <a:stretch>
            <a:fillRect/>
          </a:stretch>
        </p:blipFill>
        <p:spPr>
          <a:xfrm>
            <a:off x="-25" y="947900"/>
            <a:ext cx="9144000" cy="419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nvSpPr>
        <p:spPr>
          <a:xfrm>
            <a:off x="450650" y="885750"/>
            <a:ext cx="8266800" cy="3118500"/>
          </a:xfrm>
          <a:prstGeom prst="rect">
            <a:avLst/>
          </a:prstGeom>
          <a:noFill/>
          <a:ln>
            <a:noFill/>
          </a:ln>
        </p:spPr>
        <p:txBody>
          <a:bodyPr anchorCtr="0" anchor="t" bIns="0" lIns="0" spcFirstLastPara="1" rIns="0" wrap="square" tIns="12050">
            <a:spAutoFit/>
          </a:bodyPr>
          <a:lstStyle/>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Simplest CPU scheduling algorithm that schedules according to arrival times of processes.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first come first serve scheduling algorithm states that the process that requests the CPU first is allocated the CPU first. It is implemented by using the FIFO queue.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When a process enters the ready queue, its PCB is linked to the tail of the queue. When the CPU is free, it is allocated to the process at the head of the queue.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running process is then removed from the queue. FCFS is a non-preemptive scheduling algorithm.</a:t>
            </a:r>
            <a:endParaRPr sz="2000">
              <a:solidFill>
                <a:schemeClr val="dk1"/>
              </a:solidFill>
              <a:latin typeface="Times New Roman"/>
              <a:ea typeface="Times New Roman"/>
              <a:cs typeface="Times New Roman"/>
              <a:sym typeface="Times New Roman"/>
            </a:endParaRPr>
          </a:p>
        </p:txBody>
      </p:sp>
      <p:sp>
        <p:nvSpPr>
          <p:cNvPr id="132" name="Google Shape;132;p29"/>
          <p:cNvSpPr txBox="1"/>
          <p:nvPr/>
        </p:nvSpPr>
        <p:spPr>
          <a:xfrm>
            <a:off x="0" y="77700"/>
            <a:ext cx="9144000" cy="57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First Come First Serve CPU Scheduling.</a:t>
            </a:r>
            <a:endParaRPr b="1"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nvSpPr>
        <p:spPr>
          <a:xfrm>
            <a:off x="450650" y="885750"/>
            <a:ext cx="8251200" cy="2496600"/>
          </a:xfrm>
          <a:prstGeom prst="rect">
            <a:avLst/>
          </a:prstGeom>
          <a:noFill/>
          <a:ln>
            <a:noFill/>
          </a:ln>
        </p:spPr>
        <p:txBody>
          <a:bodyPr anchorCtr="0" anchor="t" bIns="0" lIns="0" spcFirstLastPara="1" rIns="0" wrap="square" tIns="12050">
            <a:spAutoFit/>
          </a:bodyPr>
          <a:lstStyle/>
          <a:p>
            <a:pPr indent="0" lvl="0" marL="0" marR="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Characteristics : </a:t>
            </a:r>
            <a:endParaRPr b="1"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FCFS supports non-preemptive and preemptive CPU scheduling algorithms.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Tasks are always executed on a First-come, First-serve concept.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FCFS is easy to implement and use.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This algorithm is not very efficient in performance, and the wait time is quite high.</a:t>
            </a:r>
            <a:endParaRPr sz="2000">
              <a:solidFill>
                <a:schemeClr val="dk1"/>
              </a:solidFill>
              <a:latin typeface="Times New Roman"/>
              <a:ea typeface="Times New Roman"/>
              <a:cs typeface="Times New Roman"/>
              <a:sym typeface="Times New Roman"/>
            </a:endParaRPr>
          </a:p>
          <a:p>
            <a:pPr indent="0" lvl="0" marL="457200" marR="0"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Flow Chart :</a:t>
            </a:r>
            <a:endParaRPr b="1" sz="2000">
              <a:solidFill>
                <a:schemeClr val="dk1"/>
              </a:solidFill>
              <a:latin typeface="Times New Roman"/>
              <a:ea typeface="Times New Roman"/>
              <a:cs typeface="Times New Roman"/>
              <a:sym typeface="Times New Roman"/>
            </a:endParaRPr>
          </a:p>
        </p:txBody>
      </p:sp>
      <p:sp>
        <p:nvSpPr>
          <p:cNvPr id="138" name="Google Shape;138;p30"/>
          <p:cNvSpPr txBox="1"/>
          <p:nvPr/>
        </p:nvSpPr>
        <p:spPr>
          <a:xfrm>
            <a:off x="0" y="77700"/>
            <a:ext cx="9144000" cy="57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First Come First Serve CPU Scheduling.</a:t>
            </a:r>
            <a:endParaRPr b="1" sz="2000">
              <a:latin typeface="Times New Roman"/>
              <a:ea typeface="Times New Roman"/>
              <a:cs typeface="Times New Roman"/>
              <a:sym typeface="Times New Roman"/>
            </a:endParaRPr>
          </a:p>
        </p:txBody>
      </p:sp>
      <p:pic>
        <p:nvPicPr>
          <p:cNvPr id="139" name="Google Shape;139;p30"/>
          <p:cNvPicPr preferRelativeResize="0"/>
          <p:nvPr/>
        </p:nvPicPr>
        <p:blipFill>
          <a:blip r:embed="rId3">
            <a:alphaModFix/>
          </a:blip>
          <a:stretch>
            <a:fillRect/>
          </a:stretch>
        </p:blipFill>
        <p:spPr>
          <a:xfrm>
            <a:off x="2250200" y="3441175"/>
            <a:ext cx="3543300" cy="128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nvSpPr>
        <p:spPr>
          <a:xfrm>
            <a:off x="450650" y="807950"/>
            <a:ext cx="8266800" cy="4362000"/>
          </a:xfrm>
          <a:prstGeom prst="rect">
            <a:avLst/>
          </a:prstGeom>
          <a:noFill/>
          <a:ln>
            <a:noFill/>
          </a:ln>
        </p:spPr>
        <p:txBody>
          <a:bodyPr anchorCtr="0" anchor="t" bIns="0" lIns="0" spcFirstLastPara="1" rIns="0" wrap="square" tIns="12050">
            <a:spAutoFit/>
          </a:bodyPr>
          <a:lstStyle/>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 the Shortest Remaining Job First (SRJF) scheduling algorithm, the process with the smallest amount of time remaining until completion is selected to execute.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Since the currently executing process is the one with the shortest amount of time remaining by definition, and since that time should only reduce as execution progresses, processes will always run until they complete or a new process is added that requires a smaller amount of time.</a:t>
            </a:r>
            <a:endParaRPr sz="2000">
              <a:solidFill>
                <a:schemeClr val="dk1"/>
              </a:solidFill>
              <a:latin typeface="Times New Roman"/>
              <a:ea typeface="Times New Roman"/>
              <a:cs typeface="Times New Roman"/>
              <a:sym typeface="Times New Roman"/>
            </a:endParaRPr>
          </a:p>
          <a:p>
            <a:pPr indent="0" lvl="0" marL="0" marR="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Characteristics :</a:t>
            </a:r>
            <a:endParaRPr b="1"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Short</a:t>
            </a:r>
            <a:r>
              <a:rPr lang="en" sz="2000">
                <a:solidFill>
                  <a:schemeClr val="dk1"/>
                </a:solidFill>
                <a:latin typeface="Times New Roman"/>
                <a:ea typeface="Times New Roman"/>
                <a:cs typeface="Times New Roman"/>
                <a:sym typeface="Times New Roman"/>
              </a:rPr>
              <a:t> processes are handled very quickly.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system also requires very little overhead since it only makes a decision when a process completes or a new process is added.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When a new process is added the algorithm only needs to compare the currently executing process with the new process, ignoring all other processes currently waiting to execute.</a:t>
            </a:r>
            <a:endParaRPr sz="2000">
              <a:solidFill>
                <a:schemeClr val="dk1"/>
              </a:solidFill>
              <a:latin typeface="Times New Roman"/>
              <a:ea typeface="Times New Roman"/>
              <a:cs typeface="Times New Roman"/>
              <a:sym typeface="Times New Roman"/>
            </a:endParaRPr>
          </a:p>
        </p:txBody>
      </p:sp>
      <p:sp>
        <p:nvSpPr>
          <p:cNvPr id="145" name="Google Shape;145;p31"/>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Shortest Job First CPU Scheduling (Preemptive).</a:t>
            </a:r>
            <a:endParaRPr b="1"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txBox="1"/>
          <p:nvPr/>
        </p:nvSpPr>
        <p:spPr>
          <a:xfrm>
            <a:off x="438600" y="807950"/>
            <a:ext cx="8266800" cy="4362000"/>
          </a:xfrm>
          <a:prstGeom prst="rect">
            <a:avLst/>
          </a:prstGeom>
          <a:noFill/>
          <a:ln>
            <a:noFill/>
          </a:ln>
        </p:spPr>
        <p:txBody>
          <a:bodyPr anchorCtr="0" anchor="t" bIns="0" lIns="0" spcFirstLastPara="1" rIns="0" wrap="square" tIns="12050">
            <a:spAutoFit/>
          </a:bodyPr>
          <a:lstStyle/>
          <a:p>
            <a:pPr indent="0" lvl="0" marL="0" marR="0" rtl="0" algn="l">
              <a:lnSpc>
                <a:spcPct val="101000"/>
              </a:lnSpc>
              <a:spcBef>
                <a:spcPts val="0"/>
              </a:spcBef>
              <a:spcAft>
                <a:spcPts val="0"/>
              </a:spcAft>
              <a:buNone/>
            </a:pPr>
            <a:r>
              <a:rPr lang="en" sz="2000">
                <a:solidFill>
                  <a:schemeClr val="dk1"/>
                </a:solidFill>
                <a:latin typeface="Times New Roman"/>
                <a:ea typeface="Times New Roman"/>
                <a:cs typeface="Times New Roman"/>
                <a:sym typeface="Times New Roman"/>
              </a:rPr>
              <a:t>The shortest job first (SJF) or shortest job next, is a scheduling policy that selects the waiting process with the smallest execution time to execute next. SJN, also known as Shortest Job Next (SJN).</a:t>
            </a:r>
            <a:endParaRPr sz="2000">
              <a:solidFill>
                <a:schemeClr val="dk1"/>
              </a:solidFill>
              <a:latin typeface="Times New Roman"/>
              <a:ea typeface="Times New Roman"/>
              <a:cs typeface="Times New Roman"/>
              <a:sym typeface="Times New Roman"/>
            </a:endParaRPr>
          </a:p>
          <a:p>
            <a:pPr indent="0" lvl="0" marL="0" marR="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Characteristics : </a:t>
            </a:r>
            <a:endParaRPr b="1"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Shortest Job first has the advantage of having a minimum average waiting time among all scheduling algorithms.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It is a Greedy Algorithm.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It may cause starvation if shorter processes keep coming. This problem can be solved using the concept of ageing. It is practically infeasible as Operating System may not know burst times and therefore may not sort them.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While it is not possible to predict execution time, several methods can be used to estimate the execution time for a job, such as a weighted average of previous execution times. </a:t>
            </a:r>
            <a:endParaRPr sz="2000">
              <a:solidFill>
                <a:schemeClr val="dk1"/>
              </a:solidFill>
              <a:latin typeface="Times New Roman"/>
              <a:ea typeface="Times New Roman"/>
              <a:cs typeface="Times New Roman"/>
              <a:sym typeface="Times New Roman"/>
            </a:endParaRPr>
          </a:p>
        </p:txBody>
      </p:sp>
      <p:sp>
        <p:nvSpPr>
          <p:cNvPr id="151" name="Google Shape;151;p32"/>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Shortest Job First CPU Scheduling.</a:t>
            </a:r>
            <a:endParaRPr b="1" sz="2000">
              <a:latin typeface="Times New Roman"/>
              <a:ea typeface="Times New Roman"/>
              <a:cs typeface="Times New Roman"/>
              <a:sym typeface="Times New Roman"/>
            </a:endParaRPr>
          </a:p>
          <a:p>
            <a:pPr indent="0" lvl="0" marL="0" rtl="0" algn="ctr">
              <a:spcBef>
                <a:spcPts val="0"/>
              </a:spcBef>
              <a:spcAft>
                <a:spcPts val="0"/>
              </a:spcAft>
              <a:buNone/>
            </a:pPr>
            <a:r>
              <a:rPr b="1" lang="en" sz="2000">
                <a:latin typeface="Times New Roman"/>
                <a:ea typeface="Times New Roman"/>
                <a:cs typeface="Times New Roman"/>
                <a:sym typeface="Times New Roman"/>
              </a:rPr>
              <a:t> (Non-Preemptive).</a:t>
            </a:r>
            <a:endParaRPr b="1"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