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27432000" cx="45720000"/>
  <p:notesSz cx="7004050" cy="92837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0">
          <p15:clr>
            <a:srgbClr val="000000"/>
          </p15:clr>
        </p15:guide>
        <p15:guide id="2" pos="1440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0" orient="horz"/>
        <p:guide pos="1440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7575" y="696275"/>
            <a:ext cx="4669600" cy="34813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09750"/>
            <a:ext cx="5603225" cy="41776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700400" y="4409750"/>
            <a:ext cx="5603225" cy="41776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1167575" y="696275"/>
            <a:ext cx="4669600" cy="34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5715000" y="4489450"/>
            <a:ext cx="34290000" cy="95504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6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14" name="Google Shape;14;p2"/>
          <p:cNvSpPr txBox="1"/>
          <p:nvPr>
            <p:ph idx="1" type="subTitle"/>
          </p:nvPr>
        </p:nvSpPr>
        <p:spPr>
          <a:xfrm>
            <a:off x="5715000" y="14408150"/>
            <a:ext cx="34290000" cy="6623050"/>
          </a:xfrm>
          <a:prstGeom prst="rect">
            <a:avLst/>
          </a:prstGeom>
          <a:noFill/>
          <a:ln>
            <a:noFill/>
          </a:ln>
        </p:spPr>
        <p:txBody>
          <a:bodyPr anchorCtr="0" anchor="t" bIns="45700" lIns="91425" spcFirstLastPara="1" rIns="91425" wrap="square" tIns="45700">
            <a:noAutofit/>
          </a:bodyPr>
          <a:lstStyle>
            <a:lvl1pPr lvl="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11"/>
          <p:cNvSpPr txBox="1"/>
          <p:nvPr>
            <p:ph type="title"/>
          </p:nvPr>
        </p:nvSpPr>
        <p:spPr>
          <a:xfrm>
            <a:off x="3119438" y="6838950"/>
            <a:ext cx="39433500" cy="1141095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6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44" name="Google Shape;44;p11"/>
          <p:cNvSpPr txBox="1"/>
          <p:nvPr>
            <p:ph idx="1" type="body"/>
          </p:nvPr>
        </p:nvSpPr>
        <p:spPr>
          <a:xfrm>
            <a:off x="3119438" y="18357850"/>
            <a:ext cx="39433500" cy="60007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2"/>
          <p:cNvSpPr txBox="1"/>
          <p:nvPr>
            <p:ph type="title"/>
          </p:nvPr>
        </p:nvSpPr>
        <p:spPr>
          <a:xfrm>
            <a:off x="3143250" y="1460500"/>
            <a:ext cx="39433500" cy="5302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47" name="Google Shape;47;p12"/>
          <p:cNvSpPr txBox="1"/>
          <p:nvPr>
            <p:ph idx="1" type="body"/>
          </p:nvPr>
        </p:nvSpPr>
        <p:spPr>
          <a:xfrm>
            <a:off x="3143250" y="7302500"/>
            <a:ext cx="39433500" cy="17405350"/>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 name="Shape 15"/>
        <p:cNvGrpSpPr/>
        <p:nvPr/>
      </p:nvGrpSpPr>
      <p:grpSpPr>
        <a:xfrm>
          <a:off x="0" y="0"/>
          <a:ext cx="0" cy="0"/>
          <a:chOff x="0" y="0"/>
          <a:chExt cx="0" cy="0"/>
        </a:xfrm>
      </p:grpSpPr>
      <p:sp>
        <p:nvSpPr>
          <p:cNvPr id="16" name="Google Shape;16;p3"/>
          <p:cNvSpPr txBox="1"/>
          <p:nvPr>
            <p:ph type="title"/>
          </p:nvPr>
        </p:nvSpPr>
        <p:spPr>
          <a:xfrm rot="5400000">
            <a:off x="26023888" y="8154988"/>
            <a:ext cx="23247350" cy="98583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17" name="Google Shape;17;p3"/>
          <p:cNvSpPr txBox="1"/>
          <p:nvPr>
            <p:ph idx="1" type="body"/>
          </p:nvPr>
        </p:nvSpPr>
        <p:spPr>
          <a:xfrm rot="5400000">
            <a:off x="6230938" y="-1627187"/>
            <a:ext cx="23247350" cy="29422725"/>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 name="Shape 18"/>
        <p:cNvGrpSpPr/>
        <p:nvPr/>
      </p:nvGrpSpPr>
      <p:grpSpPr>
        <a:xfrm>
          <a:off x="0" y="0"/>
          <a:ext cx="0" cy="0"/>
          <a:chOff x="0" y="0"/>
          <a:chExt cx="0" cy="0"/>
        </a:xfrm>
      </p:grpSpPr>
      <p:sp>
        <p:nvSpPr>
          <p:cNvPr id="19" name="Google Shape;19;p4"/>
          <p:cNvSpPr txBox="1"/>
          <p:nvPr>
            <p:ph type="title"/>
          </p:nvPr>
        </p:nvSpPr>
        <p:spPr>
          <a:xfrm>
            <a:off x="3143250" y="1460500"/>
            <a:ext cx="39433500" cy="5302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20" name="Google Shape;20;p4"/>
          <p:cNvSpPr txBox="1"/>
          <p:nvPr>
            <p:ph idx="1" type="body"/>
          </p:nvPr>
        </p:nvSpPr>
        <p:spPr>
          <a:xfrm rot="5400000">
            <a:off x="14157325" y="-3711575"/>
            <a:ext cx="17405350" cy="39433500"/>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 name="Shape 21"/>
        <p:cNvGrpSpPr/>
        <p:nvPr/>
      </p:nvGrpSpPr>
      <p:grpSpPr>
        <a:xfrm>
          <a:off x="0" y="0"/>
          <a:ext cx="0" cy="0"/>
          <a:chOff x="0" y="0"/>
          <a:chExt cx="0" cy="0"/>
        </a:xfrm>
      </p:grpSpPr>
      <p:sp>
        <p:nvSpPr>
          <p:cNvPr id="22" name="Google Shape;22;p5"/>
          <p:cNvSpPr txBox="1"/>
          <p:nvPr>
            <p:ph type="title"/>
          </p:nvPr>
        </p:nvSpPr>
        <p:spPr>
          <a:xfrm>
            <a:off x="3149600" y="1828800"/>
            <a:ext cx="14746288" cy="64008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23" name="Google Shape;23;p5"/>
          <p:cNvSpPr/>
          <p:nvPr>
            <p:ph idx="2" type="pic"/>
          </p:nvPr>
        </p:nvSpPr>
        <p:spPr>
          <a:xfrm>
            <a:off x="19437350" y="3949700"/>
            <a:ext cx="23145750" cy="19494500"/>
          </a:xfrm>
          <a:prstGeom prst="rect">
            <a:avLst/>
          </a:prstGeom>
          <a:noFill/>
          <a:ln>
            <a:noFill/>
          </a:ln>
        </p:spPr>
      </p:sp>
      <p:sp>
        <p:nvSpPr>
          <p:cNvPr id="24" name="Google Shape;24;p5"/>
          <p:cNvSpPr txBox="1"/>
          <p:nvPr>
            <p:ph idx="1" type="body"/>
          </p:nvPr>
        </p:nvSpPr>
        <p:spPr>
          <a:xfrm>
            <a:off x="3149600" y="8229600"/>
            <a:ext cx="14746288" cy="152463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 name="Shape 25"/>
        <p:cNvGrpSpPr/>
        <p:nvPr/>
      </p:nvGrpSpPr>
      <p:grpSpPr>
        <a:xfrm>
          <a:off x="0" y="0"/>
          <a:ext cx="0" cy="0"/>
          <a:chOff x="0" y="0"/>
          <a:chExt cx="0" cy="0"/>
        </a:xfrm>
      </p:grpSpPr>
      <p:sp>
        <p:nvSpPr>
          <p:cNvPr id="26" name="Google Shape;26;p6"/>
          <p:cNvSpPr txBox="1"/>
          <p:nvPr>
            <p:ph type="title"/>
          </p:nvPr>
        </p:nvSpPr>
        <p:spPr>
          <a:xfrm>
            <a:off x="3149600" y="1828800"/>
            <a:ext cx="14746288" cy="64008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27" name="Google Shape;27;p6"/>
          <p:cNvSpPr txBox="1"/>
          <p:nvPr>
            <p:ph idx="1" type="body"/>
          </p:nvPr>
        </p:nvSpPr>
        <p:spPr>
          <a:xfrm>
            <a:off x="19437350" y="3949700"/>
            <a:ext cx="23145750" cy="194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8" name="Google Shape;28;p6"/>
          <p:cNvSpPr txBox="1"/>
          <p:nvPr>
            <p:ph idx="2" type="body"/>
          </p:nvPr>
        </p:nvSpPr>
        <p:spPr>
          <a:xfrm>
            <a:off x="3149600" y="8229600"/>
            <a:ext cx="14746288" cy="152463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8"/>
          <p:cNvSpPr txBox="1"/>
          <p:nvPr>
            <p:ph type="title"/>
          </p:nvPr>
        </p:nvSpPr>
        <p:spPr>
          <a:xfrm>
            <a:off x="3143250" y="1460500"/>
            <a:ext cx="39433500" cy="5302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9"/>
          <p:cNvSpPr txBox="1"/>
          <p:nvPr>
            <p:ph type="title"/>
          </p:nvPr>
        </p:nvSpPr>
        <p:spPr>
          <a:xfrm>
            <a:off x="3149600" y="1460500"/>
            <a:ext cx="39433500" cy="5302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34" name="Google Shape;34;p9"/>
          <p:cNvSpPr txBox="1"/>
          <p:nvPr>
            <p:ph idx="1" type="body"/>
          </p:nvPr>
        </p:nvSpPr>
        <p:spPr>
          <a:xfrm>
            <a:off x="3149600" y="6724650"/>
            <a:ext cx="19342100" cy="329565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5" name="Google Shape;35;p9"/>
          <p:cNvSpPr txBox="1"/>
          <p:nvPr>
            <p:ph idx="2" type="body"/>
          </p:nvPr>
        </p:nvSpPr>
        <p:spPr>
          <a:xfrm>
            <a:off x="3149600" y="10020300"/>
            <a:ext cx="19342100" cy="14738350"/>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 name="Google Shape;36;p9"/>
          <p:cNvSpPr txBox="1"/>
          <p:nvPr>
            <p:ph idx="3" type="body"/>
          </p:nvPr>
        </p:nvSpPr>
        <p:spPr>
          <a:xfrm>
            <a:off x="23145750" y="6724650"/>
            <a:ext cx="19437350" cy="329565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7" name="Google Shape;37;p9"/>
          <p:cNvSpPr txBox="1"/>
          <p:nvPr>
            <p:ph idx="4" type="body"/>
          </p:nvPr>
        </p:nvSpPr>
        <p:spPr>
          <a:xfrm>
            <a:off x="23145750" y="10020300"/>
            <a:ext cx="19437350" cy="14738350"/>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0"/>
          <p:cNvSpPr txBox="1"/>
          <p:nvPr>
            <p:ph type="title"/>
          </p:nvPr>
        </p:nvSpPr>
        <p:spPr>
          <a:xfrm>
            <a:off x="3143250" y="1460500"/>
            <a:ext cx="39433500" cy="5302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2"/>
                </a:solidFill>
                <a:latin typeface="Arial"/>
                <a:ea typeface="Arial"/>
                <a:cs typeface="Arial"/>
                <a:sym typeface="Arial"/>
              </a:defRPr>
            </a:lvl9pPr>
          </a:lstStyle>
          <a:p/>
        </p:txBody>
      </p:sp>
      <p:sp>
        <p:nvSpPr>
          <p:cNvPr id="40" name="Google Shape;40;p10"/>
          <p:cNvSpPr txBox="1"/>
          <p:nvPr>
            <p:ph idx="1" type="body"/>
          </p:nvPr>
        </p:nvSpPr>
        <p:spPr>
          <a:xfrm>
            <a:off x="3143250" y="7302500"/>
            <a:ext cx="19640550" cy="17405350"/>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10"/>
          <p:cNvSpPr txBox="1"/>
          <p:nvPr>
            <p:ph idx="2" type="body"/>
          </p:nvPr>
        </p:nvSpPr>
        <p:spPr>
          <a:xfrm>
            <a:off x="22936200" y="7302500"/>
            <a:ext cx="19640550" cy="17405350"/>
          </a:xfrm>
          <a:prstGeom prst="rect">
            <a:avLst/>
          </a:prstGeom>
          <a:noFill/>
          <a:ln>
            <a:noFill/>
          </a:ln>
        </p:spPr>
        <p:txBody>
          <a:bodyPr anchorCtr="0" anchor="t" bIns="45700" lIns="91425" spcFirstLastPara="1" rIns="91425" wrap="square" tIns="4570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3C4"/>
        </a:solidFill>
      </p:bgPr>
    </p:bg>
    <p:spTree>
      <p:nvGrpSpPr>
        <p:cNvPr id="5" name="Shape 5"/>
        <p:cNvGrpSpPr/>
        <p:nvPr/>
      </p:nvGrpSpPr>
      <p:grpSpPr>
        <a:xfrm>
          <a:off x="0" y="0"/>
          <a:ext cx="0" cy="0"/>
          <a:chOff x="0" y="0"/>
          <a:chExt cx="0" cy="0"/>
        </a:xfrm>
      </p:grpSpPr>
      <p:sp>
        <p:nvSpPr>
          <p:cNvPr id="6" name="Google Shape;6;p1"/>
          <p:cNvSpPr txBox="1"/>
          <p:nvPr/>
        </p:nvSpPr>
        <p:spPr>
          <a:xfrm>
            <a:off x="0" y="4568825"/>
            <a:ext cx="7313612" cy="22853650"/>
          </a:xfrm>
          <a:prstGeom prst="rect">
            <a:avLst/>
          </a:prstGeom>
          <a:solidFill>
            <a:srgbClr val="B3D9FF"/>
          </a:solidFill>
          <a:ln>
            <a:noFill/>
          </a:ln>
        </p:spPr>
        <p:txBody>
          <a:bodyPr anchorCtr="0" anchor="t" bIns="457200" lIns="457200" spcFirstLastPara="1" rIns="457200" wrap="square" tIns="228600">
            <a:noAutofit/>
          </a:bodyPr>
          <a:lstStyle/>
          <a:p>
            <a:pPr indent="0" lvl="0" marL="0" marR="0" rtl="0" algn="l">
              <a:lnSpc>
                <a:spcPct val="100000"/>
              </a:lnSpc>
              <a:spcBef>
                <a:spcPts val="0"/>
              </a:spcBef>
              <a:spcAft>
                <a:spcPts val="0"/>
              </a:spcAft>
              <a:buNone/>
            </a:pPr>
            <a:r>
              <a:t/>
            </a:r>
            <a:endParaRPr b="0" i="0" sz="2800" u="none">
              <a:solidFill>
                <a:schemeClr val="dk1"/>
              </a:solidFill>
              <a:latin typeface="Arial"/>
              <a:ea typeface="Arial"/>
              <a:cs typeface="Arial"/>
              <a:sym typeface="Arial"/>
            </a:endParaRPr>
          </a:p>
        </p:txBody>
      </p:sp>
      <p:sp>
        <p:nvSpPr>
          <p:cNvPr id="7" name="Google Shape;7;p1"/>
          <p:cNvSpPr txBox="1"/>
          <p:nvPr/>
        </p:nvSpPr>
        <p:spPr>
          <a:xfrm>
            <a:off x="7312025" y="0"/>
            <a:ext cx="38392100" cy="4570412"/>
          </a:xfrm>
          <a:prstGeom prst="rect">
            <a:avLst/>
          </a:prstGeom>
          <a:solidFill>
            <a:srgbClr val="B3D9FF"/>
          </a:solidFill>
          <a:ln>
            <a:noFill/>
          </a:ln>
        </p:spPr>
        <p:txBody>
          <a:bodyPr anchorCtr="0" anchor="t" bIns="457200" lIns="457200" spcFirstLastPara="1" rIns="457200" wrap="square" tIns="457200">
            <a:noAutofit/>
          </a:bodyPr>
          <a:lstStyle/>
          <a:p>
            <a:pPr indent="0" lvl="0" marL="0" marR="0" rtl="0" algn="l">
              <a:lnSpc>
                <a:spcPct val="100000"/>
              </a:lnSpc>
              <a:spcBef>
                <a:spcPts val="0"/>
              </a:spcBef>
              <a:spcAft>
                <a:spcPts val="0"/>
              </a:spcAft>
              <a:buNone/>
            </a:pPr>
            <a:r>
              <a:t/>
            </a:r>
            <a:endParaRPr b="0" i="0" sz="2800" u="none">
              <a:solidFill>
                <a:schemeClr val="dk1"/>
              </a:solidFill>
              <a:latin typeface="Arial"/>
              <a:ea typeface="Arial"/>
              <a:cs typeface="Arial"/>
              <a:sym typeface="Arial"/>
            </a:endParaRPr>
          </a:p>
        </p:txBody>
      </p:sp>
      <p:sp>
        <p:nvSpPr>
          <p:cNvPr id="8" name="Google Shape;8;p1"/>
          <p:cNvSpPr txBox="1"/>
          <p:nvPr/>
        </p:nvSpPr>
        <p:spPr>
          <a:xfrm>
            <a:off x="7312025" y="4568825"/>
            <a:ext cx="38392100" cy="22853650"/>
          </a:xfrm>
          <a:prstGeom prst="rect">
            <a:avLst/>
          </a:prstGeom>
          <a:solidFill>
            <a:srgbClr val="EAEAEA"/>
          </a:solidFill>
          <a:ln>
            <a:noFill/>
          </a:ln>
        </p:spPr>
        <p:txBody>
          <a:bodyPr anchorCtr="0" anchor="t" bIns="457200" lIns="457200" spcFirstLastPara="1" rIns="457200" wrap="square" tIns="457200">
            <a:noAutofit/>
          </a:bodyPr>
          <a:lstStyle/>
          <a:p>
            <a:pPr indent="0" lvl="0" marL="0" marR="0" rtl="0" algn="l">
              <a:lnSpc>
                <a:spcPct val="100000"/>
              </a:lnSpc>
              <a:spcBef>
                <a:spcPts val="0"/>
              </a:spcBef>
              <a:spcAft>
                <a:spcPts val="0"/>
              </a:spcAft>
              <a:buNone/>
            </a:pPr>
            <a:r>
              <a:t/>
            </a:r>
            <a:endParaRPr b="0" i="0" sz="2800" u="none">
              <a:solidFill>
                <a:schemeClr val="dk1"/>
              </a:solidFill>
              <a:latin typeface="Arial"/>
              <a:ea typeface="Arial"/>
              <a:cs typeface="Arial"/>
              <a:sym typeface="Arial"/>
            </a:endParaRPr>
          </a:p>
        </p:txBody>
      </p:sp>
      <p:cxnSp>
        <p:nvCxnSpPr>
          <p:cNvPr id="9" name="Google Shape;9;p1"/>
          <p:cNvCxnSpPr/>
          <p:nvPr/>
        </p:nvCxnSpPr>
        <p:spPr>
          <a:xfrm>
            <a:off x="7312025" y="0"/>
            <a:ext cx="0" cy="27424062"/>
          </a:xfrm>
          <a:prstGeom prst="straightConnector1">
            <a:avLst/>
          </a:prstGeom>
          <a:noFill/>
          <a:ln cap="flat" cmpd="sng" w="76200">
            <a:solidFill>
              <a:schemeClr val="dk1"/>
            </a:solidFill>
            <a:prstDash val="solid"/>
            <a:miter lim="800000"/>
            <a:headEnd len="med" w="med" type="none"/>
            <a:tailEnd len="med" w="med" type="none"/>
          </a:ln>
        </p:spPr>
      </p:cxnSp>
      <p:cxnSp>
        <p:nvCxnSpPr>
          <p:cNvPr id="10" name="Google Shape;10;p1"/>
          <p:cNvCxnSpPr/>
          <p:nvPr/>
        </p:nvCxnSpPr>
        <p:spPr>
          <a:xfrm>
            <a:off x="0" y="4572000"/>
            <a:ext cx="45705712" cy="0"/>
          </a:xfrm>
          <a:prstGeom prst="straightConnector1">
            <a:avLst/>
          </a:prstGeom>
          <a:noFill/>
          <a:ln cap="flat" cmpd="sng" w="76200">
            <a:solidFill>
              <a:schemeClr val="dk1"/>
            </a:solidFill>
            <a:prstDash val="solid"/>
            <a:miter lim="800000"/>
            <a:headEnd len="med" w="med" type="none"/>
            <a:tailEnd len="med" w="med" type="none"/>
          </a:ln>
        </p:spPr>
      </p:cxnSp>
      <p:pic>
        <p:nvPicPr>
          <p:cNvPr id="11" name="Google Shape;11;p1"/>
          <p:cNvPicPr preferRelativeResize="0"/>
          <p:nvPr/>
        </p:nvPicPr>
        <p:blipFill rotWithShape="1">
          <a:blip r:embed="rId1">
            <a:alphaModFix/>
          </a:blip>
          <a:srcRect b="0" l="0" r="0" t="0"/>
          <a:stretch/>
        </p:blipFill>
        <p:spPr>
          <a:xfrm>
            <a:off x="1906587" y="26908125"/>
            <a:ext cx="3502025"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pic>
        <p:nvPicPr>
          <p:cNvPr id="52" name="Google Shape;52;p13"/>
          <p:cNvPicPr preferRelativeResize="0"/>
          <p:nvPr/>
        </p:nvPicPr>
        <p:blipFill rotWithShape="1">
          <a:blip r:embed="rId3">
            <a:alphaModFix/>
          </a:blip>
          <a:srcRect b="0" l="0" r="0" t="0"/>
          <a:stretch/>
        </p:blipFill>
        <p:spPr>
          <a:xfrm>
            <a:off x="715962" y="26096912"/>
            <a:ext cx="5880100" cy="1179512"/>
          </a:xfrm>
          <a:prstGeom prst="rect">
            <a:avLst/>
          </a:prstGeom>
          <a:noFill/>
          <a:ln>
            <a:noFill/>
          </a:ln>
        </p:spPr>
      </p:pic>
      <p:sp>
        <p:nvSpPr>
          <p:cNvPr id="53" name="Google Shape;53;p13"/>
          <p:cNvSpPr txBox="1"/>
          <p:nvPr/>
        </p:nvSpPr>
        <p:spPr>
          <a:xfrm>
            <a:off x="442912" y="22733000"/>
            <a:ext cx="6473700" cy="2924700"/>
          </a:xfrm>
          <a:prstGeom prst="rect">
            <a:avLst/>
          </a:prstGeom>
          <a:solidFill>
            <a:srgbClr val="CCECFF"/>
          </a:solidFill>
          <a:ln>
            <a:noFill/>
          </a:ln>
        </p:spPr>
        <p:txBody>
          <a:bodyPr anchorCtr="0" anchor="t" bIns="228600" lIns="228600" spcFirstLastPara="1" rIns="228600" wrap="square" tIns="228600">
            <a:spAutoFit/>
          </a:bodyPr>
          <a:lstStyle/>
          <a:p>
            <a:pPr indent="0" lvl="0" marL="0" marR="0" rtl="0" algn="l">
              <a:lnSpc>
                <a:spcPct val="100000"/>
              </a:lnSpc>
              <a:spcBef>
                <a:spcPts val="0"/>
              </a:spcBef>
              <a:spcAft>
                <a:spcPts val="0"/>
              </a:spcAft>
              <a:buClr>
                <a:schemeClr val="dk1"/>
              </a:buClr>
              <a:buSzPts val="3200"/>
              <a:buFont typeface="Arial"/>
              <a:buNone/>
            </a:pPr>
            <a:r>
              <a:rPr lang="en-US" sz="3200">
                <a:solidFill>
                  <a:schemeClr val="dk1"/>
                </a:solidFill>
                <a:latin typeface="Times New Roman"/>
                <a:ea typeface="Times New Roman"/>
                <a:cs typeface="Times New Roman"/>
                <a:sym typeface="Times New Roman"/>
              </a:rPr>
              <a:t>Shivakumar (1RV22CS184).</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rPr lang="en-US" sz="3200">
                <a:solidFill>
                  <a:schemeClr val="dk1"/>
                </a:solidFill>
                <a:latin typeface="Times New Roman"/>
                <a:ea typeface="Times New Roman"/>
                <a:cs typeface="Times New Roman"/>
                <a:sym typeface="Times New Roman"/>
              </a:rPr>
              <a:t>Sudhanshu Suman(1RV22CS206).</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rPr lang="en-US" sz="3200">
                <a:solidFill>
                  <a:schemeClr val="dk1"/>
                </a:solidFill>
                <a:latin typeface="Times New Roman"/>
                <a:ea typeface="Times New Roman"/>
                <a:cs typeface="Times New Roman"/>
                <a:sym typeface="Times New Roman"/>
              </a:rPr>
              <a:t>Shreeram S B(1RV22CS188).</a:t>
            </a:r>
            <a:endParaRPr sz="3200">
              <a:solidFill>
                <a:schemeClr val="dk1"/>
              </a:solidFill>
              <a:latin typeface="Times New Roman"/>
              <a:ea typeface="Times New Roman"/>
              <a:cs typeface="Times New Roman"/>
              <a:sym typeface="Times New Roman"/>
            </a:endParaRPr>
          </a:p>
        </p:txBody>
      </p:sp>
      <p:sp>
        <p:nvSpPr>
          <p:cNvPr id="54" name="Google Shape;54;p13"/>
          <p:cNvSpPr txBox="1"/>
          <p:nvPr/>
        </p:nvSpPr>
        <p:spPr>
          <a:xfrm>
            <a:off x="369875" y="5824525"/>
            <a:ext cx="6473700" cy="8884500"/>
          </a:xfrm>
          <a:prstGeom prst="rect">
            <a:avLst/>
          </a:prstGeom>
          <a:solidFill>
            <a:srgbClr val="CCECFF"/>
          </a:solidFill>
          <a:ln>
            <a:noFill/>
          </a:ln>
        </p:spPr>
        <p:txBody>
          <a:bodyPr anchorCtr="0" anchor="t" bIns="228600" lIns="228600" spcFirstLastPara="1" rIns="228600" wrap="square" tIns="228600">
            <a:spAutoFit/>
          </a:bodyPr>
          <a:lstStyle/>
          <a:p>
            <a:pPr indent="0" lvl="0" marL="0" rtl="0" algn="just">
              <a:lnSpc>
                <a:spcPct val="115000"/>
              </a:lnSpc>
              <a:spcBef>
                <a:spcPts val="1200"/>
              </a:spcBef>
              <a:spcAft>
                <a:spcPts val="1200"/>
              </a:spcAft>
              <a:buClr>
                <a:schemeClr val="dk1"/>
              </a:buClr>
              <a:buSzPts val="1100"/>
              <a:buFont typeface="Arial"/>
              <a:buNone/>
            </a:pPr>
            <a:r>
              <a:rPr lang="en-US" sz="3200">
                <a:solidFill>
                  <a:schemeClr val="dk1"/>
                </a:solidFill>
                <a:latin typeface="Times New Roman"/>
                <a:ea typeface="Times New Roman"/>
                <a:cs typeface="Times New Roman"/>
                <a:sym typeface="Times New Roman"/>
              </a:rPr>
              <a:t>CPU scheduling orchestrates process execution in multitasking environments, aiming to maximize CPU utilization. The scheduler selects processes based on algorithms like FCFS, SJN, RR, Priority, and Multilevel Queue, with each algorithm offering unique trade-offs. By efficiently managing CPU time, scheduling algorithms strive to achieve high system throughput, minimize response time, and ensure fairness among competing processes, crucial for optimal system performance.</a:t>
            </a:r>
            <a:endParaRPr sz="3200">
              <a:solidFill>
                <a:schemeClr val="dk1"/>
              </a:solidFill>
              <a:latin typeface="Times New Roman"/>
              <a:ea typeface="Times New Roman"/>
              <a:cs typeface="Times New Roman"/>
              <a:sym typeface="Times New Roman"/>
            </a:endParaRPr>
          </a:p>
        </p:txBody>
      </p:sp>
      <p:sp>
        <p:nvSpPr>
          <p:cNvPr id="55" name="Google Shape;55;p13"/>
          <p:cNvSpPr txBox="1"/>
          <p:nvPr/>
        </p:nvSpPr>
        <p:spPr>
          <a:xfrm>
            <a:off x="7304075" y="1"/>
            <a:ext cx="38392200" cy="3306900"/>
          </a:xfrm>
          <a:prstGeom prst="rect">
            <a:avLst/>
          </a:prstGeom>
          <a:noFill/>
          <a:ln>
            <a:noFill/>
          </a:ln>
        </p:spPr>
        <p:txBody>
          <a:bodyPr anchorCtr="1" anchor="ctr" bIns="457200" lIns="457200" spcFirstLastPara="1" rIns="457200" wrap="square" tIns="914400">
            <a:noAutofit/>
          </a:bodyPr>
          <a:lstStyle/>
          <a:p>
            <a:pPr indent="0" lvl="0" marL="0" marR="0" rtl="0" algn="ctr">
              <a:lnSpc>
                <a:spcPct val="100000"/>
              </a:lnSpc>
              <a:spcBef>
                <a:spcPts val="0"/>
              </a:spcBef>
              <a:spcAft>
                <a:spcPts val="0"/>
              </a:spcAft>
              <a:buClr>
                <a:schemeClr val="dk1"/>
              </a:buClr>
              <a:buSzPts val="8000"/>
              <a:buFont typeface="Impact"/>
              <a:buNone/>
            </a:pPr>
            <a:r>
              <a:rPr lang="en-US" sz="8000">
                <a:solidFill>
                  <a:schemeClr val="dk1"/>
                </a:solidFill>
                <a:latin typeface="Times New Roman"/>
                <a:ea typeface="Times New Roman"/>
                <a:cs typeface="Times New Roman"/>
                <a:sym typeface="Times New Roman"/>
              </a:rPr>
              <a:t>OPERATING SYSTEM.</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0"/>
              <a:buFont typeface="Impact"/>
              <a:buNone/>
            </a:pPr>
            <a:r>
              <a:rPr lang="en-US" sz="8000">
                <a:solidFill>
                  <a:schemeClr val="dk1"/>
                </a:solidFill>
                <a:latin typeface="Times New Roman"/>
                <a:ea typeface="Times New Roman"/>
                <a:cs typeface="Times New Roman"/>
                <a:sym typeface="Times New Roman"/>
              </a:rPr>
              <a:t>CPU SCHEDULING.</a:t>
            </a:r>
            <a:endParaRPr>
              <a:latin typeface="Times New Roman"/>
              <a:ea typeface="Times New Roman"/>
              <a:cs typeface="Times New Roman"/>
              <a:sym typeface="Times New Roman"/>
            </a:endParaRPr>
          </a:p>
        </p:txBody>
      </p:sp>
      <p:sp>
        <p:nvSpPr>
          <p:cNvPr id="56" name="Google Shape;56;p13"/>
          <p:cNvSpPr txBox="1"/>
          <p:nvPr/>
        </p:nvSpPr>
        <p:spPr>
          <a:xfrm>
            <a:off x="7312025" y="3340100"/>
            <a:ext cx="38392100" cy="1196975"/>
          </a:xfrm>
          <a:prstGeom prst="rect">
            <a:avLst/>
          </a:prstGeom>
          <a:noFill/>
          <a:ln>
            <a:noFill/>
          </a:ln>
        </p:spPr>
        <p:txBody>
          <a:bodyPr anchorCtr="1" anchor="ctr" bIns="457200" lIns="457200" spcFirstLastPara="1" rIns="457200" wrap="square" tIns="457200">
            <a:noAutofit/>
          </a:bodyPr>
          <a:lstStyle/>
          <a:p>
            <a:pPr indent="0" lvl="0" marL="0" marR="0" rtl="0" algn="ctr">
              <a:lnSpc>
                <a:spcPct val="100000"/>
              </a:lnSpc>
              <a:spcBef>
                <a:spcPts val="0"/>
              </a:spcBef>
              <a:spcAft>
                <a:spcPts val="0"/>
              </a:spcAft>
              <a:buClr>
                <a:schemeClr val="dk1"/>
              </a:buClr>
              <a:buSzPts val="4800"/>
              <a:buFont typeface="Arial"/>
              <a:buNone/>
            </a:pPr>
            <a:r>
              <a:rPr b="1" i="0" lang="en-US" sz="4800" u="none">
                <a:solidFill>
                  <a:schemeClr val="dk1"/>
                </a:solidFill>
                <a:latin typeface="Times New Roman"/>
                <a:ea typeface="Times New Roman"/>
                <a:cs typeface="Times New Roman"/>
                <a:sym typeface="Times New Roman"/>
              </a:rPr>
              <a:t>R V College of Engineering</a:t>
            </a:r>
            <a:endParaRPr>
              <a:latin typeface="Times New Roman"/>
              <a:ea typeface="Times New Roman"/>
              <a:cs typeface="Times New Roman"/>
              <a:sym typeface="Times New Roman"/>
            </a:endParaRPr>
          </a:p>
        </p:txBody>
      </p:sp>
      <p:sp>
        <p:nvSpPr>
          <p:cNvPr id="57" name="Google Shape;57;p13"/>
          <p:cNvSpPr txBox="1"/>
          <p:nvPr/>
        </p:nvSpPr>
        <p:spPr>
          <a:xfrm>
            <a:off x="28254325" y="5824525"/>
            <a:ext cx="9597900" cy="11068200"/>
          </a:xfrm>
          <a:prstGeom prst="rect">
            <a:avLst/>
          </a:prstGeom>
          <a:solidFill>
            <a:srgbClr val="DDDDDD"/>
          </a:solidFill>
          <a:ln>
            <a:noFill/>
          </a:ln>
        </p:spPr>
        <p:txBody>
          <a:bodyPr anchorCtr="0" anchor="t" bIns="228600" lIns="228600" spcFirstLastPara="1" rIns="228600" wrap="square" tIns="228600">
            <a:noAutofit/>
          </a:bodyPr>
          <a:lstStyle/>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Priority scheduling is one of the most common scheduling algorithms in batch systems. Each process is assigned a priority. </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The process with the highest priority is to be executed first and so on.</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Processes with the same priority are executed on a first-come first served basis. Priority can be decided based on memory requirements, time requirements or any other resource requirement. </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Also priority can be decided on the ratio of average I/O to average CPU burst time.</a:t>
            </a:r>
            <a:endParaRPr sz="3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Advantages: </a:t>
            </a:r>
            <a:endParaRPr b="1"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Priority-based scheduling ensures that high-priority processes are executed first, which can lead to faster completion of critical tasks. </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Priority scheduling is useful for real-time systems that require processes to meet strict timing constraints. </a:t>
            </a:r>
            <a:endParaRPr sz="3000">
              <a:solidFill>
                <a:schemeClr val="dk1"/>
              </a:solidFill>
              <a:latin typeface="Times New Roman"/>
              <a:ea typeface="Times New Roman"/>
              <a:cs typeface="Times New Roman"/>
              <a:sym typeface="Times New Roman"/>
            </a:endParaRPr>
          </a:p>
          <a:p>
            <a:pPr indent="-419100" lvl="0" marL="457200" marR="0" rtl="0" algn="just">
              <a:lnSpc>
                <a:spcPct val="10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Priority scheduling can reduce the average waiting time for processes that require a significant amount of CPU time.</a:t>
            </a:r>
            <a:endParaRPr sz="3000">
              <a:solidFill>
                <a:schemeClr val="dk1"/>
              </a:solidFill>
              <a:latin typeface="Times New Roman"/>
              <a:ea typeface="Times New Roman"/>
              <a:cs typeface="Times New Roman"/>
              <a:sym typeface="Times New Roman"/>
            </a:endParaRPr>
          </a:p>
        </p:txBody>
      </p:sp>
      <p:sp>
        <p:nvSpPr>
          <p:cNvPr id="58" name="Google Shape;58;p13"/>
          <p:cNvSpPr txBox="1"/>
          <p:nvPr/>
        </p:nvSpPr>
        <p:spPr>
          <a:xfrm>
            <a:off x="7966075" y="16943387"/>
            <a:ext cx="9140825" cy="9545637"/>
          </a:xfrm>
          <a:prstGeom prst="rect">
            <a:avLst/>
          </a:prstGeom>
          <a:solidFill>
            <a:srgbClr val="DDDDDD"/>
          </a:solidFill>
          <a:ln>
            <a:noFill/>
          </a:ln>
        </p:spPr>
        <p:txBody>
          <a:bodyPr anchorCtr="0" anchor="t" bIns="228600" lIns="228600" spcFirstLastPara="1" rIns="228600" wrap="square" tIns="228600">
            <a:noAutofit/>
          </a:bodyPr>
          <a:lstStyle/>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Simplest CPU scheduling algorithm that schedules according to arrival times of processes. </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The first come first serve scheduling algorithm states that the process that requests the CPU first is allocated the CPU first. It is implemented by using the FIFO queue. </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When a process enters the ready queue, its PCB is linked to the tail of the queue. When the CPU is free, it is allocated to the process at the head of the queue. </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The running process is then removed from the queue. FCFS is a non-preemptive scheduling algorithm.</a:t>
            </a:r>
            <a:endParaRPr sz="3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3000">
                <a:solidFill>
                  <a:schemeClr val="dk1"/>
                </a:solidFill>
                <a:latin typeface="Times New Roman"/>
                <a:ea typeface="Times New Roman"/>
                <a:cs typeface="Times New Roman"/>
                <a:sym typeface="Times New Roman"/>
              </a:rPr>
              <a:t>Characteristics :</a:t>
            </a:r>
            <a:endParaRPr b="1"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FCFS supports non-preemptive and preemptive CPU scheduling algorithms. </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Tasks are always executed on a First-come, First-serve concept. </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FCFS is easy to implement and use. </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This algorithm is not very efficient in performance, and the wait time is quite high.</a:t>
            </a:r>
            <a:endParaRPr sz="3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p:txBody>
      </p:sp>
      <p:sp>
        <p:nvSpPr>
          <p:cNvPr id="59" name="Google Shape;59;p13"/>
          <p:cNvSpPr txBox="1"/>
          <p:nvPr/>
        </p:nvSpPr>
        <p:spPr>
          <a:xfrm>
            <a:off x="38511150" y="5864225"/>
            <a:ext cx="6804000" cy="11068200"/>
          </a:xfrm>
          <a:prstGeom prst="rect">
            <a:avLst/>
          </a:prstGeom>
          <a:solidFill>
            <a:srgbClr val="DDDDDD"/>
          </a:solidFill>
          <a:ln>
            <a:noFill/>
          </a:ln>
        </p:spPr>
        <p:txBody>
          <a:bodyPr anchorCtr="0" anchor="t" bIns="228600" lIns="228600" spcFirstLastPara="1" rIns="228600" wrap="square" tIns="228600">
            <a:noAutofit/>
          </a:bodyPr>
          <a:lstStyle/>
          <a:p>
            <a:pPr indent="0" lvl="0" marL="0" rtl="0" algn="just">
              <a:spcBef>
                <a:spcPts val="0"/>
              </a:spcBef>
              <a:spcAft>
                <a:spcPts val="0"/>
              </a:spcAft>
              <a:buClr>
                <a:schemeClr val="dk1"/>
              </a:buClr>
              <a:buSzPts val="1100"/>
              <a:buFont typeface="Arial"/>
              <a:buNone/>
            </a:pPr>
            <a:r>
              <a:t/>
            </a:r>
            <a:endParaRPr sz="3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In conclusion, CPU scheduling is indispensable in operating system design, pivotal for optimizing CPU resource usage and process execution efficiency. With a spectrum of algorithms from FCFS to more advanced ones like SRJF, Round Robin, and Priority scheduling, each tailored to specific system requirements, the choice depends on factors like workload, response time, and fairness considerations. Preemptive techniques enhance resource utilization by allowing dynamic process interruption. As technology advances, continual innovation in scheduling algorithms remains crucial for enhancing system performance and meeting the demands of modern computing environments, emphasizing the critical role of efficient CPU scheduling in ensuring seamless operation and user satisfaction across diverse applications.</a:t>
            </a:r>
            <a:endParaRPr sz="3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p:txBody>
      </p:sp>
      <p:sp>
        <p:nvSpPr>
          <p:cNvPr id="60" name="Google Shape;60;p13"/>
          <p:cNvSpPr txBox="1"/>
          <p:nvPr/>
        </p:nvSpPr>
        <p:spPr>
          <a:xfrm>
            <a:off x="203200" y="14863750"/>
            <a:ext cx="7769100"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b="1" i="0" lang="en-US" sz="4400" u="none">
                <a:solidFill>
                  <a:schemeClr val="dk1"/>
                </a:solidFill>
                <a:latin typeface="Impact"/>
                <a:ea typeface="Impact"/>
                <a:cs typeface="Impact"/>
                <a:sym typeface="Impact"/>
              </a:rPr>
              <a:t>OBJECTIVE</a:t>
            </a:r>
            <a:endParaRPr b="1"/>
          </a:p>
        </p:txBody>
      </p:sp>
      <p:sp>
        <p:nvSpPr>
          <p:cNvPr id="61" name="Google Shape;61;p13"/>
          <p:cNvSpPr txBox="1"/>
          <p:nvPr/>
        </p:nvSpPr>
        <p:spPr>
          <a:xfrm>
            <a:off x="7723187" y="15789275"/>
            <a:ext cx="9140825"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b="1" lang="en-US" sz="4400">
                <a:solidFill>
                  <a:schemeClr val="dk1"/>
                </a:solidFill>
                <a:latin typeface="Times New Roman"/>
                <a:ea typeface="Times New Roman"/>
                <a:cs typeface="Times New Roman"/>
                <a:sym typeface="Times New Roman"/>
              </a:rPr>
              <a:t>First Come </a:t>
            </a:r>
            <a:r>
              <a:rPr b="1" lang="en-US" sz="4400">
                <a:solidFill>
                  <a:schemeClr val="dk1"/>
                </a:solidFill>
                <a:latin typeface="Times New Roman"/>
                <a:ea typeface="Times New Roman"/>
                <a:cs typeface="Times New Roman"/>
                <a:sym typeface="Times New Roman"/>
              </a:rPr>
              <a:t>First</a:t>
            </a:r>
            <a:r>
              <a:rPr b="1" lang="en-US" sz="4400">
                <a:solidFill>
                  <a:schemeClr val="dk1"/>
                </a:solidFill>
                <a:latin typeface="Times New Roman"/>
                <a:ea typeface="Times New Roman"/>
                <a:cs typeface="Times New Roman"/>
                <a:sym typeface="Times New Roman"/>
              </a:rPr>
              <a:t> Serve Algorithm :</a:t>
            </a:r>
            <a:endParaRPr b="1">
              <a:latin typeface="Times New Roman"/>
              <a:ea typeface="Times New Roman"/>
              <a:cs typeface="Times New Roman"/>
              <a:sym typeface="Times New Roman"/>
            </a:endParaRPr>
          </a:p>
        </p:txBody>
      </p:sp>
      <p:sp>
        <p:nvSpPr>
          <p:cNvPr id="62" name="Google Shape;62;p13"/>
          <p:cNvSpPr txBox="1"/>
          <p:nvPr/>
        </p:nvSpPr>
        <p:spPr>
          <a:xfrm>
            <a:off x="38466712" y="4868862"/>
            <a:ext cx="6804025"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b="1" lang="en-US" sz="4400">
                <a:solidFill>
                  <a:schemeClr val="dk1"/>
                </a:solidFill>
                <a:latin typeface="Times New Roman"/>
                <a:ea typeface="Times New Roman"/>
                <a:cs typeface="Times New Roman"/>
                <a:sym typeface="Times New Roman"/>
              </a:rPr>
              <a:t>Conclusion : </a:t>
            </a:r>
            <a:endParaRPr b="1">
              <a:latin typeface="Times New Roman"/>
              <a:ea typeface="Times New Roman"/>
              <a:cs typeface="Times New Roman"/>
              <a:sym typeface="Times New Roman"/>
            </a:endParaRPr>
          </a:p>
        </p:txBody>
      </p:sp>
      <p:sp>
        <p:nvSpPr>
          <p:cNvPr id="63" name="Google Shape;63;p13"/>
          <p:cNvSpPr txBox="1"/>
          <p:nvPr/>
        </p:nvSpPr>
        <p:spPr>
          <a:xfrm>
            <a:off x="28041600" y="4868850"/>
            <a:ext cx="9810600"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b="1" lang="en-US" sz="4400">
                <a:latin typeface="Times New Roman"/>
                <a:ea typeface="Times New Roman"/>
                <a:cs typeface="Times New Roman"/>
                <a:sym typeface="Times New Roman"/>
              </a:rPr>
              <a:t>Priority Scheduling.</a:t>
            </a:r>
            <a:endParaRPr b="1" sz="4400">
              <a:latin typeface="Times New Roman"/>
              <a:ea typeface="Times New Roman"/>
              <a:cs typeface="Times New Roman"/>
              <a:sym typeface="Times New Roman"/>
            </a:endParaRPr>
          </a:p>
        </p:txBody>
      </p:sp>
      <p:sp>
        <p:nvSpPr>
          <p:cNvPr id="64" name="Google Shape;64;p13"/>
          <p:cNvSpPr txBox="1"/>
          <p:nvPr/>
        </p:nvSpPr>
        <p:spPr>
          <a:xfrm>
            <a:off x="0" y="21385200"/>
            <a:ext cx="7253400"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b="1" i="0" lang="en-US" sz="4400" u="none">
                <a:solidFill>
                  <a:schemeClr val="dk1"/>
                </a:solidFill>
                <a:latin typeface="Impact"/>
                <a:ea typeface="Impact"/>
                <a:cs typeface="Impact"/>
                <a:sym typeface="Impact"/>
              </a:rPr>
              <a:t>TEAM MEMBERS</a:t>
            </a:r>
            <a:endParaRPr b="1"/>
          </a:p>
        </p:txBody>
      </p:sp>
      <p:sp>
        <p:nvSpPr>
          <p:cNvPr id="65" name="Google Shape;65;p13"/>
          <p:cNvSpPr txBox="1"/>
          <p:nvPr/>
        </p:nvSpPr>
        <p:spPr>
          <a:xfrm>
            <a:off x="28254325" y="18746400"/>
            <a:ext cx="16938600" cy="6650400"/>
          </a:xfrm>
          <a:prstGeom prst="rect">
            <a:avLst/>
          </a:prstGeom>
          <a:solidFill>
            <a:srgbClr val="DDDDDD"/>
          </a:solidFill>
          <a:ln>
            <a:noFill/>
          </a:ln>
        </p:spPr>
        <p:txBody>
          <a:bodyPr anchorCtr="0" anchor="t" bIns="228600" lIns="228600" spcFirstLastPara="1" rIns="228600" wrap="square" tIns="228600">
            <a:noAutofit/>
          </a:bodyPr>
          <a:lstStyle/>
          <a:p>
            <a:pPr indent="-419100" lvl="0" marL="457200" rtl="0" algn="just">
              <a:spcBef>
                <a:spcPts val="0"/>
              </a:spcBef>
              <a:spcAft>
                <a:spcPts val="0"/>
              </a:spcAft>
              <a:buSzPts val="3000"/>
              <a:buFont typeface="Times New Roman"/>
              <a:buChar char="●"/>
            </a:pPr>
            <a:r>
              <a:rPr lang="en-US" sz="3000">
                <a:latin typeface="Times New Roman"/>
                <a:ea typeface="Times New Roman"/>
                <a:cs typeface="Times New Roman"/>
                <a:sym typeface="Times New Roman"/>
              </a:rPr>
              <a:t>Simulation of Priority Round-Robin Scheduling Algorithm </a:t>
            </a:r>
            <a:endParaRPr sz="3000">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3000">
                <a:latin typeface="Times New Roman"/>
                <a:ea typeface="Times New Roman"/>
                <a:cs typeface="Times New Roman"/>
                <a:sym typeface="Times New Roman"/>
              </a:rPr>
              <a:t>Tri Dharma Putra, Rakhmat Purnomo Universitas Bhayangkara Jakarta Raya rakhmat.purnomo@dsn.ubharajaya.ac.id </a:t>
            </a:r>
            <a:endParaRPr sz="3000">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US" sz="3000">
                <a:latin typeface="Times New Roman"/>
                <a:ea typeface="Times New Roman"/>
                <a:cs typeface="Times New Roman"/>
                <a:sym typeface="Times New Roman"/>
              </a:rPr>
              <a:t>Submitted : Aug 9, 2022 | Accepted : Aug 18, 2022 | Published : Oct 3, 2022</a:t>
            </a:r>
            <a:endParaRPr sz="3000">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US" sz="3000">
                <a:latin typeface="Times New Roman"/>
                <a:ea typeface="Times New Roman"/>
                <a:cs typeface="Times New Roman"/>
                <a:sym typeface="Times New Roman"/>
              </a:rPr>
              <a:t>link : https://jurnal.polgan.ac.id/index.php/sinkron/article/download/11665/1135.</a:t>
            </a:r>
            <a:endParaRPr sz="3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3000">
              <a:latin typeface="Times New Roman"/>
              <a:ea typeface="Times New Roman"/>
              <a:cs typeface="Times New Roman"/>
              <a:sym typeface="Times New Roman"/>
            </a:endParaRPr>
          </a:p>
          <a:p>
            <a:pPr indent="-419100" lvl="0" marL="457200" rtl="0" algn="just">
              <a:spcBef>
                <a:spcPts val="0"/>
              </a:spcBef>
              <a:spcAft>
                <a:spcPts val="0"/>
              </a:spcAft>
              <a:buSzPts val="3000"/>
              <a:buFont typeface="Times New Roman"/>
              <a:buChar char="●"/>
            </a:pPr>
            <a:r>
              <a:rPr lang="en-US" sz="3000">
                <a:latin typeface="Times New Roman"/>
                <a:ea typeface="Times New Roman"/>
                <a:cs typeface="Times New Roman"/>
                <a:sym typeface="Times New Roman"/>
              </a:rPr>
              <a:t>Performance analysis of FCFS and improved FCFS scheduling algorithms for dynamic real-time computer systems (IEEE).</a:t>
            </a:r>
            <a:endParaRPr sz="3000">
              <a:latin typeface="Times New Roman"/>
              <a:ea typeface="Times New Roman"/>
              <a:cs typeface="Times New Roman"/>
              <a:sym typeface="Times New Roman"/>
            </a:endParaRPr>
          </a:p>
          <a:p>
            <a:pPr indent="0" lvl="0" marL="0" rtl="0" algn="just">
              <a:spcBef>
                <a:spcPts val="0"/>
              </a:spcBef>
              <a:spcAft>
                <a:spcPts val="0"/>
              </a:spcAft>
              <a:buNone/>
            </a:pPr>
            <a:r>
              <a:t/>
            </a:r>
            <a:endParaRPr sz="3000">
              <a:latin typeface="Times New Roman"/>
              <a:ea typeface="Times New Roman"/>
              <a:cs typeface="Times New Roman"/>
              <a:sym typeface="Times New Roman"/>
            </a:endParaRPr>
          </a:p>
          <a:p>
            <a:pPr indent="-419100" lvl="0" marL="457200" rtl="0" algn="just">
              <a:spcBef>
                <a:spcPts val="0"/>
              </a:spcBef>
              <a:spcAft>
                <a:spcPts val="0"/>
              </a:spcAft>
              <a:buSzPts val="3000"/>
              <a:buFont typeface="Times New Roman"/>
              <a:buChar char="●"/>
            </a:pPr>
            <a:r>
              <a:rPr lang="en-US" sz="3000">
                <a:latin typeface="Times New Roman"/>
                <a:ea typeface="Times New Roman"/>
                <a:cs typeface="Times New Roman"/>
                <a:sym typeface="Times New Roman"/>
              </a:rPr>
              <a:t>An Improved SJF Scheduling Algorithm in Cloud  Computing Environment  By Mokhtar A. Alworafi,DoS in CS,Mysore University, India               </a:t>
            </a:r>
            <a:endParaRPr sz="30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3200"/>
              <a:buFont typeface="Arial"/>
              <a:buNone/>
            </a:pPr>
            <a:r>
              <a:t/>
            </a:r>
            <a:endParaRPr sz="3000">
              <a:latin typeface="Times New Roman"/>
              <a:ea typeface="Times New Roman"/>
              <a:cs typeface="Times New Roman"/>
              <a:sym typeface="Times New Roman"/>
            </a:endParaRPr>
          </a:p>
        </p:txBody>
      </p:sp>
      <p:pic>
        <p:nvPicPr>
          <p:cNvPr id="66" name="Google Shape;66;p13"/>
          <p:cNvPicPr preferRelativeResize="0"/>
          <p:nvPr/>
        </p:nvPicPr>
        <p:blipFill rotWithShape="1">
          <a:blip r:embed="rId4">
            <a:alphaModFix/>
          </a:blip>
          <a:srcRect b="0" l="0" r="0" t="0"/>
          <a:stretch/>
        </p:blipFill>
        <p:spPr>
          <a:xfrm>
            <a:off x="1600200" y="223837"/>
            <a:ext cx="4121150" cy="4121150"/>
          </a:xfrm>
          <a:prstGeom prst="rect">
            <a:avLst/>
          </a:prstGeom>
          <a:noFill/>
          <a:ln>
            <a:noFill/>
          </a:ln>
        </p:spPr>
      </p:pic>
      <p:pic>
        <p:nvPicPr>
          <p:cNvPr id="67" name="Google Shape;67;p13"/>
          <p:cNvPicPr preferRelativeResize="0"/>
          <p:nvPr/>
        </p:nvPicPr>
        <p:blipFill rotWithShape="1">
          <a:blip r:embed="rId5">
            <a:alphaModFix/>
          </a:blip>
          <a:srcRect b="0" l="0" r="0" t="0"/>
          <a:stretch/>
        </p:blipFill>
        <p:spPr>
          <a:xfrm>
            <a:off x="10610850" y="22342475"/>
            <a:ext cx="150812" cy="185737"/>
          </a:xfrm>
          <a:prstGeom prst="rect">
            <a:avLst/>
          </a:prstGeom>
          <a:noFill/>
          <a:ln>
            <a:noFill/>
          </a:ln>
        </p:spPr>
      </p:pic>
      <p:pic>
        <p:nvPicPr>
          <p:cNvPr id="68" name="Google Shape;68;p13"/>
          <p:cNvPicPr preferRelativeResize="0"/>
          <p:nvPr/>
        </p:nvPicPr>
        <p:blipFill rotWithShape="1">
          <a:blip r:embed="rId6">
            <a:alphaModFix/>
          </a:blip>
          <a:srcRect b="0" l="0" r="0" t="0"/>
          <a:stretch/>
        </p:blipFill>
        <p:spPr>
          <a:xfrm>
            <a:off x="10610850" y="25101550"/>
            <a:ext cx="114300" cy="125412"/>
          </a:xfrm>
          <a:prstGeom prst="rect">
            <a:avLst/>
          </a:prstGeom>
          <a:noFill/>
          <a:ln>
            <a:noFill/>
          </a:ln>
        </p:spPr>
      </p:pic>
      <p:sp>
        <p:nvSpPr>
          <p:cNvPr id="69" name="Google Shape;69;p13"/>
          <p:cNvSpPr txBox="1"/>
          <p:nvPr/>
        </p:nvSpPr>
        <p:spPr>
          <a:xfrm>
            <a:off x="18246725" y="5967412"/>
            <a:ext cx="8934450" cy="8880475"/>
          </a:xfrm>
          <a:prstGeom prst="rect">
            <a:avLst/>
          </a:prstGeom>
          <a:solidFill>
            <a:srgbClr val="DDDDDD"/>
          </a:solidFill>
          <a:ln>
            <a:noFill/>
          </a:ln>
        </p:spPr>
        <p:txBody>
          <a:bodyPr anchorCtr="0" anchor="t" bIns="228600" lIns="228600" spcFirstLastPara="1" rIns="228600" wrap="square" tIns="228600">
            <a:noAutofit/>
          </a:bodyPr>
          <a:lstStyle/>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In the Shortest Remaining Job First (SRJF) scheduling algorithm, the process with the smallest amount of time remaining until completion is selected to execute. </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Since the currently executing process is the one with the shortest amount of time remaining by definition, and since that time should only reduce as execution progresses, processes will always run until they complete or a new process is added that requires a smaller amount of time.</a:t>
            </a:r>
            <a:endParaRPr sz="3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Characteristics :</a:t>
            </a:r>
            <a:endParaRPr b="1"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Short processes are handled very quickly. </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The system also requires very little overhead since it only makes a decision when a process completes or a new process is added. </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When a new process is added the algorithm only needs to compare the currently executing process with the new process, ignoring all other processes currently waiting to execute.</a:t>
            </a:r>
            <a:endParaRPr sz="3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p:txBody>
      </p:sp>
      <p:sp>
        <p:nvSpPr>
          <p:cNvPr id="70" name="Google Shape;70;p13"/>
          <p:cNvSpPr txBox="1"/>
          <p:nvPr/>
        </p:nvSpPr>
        <p:spPr>
          <a:xfrm>
            <a:off x="7807325" y="4843450"/>
            <a:ext cx="8934600"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b="1" lang="en-US" sz="4400">
                <a:solidFill>
                  <a:schemeClr val="dk1"/>
                </a:solidFill>
                <a:latin typeface="Impact"/>
                <a:ea typeface="Impact"/>
                <a:cs typeface="Impact"/>
                <a:sym typeface="Impact"/>
              </a:rPr>
              <a:t>CPU  Scheduling : </a:t>
            </a:r>
            <a:endParaRPr b="1"/>
          </a:p>
        </p:txBody>
      </p:sp>
      <p:sp>
        <p:nvSpPr>
          <p:cNvPr id="71" name="Google Shape;71;p13"/>
          <p:cNvSpPr txBox="1"/>
          <p:nvPr/>
        </p:nvSpPr>
        <p:spPr>
          <a:xfrm>
            <a:off x="442912" y="15973425"/>
            <a:ext cx="6473700" cy="4402200"/>
          </a:xfrm>
          <a:prstGeom prst="rect">
            <a:avLst/>
          </a:prstGeom>
          <a:solidFill>
            <a:srgbClr val="CCECFF"/>
          </a:solidFill>
          <a:ln>
            <a:noFill/>
          </a:ln>
        </p:spPr>
        <p:txBody>
          <a:bodyPr anchorCtr="0" anchor="t" bIns="228600" lIns="228600" spcFirstLastPara="1" rIns="228600" wrap="square" tIns="228600">
            <a:spAutoFit/>
          </a:bodyPr>
          <a:lstStyle/>
          <a:p>
            <a:pPr indent="0" lvl="0" marL="0" marR="0" rtl="0" algn="just">
              <a:lnSpc>
                <a:spcPct val="100000"/>
              </a:lnSpc>
              <a:spcBef>
                <a:spcPts val="0"/>
              </a:spcBef>
              <a:spcAft>
                <a:spcPts val="0"/>
              </a:spcAft>
              <a:buClr>
                <a:schemeClr val="dk1"/>
              </a:buClr>
              <a:buSzPts val="3200"/>
              <a:buFont typeface="Trebuchet MS"/>
              <a:buNone/>
            </a:pPr>
            <a:r>
              <a:rPr lang="en-US" sz="3200">
                <a:solidFill>
                  <a:schemeClr val="dk1"/>
                </a:solidFill>
                <a:latin typeface="Times New Roman"/>
                <a:ea typeface="Times New Roman"/>
                <a:cs typeface="Times New Roman"/>
                <a:sym typeface="Times New Roman"/>
              </a:rPr>
              <a:t>The objective of this project is to analyze CPU scheduling algorithms (FCFS, SJN, RR, Priority, Multilevel Queue) to understand their impact on system performance, focusing on CPU utilization, response time minimization, and fairness among processes.</a:t>
            </a:r>
            <a:endParaRPr>
              <a:latin typeface="Times New Roman"/>
              <a:ea typeface="Times New Roman"/>
              <a:cs typeface="Times New Roman"/>
              <a:sym typeface="Times New Roman"/>
            </a:endParaRPr>
          </a:p>
        </p:txBody>
      </p:sp>
      <p:sp>
        <p:nvSpPr>
          <p:cNvPr id="72" name="Google Shape;72;p13"/>
          <p:cNvSpPr txBox="1"/>
          <p:nvPr/>
        </p:nvSpPr>
        <p:spPr>
          <a:xfrm>
            <a:off x="241300" y="4872025"/>
            <a:ext cx="7924800"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b="1" i="0" lang="en-US" sz="4400" u="none">
                <a:solidFill>
                  <a:schemeClr val="dk1"/>
                </a:solidFill>
                <a:latin typeface="Impact"/>
                <a:ea typeface="Impact"/>
                <a:cs typeface="Impact"/>
                <a:sym typeface="Impact"/>
              </a:rPr>
              <a:t>INTRODUCTION</a:t>
            </a:r>
            <a:endParaRPr b="1"/>
          </a:p>
        </p:txBody>
      </p:sp>
      <p:sp>
        <p:nvSpPr>
          <p:cNvPr id="73" name="Google Shape;73;p13"/>
          <p:cNvSpPr txBox="1"/>
          <p:nvPr/>
        </p:nvSpPr>
        <p:spPr>
          <a:xfrm>
            <a:off x="8139100" y="5999148"/>
            <a:ext cx="8934600" cy="4402200"/>
          </a:xfrm>
          <a:prstGeom prst="rect">
            <a:avLst/>
          </a:prstGeom>
          <a:solidFill>
            <a:srgbClr val="DDDDDD"/>
          </a:solidFill>
          <a:ln>
            <a:noFill/>
          </a:ln>
        </p:spPr>
        <p:txBody>
          <a:bodyPr anchorCtr="0" anchor="t" bIns="228600" lIns="228600" spcFirstLastPara="1" rIns="228600" wrap="square" tIns="228600">
            <a:noAutofit/>
          </a:bodyPr>
          <a:lstStyle/>
          <a:p>
            <a:pPr indent="0" lvl="0" marL="0" marR="0" rtl="0" algn="just">
              <a:lnSpc>
                <a:spcPct val="100000"/>
              </a:lnSpc>
              <a:spcBef>
                <a:spcPts val="0"/>
              </a:spcBef>
              <a:spcAft>
                <a:spcPts val="0"/>
              </a:spcAft>
              <a:buNone/>
            </a:pPr>
            <a:r>
              <a:rPr lang="en-US" sz="3000">
                <a:solidFill>
                  <a:schemeClr val="dk1"/>
                </a:solidFill>
                <a:latin typeface="Times New Roman"/>
                <a:ea typeface="Times New Roman"/>
                <a:cs typeface="Times New Roman"/>
                <a:sym typeface="Times New Roman"/>
              </a:rPr>
              <a:t>CPU scheduling involves managing the execution of processes in a multitasking environment. Various algorithms, including FCFS, SJN, RR, Priority, and Multilevel Queue, optimize CPU utilization, response time, and fairness. Preemptive algorithms allow process interruption, while non-preemptive ones let processes run till completion. Understanding these algorithms is crucial for efficient system resource management.</a:t>
            </a:r>
            <a:endParaRPr i="0" sz="3000" u="none">
              <a:solidFill>
                <a:schemeClr val="dk1"/>
              </a:solidFill>
              <a:latin typeface="Times New Roman"/>
              <a:ea typeface="Times New Roman"/>
              <a:cs typeface="Times New Roman"/>
              <a:sym typeface="Times New Roman"/>
            </a:endParaRPr>
          </a:p>
        </p:txBody>
      </p:sp>
      <p:sp>
        <p:nvSpPr>
          <p:cNvPr id="74" name="Google Shape;74;p13"/>
          <p:cNvSpPr txBox="1"/>
          <p:nvPr/>
        </p:nvSpPr>
        <p:spPr>
          <a:xfrm>
            <a:off x="17914937" y="4868862"/>
            <a:ext cx="9140825"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b="1" lang="en-US" sz="4400">
                <a:solidFill>
                  <a:schemeClr val="dk1"/>
                </a:solidFill>
                <a:latin typeface="Times New Roman"/>
                <a:ea typeface="Times New Roman"/>
                <a:cs typeface="Times New Roman"/>
                <a:sym typeface="Times New Roman"/>
              </a:rPr>
              <a:t>Shortest Job First </a:t>
            </a:r>
            <a:r>
              <a:rPr b="1" lang="en-US" sz="4400">
                <a:solidFill>
                  <a:schemeClr val="dk1"/>
                </a:solidFill>
                <a:latin typeface="Times New Roman"/>
                <a:ea typeface="Times New Roman"/>
                <a:cs typeface="Times New Roman"/>
                <a:sym typeface="Times New Roman"/>
              </a:rPr>
              <a:t>Scheduling :</a:t>
            </a:r>
            <a:endParaRPr b="1">
              <a:latin typeface="Times New Roman"/>
              <a:ea typeface="Times New Roman"/>
              <a:cs typeface="Times New Roman"/>
              <a:sym typeface="Times New Roman"/>
            </a:endParaRPr>
          </a:p>
        </p:txBody>
      </p:sp>
      <p:sp>
        <p:nvSpPr>
          <p:cNvPr id="75" name="Google Shape;75;p13"/>
          <p:cNvSpPr txBox="1"/>
          <p:nvPr/>
        </p:nvSpPr>
        <p:spPr>
          <a:xfrm>
            <a:off x="18246723" y="14966950"/>
            <a:ext cx="7656600"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b="1" lang="en-US" sz="4400">
                <a:solidFill>
                  <a:schemeClr val="dk1"/>
                </a:solidFill>
                <a:latin typeface="Impact"/>
                <a:ea typeface="Impact"/>
                <a:cs typeface="Impact"/>
                <a:sym typeface="Impact"/>
              </a:rPr>
              <a:t>Round Robin Scheduling :</a:t>
            </a:r>
            <a:endParaRPr b="1"/>
          </a:p>
        </p:txBody>
      </p:sp>
      <p:sp>
        <p:nvSpPr>
          <p:cNvPr id="76" name="Google Shape;76;p13"/>
          <p:cNvSpPr txBox="1"/>
          <p:nvPr/>
        </p:nvSpPr>
        <p:spPr>
          <a:xfrm>
            <a:off x="18246725" y="16109950"/>
            <a:ext cx="8934600" cy="10361400"/>
          </a:xfrm>
          <a:prstGeom prst="rect">
            <a:avLst/>
          </a:prstGeom>
          <a:solidFill>
            <a:srgbClr val="DDDDDD"/>
          </a:solidFill>
          <a:ln>
            <a:noFill/>
          </a:ln>
        </p:spPr>
        <p:txBody>
          <a:bodyPr anchorCtr="0" anchor="t" bIns="228600" lIns="228600" spcFirstLastPara="1" rIns="228600" wrap="square" tIns="228600">
            <a:noAutofit/>
          </a:bodyPr>
          <a:lstStyle/>
          <a:p>
            <a:pPr indent="0" lvl="0" marL="0" rtl="0" algn="just">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Round Robin is a CPU scheduling algorithm where each process is cyclically assigned a fixed time slot. It is the preemptive version of the First come First Serve CPU Scheduling algorithm. </a:t>
            </a:r>
            <a:endParaRPr sz="3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Round Robin CPU Algorithm generally focuses on Time Sharing technique. </a:t>
            </a:r>
            <a:endParaRPr sz="3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The period of time for which a process or job is allowed to run in a pre-emptive method is called time quantum. </a:t>
            </a:r>
            <a:endParaRPr sz="3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Each process or job present in the ready queue is assigned the CPU for that time quantum, if the execution of the process is completed during that time then the process will end else the process will go back to the waiting table and wait for its next turn to complete the execution.</a:t>
            </a:r>
            <a:endParaRPr sz="3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Characteristics :</a:t>
            </a:r>
            <a:endParaRPr b="1" sz="3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It is simple, easy to implement, and starvation-free as all processes get a fair share of CPU. </a:t>
            </a:r>
            <a:endParaRPr sz="3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One of the most commonly used techniques in CPU scheduling is a core. </a:t>
            </a:r>
            <a:endParaRPr sz="3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It is preemptive as processes are assigned CPU only for a fixed slice of time at most. </a:t>
            </a:r>
            <a:endParaRPr sz="3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3000"/>
              <a:buFont typeface="Arial"/>
              <a:buNone/>
            </a:pPr>
            <a:r>
              <a:t/>
            </a:r>
            <a:endParaRPr sz="3000">
              <a:solidFill>
                <a:schemeClr val="dk1"/>
              </a:solidFill>
              <a:latin typeface="Times New Roman"/>
              <a:ea typeface="Times New Roman"/>
              <a:cs typeface="Times New Roman"/>
              <a:sym typeface="Times New Roman"/>
            </a:endParaRPr>
          </a:p>
        </p:txBody>
      </p:sp>
      <p:sp>
        <p:nvSpPr>
          <p:cNvPr id="77" name="Google Shape;77;p13"/>
          <p:cNvSpPr txBox="1"/>
          <p:nvPr/>
        </p:nvSpPr>
        <p:spPr>
          <a:xfrm>
            <a:off x="19735800" y="26163587"/>
            <a:ext cx="7924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a:p>
        </p:txBody>
      </p:sp>
      <p:sp>
        <p:nvSpPr>
          <p:cNvPr id="78" name="Google Shape;78;p13"/>
          <p:cNvSpPr txBox="1"/>
          <p:nvPr/>
        </p:nvSpPr>
        <p:spPr>
          <a:xfrm>
            <a:off x="28041600" y="17603025"/>
            <a:ext cx="8234700" cy="1143000"/>
          </a:xfrm>
          <a:prstGeom prst="rect">
            <a:avLst/>
          </a:prstGeom>
          <a:noFill/>
          <a:ln>
            <a:noFill/>
          </a:ln>
        </p:spPr>
        <p:txBody>
          <a:bodyPr anchorCtr="1" anchor="ctr" bIns="228600" lIns="228600" spcFirstLastPara="1" rIns="228600" wrap="square" tIns="228600">
            <a:noAutofit/>
          </a:bodyPr>
          <a:lstStyle/>
          <a:p>
            <a:pPr indent="0" lvl="0" marL="0" marR="0" rtl="0" algn="l">
              <a:lnSpc>
                <a:spcPct val="100000"/>
              </a:lnSpc>
              <a:spcBef>
                <a:spcPts val="0"/>
              </a:spcBef>
              <a:spcAft>
                <a:spcPts val="0"/>
              </a:spcAft>
              <a:buClr>
                <a:schemeClr val="dk1"/>
              </a:buClr>
              <a:buSzPts val="4400"/>
              <a:buFont typeface="Impact"/>
              <a:buNone/>
            </a:pPr>
            <a:r>
              <a:rPr b="1" lang="en-US" sz="4400">
                <a:solidFill>
                  <a:schemeClr val="dk1"/>
                </a:solidFill>
                <a:latin typeface="Impact"/>
                <a:ea typeface="Impact"/>
                <a:cs typeface="Impact"/>
                <a:sym typeface="Impact"/>
              </a:rPr>
              <a:t>References</a:t>
            </a:r>
            <a:r>
              <a:rPr b="1" lang="en-US" sz="4400">
                <a:solidFill>
                  <a:schemeClr val="dk1"/>
                </a:solidFill>
                <a:latin typeface="Impact"/>
                <a:ea typeface="Impact"/>
                <a:cs typeface="Impact"/>
                <a:sym typeface="Impact"/>
              </a:rPr>
              <a:t> : </a:t>
            </a:r>
            <a:endParaRPr b="1"/>
          </a:p>
        </p:txBody>
      </p:sp>
      <p:pic>
        <p:nvPicPr>
          <p:cNvPr id="79" name="Google Shape;79;p13"/>
          <p:cNvPicPr preferRelativeResize="0"/>
          <p:nvPr/>
        </p:nvPicPr>
        <p:blipFill>
          <a:blip r:embed="rId7">
            <a:alphaModFix/>
          </a:blip>
          <a:stretch>
            <a:fillRect/>
          </a:stretch>
        </p:blipFill>
        <p:spPr>
          <a:xfrm>
            <a:off x="8065499" y="10941775"/>
            <a:ext cx="9599447" cy="440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