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sualization%20Project\Expense%20details%20for%206%20mon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sualization%20Project\Expense%20details%20for%206%20mont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sualization%20Project\Expense%20details%20for%206%20mont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months.xlsx]Part 1, Task 1!PivotTable2</c:name>
    <c:fmtId val="2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1, Task 1'!$U$2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1, Task 1'!$T$3:$T$10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'Part 1, Task 1'!$U$3:$U$10</c:f>
              <c:numCache>
                <c:formatCode>General</c:formatCode>
                <c:ptCount val="7"/>
                <c:pt idx="0">
                  <c:v>571.42857142857144</c:v>
                </c:pt>
                <c:pt idx="1">
                  <c:v>1500</c:v>
                </c:pt>
                <c:pt idx="2">
                  <c:v>617.5</c:v>
                </c:pt>
                <c:pt idx="3">
                  <c:v>737.85714285714289</c:v>
                </c:pt>
                <c:pt idx="4">
                  <c:v>1102.8571428571429</c:v>
                </c:pt>
                <c:pt idx="5">
                  <c:v>1740</c:v>
                </c:pt>
                <c:pt idx="6">
                  <c:v>668.33333333333337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A-4D44-A1D6-790C9DD57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43119"/>
        <c:axId val="463653103"/>
      </c:barChart>
      <c:catAx>
        <c:axId val="46364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53103"/>
        <c:crosses val="autoZero"/>
        <c:auto val="1"/>
        <c:lblAlgn val="ctr"/>
        <c:lblOffset val="100"/>
        <c:noMultiLvlLbl val="0"/>
      </c:catAx>
      <c:valAx>
        <c:axId val="46365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4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months.xlsx]Part 1, Task 2!PivotTable4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1, Task 2'!$I$2</c:f>
              <c:strCache>
                <c:ptCount val="1"/>
                <c:pt idx="0">
                  <c:v>Count of Category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1, Task 2'!$H$3:$H$7</c:f>
              <c:strCache>
                <c:ptCount val="4"/>
                <c:pt idx="0">
                  <c:v>Brother's tution fee</c:v>
                </c:pt>
                <c:pt idx="1">
                  <c:v>Electricity bill</c:v>
                </c:pt>
                <c:pt idx="2">
                  <c:v>Movie</c:v>
                </c:pt>
                <c:pt idx="3">
                  <c:v>Railway Monthly Ticket</c:v>
                </c:pt>
              </c:strCache>
            </c:strRef>
          </c:cat>
          <c:val>
            <c:numRef>
              <c:f>'Part 1, Task 2'!$I$3:$I$7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E-4A1F-809F-0FCA4BD66414}"/>
            </c:ext>
          </c:extLst>
        </c:ser>
        <c:ser>
          <c:idx val="1"/>
          <c:order val="1"/>
          <c:tx>
            <c:strRef>
              <c:f>'Part 1, Task 2'!$J$2</c:f>
              <c:strCache>
                <c:ptCount val="1"/>
                <c:pt idx="0">
                  <c:v>Sum of Expense (INR)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 1, Task 2'!$H$3:$H$7</c:f>
              <c:strCache>
                <c:ptCount val="4"/>
                <c:pt idx="0">
                  <c:v>Brother's tution fee</c:v>
                </c:pt>
                <c:pt idx="1">
                  <c:v>Electricity bill</c:v>
                </c:pt>
                <c:pt idx="2">
                  <c:v>Movie</c:v>
                </c:pt>
                <c:pt idx="3">
                  <c:v>Railway Monthly Ticket</c:v>
                </c:pt>
              </c:strCache>
            </c:strRef>
          </c:cat>
          <c:val>
            <c:numRef>
              <c:f>'Part 1, Task 2'!$J$3:$J$7</c:f>
              <c:numCache>
                <c:formatCode>General</c:formatCode>
                <c:ptCount val="4"/>
                <c:pt idx="0">
                  <c:v>1500</c:v>
                </c:pt>
                <c:pt idx="1">
                  <c:v>2940</c:v>
                </c:pt>
                <c:pt idx="2">
                  <c:v>2500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5E-4A1F-809F-0FCA4BD66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53519"/>
        <c:axId val="463655599"/>
      </c:barChart>
      <c:catAx>
        <c:axId val="46365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55599"/>
        <c:crosses val="autoZero"/>
        <c:auto val="1"/>
        <c:lblAlgn val="ctr"/>
        <c:lblOffset val="100"/>
        <c:noMultiLvlLbl val="0"/>
      </c:catAx>
      <c:valAx>
        <c:axId val="46365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5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months.xlsx]Part II, Task 1!PivotTable9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'Part II, Task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II, Task 1'!$A$4:$A$10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'Part II, Task 1'!$B$4:$B$10</c:f>
              <c:numCache>
                <c:formatCode>General</c:formatCode>
                <c:ptCount val="6"/>
                <c:pt idx="0">
                  <c:v>13900</c:v>
                </c:pt>
                <c:pt idx="1">
                  <c:v>15620</c:v>
                </c:pt>
                <c:pt idx="2">
                  <c:v>13140</c:v>
                </c:pt>
                <c:pt idx="3">
                  <c:v>14800</c:v>
                </c:pt>
                <c:pt idx="4">
                  <c:v>13370</c:v>
                </c:pt>
                <c:pt idx="5">
                  <c:v>13060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D-4261-9778-EB5721260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5391679"/>
        <c:axId val="395392511"/>
      </c:barChart>
      <c:catAx>
        <c:axId val="395391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2511"/>
        <c:crosses val="autoZero"/>
        <c:auto val="1"/>
        <c:lblAlgn val="ctr"/>
        <c:lblOffset val="100"/>
        <c:noMultiLvlLbl val="0"/>
      </c:catAx>
      <c:valAx>
        <c:axId val="395392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3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8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7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2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EEB2-4D2D-42E0-B4CC-6A2BC9CD90D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B1B7-68BC-4F0E-9672-5ED319DF7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Visualization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1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6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986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amount is spent on each item of the categories with highest and 2nd highest expense amount(pivot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21200" y="3635534"/>
          <a:ext cx="3149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2436172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49884692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3951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Items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696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3219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7250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47030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11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4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represent the data with data bars(Conditional formatting)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70400" y="3102134"/>
          <a:ext cx="325120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05980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381008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2112025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Items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9468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7346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0274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8529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0618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2757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2680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7681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83890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210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8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Part-2: Expense details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Monthly spent for each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5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</a:t>
            </a:r>
            <a:r>
              <a:rPr lang="en-US" dirty="0"/>
              <a:t>wise trend of expenses (pivot table).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3800" y="3269774"/>
          <a:ext cx="21844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62884199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801373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4349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2401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2027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8220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9650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8964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2230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83890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00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90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represent the month </a:t>
            </a:r>
            <a:r>
              <a:rPr lang="en-US" dirty="0" err="1"/>
              <a:t>Nithin</a:t>
            </a:r>
            <a:r>
              <a:rPr lang="en-US" dirty="0"/>
              <a:t> </a:t>
            </a:r>
            <a:r>
              <a:rPr lang="en-US" dirty="0" smtClean="0"/>
              <a:t>spent </a:t>
            </a:r>
            <a:r>
              <a:rPr lang="en-US" dirty="0"/>
              <a:t>most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19389"/>
              </p:ext>
            </p:extLst>
          </p:nvPr>
        </p:nvGraphicFramePr>
        <p:xfrm>
          <a:off x="838200" y="2813537"/>
          <a:ext cx="5334000" cy="2048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36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wise expenses(pivot table)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13300" y="3178334"/>
          <a:ext cx="2565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966231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6925014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0833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0984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515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442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0150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0931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6622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1999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83890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632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0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77604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representation of data bars to display categories with the highest and lowest expense amount.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37100" y="3178334"/>
          <a:ext cx="2717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3053525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8001550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787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25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459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698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81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9392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5543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1601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83890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089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1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wise expense of each category(pivot table).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8650" y="3269774"/>
          <a:ext cx="33147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37624867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34425884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2417710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2450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8499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811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0903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6494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63286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4773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2 categories with higher expenses for each of the 6 months.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17750" y="3178334"/>
          <a:ext cx="75565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02377106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3508915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62218747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50805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8283044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43941881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41312093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71402532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2168979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761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4467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470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4362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9900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824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9870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5206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83890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69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3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550011"/>
          </a:xfrm>
        </p:spPr>
        <p:txBody>
          <a:bodyPr>
            <a:normAutofit fontScale="90000"/>
          </a:bodyPr>
          <a:lstStyle/>
          <a:p>
            <a:r>
              <a:rPr lang="en-US" dirty="0"/>
              <a:t>How much is spent in each month against different items of </a:t>
            </a:r>
            <a:r>
              <a:rPr lang="en-US" dirty="0" err="1"/>
              <a:t>Entertainment,Food</a:t>
            </a:r>
            <a:r>
              <a:rPr lang="en-US" dirty="0"/>
              <a:t> and Shopping categories(pivot table).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14900" y="2263934"/>
          <a:ext cx="23622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7335974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0982893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897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03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648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70443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4562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3027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2857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251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7046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7451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5495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7108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040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3600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885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4413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5608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615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25640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716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Contents: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Part-1: Pivot tables &amp; pivot charts</a:t>
            </a:r>
          </a:p>
          <a:p>
            <a:r>
              <a:rPr lang="en-US" dirty="0" smtClean="0"/>
              <a:t>Different items of each category</a:t>
            </a:r>
          </a:p>
          <a:p>
            <a:r>
              <a:rPr lang="en-US" dirty="0" smtClean="0"/>
              <a:t>Part-2: Expense details</a:t>
            </a:r>
          </a:p>
          <a:p>
            <a:r>
              <a:rPr lang="en-US" dirty="0" smtClean="0"/>
              <a:t>Monthly spent for each category</a:t>
            </a:r>
          </a:p>
          <a:p>
            <a:r>
              <a:rPr lang="en-US" dirty="0" smtClean="0"/>
              <a:t>Part-3: Recommendation for </a:t>
            </a:r>
            <a:r>
              <a:rPr lang="en-US" dirty="0" err="1" smtClean="0"/>
              <a:t>nithin</a:t>
            </a:r>
            <a:r>
              <a:rPr lang="en-US" dirty="0" smtClean="0"/>
              <a:t> for increasing his savings with reasons.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27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which months have the highest amount spent for movies and dining out.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3650" y="3544094"/>
          <a:ext cx="4584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78873205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793385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18572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6508548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580532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206653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678352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3357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27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Dining out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996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4955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860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9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on the essential and less essential items and </a:t>
            </a:r>
            <a:r>
              <a:rPr lang="en-US" dirty="0" err="1"/>
              <a:t>analyse</a:t>
            </a:r>
            <a:r>
              <a:rPr lang="en-US" dirty="0"/>
              <a:t> the expenses.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35300" y="2172494"/>
          <a:ext cx="61214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3581569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580873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308788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6703882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515616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 Details for last 6 months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Part 2, Task 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0305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Month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Items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Expense (INR)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Type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0649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Food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Dining out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1,000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0176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Doctor and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Mother's doctor visit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1,300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2743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Doctor and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Mother's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3053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Foodgrains and cereals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281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Oil and spices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0921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Bread and bakery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8164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Vegetables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4530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Fruit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6166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Ticket and Bills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Railway Monthly Ticket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3707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Shopping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Shirts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Non-Essential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3726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Ticket and Bills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Gas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9771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Food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Online Food order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7431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Food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Chips and fries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5460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Ticket and Bills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House help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1275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Ticket and Bills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Electricity bill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9696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Movie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Non-Essential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4811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Miscellaneous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Miscellaneous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Non-Essential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427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February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Doctor and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Mother's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Essential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554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9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3247"/>
          </a:xfrm>
        </p:spPr>
        <p:txBody>
          <a:bodyPr/>
          <a:lstStyle/>
          <a:p>
            <a:r>
              <a:rPr lang="en-US" dirty="0"/>
              <a:t>Recommendation for </a:t>
            </a:r>
            <a:r>
              <a:rPr lang="en-US" dirty="0" err="1"/>
              <a:t>nithin</a:t>
            </a:r>
            <a:r>
              <a:rPr lang="en-US" dirty="0"/>
              <a:t> for increasing his savings with reasons.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35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727200"/>
          <a:ext cx="10515599" cy="3405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837">
                  <a:extLst>
                    <a:ext uri="{9D8B030D-6E8A-4147-A177-3AD203B41FA5}">
                      <a16:colId xmlns:a16="http://schemas.microsoft.com/office/drawing/2014/main" val="1959757810"/>
                    </a:ext>
                  </a:extLst>
                </a:gridCol>
                <a:gridCol w="9529762">
                  <a:extLst>
                    <a:ext uri="{9D8B030D-6E8A-4147-A177-3AD203B41FA5}">
                      <a16:colId xmlns:a16="http://schemas.microsoft.com/office/drawing/2014/main" val="610446742"/>
                    </a:ext>
                  </a:extLst>
                </a:gridCol>
              </a:tblGrid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Part 3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Recommendation for nithin for increasing his savings with reasons.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3688749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A.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Track Essential vs. Non-essential Expenses: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0934294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Essential: Includes necessities like groceries, rent, and utilities.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7555116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Non-essential: Includes dining out, entertainment, or luxury purchases.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0797747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Recommendation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Prioritize essential expenses and aim to reduce non-essential spending. For example, if dining out is frequent, reducing it by cooking more at home could lead to immediate savings.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566769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B.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a Budget: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4096964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monthly budget can control spending across different categories. Tracking actual expenses against the budget ensures you stay within limits.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0920159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Recommendation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Set a realistic limit for non-essential categories such as dining, entertainment, or subscriptions. Any savings from these categories can directly contribute to increased savings.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5834533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C.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Identify High Spending Months: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9317091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February shows a higher-than-usual expense (₹15,620).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758054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Recommendation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Review the specific expenses from February to check for any one-time or non-essential expenses that can be avoided in future months. This could prevent overspending in the future.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2112577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D.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Increase Automated Savings: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0316158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Consider setting up automated transfers to a savings account. This ensures that savings happen first before spending.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1369479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Recommendation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Allocate a fixed percentage of income (e.g., 20%) to savings before any discretionary spending happens.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6843368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E.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Negotiate Bills: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4264528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Review recurring bills like subscriptions or services to see if they can be lowered or cancelled.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5976101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Recommendation</a:t>
                      </a:r>
                      <a:endParaRPr lang="en-IN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 services used infrequently (e.g., entertainment subscriptions), consider cancelling or switching to a more affordable plan.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4040888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Reason for the Recommendations: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2729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By reducing non-essential spending, setting budgets, and automating savings, Nithin will be able to better control cash flow and ensure that a larger portion of income goes toward savings.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0640630"/>
                  </a:ext>
                </a:extLst>
              </a:tr>
              <a:tr h="16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Additionally, reducing high or unnecessary expenditures during certain months can lead to more consistent savings across the board.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9996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12177" y="413238"/>
            <a:ext cx="8431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Recommendation for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nithin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for increasing his savings with reasons.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Part-1: Pivot tables &amp; pivot charts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3977"/>
            <a:ext cx="9144000" cy="694592"/>
          </a:xfrm>
        </p:spPr>
        <p:txBody>
          <a:bodyPr/>
          <a:lstStyle/>
          <a:p>
            <a:r>
              <a:rPr lang="en-US" dirty="0" smtClean="0"/>
              <a:t>Different items of each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591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Task1:-How much is spent for each category(pivot table)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483642"/>
              </p:ext>
            </p:extLst>
          </p:nvPr>
        </p:nvGraphicFramePr>
        <p:xfrm>
          <a:off x="989668" y="1987064"/>
          <a:ext cx="2088571" cy="438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267">
                  <a:extLst>
                    <a:ext uri="{9D8B030D-6E8A-4147-A177-3AD203B41FA5}">
                      <a16:colId xmlns:a16="http://schemas.microsoft.com/office/drawing/2014/main" val="1633379584"/>
                    </a:ext>
                  </a:extLst>
                </a:gridCol>
                <a:gridCol w="924304">
                  <a:extLst>
                    <a:ext uri="{9D8B030D-6E8A-4147-A177-3AD203B41FA5}">
                      <a16:colId xmlns:a16="http://schemas.microsoft.com/office/drawing/2014/main" val="3065067305"/>
                    </a:ext>
                  </a:extLst>
                </a:gridCol>
              </a:tblGrid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Row Labels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Sum of Expense (INR)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3304482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Doctor and Medicine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4000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871908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Mother's doctor visit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371368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Mother's medicine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2700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5737279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Entertainment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12000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5926833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Movie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3007718"/>
                  </a:ext>
                </a:extLst>
              </a:tr>
              <a:tr h="12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North Bengal Trip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6182441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Outing with friends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8107089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Food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4940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5894531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Chips and fries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1938669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Dining out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2650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435089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Online Food order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1780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7416418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Grocery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30990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0533630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Beverages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860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6274343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Bread and bakery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4676076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Foodgrains and cereals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7660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848708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Fruit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3050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9899168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Oil and spices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8639945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Snacks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5440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2721082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Vegetables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661139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Miscellaneous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7720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9131195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Brother's tution fee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91651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Miscellaneous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5720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1212293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Sister's birthday gift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8668851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Shopping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813696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Shirts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8591936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Shoes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2700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7759937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Tshirt and Jeans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3229494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Ticket and Bills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16040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333765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Electricity bill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2940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3944799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1346919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House help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5391636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Railway Monthly Ticket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7802008"/>
                  </a:ext>
                </a:extLst>
              </a:tr>
              <a:tr h="12918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84390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224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6501"/>
              </p:ext>
            </p:extLst>
          </p:nvPr>
        </p:nvGraphicFramePr>
        <p:xfrm>
          <a:off x="502626" y="1268488"/>
          <a:ext cx="3009900" cy="1658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11539675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353417149"/>
                    </a:ext>
                  </a:extLst>
                </a:gridCol>
              </a:tblGrid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2612047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571.4285714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88210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6791588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8481069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Grocery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737.8571429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5430854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1102.857143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7661380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0871141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668.3333333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6258322"/>
                  </a:ext>
                </a:extLst>
              </a:tr>
              <a:tr h="184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835.5445545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139465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606556"/>
              </p:ext>
            </p:extLst>
          </p:nvPr>
        </p:nvGraphicFramePr>
        <p:xfrm>
          <a:off x="4015152" y="12684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7913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Visually represent amount spent against each category is what percentage of the total expense amount(pivot chart)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3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2:- How much is spent on different items of each category(Pivot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06051" y="1825621"/>
          <a:ext cx="337989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897">
                  <a:extLst>
                    <a:ext uri="{9D8B030D-6E8A-4147-A177-3AD203B41FA5}">
                      <a16:colId xmlns:a16="http://schemas.microsoft.com/office/drawing/2014/main" val="3570839885"/>
                    </a:ext>
                  </a:extLst>
                </a:gridCol>
                <a:gridCol w="996062">
                  <a:extLst>
                    <a:ext uri="{9D8B030D-6E8A-4147-A177-3AD203B41FA5}">
                      <a16:colId xmlns:a16="http://schemas.microsoft.com/office/drawing/2014/main" val="1452107848"/>
                    </a:ext>
                  </a:extLst>
                </a:gridCol>
                <a:gridCol w="1163938">
                  <a:extLst>
                    <a:ext uri="{9D8B030D-6E8A-4147-A177-3AD203B41FA5}">
                      <a16:colId xmlns:a16="http://schemas.microsoft.com/office/drawing/2014/main" val="44313675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Category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Expense (INR)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875346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Beverages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632169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Bread and bakery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772326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Brother's tution fee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09668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Chips and fries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733177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Dining out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652029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Electricity bill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2604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Foodgrains and cereals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72170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Fruit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26918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14710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 help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91113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Miscellaneous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410439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Mother's doctor visit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18372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Mother's medicine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764396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963849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North Bengal Trip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599150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Oil and spices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886829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Online Food order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87224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Outing with friends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572024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Railway Monthly Ticket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205707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Shirts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084611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91571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Sister's birthday gift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63145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Snacks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5440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15165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Tshirt and Jeans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96621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Vegetables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9390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393803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84390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203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0763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Visually represent the amount spent on different items of Entertainment and tickets and bills category(pivot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991494"/>
              </p:ext>
            </p:extLst>
          </p:nvPr>
        </p:nvGraphicFramePr>
        <p:xfrm>
          <a:off x="838200" y="2224454"/>
          <a:ext cx="2794000" cy="1439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3845976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584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25094718"/>
                    </a:ext>
                  </a:extLst>
                </a:gridCol>
              </a:tblGrid>
              <a:tr h="5106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7175287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Brother's tution fee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4608545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Electricity bill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880724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4745675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Railway Monthly Ticket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3047334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8940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8134075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20898"/>
              </p:ext>
            </p:extLst>
          </p:nvPr>
        </p:nvGraphicFramePr>
        <p:xfrm>
          <a:off x="3897923" y="22244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7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money has been spent </a:t>
            </a:r>
            <a:r>
              <a:rPr lang="en-US" dirty="0" err="1" smtClean="0"/>
              <a:t>agains</a:t>
            </a:r>
            <a:r>
              <a:rPr lang="en-US" dirty="0" smtClean="0"/>
              <a:t> different items of each category(pivot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7176"/>
              </p:ext>
            </p:extLst>
          </p:nvPr>
        </p:nvGraphicFramePr>
        <p:xfrm>
          <a:off x="3036164" y="1957510"/>
          <a:ext cx="3288548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6926">
                  <a:extLst>
                    <a:ext uri="{9D8B030D-6E8A-4147-A177-3AD203B41FA5}">
                      <a16:colId xmlns:a16="http://schemas.microsoft.com/office/drawing/2014/main" val="967273138"/>
                    </a:ext>
                  </a:extLst>
                </a:gridCol>
                <a:gridCol w="1132480">
                  <a:extLst>
                    <a:ext uri="{9D8B030D-6E8A-4147-A177-3AD203B41FA5}">
                      <a16:colId xmlns:a16="http://schemas.microsoft.com/office/drawing/2014/main" val="1765534005"/>
                    </a:ext>
                  </a:extLst>
                </a:gridCol>
                <a:gridCol w="969142">
                  <a:extLst>
                    <a:ext uri="{9D8B030D-6E8A-4147-A177-3AD203B41FA5}">
                      <a16:colId xmlns:a16="http://schemas.microsoft.com/office/drawing/2014/main" val="1957709991"/>
                    </a:ext>
                  </a:extLst>
                </a:gridCol>
              </a:tblGrid>
              <a:tr h="27440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Row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Expense (INR)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Count of Category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477767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Beverages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1402397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Bread and bakery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291609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Brother's tution fee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1316196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Chips and fries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4440705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Dining out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836879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Electricity bill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370550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Foodgrains and cereals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937480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Fruit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0674833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Gas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6461181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House help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8821486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Miscellaneous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2993755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Mother's doctor visit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1984674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Mother's medicine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3728873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Movie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9207686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North Bengal Trip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0450905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Oil and spices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279800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Online Food order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1780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9328226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Outing with friends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1965355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Railway Monthly Ticket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037823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Shirts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7665884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Shoes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535077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Sister's birthday gift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6511187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Snacks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329008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Tshirt and Jeans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866412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Vegetables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2488371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Grand Total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84390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101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5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4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data to display the data for Grocery items and shopping items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63128" y="1825630"/>
          <a:ext cx="1865744" cy="435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093">
                  <a:extLst>
                    <a:ext uri="{9D8B030D-6E8A-4147-A177-3AD203B41FA5}">
                      <a16:colId xmlns:a16="http://schemas.microsoft.com/office/drawing/2014/main" val="244597514"/>
                    </a:ext>
                  </a:extLst>
                </a:gridCol>
                <a:gridCol w="347115">
                  <a:extLst>
                    <a:ext uri="{9D8B030D-6E8A-4147-A177-3AD203B41FA5}">
                      <a16:colId xmlns:a16="http://schemas.microsoft.com/office/drawing/2014/main" val="2861860007"/>
                    </a:ext>
                  </a:extLst>
                </a:gridCol>
                <a:gridCol w="781009">
                  <a:extLst>
                    <a:ext uri="{9D8B030D-6E8A-4147-A177-3AD203B41FA5}">
                      <a16:colId xmlns:a16="http://schemas.microsoft.com/office/drawing/2014/main" val="1558941186"/>
                    </a:ext>
                  </a:extLst>
                </a:gridCol>
                <a:gridCol w="297527">
                  <a:extLst>
                    <a:ext uri="{9D8B030D-6E8A-4147-A177-3AD203B41FA5}">
                      <a16:colId xmlns:a16="http://schemas.microsoft.com/office/drawing/2014/main" val="3390096040"/>
                    </a:ext>
                  </a:extLst>
                </a:gridCol>
              </a:tblGrid>
              <a:tr h="1562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Month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Category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Items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Expense (INR)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423336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2486594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Oil and spices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800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161452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0509229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0060414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0366026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January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Shopping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Shirts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2000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4817662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1100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3080314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450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503665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300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2747627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Beverages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195481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1200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001907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400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43012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February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700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0385632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1,560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670298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Oil and spices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945960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650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897882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310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352611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67177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1600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5173251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0820634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Shopping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1700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037070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March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700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2902812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1200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063029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Oil and spices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640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79132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02819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Beverages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270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165516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630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8583306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1750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317011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997454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April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8154244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1250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5579162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Oil and spices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450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401616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11726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Beverages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763921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690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160074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1650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6918601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5090985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Snacks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1100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372927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May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Shopping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Shirts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339098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Beverages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9647850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Foodgrains and cereals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1050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4615692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Oil and spices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8783423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Bread and bakery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0344441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Vegetables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1690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184866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Grocery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Fruit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650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8528139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Shopping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Tshirt and Jeans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2500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9199559"/>
                  </a:ext>
                </a:extLst>
              </a:tr>
              <a:tr h="89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>
                          <a:effectLst/>
                        </a:rPr>
                        <a:t>June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Shopping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u="none" strike="noStrike">
                          <a:effectLst/>
                        </a:rPr>
                        <a:t>Shoes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500" u="none" strike="noStrike" dirty="0">
                          <a:effectLst/>
                        </a:rPr>
                        <a:t>1000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59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1766</Words>
  <Application>Microsoft Office PowerPoint</Application>
  <PresentationFormat>Widescreen</PresentationFormat>
  <Paragraphs>879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Office Theme</vt:lpstr>
      <vt:lpstr>Data Visualization</vt:lpstr>
      <vt:lpstr>Contents:</vt:lpstr>
      <vt:lpstr>Part-1: Pivot tables &amp; pivot charts </vt:lpstr>
      <vt:lpstr> Task1:-How much is spent for each category(pivot table)  </vt:lpstr>
      <vt:lpstr>PowerPoint Presentation</vt:lpstr>
      <vt:lpstr>Task 2:- How much is spent on different items of each category(Pivot table)</vt:lpstr>
      <vt:lpstr>Visually represent the amount spent on different items of Entertainment and tickets and bills category(pivot table)</vt:lpstr>
      <vt:lpstr>How many times money has been spent agains different items of each category(pivot table)</vt:lpstr>
      <vt:lpstr>Filter the data to display the data for Grocery items and shopping items</vt:lpstr>
      <vt:lpstr>What amount is spent on each item of the categories with highest and 2nd highest expense amount(pivot table)</vt:lpstr>
      <vt:lpstr>Visually represent the data with data bars(Conditional formatting)</vt:lpstr>
      <vt:lpstr>Part-2: Expense details </vt:lpstr>
      <vt:lpstr>Month wise trend of expenses (pivot table).</vt:lpstr>
      <vt:lpstr>Visually represent the month Nithin spent most</vt:lpstr>
      <vt:lpstr>Category wise expenses(pivot table)</vt:lpstr>
      <vt:lpstr>visual representation of data bars to display categories with the highest and lowest expense amount.</vt:lpstr>
      <vt:lpstr>Month wise expense of each category(pivot table).</vt:lpstr>
      <vt:lpstr>Find out 2 categories with higher expenses for each of the 6 months.</vt:lpstr>
      <vt:lpstr>How much is spent in each month against different items of Entertainment,Food and Shopping categories(pivot table).</vt:lpstr>
      <vt:lpstr>Find out which months have the highest amount spent for movies and dining out.</vt:lpstr>
      <vt:lpstr>Decide on the essential and less essential items and analyse the expenses. </vt:lpstr>
      <vt:lpstr>Part 3 </vt:lpstr>
      <vt:lpstr>PowerPoint Presentation</vt:lpstr>
    </vt:vector>
  </TitlesOfParts>
  <Company>HP™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Krishna Prajapati</dc:creator>
  <cp:lastModifiedBy>Krishna Prajapati</cp:lastModifiedBy>
  <cp:revision>6</cp:revision>
  <dcterms:created xsi:type="dcterms:W3CDTF">2024-10-02T08:30:38Z</dcterms:created>
  <dcterms:modified xsi:type="dcterms:W3CDTF">2024-10-02T09:20:22Z</dcterms:modified>
</cp:coreProperties>
</file>