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 id="2147483933" r:id="rId7"/>
  </p:sldMasterIdLst>
  <p:notesMasterIdLst>
    <p:notesMasterId r:id="rId23"/>
  </p:notesMasterIdLst>
  <p:handoutMasterIdLst>
    <p:handoutMasterId r:id="rId24"/>
  </p:handoutMasterIdLst>
  <p:sldIdLst>
    <p:sldId id="256" r:id="rId8"/>
    <p:sldId id="384" r:id="rId9"/>
    <p:sldId id="264" r:id="rId10"/>
    <p:sldId id="265" r:id="rId11"/>
    <p:sldId id="378" r:id="rId12"/>
    <p:sldId id="392" r:id="rId13"/>
    <p:sldId id="379" r:id="rId14"/>
    <p:sldId id="389" r:id="rId15"/>
    <p:sldId id="387" r:id="rId16"/>
    <p:sldId id="382" r:id="rId17"/>
    <p:sldId id="388" r:id="rId18"/>
    <p:sldId id="391" r:id="rId19"/>
    <p:sldId id="390" r:id="rId20"/>
    <p:sldId id="271" r:id="rId21"/>
    <p:sldId id="273" r:id="rId22"/>
  </p:sldIdLst>
  <p:sldSz cx="12192000" cy="6858000"/>
  <p:notesSz cx="6858000" cy="9144000"/>
  <p:custDataLst>
    <p:tags r:id="rId2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0BAD"/>
    <a:srgbClr val="88D5ED"/>
    <a:srgbClr val="80B8D6"/>
    <a:srgbClr val="FF7E83"/>
    <a:srgbClr val="FF6327"/>
    <a:srgbClr val="01D1D0"/>
    <a:srgbClr val="E6E7E7"/>
    <a:srgbClr val="0070AD"/>
    <a:srgbClr val="7F7F7F"/>
    <a:srgbClr val="6D64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937" autoAdjust="0"/>
  </p:normalViewPr>
  <p:slideViewPr>
    <p:cSldViewPr>
      <p:cViewPr varScale="1">
        <p:scale>
          <a:sx n="70" d="100"/>
          <a:sy n="70" d="100"/>
        </p:scale>
        <p:origin x="6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24/06/2019</a:t>
            </a:fld>
            <a:endParaRPr lang="pt-PT" sz="10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24/06/2019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11</a:t>
            </a:fld>
            <a:endParaRPr lang="pt-BR" dirty="0"/>
          </a:p>
        </p:txBody>
      </p:sp>
    </p:spTree>
    <p:extLst>
      <p:ext uri="{BB962C8B-B14F-4D97-AF65-F5344CB8AC3E}">
        <p14:creationId xmlns:p14="http://schemas.microsoft.com/office/powerpoint/2010/main" val="1916367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0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t-BR" sz="100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736949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15</a:t>
            </a:fld>
            <a:endParaRPr lang="pt-BR" dirty="0"/>
          </a:p>
        </p:txBody>
      </p:sp>
    </p:spTree>
    <p:extLst>
      <p:ext uri="{BB962C8B-B14F-4D97-AF65-F5344CB8AC3E}">
        <p14:creationId xmlns:p14="http://schemas.microsoft.com/office/powerpoint/2010/main" val="350498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415257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a:t>
            </a:fld>
            <a:endParaRPr lang="pt-BR" dirty="0"/>
          </a:p>
        </p:txBody>
      </p:sp>
    </p:spTree>
    <p:extLst>
      <p:ext uri="{BB962C8B-B14F-4D97-AF65-F5344CB8AC3E}">
        <p14:creationId xmlns:p14="http://schemas.microsoft.com/office/powerpoint/2010/main" val="48079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a:t>
            </a:fld>
            <a:endParaRPr lang="pt-BR" dirty="0"/>
          </a:p>
        </p:txBody>
      </p:sp>
    </p:spTree>
    <p:extLst>
      <p:ext uri="{BB962C8B-B14F-4D97-AF65-F5344CB8AC3E}">
        <p14:creationId xmlns:p14="http://schemas.microsoft.com/office/powerpoint/2010/main" val="3895446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a:t>
            </a:fld>
            <a:endParaRPr lang="pt-BR" dirty="0"/>
          </a:p>
        </p:txBody>
      </p:sp>
    </p:spTree>
    <p:extLst>
      <p:ext uri="{BB962C8B-B14F-4D97-AF65-F5344CB8AC3E}">
        <p14:creationId xmlns:p14="http://schemas.microsoft.com/office/powerpoint/2010/main" val="2864131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a:t>
            </a:fld>
            <a:endParaRPr lang="pt-BR" dirty="0"/>
          </a:p>
        </p:txBody>
      </p:sp>
    </p:spTree>
    <p:extLst>
      <p:ext uri="{BB962C8B-B14F-4D97-AF65-F5344CB8AC3E}">
        <p14:creationId xmlns:p14="http://schemas.microsoft.com/office/powerpoint/2010/main" val="45147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7</a:t>
            </a:fld>
            <a:endParaRPr lang="pt-BR" dirty="0"/>
          </a:p>
        </p:txBody>
      </p:sp>
    </p:spTree>
    <p:extLst>
      <p:ext uri="{BB962C8B-B14F-4D97-AF65-F5344CB8AC3E}">
        <p14:creationId xmlns:p14="http://schemas.microsoft.com/office/powerpoint/2010/main" val="314072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dirty="0"/>
          </a:p>
        </p:txBody>
      </p:sp>
    </p:spTree>
    <p:extLst>
      <p:ext uri="{BB962C8B-B14F-4D97-AF65-F5344CB8AC3E}">
        <p14:creationId xmlns:p14="http://schemas.microsoft.com/office/powerpoint/2010/main" val="2029880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10</a:t>
            </a:fld>
            <a:endParaRPr lang="pt-BR" dirty="0"/>
          </a:p>
        </p:txBody>
      </p:sp>
    </p:spTree>
    <p:extLst>
      <p:ext uri="{BB962C8B-B14F-4D97-AF65-F5344CB8AC3E}">
        <p14:creationId xmlns:p14="http://schemas.microsoft.com/office/powerpoint/2010/main" val="366508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sv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9.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2.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7.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8.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9.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1"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xmlns=""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xmlns=""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xmlns=""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xmlns=""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xmlns=""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xmlns=""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xmlns=""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xmlns=""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xmlns=""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xmlns=""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xmlns=""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3978096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165988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19" name="Object 1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4179604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190116543"/>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slideLayout" Target="../slideLayouts/slideLayout11.xml"/><Relationship Id="rId7" Type="http://schemas.openxmlformats.org/officeDocument/2006/relationships/vmlDrawing" Target="../drawings/vmlDrawing4.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4.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oleObject" Target="../embeddings/oleObject11.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ags" Target="../tags/tag16.xml"/><Relationship Id="rId5" Type="http://schemas.openxmlformats.org/officeDocument/2006/relationships/vmlDrawing" Target="../drawings/vmlDrawing11.v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30"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932"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p>
        </p:txBody>
      </p:sp>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51631531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2" pos="75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api.sap.com/shell/integr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help.sap.com/viewer/368c481cd6954bdfa5d0435479fd4eaf/Cloud/en-US/55325f2a722c4f67bb7752b369b09ff8.html?q=adapters"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194" y="2637000"/>
            <a:ext cx="7056012" cy="484307"/>
          </a:xfrm>
        </p:spPr>
        <p:txBody>
          <a:bodyPr/>
          <a:lstStyle/>
          <a:p>
            <a:r>
              <a:rPr lang="en-US" dirty="0"/>
              <a:t>SAP Cloud Platform Integration Overview</a:t>
            </a:r>
            <a:endParaRPr lang="en-GB" dirty="0"/>
          </a:p>
        </p:txBody>
      </p:sp>
      <p:sp>
        <p:nvSpPr>
          <p:cNvPr id="3" name="Subtitle 2"/>
          <p:cNvSpPr>
            <a:spLocks noGrp="1"/>
          </p:cNvSpPr>
          <p:nvPr>
            <p:ph type="subTitle" idx="1"/>
          </p:nvPr>
        </p:nvSpPr>
        <p:spPr>
          <a:xfrm>
            <a:off x="407988" y="3357000"/>
            <a:ext cx="4774257" cy="1223963"/>
          </a:xfrm>
        </p:spPr>
        <p:txBody>
          <a:bodyPr/>
          <a:lstStyle/>
          <a:p>
            <a:r>
              <a:rPr lang="en-US" dirty="0"/>
              <a:t>Bangalore</a:t>
            </a:r>
            <a:r>
              <a:rPr lang="en-US"/>
              <a:t>, </a:t>
            </a:r>
            <a:r>
              <a:rPr lang="en-US" smtClean="0"/>
              <a:t>Binod </a:t>
            </a:r>
            <a:r>
              <a:rPr lang="en-US" dirty="0"/>
              <a:t>&amp; Raj</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7.1 Discover - Prepackaged CPI contents</a:t>
            </a:r>
            <a:endParaRPr lang="en-GB" b="1" dirty="0"/>
          </a:p>
        </p:txBody>
      </p:sp>
      <p:sp>
        <p:nvSpPr>
          <p:cNvPr id="6" name="Rectangle 5">
            <a:extLst>
              <a:ext uri="{FF2B5EF4-FFF2-40B4-BE49-F238E27FC236}">
                <a16:creationId xmlns:a16="http://schemas.microsoft.com/office/drawing/2014/main" xmlns="" id="{EB36DC33-F5B2-4E64-8C47-A2D2D4646A33}"/>
              </a:ext>
            </a:extLst>
          </p:cNvPr>
          <p:cNvSpPr/>
          <p:nvPr/>
        </p:nvSpPr>
        <p:spPr>
          <a:xfrm>
            <a:off x="227349" y="1275395"/>
            <a:ext cx="3708651" cy="452431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57756"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a:ln>
                  <a:noFill/>
                </a:ln>
                <a:solidFill>
                  <a:srgbClr val="00264A"/>
                </a:solidFill>
                <a:effectLst/>
                <a:uLnTx/>
                <a:uFillTx/>
                <a:latin typeface="Arial"/>
                <a:ea typeface="+mn-ea"/>
                <a:cs typeface="+mn-cs"/>
              </a:rPr>
              <a:t>SAP provided many pre-packaged </a:t>
            </a:r>
            <a:r>
              <a:rPr kumimoji="0" lang="en-IN" b="1" i="0" u="none" strike="noStrike" kern="0" cap="none" spc="0" normalizeH="0" baseline="0" noProof="0" dirty="0">
                <a:ln>
                  <a:noFill/>
                </a:ln>
                <a:solidFill>
                  <a:srgbClr val="00264A"/>
                </a:solidFill>
                <a:effectLst/>
                <a:uLnTx/>
                <a:uFillTx/>
                <a:latin typeface="Arial"/>
                <a:ea typeface="+mn-ea"/>
                <a:cs typeface="+mn-cs"/>
              </a:rPr>
              <a:t>APIs</a:t>
            </a:r>
            <a:r>
              <a:rPr kumimoji="0" lang="en-IN" b="0" i="0" u="none" strike="noStrike" kern="0" cap="none" spc="0" normalizeH="0" baseline="0" noProof="0" dirty="0">
                <a:ln>
                  <a:noFill/>
                </a:ln>
                <a:solidFill>
                  <a:srgbClr val="00264A"/>
                </a:solidFill>
                <a:effectLst/>
                <a:uLnTx/>
                <a:uFillTx/>
                <a:latin typeface="Arial"/>
                <a:ea typeface="+mn-ea"/>
                <a:cs typeface="+mn-cs"/>
              </a:rPr>
              <a:t> and </a:t>
            </a:r>
            <a:r>
              <a:rPr kumimoji="0" lang="en-IN" b="1" i="0" u="none" strike="noStrike" kern="0" cap="none" spc="0" normalizeH="0" baseline="0" noProof="0" dirty="0">
                <a:ln>
                  <a:noFill/>
                </a:ln>
                <a:solidFill>
                  <a:srgbClr val="00264A"/>
                </a:solidFill>
                <a:effectLst/>
                <a:uLnTx/>
                <a:uFillTx/>
                <a:latin typeface="Arial"/>
                <a:ea typeface="+mn-ea"/>
                <a:cs typeface="+mn-cs"/>
              </a:rPr>
              <a:t>Integration flows </a:t>
            </a:r>
            <a:r>
              <a:rPr kumimoji="0" lang="en-IN" b="0" i="0" u="none" strike="noStrike" kern="0" cap="none" spc="0" normalizeH="0" baseline="0" noProof="0" dirty="0">
                <a:ln>
                  <a:noFill/>
                </a:ln>
                <a:solidFill>
                  <a:srgbClr val="00264A"/>
                </a:solidFill>
                <a:effectLst/>
                <a:uLnTx/>
                <a:uFillTx/>
                <a:latin typeface="Arial"/>
                <a:ea typeface="+mn-ea"/>
                <a:cs typeface="+mn-cs"/>
              </a:rPr>
              <a:t>for many well know integrations need.</a:t>
            </a:r>
            <a:br>
              <a:rPr kumimoji="0" lang="en-IN" b="0" i="0" u="none" strike="noStrike" kern="0" cap="none" spc="0" normalizeH="0" baseline="0" noProof="0" dirty="0">
                <a:ln>
                  <a:noFill/>
                </a:ln>
                <a:solidFill>
                  <a:srgbClr val="00264A"/>
                </a:solidFill>
                <a:effectLst/>
                <a:uLnTx/>
                <a:uFillTx/>
                <a:latin typeface="Arial"/>
                <a:ea typeface="+mn-ea"/>
                <a:cs typeface="+mn-cs"/>
              </a:rPr>
            </a:br>
            <a:endParaRPr kumimoji="0" lang="en-IN" b="0" i="0" u="none" strike="noStrike" kern="0" cap="none" spc="0" normalizeH="0" baseline="0" noProof="0" dirty="0">
              <a:ln>
                <a:noFill/>
              </a:ln>
              <a:solidFill>
                <a:srgbClr val="00264A"/>
              </a:solidFill>
              <a:effectLst/>
              <a:uLnTx/>
              <a:uFillTx/>
              <a:latin typeface="Arial"/>
              <a:ea typeface="+mn-ea"/>
              <a:cs typeface="+mn-cs"/>
            </a:endParaRPr>
          </a:p>
          <a:p>
            <a:pPr marL="800100" lvl="1" indent="-342900" algn="just" defTabSz="957756">
              <a:buFont typeface="Wingdings" panose="05000000000000000000" pitchFamily="2" charset="2"/>
              <a:buChar char="Ø"/>
            </a:pPr>
            <a:r>
              <a:rPr kumimoji="0" lang="en-IN" b="0" i="0" u="none" strike="noStrike" kern="0" cap="none" spc="0" normalizeH="0" baseline="0" noProof="0" dirty="0">
                <a:ln>
                  <a:noFill/>
                </a:ln>
                <a:solidFill>
                  <a:srgbClr val="00264A"/>
                </a:solidFill>
                <a:effectLst/>
                <a:uLnTx/>
                <a:uFillTx/>
                <a:latin typeface="Arial"/>
                <a:ea typeface="+mn-ea"/>
                <a:cs typeface="+mn-cs"/>
              </a:rPr>
              <a:t>It helps client to jump-start integration projects and quickly complete productive scenarios.</a:t>
            </a:r>
          </a:p>
          <a:p>
            <a:pPr marL="800100" lvl="1" indent="-342900" algn="just" defTabSz="957756">
              <a:buFont typeface="Wingdings" panose="05000000000000000000" pitchFamily="2" charset="2"/>
              <a:buChar char="Ø"/>
            </a:pPr>
            <a:r>
              <a:rPr kumimoji="0" lang="en-IN" b="0" i="0" u="none" strike="noStrike" kern="0" cap="none" spc="0" normalizeH="0" baseline="0" noProof="0" dirty="0">
                <a:ln>
                  <a:noFill/>
                </a:ln>
                <a:solidFill>
                  <a:srgbClr val="00264A"/>
                </a:solidFill>
                <a:effectLst/>
                <a:uLnTx/>
                <a:uFillTx/>
                <a:latin typeface="Arial"/>
                <a:ea typeface="+mn-ea"/>
                <a:cs typeface="+mn-cs"/>
              </a:rPr>
              <a:t>It is more reliable since SAP understands its products and integration need.</a:t>
            </a:r>
          </a:p>
          <a:p>
            <a:pPr marL="800100" lvl="1" indent="-342900" algn="just" defTabSz="957756">
              <a:buFont typeface="Wingdings" panose="05000000000000000000" pitchFamily="2" charset="2"/>
              <a:buChar char="Ø"/>
            </a:pPr>
            <a:r>
              <a:rPr kumimoji="0" lang="en-IN" b="0" i="0" u="none" strike="noStrike" kern="0" cap="none" spc="0" normalizeH="0" baseline="0" noProof="0" dirty="0">
                <a:ln>
                  <a:noFill/>
                </a:ln>
                <a:solidFill>
                  <a:srgbClr val="00264A"/>
                </a:solidFill>
                <a:effectLst/>
                <a:uLnTx/>
                <a:uFillTx/>
                <a:latin typeface="Arial"/>
                <a:ea typeface="+mn-ea"/>
                <a:cs typeface="+mn-cs"/>
              </a:rPr>
              <a:t>Most of the times it is like plug and play for the client with minimal build and testing.</a:t>
            </a:r>
          </a:p>
        </p:txBody>
      </p:sp>
      <p:sp>
        <p:nvSpPr>
          <p:cNvPr id="7" name="Rectangle 6">
            <a:extLst>
              <a:ext uri="{FF2B5EF4-FFF2-40B4-BE49-F238E27FC236}">
                <a16:creationId xmlns:a16="http://schemas.microsoft.com/office/drawing/2014/main" xmlns="" id="{F2C456F8-59CA-41D4-847A-ECDED26611BC}"/>
              </a:ext>
            </a:extLst>
          </p:cNvPr>
          <p:cNvSpPr/>
          <p:nvPr/>
        </p:nvSpPr>
        <p:spPr>
          <a:xfrm>
            <a:off x="712242" y="5973489"/>
            <a:ext cx="3248005" cy="430887"/>
          </a:xfrm>
          <a:prstGeom prst="rect">
            <a:avLst/>
          </a:prstGeom>
        </p:spPr>
        <p:txBody>
          <a:bodyPr wrap="none">
            <a:spAutoFit/>
          </a:bodyPr>
          <a:lstStyle/>
          <a:p>
            <a:r>
              <a:rPr lang="en-IN" sz="1100" b="1" dirty="0">
                <a:solidFill>
                  <a:schemeClr val="tx2">
                    <a:lumMod val="75000"/>
                    <a:lumOff val="25000"/>
                  </a:schemeClr>
                </a:solidFill>
                <a:hlinkClick r:id="rId3"/>
              </a:rPr>
              <a:t>https://api.sap.com/</a:t>
            </a:r>
            <a:endParaRPr lang="en-IN" sz="1100" b="1" dirty="0">
              <a:solidFill>
                <a:schemeClr val="tx2">
                  <a:lumMod val="75000"/>
                  <a:lumOff val="25000"/>
                </a:schemeClr>
              </a:solidFill>
            </a:endParaRPr>
          </a:p>
          <a:p>
            <a:r>
              <a:rPr lang="en-IN" sz="1100" b="1" dirty="0">
                <a:solidFill>
                  <a:schemeClr val="tx2">
                    <a:lumMod val="75000"/>
                    <a:lumOff val="25000"/>
                  </a:schemeClr>
                </a:solidFill>
                <a:hlinkClick r:id="rId4"/>
              </a:rPr>
              <a:t>https://api.sap.com/shell/integration</a:t>
            </a:r>
            <a:endParaRPr lang="en-IN" sz="1100" b="1" dirty="0">
              <a:solidFill>
                <a:schemeClr val="tx2">
                  <a:lumMod val="75000"/>
                  <a:lumOff val="25000"/>
                </a:schemeClr>
              </a:solidFill>
            </a:endParaRPr>
          </a:p>
        </p:txBody>
      </p:sp>
      <p:pic>
        <p:nvPicPr>
          <p:cNvPr id="2" name="Picture 1">
            <a:extLst>
              <a:ext uri="{FF2B5EF4-FFF2-40B4-BE49-F238E27FC236}">
                <a16:creationId xmlns:a16="http://schemas.microsoft.com/office/drawing/2014/main" xmlns="" id="{331D3356-B5EB-4CC9-BDC1-D672EBBA31B2}"/>
              </a:ext>
            </a:extLst>
          </p:cNvPr>
          <p:cNvPicPr>
            <a:picLocks noChangeAspect="1"/>
          </p:cNvPicPr>
          <p:nvPr/>
        </p:nvPicPr>
        <p:blipFill>
          <a:blip r:embed="rId5"/>
          <a:stretch>
            <a:fillRect/>
          </a:stretch>
        </p:blipFill>
        <p:spPr>
          <a:xfrm>
            <a:off x="4104299" y="982105"/>
            <a:ext cx="7860352" cy="5110894"/>
          </a:xfrm>
          <a:prstGeom prst="rect">
            <a:avLst/>
          </a:prstGeom>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150244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7.2 Design – Integration Content</a:t>
            </a:r>
          </a:p>
        </p:txBody>
      </p:sp>
      <p:pic>
        <p:nvPicPr>
          <p:cNvPr id="2" name="Picture 1">
            <a:extLst>
              <a:ext uri="{FF2B5EF4-FFF2-40B4-BE49-F238E27FC236}">
                <a16:creationId xmlns:a16="http://schemas.microsoft.com/office/drawing/2014/main" xmlns="" id="{AF23FFE9-CB78-4A09-AE3F-F00BAB03503D}"/>
              </a:ext>
            </a:extLst>
          </p:cNvPr>
          <p:cNvPicPr>
            <a:picLocks noChangeAspect="1"/>
          </p:cNvPicPr>
          <p:nvPr/>
        </p:nvPicPr>
        <p:blipFill>
          <a:blip r:embed="rId3"/>
          <a:stretch>
            <a:fillRect/>
          </a:stretch>
        </p:blipFill>
        <p:spPr>
          <a:xfrm>
            <a:off x="4296000" y="981000"/>
            <a:ext cx="7765121" cy="5431283"/>
          </a:xfrm>
          <a:prstGeom prst="rect">
            <a:avLst/>
          </a:prstGeom>
        </p:spPr>
      </p:pic>
      <p:sp>
        <p:nvSpPr>
          <p:cNvPr id="3" name="Rectangle 2">
            <a:extLst>
              <a:ext uri="{FF2B5EF4-FFF2-40B4-BE49-F238E27FC236}">
                <a16:creationId xmlns:a16="http://schemas.microsoft.com/office/drawing/2014/main" xmlns="" id="{8C2427E6-03CD-482A-95D6-2805ADDC811C}"/>
              </a:ext>
            </a:extLst>
          </p:cNvPr>
          <p:cNvSpPr/>
          <p:nvPr/>
        </p:nvSpPr>
        <p:spPr>
          <a:xfrm>
            <a:off x="227844" y="1773000"/>
            <a:ext cx="3854104" cy="3693319"/>
          </a:xfrm>
          <a:prstGeom prst="rect">
            <a:avLst/>
          </a:prstGeom>
          <a:ln>
            <a:solidFill>
              <a:schemeClr val="accent2">
                <a:lumMod val="75000"/>
              </a:schemeClr>
            </a:solidFill>
          </a:ln>
        </p:spPr>
        <p:txBody>
          <a:bodyPr wrap="square">
            <a:spAutoFit/>
          </a:bodyPr>
          <a:lstStyle/>
          <a:p>
            <a:pPr marL="285750" indent="-285750">
              <a:buFont typeface="Wingdings" panose="05000000000000000000" pitchFamily="2" charset="2"/>
              <a:buChar char="§"/>
            </a:pPr>
            <a:r>
              <a:rPr lang="en-IN" dirty="0"/>
              <a:t>Flexible design pipeline</a:t>
            </a:r>
          </a:p>
          <a:p>
            <a:pPr marL="285750" indent="-285750">
              <a:buFont typeface="Wingdings" panose="05000000000000000000" pitchFamily="2" charset="2"/>
              <a:buChar char="§"/>
            </a:pPr>
            <a:r>
              <a:rPr lang="en-IN" dirty="0"/>
              <a:t>Independent and reusable process steps</a:t>
            </a:r>
          </a:p>
          <a:p>
            <a:pPr marL="285750" indent="-285750">
              <a:buFont typeface="Wingdings" panose="05000000000000000000" pitchFamily="2" charset="2"/>
              <a:buChar char="§"/>
            </a:pPr>
            <a:r>
              <a:rPr lang="en-IN" dirty="0"/>
              <a:t>40+ different steps available</a:t>
            </a:r>
          </a:p>
          <a:p>
            <a:pPr marL="742950" lvl="1" indent="-285750">
              <a:buFont typeface="Wingdings" panose="05000000000000000000" pitchFamily="2" charset="2"/>
              <a:buChar char="q"/>
            </a:pPr>
            <a:r>
              <a:rPr lang="en-IN" dirty="0"/>
              <a:t>Message Transformation</a:t>
            </a:r>
          </a:p>
          <a:p>
            <a:pPr marL="742950" lvl="1" indent="-285750">
              <a:buFont typeface="Wingdings" panose="05000000000000000000" pitchFamily="2" charset="2"/>
              <a:buChar char="q"/>
            </a:pPr>
            <a:r>
              <a:rPr lang="en-IN" dirty="0"/>
              <a:t>Message Mapping</a:t>
            </a:r>
          </a:p>
          <a:p>
            <a:pPr marL="742950" lvl="1" indent="-285750">
              <a:buFont typeface="Wingdings" panose="05000000000000000000" pitchFamily="2" charset="2"/>
              <a:buChar char="q"/>
            </a:pPr>
            <a:r>
              <a:rPr lang="en-IN" dirty="0"/>
              <a:t>Message Routing</a:t>
            </a:r>
          </a:p>
          <a:p>
            <a:pPr marL="742950" lvl="1" indent="-285750">
              <a:buFont typeface="Wingdings" panose="05000000000000000000" pitchFamily="2" charset="2"/>
              <a:buChar char="q"/>
            </a:pPr>
            <a:r>
              <a:rPr lang="en-IN" dirty="0"/>
              <a:t>Security Elements</a:t>
            </a:r>
          </a:p>
          <a:p>
            <a:pPr marL="742950" lvl="1" indent="-285750">
              <a:buFont typeface="Wingdings" panose="05000000000000000000" pitchFamily="2" charset="2"/>
              <a:buChar char="q"/>
            </a:pPr>
            <a:r>
              <a:rPr lang="en-IN" dirty="0"/>
              <a:t>Scripting</a:t>
            </a:r>
          </a:p>
          <a:p>
            <a:pPr marL="742950" lvl="1" indent="-285750">
              <a:buFont typeface="Wingdings" panose="05000000000000000000" pitchFamily="2" charset="2"/>
              <a:buChar char="q"/>
            </a:pPr>
            <a:r>
              <a:rPr lang="en-IN" dirty="0"/>
              <a:t>Tasks</a:t>
            </a:r>
          </a:p>
          <a:p>
            <a:pPr marL="742950" lvl="1" indent="-285750">
              <a:buFont typeface="Wingdings" panose="05000000000000000000" pitchFamily="2" charset="2"/>
              <a:buChar char="q"/>
            </a:pPr>
            <a:r>
              <a:rPr lang="en-IN" dirty="0"/>
              <a:t>Data Store Operations</a:t>
            </a:r>
          </a:p>
          <a:p>
            <a:pPr marL="742950" lvl="1" indent="-285750">
              <a:buFont typeface="Wingdings" panose="05000000000000000000" pitchFamily="2" charset="2"/>
              <a:buChar char="q"/>
            </a:pPr>
            <a:r>
              <a:rPr lang="en-IN" dirty="0"/>
              <a:t>Events</a:t>
            </a:r>
          </a:p>
          <a:p>
            <a:pPr marL="742950" lvl="1" indent="-285750">
              <a:buFont typeface="Wingdings" panose="05000000000000000000" pitchFamily="2" charset="2"/>
              <a:buChar char="q"/>
            </a:pPr>
            <a:r>
              <a:rPr lang="en-IN" dirty="0"/>
              <a:t>Many more…</a:t>
            </a:r>
          </a:p>
        </p:txBody>
      </p:sp>
    </p:spTree>
    <p:extLst>
      <p:ext uri="{BB962C8B-B14F-4D97-AF65-F5344CB8AC3E}">
        <p14:creationId xmlns:p14="http://schemas.microsoft.com/office/powerpoint/2010/main" val="2374752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5DA060-81A0-4F38-B721-B8142066EC79}"/>
              </a:ext>
            </a:extLst>
          </p:cNvPr>
          <p:cNvSpPr>
            <a:spLocks noGrp="1"/>
          </p:cNvSpPr>
          <p:nvPr>
            <p:ph type="title"/>
          </p:nvPr>
        </p:nvSpPr>
        <p:spPr>
          <a:xfrm>
            <a:off x="227349" y="-99000"/>
            <a:ext cx="11125236" cy="1104900"/>
          </a:xfrm>
        </p:spPr>
        <p:txBody>
          <a:bodyPr/>
          <a:lstStyle/>
          <a:p>
            <a:r>
              <a:rPr lang="en-GB" b="1" dirty="0"/>
              <a:t>  Design - </a:t>
            </a:r>
            <a:r>
              <a:rPr lang="en-IN" b="1" dirty="0"/>
              <a:t>Connectivity Protocols</a:t>
            </a:r>
          </a:p>
        </p:txBody>
      </p:sp>
      <p:pic>
        <p:nvPicPr>
          <p:cNvPr id="5" name="Picture 4">
            <a:extLst>
              <a:ext uri="{FF2B5EF4-FFF2-40B4-BE49-F238E27FC236}">
                <a16:creationId xmlns:a16="http://schemas.microsoft.com/office/drawing/2014/main" xmlns="" id="{7044842B-D957-4F89-964D-81045C586E6C}"/>
              </a:ext>
            </a:extLst>
          </p:cNvPr>
          <p:cNvPicPr>
            <a:picLocks noChangeAspect="1"/>
          </p:cNvPicPr>
          <p:nvPr/>
        </p:nvPicPr>
        <p:blipFill>
          <a:blip r:embed="rId2"/>
          <a:stretch>
            <a:fillRect/>
          </a:stretch>
        </p:blipFill>
        <p:spPr>
          <a:xfrm>
            <a:off x="504585" y="686109"/>
            <a:ext cx="10848000" cy="5262891"/>
          </a:xfrm>
          <a:prstGeom prst="rect">
            <a:avLst/>
          </a:prstGeom>
        </p:spPr>
      </p:pic>
      <p:sp>
        <p:nvSpPr>
          <p:cNvPr id="6" name="Rectangle 5">
            <a:extLst>
              <a:ext uri="{FF2B5EF4-FFF2-40B4-BE49-F238E27FC236}">
                <a16:creationId xmlns:a16="http://schemas.microsoft.com/office/drawing/2014/main" xmlns="" id="{7BEE8812-9471-4B98-B721-957613DE5079}"/>
              </a:ext>
            </a:extLst>
          </p:cNvPr>
          <p:cNvSpPr/>
          <p:nvPr/>
        </p:nvSpPr>
        <p:spPr>
          <a:xfrm>
            <a:off x="120000" y="5949000"/>
            <a:ext cx="11808000" cy="877163"/>
          </a:xfrm>
          <a:prstGeom prst="rect">
            <a:avLst/>
          </a:prstGeom>
        </p:spPr>
        <p:txBody>
          <a:bodyPr wrap="square">
            <a:spAutoFit/>
          </a:bodyPr>
          <a:lstStyle/>
          <a:p>
            <a:pPr defTabSz="957756"/>
            <a:r>
              <a:rPr lang="en-IN" sz="1900" dirty="0">
                <a:solidFill>
                  <a:srgbClr val="00264A"/>
                </a:solidFill>
                <a:latin typeface="Benton Sans"/>
              </a:rPr>
              <a:t>Latest list of adapters can be checked from the below URL: </a:t>
            </a:r>
          </a:p>
          <a:p>
            <a:pPr defTabSz="957756"/>
            <a:r>
              <a:rPr lang="en-IN" sz="1600" dirty="0">
                <a:latin typeface="Benton Sans"/>
                <a:hlinkClick r:id="rId3"/>
              </a:rPr>
              <a:t>https://help.sap.com/viewer/368c481cd6954bdfa5d0435479fd4eaf/Cloud/en-US/55325f2a722c4f67bb7752b369b09ff8.html?q=adapters</a:t>
            </a:r>
            <a:endParaRPr lang="en-IN" sz="2000" dirty="0">
              <a:latin typeface="Benton Sans"/>
            </a:endParaRPr>
          </a:p>
          <a:p>
            <a:pPr defTabSz="957756"/>
            <a:endParaRPr lang="en-IN" sz="1600" dirty="0">
              <a:solidFill>
                <a:srgbClr val="00264A">
                  <a:lumMod val="75000"/>
                  <a:lumOff val="25000"/>
                </a:srgbClr>
              </a:solidFill>
              <a:latin typeface="Benton Sans"/>
            </a:endParaRPr>
          </a:p>
        </p:txBody>
      </p:sp>
    </p:spTree>
    <p:extLst>
      <p:ext uri="{BB962C8B-B14F-4D97-AF65-F5344CB8AC3E}">
        <p14:creationId xmlns:p14="http://schemas.microsoft.com/office/powerpoint/2010/main" val="3713234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28E9C-F6AD-4D12-9BFA-A149F01DF498}"/>
              </a:ext>
            </a:extLst>
          </p:cNvPr>
          <p:cNvSpPr>
            <a:spLocks noGrp="1"/>
          </p:cNvSpPr>
          <p:nvPr>
            <p:ph type="title"/>
          </p:nvPr>
        </p:nvSpPr>
        <p:spPr/>
        <p:txBody>
          <a:bodyPr/>
          <a:lstStyle/>
          <a:p>
            <a:r>
              <a:rPr lang="en-IN" b="1" dirty="0"/>
              <a:t>7.3. Monitor – Integration Content</a:t>
            </a:r>
          </a:p>
        </p:txBody>
      </p:sp>
      <p:pic>
        <p:nvPicPr>
          <p:cNvPr id="5" name="Picture 4">
            <a:extLst>
              <a:ext uri="{FF2B5EF4-FFF2-40B4-BE49-F238E27FC236}">
                <a16:creationId xmlns:a16="http://schemas.microsoft.com/office/drawing/2014/main" xmlns="" id="{59720338-37BC-4174-B29F-38761E31C631}"/>
              </a:ext>
            </a:extLst>
          </p:cNvPr>
          <p:cNvPicPr>
            <a:picLocks noChangeAspect="1"/>
          </p:cNvPicPr>
          <p:nvPr/>
        </p:nvPicPr>
        <p:blipFill>
          <a:blip r:embed="rId2"/>
          <a:stretch>
            <a:fillRect/>
          </a:stretch>
        </p:blipFill>
        <p:spPr>
          <a:xfrm>
            <a:off x="839415" y="1104899"/>
            <a:ext cx="10368586" cy="5276101"/>
          </a:xfrm>
          <a:prstGeom prst="rect">
            <a:avLst/>
          </a:prstGeom>
        </p:spPr>
      </p:pic>
    </p:spTree>
    <p:extLst>
      <p:ext uri="{BB962C8B-B14F-4D97-AF65-F5344CB8AC3E}">
        <p14:creationId xmlns:p14="http://schemas.microsoft.com/office/powerpoint/2010/main" val="2147407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676732" y="837000"/>
            <a:ext cx="5419268" cy="1902287"/>
          </a:xfrm>
        </p:spPr>
        <p:txBody>
          <a:bodyPr/>
          <a:lstStyle/>
          <a:p>
            <a:r>
              <a:rPr lang="en-US" sz="6000" dirty="0"/>
              <a:t>Thank You</a:t>
            </a:r>
            <a:endParaRPr lang="en-GB" sz="6000" dirty="0"/>
          </a:p>
        </p:txBody>
      </p:sp>
    </p:spTree>
    <p:extLst>
      <p:ext uri="{BB962C8B-B14F-4D97-AF65-F5344CB8AC3E}">
        <p14:creationId xmlns:p14="http://schemas.microsoft.com/office/powerpoint/2010/main" val="421688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a:latin typeface="+mn-lt"/>
                <a:ea typeface="+mn-ea"/>
                <a:cs typeface="+mn-cs"/>
              </a:rPr>
              <a:t/>
            </a:r>
            <a:br>
              <a:rPr lang="en-US" sz="3200" b="1" dirty="0">
                <a:latin typeface="+mn-lt"/>
                <a:ea typeface="+mn-ea"/>
                <a:cs typeface="+mn-cs"/>
              </a:rPr>
            </a:br>
            <a:r>
              <a:rPr lang="en-US" sz="3200" b="1" dirty="0">
                <a:latin typeface="+mn-lt"/>
                <a:ea typeface="+mn-ea"/>
                <a:cs typeface="+mn-cs"/>
              </a:rPr>
              <a:t>Table of Contents</a:t>
            </a:r>
            <a:endParaRPr lang="en-GB" sz="3200" b="1" dirty="0">
              <a:latin typeface="+mn-lt"/>
              <a:ea typeface="+mn-ea"/>
              <a:cs typeface="+mn-cs"/>
            </a:endParaRPr>
          </a:p>
        </p:txBody>
      </p:sp>
      <p:sp>
        <p:nvSpPr>
          <p:cNvPr id="4" name="Text Placeholder 3"/>
          <p:cNvSpPr>
            <a:spLocks noGrp="1"/>
          </p:cNvSpPr>
          <p:nvPr>
            <p:ph type="body" sz="quarter" idx="11"/>
          </p:nvPr>
        </p:nvSpPr>
        <p:spPr/>
        <p:txBody>
          <a:bodyPr/>
          <a:lstStyle/>
          <a:p>
            <a:r>
              <a:rPr lang="en-US" dirty="0"/>
              <a:t>SAP Cloud Platform</a:t>
            </a:r>
          </a:p>
        </p:txBody>
      </p:sp>
      <p:sp>
        <p:nvSpPr>
          <p:cNvPr id="5" name="Text Placeholder 4"/>
          <p:cNvSpPr>
            <a:spLocks noGrp="1"/>
          </p:cNvSpPr>
          <p:nvPr>
            <p:ph type="body" sz="quarter" idx="12"/>
          </p:nvPr>
        </p:nvSpPr>
        <p:spPr>
          <a:xfrm>
            <a:off x="7899399" y="1912986"/>
            <a:ext cx="4028601" cy="555448"/>
          </a:xfrm>
        </p:spPr>
        <p:txBody>
          <a:bodyPr/>
          <a:lstStyle/>
          <a:p>
            <a:r>
              <a:rPr lang="en-US" dirty="0"/>
              <a:t>SAP Cloud Platform Integration – Overview</a:t>
            </a:r>
          </a:p>
        </p:txBody>
      </p:sp>
      <p:sp>
        <p:nvSpPr>
          <p:cNvPr id="6" name="Text Placeholder 5"/>
          <p:cNvSpPr>
            <a:spLocks noGrp="1"/>
          </p:cNvSpPr>
          <p:nvPr>
            <p:ph type="body" sz="quarter" idx="13"/>
          </p:nvPr>
        </p:nvSpPr>
        <p:spPr/>
        <p:txBody>
          <a:bodyPr/>
          <a:lstStyle/>
          <a:p>
            <a:r>
              <a:rPr lang="en-IN" sz="1400" dirty="0"/>
              <a:t>SAP CPI vs SAP PI/PO– When to use what?</a:t>
            </a:r>
            <a:endParaRPr lang="en-IN" dirty="0"/>
          </a:p>
        </p:txBody>
      </p:sp>
      <p:sp>
        <p:nvSpPr>
          <p:cNvPr id="7" name="Text Placeholder 6"/>
          <p:cNvSpPr>
            <a:spLocks noGrp="1"/>
          </p:cNvSpPr>
          <p:nvPr>
            <p:ph type="body" sz="quarter" idx="14"/>
          </p:nvPr>
        </p:nvSpPr>
        <p:spPr>
          <a:xfrm>
            <a:off x="7899399" y="3947537"/>
            <a:ext cx="4028601" cy="555448"/>
          </a:xfrm>
        </p:spPr>
        <p:txBody>
          <a:bodyPr/>
          <a:lstStyle/>
          <a:p>
            <a:r>
              <a:rPr lang="en-IN" sz="1400" dirty="0"/>
              <a:t>Integration Solution Cloud vs. On-Premise</a:t>
            </a:r>
          </a:p>
        </p:txBody>
      </p:sp>
      <p:sp>
        <p:nvSpPr>
          <p:cNvPr id="8" name="Text Placeholder 7"/>
          <p:cNvSpPr>
            <a:spLocks noGrp="1"/>
          </p:cNvSpPr>
          <p:nvPr>
            <p:ph type="body" sz="quarter" idx="15"/>
          </p:nvPr>
        </p:nvSpPr>
        <p:spPr>
          <a:xfrm>
            <a:off x="7899399" y="4613542"/>
            <a:ext cx="3708401" cy="555448"/>
          </a:xfrm>
        </p:spPr>
        <p:txBody>
          <a:bodyPr/>
          <a:lstStyle/>
          <a:p>
            <a:r>
              <a:rPr lang="en-IN" dirty="0"/>
              <a:t>Different commercial models and which one is right for your client ?</a:t>
            </a:r>
            <a:endParaRPr lang="en-US" dirty="0"/>
          </a:p>
        </p:txBody>
      </p:sp>
      <p:sp>
        <p:nvSpPr>
          <p:cNvPr id="9" name="Text Placeholder 8"/>
          <p:cNvSpPr>
            <a:spLocks noGrp="1"/>
          </p:cNvSpPr>
          <p:nvPr>
            <p:ph type="body" sz="quarter" idx="16"/>
          </p:nvPr>
        </p:nvSpPr>
        <p:spPr>
          <a:xfrm>
            <a:off x="7802326" y="5754555"/>
            <a:ext cx="3708401" cy="555448"/>
          </a:xfrm>
        </p:spPr>
        <p:txBody>
          <a:bodyPr/>
          <a:lstStyle/>
          <a:p>
            <a:r>
              <a:rPr lang="en-IN" dirty="0"/>
              <a:t>SAP Cloud Platform Integration Service</a:t>
            </a:r>
          </a:p>
          <a:p>
            <a:r>
              <a:rPr lang="en-IN" dirty="0"/>
              <a:t>7.1 Discover</a:t>
            </a:r>
          </a:p>
          <a:p>
            <a:r>
              <a:rPr lang="en-IN" dirty="0"/>
              <a:t>7.2 Design</a:t>
            </a:r>
          </a:p>
          <a:p>
            <a:r>
              <a:rPr lang="en-IN" dirty="0"/>
              <a:t>7.3 Monitor</a:t>
            </a:r>
          </a:p>
        </p:txBody>
      </p:sp>
      <p:grpSp>
        <p:nvGrpSpPr>
          <p:cNvPr id="13" name="Group 12">
            <a:extLst>
              <a:ext uri="{FF2B5EF4-FFF2-40B4-BE49-F238E27FC236}">
                <a16:creationId xmlns:a16="http://schemas.microsoft.com/office/drawing/2014/main" xmlns="" id="{4355C12A-73CF-432A-BF98-DD896761F988}"/>
              </a:ext>
            </a:extLst>
          </p:cNvPr>
          <p:cNvGrpSpPr/>
          <p:nvPr/>
        </p:nvGrpSpPr>
        <p:grpSpPr>
          <a:xfrm>
            <a:off x="7087039" y="1204685"/>
            <a:ext cx="634560" cy="599554"/>
            <a:chOff x="6230532" y="1335315"/>
            <a:chExt cx="1204015" cy="1137596"/>
          </a:xfrm>
        </p:grpSpPr>
        <p:sp>
          <p:nvSpPr>
            <p:cNvPr id="14" name="Oval 20">
              <a:extLst>
                <a:ext uri="{FF2B5EF4-FFF2-40B4-BE49-F238E27FC236}">
                  <a16:creationId xmlns:a16="http://schemas.microsoft.com/office/drawing/2014/main" xmlns=""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xmlns=""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a16="http://schemas.microsoft.com/office/drawing/2014/main" xmlns="" id="{37CE2E9A-D16D-4728-93E9-77D9F10FF84D}"/>
              </a:ext>
            </a:extLst>
          </p:cNvPr>
          <p:cNvGrpSpPr/>
          <p:nvPr/>
        </p:nvGrpSpPr>
        <p:grpSpPr>
          <a:xfrm>
            <a:off x="7087040" y="1888035"/>
            <a:ext cx="634560" cy="599554"/>
            <a:chOff x="6230534" y="1335315"/>
            <a:chExt cx="1204015" cy="1137595"/>
          </a:xfrm>
        </p:grpSpPr>
        <p:sp>
          <p:nvSpPr>
            <p:cNvPr id="17"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xmlns=""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9" name="Group 18">
            <a:extLst>
              <a:ext uri="{FF2B5EF4-FFF2-40B4-BE49-F238E27FC236}">
                <a16:creationId xmlns:a16="http://schemas.microsoft.com/office/drawing/2014/main" xmlns="" id="{BF6695B8-A1F9-4BAF-B035-C9665FAD6B20}"/>
              </a:ext>
            </a:extLst>
          </p:cNvPr>
          <p:cNvGrpSpPr/>
          <p:nvPr/>
        </p:nvGrpSpPr>
        <p:grpSpPr>
          <a:xfrm>
            <a:off x="7087040" y="2571385"/>
            <a:ext cx="634560" cy="599554"/>
            <a:chOff x="6230534" y="1335315"/>
            <a:chExt cx="1204015" cy="1137595"/>
          </a:xfrm>
        </p:grpSpPr>
        <p:sp>
          <p:nvSpPr>
            <p:cNvPr id="20" name="Oval 20">
              <a:extLst>
                <a:ext uri="{FF2B5EF4-FFF2-40B4-BE49-F238E27FC236}">
                  <a16:creationId xmlns:a16="http://schemas.microsoft.com/office/drawing/2014/main" xmlns=""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a16="http://schemas.microsoft.com/office/drawing/2014/main" xmlns="" id="{7A7F6C08-9BE8-4609-B27D-D68DDAB763A3}"/>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grpSp>
        <p:nvGrpSpPr>
          <p:cNvPr id="22" name="Group 21">
            <a:extLst>
              <a:ext uri="{FF2B5EF4-FFF2-40B4-BE49-F238E27FC236}">
                <a16:creationId xmlns:a16="http://schemas.microsoft.com/office/drawing/2014/main" xmlns="" id="{11EEF4D5-4815-4248-AFF4-A3B0893BA6AE}"/>
              </a:ext>
            </a:extLst>
          </p:cNvPr>
          <p:cNvGrpSpPr/>
          <p:nvPr/>
        </p:nvGrpSpPr>
        <p:grpSpPr>
          <a:xfrm>
            <a:off x="7087040" y="3972004"/>
            <a:ext cx="634560" cy="599554"/>
            <a:chOff x="6230534" y="1335315"/>
            <a:chExt cx="1204015" cy="1137595"/>
          </a:xfrm>
        </p:grpSpPr>
        <p:sp>
          <p:nvSpPr>
            <p:cNvPr id="23" name="Oval 20">
              <a:extLst>
                <a:ext uri="{FF2B5EF4-FFF2-40B4-BE49-F238E27FC236}">
                  <a16:creationId xmlns:a16="http://schemas.microsoft.com/office/drawing/2014/main" xmlns="" id="{65F1E6A8-6715-4312-882B-77626481164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24" name="Text Placeholder 14">
              <a:extLst>
                <a:ext uri="{FF2B5EF4-FFF2-40B4-BE49-F238E27FC236}">
                  <a16:creationId xmlns:a16="http://schemas.microsoft.com/office/drawing/2014/main" xmlns="" id="{B95A5F15-CA62-4E49-8AEF-C1A9A0086C3F}"/>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5</a:t>
              </a:r>
            </a:p>
          </p:txBody>
        </p:sp>
      </p:grpSp>
      <p:grpSp>
        <p:nvGrpSpPr>
          <p:cNvPr id="25" name="Group 24">
            <a:extLst>
              <a:ext uri="{FF2B5EF4-FFF2-40B4-BE49-F238E27FC236}">
                <a16:creationId xmlns:a16="http://schemas.microsoft.com/office/drawing/2014/main" xmlns="" id="{72594B11-398B-4F44-BD01-75E581F8C550}"/>
              </a:ext>
            </a:extLst>
          </p:cNvPr>
          <p:cNvGrpSpPr/>
          <p:nvPr/>
        </p:nvGrpSpPr>
        <p:grpSpPr>
          <a:xfrm>
            <a:off x="7087040" y="4655354"/>
            <a:ext cx="634560" cy="599554"/>
            <a:chOff x="6230534" y="1335315"/>
            <a:chExt cx="1204015" cy="1137595"/>
          </a:xfrm>
        </p:grpSpPr>
        <p:sp>
          <p:nvSpPr>
            <p:cNvPr id="26" name="Oval 20">
              <a:extLst>
                <a:ext uri="{FF2B5EF4-FFF2-40B4-BE49-F238E27FC236}">
                  <a16:creationId xmlns:a16="http://schemas.microsoft.com/office/drawing/2014/main" xmlns="" id="{17E8B294-1CC0-4A4C-85F9-C7DB5881222A}"/>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27" name="Text Placeholder 14">
              <a:extLst>
                <a:ext uri="{FF2B5EF4-FFF2-40B4-BE49-F238E27FC236}">
                  <a16:creationId xmlns:a16="http://schemas.microsoft.com/office/drawing/2014/main" xmlns="" id="{09E1C985-F8CD-41D6-8959-B41A3B9513A3}"/>
                </a:ext>
              </a:extLst>
            </p:cNvPr>
            <p:cNvSpPr txBox="1">
              <a:spLocks/>
            </p:cNvSpPr>
            <p:nvPr/>
          </p:nvSpPr>
          <p:spPr>
            <a:xfrm>
              <a:off x="6369574" y="1662761"/>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6</a:t>
              </a:r>
            </a:p>
          </p:txBody>
        </p:sp>
      </p:grpSp>
      <p:grpSp>
        <p:nvGrpSpPr>
          <p:cNvPr id="28" name="Group 27">
            <a:extLst>
              <a:ext uri="{FF2B5EF4-FFF2-40B4-BE49-F238E27FC236}">
                <a16:creationId xmlns:a16="http://schemas.microsoft.com/office/drawing/2014/main" xmlns="" id="{4BD570E1-278A-405C-87FB-5B84C24FB095}"/>
              </a:ext>
            </a:extLst>
          </p:cNvPr>
          <p:cNvGrpSpPr/>
          <p:nvPr/>
        </p:nvGrpSpPr>
        <p:grpSpPr>
          <a:xfrm>
            <a:off x="7087039" y="5351905"/>
            <a:ext cx="634560" cy="599554"/>
            <a:chOff x="6209205" y="2621418"/>
            <a:chExt cx="1204015" cy="1137595"/>
          </a:xfrm>
        </p:grpSpPr>
        <p:sp>
          <p:nvSpPr>
            <p:cNvPr id="29" name="Oval 20">
              <a:extLst>
                <a:ext uri="{FF2B5EF4-FFF2-40B4-BE49-F238E27FC236}">
                  <a16:creationId xmlns:a16="http://schemas.microsoft.com/office/drawing/2014/main" xmlns="" id="{D0AE255E-C288-43BF-AE52-2647828320B7}"/>
                </a:ext>
              </a:extLst>
            </p:cNvPr>
            <p:cNvSpPr/>
            <p:nvPr/>
          </p:nvSpPr>
          <p:spPr>
            <a:xfrm>
              <a:off x="6209205" y="2621418"/>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0" name="Text Placeholder 14">
              <a:extLst>
                <a:ext uri="{FF2B5EF4-FFF2-40B4-BE49-F238E27FC236}">
                  <a16:creationId xmlns:a16="http://schemas.microsoft.com/office/drawing/2014/main" xmlns="" id="{03DFDE39-148C-4885-818F-2927D7807DFE}"/>
                </a:ext>
              </a:extLst>
            </p:cNvPr>
            <p:cNvSpPr txBox="1">
              <a:spLocks/>
            </p:cNvSpPr>
            <p:nvPr/>
          </p:nvSpPr>
          <p:spPr>
            <a:xfrm>
              <a:off x="6326510" y="2948862"/>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7</a:t>
              </a:r>
            </a:p>
          </p:txBody>
        </p:sp>
      </p:grpSp>
      <p:sp>
        <p:nvSpPr>
          <p:cNvPr id="35" name="Text Placeholder 5">
            <a:extLst>
              <a:ext uri="{FF2B5EF4-FFF2-40B4-BE49-F238E27FC236}">
                <a16:creationId xmlns:a16="http://schemas.microsoft.com/office/drawing/2014/main" xmlns="" id="{7F8B434B-ACBD-4673-B777-56974BE2AB04}"/>
              </a:ext>
            </a:extLst>
          </p:cNvPr>
          <p:cNvSpPr txBox="1">
            <a:spLocks/>
          </p:cNvSpPr>
          <p:nvPr/>
        </p:nvSpPr>
        <p:spPr>
          <a:xfrm>
            <a:off x="7899399" y="3258251"/>
            <a:ext cx="3708401" cy="555448"/>
          </a:xfrm>
          <a:prstGeom prst="rect">
            <a:avLst/>
          </a:prstGeom>
        </p:spPr>
        <p:txBody>
          <a:bodyPr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539750" indent="-179388"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j-lt"/>
                <a:ea typeface="+mn-ea"/>
                <a:cs typeface="+mn-cs"/>
              </a:defRPr>
            </a:lvl2pPr>
            <a:lvl3pPr marL="900113" indent="-179388"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1260475" indent="-179388" algn="l" defTabSz="914400" rtl="0" eaLnBrk="1" latinLnBrk="0" hangingPunct="1">
              <a:lnSpc>
                <a:spcPct val="10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SAP CPI to On-premise connectivity</a:t>
            </a:r>
            <a:endParaRPr lang="en-IN" sz="1400" dirty="0"/>
          </a:p>
        </p:txBody>
      </p:sp>
      <p:grpSp>
        <p:nvGrpSpPr>
          <p:cNvPr id="36" name="Group 35">
            <a:extLst>
              <a:ext uri="{FF2B5EF4-FFF2-40B4-BE49-F238E27FC236}">
                <a16:creationId xmlns:a16="http://schemas.microsoft.com/office/drawing/2014/main" xmlns="" id="{BB415B64-96A5-45B9-8391-97DE112418FD}"/>
              </a:ext>
            </a:extLst>
          </p:cNvPr>
          <p:cNvGrpSpPr/>
          <p:nvPr/>
        </p:nvGrpSpPr>
        <p:grpSpPr>
          <a:xfrm>
            <a:off x="7087040" y="3271694"/>
            <a:ext cx="634560" cy="599554"/>
            <a:chOff x="6230534" y="1335315"/>
            <a:chExt cx="1204015" cy="1137595"/>
          </a:xfrm>
        </p:grpSpPr>
        <p:sp>
          <p:nvSpPr>
            <p:cNvPr id="37" name="Oval 20">
              <a:extLst>
                <a:ext uri="{FF2B5EF4-FFF2-40B4-BE49-F238E27FC236}">
                  <a16:creationId xmlns:a16="http://schemas.microsoft.com/office/drawing/2014/main" xmlns="" id="{C96BBC7F-0E47-4DEE-909D-E2CEE780B602}"/>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8" name="Text Placeholder 14">
              <a:extLst>
                <a:ext uri="{FF2B5EF4-FFF2-40B4-BE49-F238E27FC236}">
                  <a16:creationId xmlns:a16="http://schemas.microsoft.com/office/drawing/2014/main" xmlns="" id="{726262F0-E289-4FFA-919E-192DD568C652}"/>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spTree>
    <p:extLst>
      <p:ext uri="{BB962C8B-B14F-4D97-AF65-F5344CB8AC3E}">
        <p14:creationId xmlns:p14="http://schemas.microsoft.com/office/powerpoint/2010/main" val="42167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BFF5E8FE-09DA-4E23-888E-47F570857651}"/>
              </a:ext>
            </a:extLst>
          </p:cNvPr>
          <p:cNvSpPr/>
          <p:nvPr/>
        </p:nvSpPr>
        <p:spPr>
          <a:xfrm>
            <a:off x="177728" y="1138737"/>
            <a:ext cx="2625624" cy="267765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1400" b="1" dirty="0">
                <a:solidFill>
                  <a:srgbClr val="3F5060"/>
                </a:solidFill>
                <a:latin typeface="+mj-lt"/>
              </a:rPr>
              <a:t>What is SAP Cloud Platform?</a:t>
            </a:r>
          </a:p>
          <a:p>
            <a:pPr algn="just"/>
            <a:endParaRPr lang="en-IN" sz="1400" dirty="0">
              <a:solidFill>
                <a:srgbClr val="3F5060"/>
              </a:solidFill>
              <a:latin typeface="+mj-lt"/>
            </a:endParaRPr>
          </a:p>
          <a:p>
            <a:pPr algn="just"/>
            <a:r>
              <a:rPr lang="en-IN" sz="1400" dirty="0">
                <a:solidFill>
                  <a:srgbClr val="3F5060"/>
                </a:solidFill>
                <a:latin typeface="+mj-lt"/>
              </a:rPr>
              <a:t>SAP Cloud Platform is an open platform-as-a-service (</a:t>
            </a:r>
            <a:r>
              <a:rPr lang="en-IN" sz="1400" b="1" dirty="0">
                <a:solidFill>
                  <a:srgbClr val="3F5060"/>
                </a:solidFill>
                <a:latin typeface="+mj-lt"/>
              </a:rPr>
              <a:t>PaaS</a:t>
            </a:r>
            <a:r>
              <a:rPr lang="en-IN" sz="1400" dirty="0">
                <a:solidFill>
                  <a:srgbClr val="3F5060"/>
                </a:solidFill>
                <a:latin typeface="+mj-lt"/>
              </a:rPr>
              <a:t>) that delivers </a:t>
            </a:r>
            <a:r>
              <a:rPr lang="en-IN" sz="1400" b="1" dirty="0">
                <a:solidFill>
                  <a:srgbClr val="3F5060"/>
                </a:solidFill>
                <a:latin typeface="+mj-lt"/>
              </a:rPr>
              <a:t>in-memory</a:t>
            </a:r>
            <a:r>
              <a:rPr lang="en-IN" sz="1400" dirty="0">
                <a:solidFill>
                  <a:srgbClr val="3F5060"/>
                </a:solidFill>
                <a:latin typeface="+mj-lt"/>
              </a:rPr>
              <a:t> capabilities, core platform services, and unique microservices for building and extending intelligent, mobile-enabled cloud applications. </a:t>
            </a:r>
          </a:p>
        </p:txBody>
      </p:sp>
      <p:pic>
        <p:nvPicPr>
          <p:cNvPr id="8" name="Picture 7">
            <a:extLst>
              <a:ext uri="{FF2B5EF4-FFF2-40B4-BE49-F238E27FC236}">
                <a16:creationId xmlns:a16="http://schemas.microsoft.com/office/drawing/2014/main" xmlns="" id="{0C6CDDF1-B099-40EB-AD06-73A8980FF91B}"/>
              </a:ext>
            </a:extLst>
          </p:cNvPr>
          <p:cNvPicPr>
            <a:picLocks noChangeAspect="1"/>
          </p:cNvPicPr>
          <p:nvPr/>
        </p:nvPicPr>
        <p:blipFill>
          <a:blip r:embed="rId3"/>
          <a:stretch>
            <a:fillRect/>
          </a:stretch>
        </p:blipFill>
        <p:spPr>
          <a:xfrm>
            <a:off x="4080000" y="4678897"/>
            <a:ext cx="7032000" cy="1592080"/>
          </a:xfrm>
          <a:prstGeom prst="rect">
            <a:avLst/>
          </a:prstGeom>
        </p:spPr>
        <p:style>
          <a:lnRef idx="2">
            <a:schemeClr val="accent5"/>
          </a:lnRef>
          <a:fillRef idx="1">
            <a:schemeClr val="lt1"/>
          </a:fillRef>
          <a:effectRef idx="0">
            <a:schemeClr val="accent5"/>
          </a:effectRef>
          <a:fontRef idx="minor">
            <a:schemeClr val="dk1"/>
          </a:fontRef>
        </p:style>
      </p:pic>
      <p:sp>
        <p:nvSpPr>
          <p:cNvPr id="9" name="Rectangle 8">
            <a:extLst>
              <a:ext uri="{FF2B5EF4-FFF2-40B4-BE49-F238E27FC236}">
                <a16:creationId xmlns:a16="http://schemas.microsoft.com/office/drawing/2014/main" xmlns="" id="{E120B091-7916-49BE-81F8-7693B8341C69}"/>
              </a:ext>
            </a:extLst>
          </p:cNvPr>
          <p:cNvSpPr/>
          <p:nvPr/>
        </p:nvSpPr>
        <p:spPr>
          <a:xfrm>
            <a:off x="199509" y="5140229"/>
            <a:ext cx="3636651" cy="338554"/>
          </a:xfrm>
          <a:prstGeom prst="rect">
            <a:avLst/>
          </a:prstGeom>
        </p:spPr>
        <p:txBody>
          <a:bodyPr wrap="square">
            <a:spAutoFit/>
          </a:bodyPr>
          <a:lstStyle/>
          <a:p>
            <a:r>
              <a:rPr lang="en-IN" sz="1600" dirty="0"/>
              <a:t>SAP Cloud Platform Capabilities </a:t>
            </a:r>
          </a:p>
        </p:txBody>
      </p:sp>
      <p:sp>
        <p:nvSpPr>
          <p:cNvPr id="10" name="Rectangle 9">
            <a:extLst>
              <a:ext uri="{FF2B5EF4-FFF2-40B4-BE49-F238E27FC236}">
                <a16:creationId xmlns:a16="http://schemas.microsoft.com/office/drawing/2014/main" xmlns="" id="{88691DD1-725D-40A1-99AA-F57AB7AE97E1}"/>
              </a:ext>
            </a:extLst>
          </p:cNvPr>
          <p:cNvSpPr/>
          <p:nvPr/>
        </p:nvSpPr>
        <p:spPr>
          <a:xfrm>
            <a:off x="264791" y="6239561"/>
            <a:ext cx="3506088" cy="276999"/>
          </a:xfrm>
          <a:prstGeom prst="rect">
            <a:avLst/>
          </a:prstGeom>
        </p:spPr>
        <p:txBody>
          <a:bodyPr wrap="none">
            <a:spAutoFit/>
          </a:bodyPr>
          <a:lstStyle/>
          <a:p>
            <a:r>
              <a:rPr lang="en-IN" sz="1200" i="1" dirty="0">
                <a:solidFill>
                  <a:schemeClr val="accent1">
                    <a:lumMod val="75000"/>
                  </a:schemeClr>
                </a:solidFill>
              </a:rPr>
              <a:t>https://cloudplatform.sap.com/index.html</a:t>
            </a:r>
          </a:p>
        </p:txBody>
      </p:sp>
      <p:pic>
        <p:nvPicPr>
          <p:cNvPr id="2" name="Picture 1">
            <a:extLst>
              <a:ext uri="{FF2B5EF4-FFF2-40B4-BE49-F238E27FC236}">
                <a16:creationId xmlns:a16="http://schemas.microsoft.com/office/drawing/2014/main" xmlns="" id="{0ABAE3A5-D6F4-4F2B-AEAB-4AFDFDA56763}"/>
              </a:ext>
            </a:extLst>
          </p:cNvPr>
          <p:cNvPicPr>
            <a:picLocks noChangeAspect="1"/>
          </p:cNvPicPr>
          <p:nvPr/>
        </p:nvPicPr>
        <p:blipFill>
          <a:blip r:embed="rId4"/>
          <a:stretch>
            <a:fillRect/>
          </a:stretch>
        </p:blipFill>
        <p:spPr>
          <a:xfrm>
            <a:off x="3025708" y="169428"/>
            <a:ext cx="8938943" cy="4274520"/>
          </a:xfrm>
          <a:prstGeom prst="rect">
            <a:avLst/>
          </a:prstGeom>
        </p:spPr>
      </p:pic>
      <p:sp>
        <p:nvSpPr>
          <p:cNvPr id="4" name="Title 3"/>
          <p:cNvSpPr>
            <a:spLocks noGrp="1"/>
          </p:cNvSpPr>
          <p:nvPr>
            <p:ph type="title"/>
          </p:nvPr>
        </p:nvSpPr>
        <p:spPr>
          <a:xfrm>
            <a:off x="227349" y="-47134"/>
            <a:ext cx="11125236" cy="1104900"/>
          </a:xfrm>
        </p:spPr>
        <p:txBody>
          <a:bodyPr/>
          <a:lstStyle/>
          <a:p>
            <a:r>
              <a:rPr lang="en-US" sz="3200" b="1" dirty="0"/>
              <a:t>1. SAP Cloud Platform</a:t>
            </a:r>
            <a:endParaRPr lang="en-GB" sz="3200" b="1" dirty="0"/>
          </a:p>
        </p:txBody>
      </p:sp>
      <p:cxnSp>
        <p:nvCxnSpPr>
          <p:cNvPr id="5" name="Straight Connector 4">
            <a:extLst>
              <a:ext uri="{FF2B5EF4-FFF2-40B4-BE49-F238E27FC236}">
                <a16:creationId xmlns:a16="http://schemas.microsoft.com/office/drawing/2014/main" xmlns="" id="{9BB714B7-AA46-4831-9163-46006C4DA5BC}"/>
              </a:ext>
            </a:extLst>
          </p:cNvPr>
          <p:cNvCxnSpPr/>
          <p:nvPr/>
        </p:nvCxnSpPr>
        <p:spPr>
          <a:xfrm>
            <a:off x="0" y="4561422"/>
            <a:ext cx="1219200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2. SAP Cloud Platform Integration – Overview</a:t>
            </a:r>
            <a:endParaRPr lang="en-GB" b="1" dirty="0"/>
          </a:p>
        </p:txBody>
      </p:sp>
      <p:sp>
        <p:nvSpPr>
          <p:cNvPr id="21" name="Rectangle 20">
            <a:extLst>
              <a:ext uri="{FF2B5EF4-FFF2-40B4-BE49-F238E27FC236}">
                <a16:creationId xmlns:a16="http://schemas.microsoft.com/office/drawing/2014/main" xmlns="" id="{D8814E18-5774-4D76-93AF-DF1CC208167F}"/>
              </a:ext>
            </a:extLst>
          </p:cNvPr>
          <p:cNvSpPr/>
          <p:nvPr/>
        </p:nvSpPr>
        <p:spPr>
          <a:xfrm>
            <a:off x="696000" y="981000"/>
            <a:ext cx="108720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IN" sz="1600" b="1" dirty="0">
                <a:solidFill>
                  <a:srgbClr val="3F5060"/>
                </a:solidFill>
                <a:latin typeface="+mj-lt"/>
              </a:rPr>
              <a:t>Faster</a:t>
            </a:r>
            <a:r>
              <a:rPr lang="en-IN" sz="1600" dirty="0">
                <a:solidFill>
                  <a:srgbClr val="3F5060"/>
                </a:solidFill>
                <a:latin typeface="+mj-lt"/>
              </a:rPr>
              <a:t> innovation, thanks to shorter project and upgrade cycles</a:t>
            </a:r>
          </a:p>
          <a:p>
            <a:pPr algn="just"/>
            <a:r>
              <a:rPr lang="en-IN" sz="1600" b="1" dirty="0">
                <a:solidFill>
                  <a:srgbClr val="3F5060"/>
                </a:solidFill>
                <a:latin typeface="+mj-lt"/>
              </a:rPr>
              <a:t>Scalable</a:t>
            </a:r>
            <a:r>
              <a:rPr lang="en-IN" sz="1600" dirty="0">
                <a:solidFill>
                  <a:srgbClr val="3F5060"/>
                </a:solidFill>
                <a:latin typeface="+mj-lt"/>
              </a:rPr>
              <a:t> Cloud Integration Platform as the gateway to cloud first strategy</a:t>
            </a:r>
          </a:p>
          <a:p>
            <a:pPr algn="just"/>
            <a:r>
              <a:rPr lang="en-IN" sz="1600" b="1" dirty="0">
                <a:solidFill>
                  <a:srgbClr val="3F5060"/>
                </a:solidFill>
                <a:latin typeface="+mj-lt"/>
              </a:rPr>
              <a:t>Minimal</a:t>
            </a:r>
            <a:r>
              <a:rPr lang="en-IN" sz="1600" dirty="0">
                <a:solidFill>
                  <a:srgbClr val="3F5060"/>
                </a:solidFill>
                <a:latin typeface="+mj-lt"/>
              </a:rPr>
              <a:t> Upfront Investment</a:t>
            </a:r>
          </a:p>
          <a:p>
            <a:pPr algn="just"/>
            <a:r>
              <a:rPr lang="en-IN" sz="1600" b="1" dirty="0">
                <a:solidFill>
                  <a:srgbClr val="3F5060"/>
                </a:solidFill>
                <a:latin typeface="+mj-lt"/>
              </a:rPr>
              <a:t>Lower</a:t>
            </a:r>
            <a:r>
              <a:rPr lang="en-IN" sz="1600" dirty="0">
                <a:solidFill>
                  <a:srgbClr val="3F5060"/>
                </a:solidFill>
                <a:latin typeface="+mj-lt"/>
              </a:rPr>
              <a:t> total cost of ownership</a:t>
            </a:r>
            <a:endParaRPr lang="en-IN" sz="1600" dirty="0">
              <a:latin typeface="+mj-lt"/>
            </a:endParaRPr>
          </a:p>
        </p:txBody>
      </p:sp>
      <p:sp>
        <p:nvSpPr>
          <p:cNvPr id="22" name="Rectangle 21">
            <a:extLst>
              <a:ext uri="{FF2B5EF4-FFF2-40B4-BE49-F238E27FC236}">
                <a16:creationId xmlns:a16="http://schemas.microsoft.com/office/drawing/2014/main" xmlns="" id="{E4C0A455-9DE7-45F0-8DEB-BB9FBDEA11CF}"/>
              </a:ext>
            </a:extLst>
          </p:cNvPr>
          <p:cNvSpPr/>
          <p:nvPr/>
        </p:nvSpPr>
        <p:spPr>
          <a:xfrm>
            <a:off x="768000" y="2277000"/>
            <a:ext cx="5173044" cy="427809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IN" sz="1600" dirty="0">
                <a:solidFill>
                  <a:schemeClr val="tx1">
                    <a:lumMod val="75000"/>
                    <a:lumOff val="25000"/>
                  </a:schemeClr>
                </a:solidFill>
              </a:rPr>
              <a:t>SAP Cloud Integration offers many capabilities, including:</a:t>
            </a:r>
            <a:endParaRPr lang="en-IN" sz="1600" dirty="0"/>
          </a:p>
          <a:p>
            <a:pPr marL="457200" indent="-457200">
              <a:buFont typeface="Wingdings" panose="05000000000000000000" pitchFamily="2" charset="2"/>
              <a:buChar char="Ø"/>
            </a:pPr>
            <a:r>
              <a:rPr lang="en-IN" sz="1600" dirty="0"/>
              <a:t>Connect any applications: </a:t>
            </a:r>
          </a:p>
          <a:p>
            <a:pPr marL="764628" lvl="1" indent="-285750">
              <a:buFont typeface="Arial" panose="020B0604020202020204" pitchFamily="34" charset="0"/>
              <a:buChar char="•"/>
            </a:pPr>
            <a:r>
              <a:rPr lang="en-IN" sz="1600" dirty="0"/>
              <a:t>SAP and non-SAP, Java and ABAP systems </a:t>
            </a:r>
          </a:p>
          <a:p>
            <a:pPr marL="764628" lvl="1" indent="-285750">
              <a:buFont typeface="Arial" panose="020B0604020202020204" pitchFamily="34" charset="0"/>
              <a:buChar char="•"/>
            </a:pPr>
            <a:r>
              <a:rPr lang="en-IN" sz="1600" dirty="0"/>
              <a:t>On-premises and in the cloud</a:t>
            </a:r>
          </a:p>
          <a:p>
            <a:pPr marL="764628" lvl="1" indent="-285750">
              <a:buFont typeface="Arial" panose="020B0604020202020204" pitchFamily="34" charset="0"/>
              <a:buChar char="•"/>
            </a:pPr>
            <a:r>
              <a:rPr lang="en-IN" sz="1600" dirty="0"/>
              <a:t>Communicate reliably at large scale with enterprise messaging service </a:t>
            </a:r>
          </a:p>
          <a:p>
            <a:pPr marL="764628" lvl="1" indent="-285750">
              <a:buFont typeface="Arial" panose="020B0604020202020204" pitchFamily="34" charset="0"/>
              <a:buChar char="•"/>
            </a:pPr>
            <a:r>
              <a:rPr lang="en-IN" sz="1600" dirty="0"/>
              <a:t>Send and receive high number of messages in real-time </a:t>
            </a:r>
          </a:p>
          <a:p>
            <a:pPr marL="457200" indent="-457200">
              <a:buFont typeface="Wingdings" panose="05000000000000000000" pitchFamily="2" charset="2"/>
              <a:buChar char="Ø"/>
            </a:pPr>
            <a:r>
              <a:rPr lang="en-IN" sz="1600" dirty="0"/>
              <a:t>Integrate processes and data:</a:t>
            </a:r>
          </a:p>
          <a:p>
            <a:pPr marL="764628" lvl="1" indent="-285750">
              <a:buFont typeface="Arial" panose="020B0604020202020204" pitchFamily="34" charset="0"/>
              <a:buChar char="•"/>
            </a:pPr>
            <a:r>
              <a:rPr lang="en-IN" sz="1600" dirty="0"/>
              <a:t>Intra-and inter-company processes with SAP Cloud Platform Integration </a:t>
            </a:r>
          </a:p>
          <a:p>
            <a:pPr marL="764628" lvl="1" indent="-285750">
              <a:buFont typeface="Arial" panose="020B0604020202020204" pitchFamily="34" charset="0"/>
              <a:buChar char="•"/>
            </a:pPr>
            <a:r>
              <a:rPr lang="en-IN" sz="1600" dirty="0"/>
              <a:t>ETL between on-premises and cloud repositories</a:t>
            </a:r>
          </a:p>
          <a:p>
            <a:pPr marL="285750" indent="-285750">
              <a:buFont typeface="Wingdings" panose="05000000000000000000" pitchFamily="2" charset="2"/>
              <a:buChar char="Ø"/>
            </a:pPr>
            <a:r>
              <a:rPr lang="en-IN" sz="1600" dirty="0"/>
              <a:t>Centralized monitoring and management of integrations.</a:t>
            </a:r>
          </a:p>
        </p:txBody>
      </p:sp>
      <p:pic>
        <p:nvPicPr>
          <p:cNvPr id="23" name="Picture 22">
            <a:extLst>
              <a:ext uri="{FF2B5EF4-FFF2-40B4-BE49-F238E27FC236}">
                <a16:creationId xmlns:a16="http://schemas.microsoft.com/office/drawing/2014/main" xmlns="" id="{51252EB3-E2F5-42AF-BC27-A44E14DCBC5F}"/>
              </a:ext>
            </a:extLst>
          </p:cNvPr>
          <p:cNvPicPr>
            <a:picLocks noChangeAspect="1"/>
          </p:cNvPicPr>
          <p:nvPr/>
        </p:nvPicPr>
        <p:blipFill>
          <a:blip r:embed="rId3"/>
          <a:stretch>
            <a:fillRect/>
          </a:stretch>
        </p:blipFill>
        <p:spPr>
          <a:xfrm>
            <a:off x="6250958" y="2421000"/>
            <a:ext cx="5317043" cy="4134094"/>
          </a:xfrm>
          <a:prstGeom prst="rect">
            <a:avLst/>
          </a:prstGeom>
        </p:spPr>
        <p:style>
          <a:lnRef idx="2">
            <a:schemeClr val="dk1"/>
          </a:lnRef>
          <a:fillRef idx="1">
            <a:schemeClr val="lt1"/>
          </a:fillRef>
          <a:effectRef idx="0">
            <a:schemeClr val="dk1"/>
          </a:effectRef>
          <a:fontRef idx="minor">
            <a:schemeClr val="dk1"/>
          </a:fontRef>
        </p:style>
      </p:pic>
      <p:pic>
        <p:nvPicPr>
          <p:cNvPr id="24" name="Picture 23">
            <a:extLst>
              <a:ext uri="{FF2B5EF4-FFF2-40B4-BE49-F238E27FC236}">
                <a16:creationId xmlns:a16="http://schemas.microsoft.com/office/drawing/2014/main" xmlns="" id="{F7D0058B-F610-49DC-9C3C-BA62CC125D93}"/>
              </a:ext>
            </a:extLst>
          </p:cNvPr>
          <p:cNvPicPr>
            <a:picLocks noChangeAspect="1"/>
          </p:cNvPicPr>
          <p:nvPr/>
        </p:nvPicPr>
        <p:blipFill>
          <a:blip r:embed="rId4"/>
          <a:stretch>
            <a:fillRect/>
          </a:stretch>
        </p:blipFill>
        <p:spPr>
          <a:xfrm>
            <a:off x="7392000" y="2110492"/>
            <a:ext cx="1055843" cy="5256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632602" cy="1104900"/>
          </a:xfrm>
        </p:spPr>
        <p:txBody>
          <a:bodyPr/>
          <a:lstStyle/>
          <a:p>
            <a:r>
              <a:rPr lang="en-IN" sz="2800" b="1" dirty="0"/>
              <a:t>3. SAP CPI vs SAP PI/PO – When to use what?</a:t>
            </a:r>
            <a:r>
              <a:rPr lang="en-IN" sz="2800" dirty="0"/>
              <a:t/>
            </a:r>
            <a:br>
              <a:rPr lang="en-IN" sz="2800" dirty="0"/>
            </a:br>
            <a:r>
              <a:rPr lang="en-IN" sz="2000" dirty="0">
                <a:solidFill>
                  <a:srgbClr val="FFC000"/>
                </a:solidFill>
              </a:rPr>
              <a:t>A complementary offering to SAP Process Orchestration</a:t>
            </a:r>
            <a:endParaRPr lang="en-GB" sz="2000" dirty="0">
              <a:solidFill>
                <a:srgbClr val="FFC000"/>
              </a:solidFill>
            </a:endParaRPr>
          </a:p>
        </p:txBody>
      </p:sp>
      <p:pic>
        <p:nvPicPr>
          <p:cNvPr id="3" name="Picture 2">
            <a:extLst>
              <a:ext uri="{FF2B5EF4-FFF2-40B4-BE49-F238E27FC236}">
                <a16:creationId xmlns:a16="http://schemas.microsoft.com/office/drawing/2014/main" xmlns="" id="{1677ABD4-66E6-4C43-A4DE-9CAB783CA1D1}"/>
              </a:ext>
            </a:extLst>
          </p:cNvPr>
          <p:cNvPicPr>
            <a:picLocks noChangeAspect="1"/>
          </p:cNvPicPr>
          <p:nvPr/>
        </p:nvPicPr>
        <p:blipFill>
          <a:blip r:embed="rId3"/>
          <a:stretch>
            <a:fillRect/>
          </a:stretch>
        </p:blipFill>
        <p:spPr>
          <a:xfrm>
            <a:off x="332048" y="1197000"/>
            <a:ext cx="11527903" cy="5256000"/>
          </a:xfrm>
          <a:prstGeom prst="rect">
            <a:avLst/>
          </a:prstGeom>
        </p:spPr>
      </p:pic>
    </p:spTree>
    <p:extLst>
      <p:ext uri="{BB962C8B-B14F-4D97-AF65-F5344CB8AC3E}">
        <p14:creationId xmlns:p14="http://schemas.microsoft.com/office/powerpoint/2010/main" val="237187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4. </a:t>
            </a:r>
            <a:r>
              <a:rPr lang="en-US" b="1" dirty="0"/>
              <a:t>SAP CPI to On-premise connectivity</a:t>
            </a:r>
            <a:endParaRPr lang="en-GB" b="1" dirty="0"/>
          </a:p>
        </p:txBody>
      </p:sp>
      <p:pic>
        <p:nvPicPr>
          <p:cNvPr id="5" name="Picture 4">
            <a:extLst>
              <a:ext uri="{FF2B5EF4-FFF2-40B4-BE49-F238E27FC236}">
                <a16:creationId xmlns:a16="http://schemas.microsoft.com/office/drawing/2014/main" xmlns="" id="{CA19E430-82CE-4351-8EA3-8273BA453F43}"/>
              </a:ext>
            </a:extLst>
          </p:cNvPr>
          <p:cNvPicPr>
            <a:picLocks noChangeAspect="1"/>
          </p:cNvPicPr>
          <p:nvPr/>
        </p:nvPicPr>
        <p:blipFill>
          <a:blip r:embed="rId3"/>
          <a:stretch>
            <a:fillRect/>
          </a:stretch>
        </p:blipFill>
        <p:spPr>
          <a:xfrm>
            <a:off x="6039576" y="765000"/>
            <a:ext cx="4520952" cy="5907410"/>
          </a:xfrm>
          <a:prstGeom prst="rect">
            <a:avLst/>
          </a:prstGeom>
        </p:spPr>
      </p:pic>
      <p:sp>
        <p:nvSpPr>
          <p:cNvPr id="6" name="Rectangle 5">
            <a:extLst>
              <a:ext uri="{FF2B5EF4-FFF2-40B4-BE49-F238E27FC236}">
                <a16:creationId xmlns:a16="http://schemas.microsoft.com/office/drawing/2014/main" xmlns="" id="{E1788294-9856-4F22-8B7B-18268A1C5D01}"/>
              </a:ext>
            </a:extLst>
          </p:cNvPr>
          <p:cNvSpPr/>
          <p:nvPr/>
        </p:nvSpPr>
        <p:spPr>
          <a:xfrm>
            <a:off x="1127480" y="4797448"/>
            <a:ext cx="9648520" cy="172819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94EBDDD8-FFFC-4C56-BF5E-1AE03A9C8DB9}"/>
              </a:ext>
            </a:extLst>
          </p:cNvPr>
          <p:cNvSpPr txBox="1"/>
          <p:nvPr/>
        </p:nvSpPr>
        <p:spPr>
          <a:xfrm>
            <a:off x="1415512" y="5373512"/>
            <a:ext cx="3816424" cy="369332"/>
          </a:xfrm>
          <a:prstGeom prst="rect">
            <a:avLst/>
          </a:prstGeom>
          <a:noFill/>
        </p:spPr>
        <p:txBody>
          <a:bodyPr wrap="square" rtlCol="0">
            <a:spAutoFit/>
          </a:bodyPr>
          <a:lstStyle/>
          <a:p>
            <a:r>
              <a:rPr lang="en-US" dirty="0"/>
              <a:t>On-Premise(behind DMZ/Firewall)</a:t>
            </a:r>
          </a:p>
        </p:txBody>
      </p:sp>
      <p:sp>
        <p:nvSpPr>
          <p:cNvPr id="8" name="TextBox 7">
            <a:extLst>
              <a:ext uri="{FF2B5EF4-FFF2-40B4-BE49-F238E27FC236}">
                <a16:creationId xmlns:a16="http://schemas.microsoft.com/office/drawing/2014/main" xmlns="" id="{6943645F-2FD5-4445-98D9-98D43D5825C0}"/>
              </a:ext>
            </a:extLst>
          </p:cNvPr>
          <p:cNvSpPr txBox="1"/>
          <p:nvPr/>
        </p:nvSpPr>
        <p:spPr>
          <a:xfrm>
            <a:off x="1127480" y="4365400"/>
            <a:ext cx="9648520" cy="369332"/>
          </a:xfrm>
          <a:prstGeom prst="rect">
            <a:avLst/>
          </a:prstGeom>
          <a:noFill/>
          <a:ln>
            <a:solidFill>
              <a:schemeClr val="accent1">
                <a:shade val="50000"/>
              </a:schemeClr>
            </a:solidFill>
            <a:prstDash val="sysDash"/>
          </a:ln>
        </p:spPr>
        <p:txBody>
          <a:bodyPr wrap="square" rtlCol="0">
            <a:spAutoFit/>
          </a:bodyPr>
          <a:lstStyle/>
          <a:p>
            <a:r>
              <a:rPr lang="en-US" dirty="0"/>
              <a:t>		DMZ</a:t>
            </a:r>
          </a:p>
        </p:txBody>
      </p:sp>
      <p:sp>
        <p:nvSpPr>
          <p:cNvPr id="9" name="Rectangle 8">
            <a:extLst>
              <a:ext uri="{FF2B5EF4-FFF2-40B4-BE49-F238E27FC236}">
                <a16:creationId xmlns:a16="http://schemas.microsoft.com/office/drawing/2014/main" xmlns="" id="{1157DE00-95E1-415B-9157-BC76690B9024}"/>
              </a:ext>
            </a:extLst>
          </p:cNvPr>
          <p:cNvSpPr/>
          <p:nvPr/>
        </p:nvSpPr>
        <p:spPr>
          <a:xfrm>
            <a:off x="974390" y="1236354"/>
            <a:ext cx="5065186" cy="2492990"/>
          </a:xfrm>
          <a:prstGeom prst="rect">
            <a:avLst/>
          </a:prstGeom>
        </p:spPr>
        <p:txBody>
          <a:bodyPr wrap="square">
            <a:spAutoFit/>
          </a:bodyPr>
          <a:lstStyle/>
          <a:p>
            <a:endParaRPr lang="en-US" sz="1200" dirty="0">
              <a:solidFill>
                <a:srgbClr val="000000"/>
              </a:solidFill>
              <a:latin typeface="Arial" panose="020B0604020202020204" pitchFamily="34" charset="0"/>
            </a:endParaRPr>
          </a:p>
          <a:p>
            <a:pPr marL="342900" indent="-342900">
              <a:buFont typeface="Wingdings" panose="05000000000000000000" pitchFamily="2" charset="2"/>
              <a:buChar char="Ø"/>
            </a:pPr>
            <a:r>
              <a:rPr lang="en-US" dirty="0">
                <a:solidFill>
                  <a:srgbClr val="000000"/>
                </a:solidFill>
                <a:latin typeface="Arial" panose="020B0604020202020204" pitchFamily="34" charset="0"/>
              </a:rPr>
              <a:t>The Cloud Connector allows you to securely connect your on-premise  backend systems to the SAP Cloud Platform</a:t>
            </a:r>
          </a:p>
          <a:p>
            <a:pPr marL="342900" indent="-342900">
              <a:buFont typeface="Wingdings" panose="05000000000000000000" pitchFamily="2" charset="2"/>
              <a:buChar char="Ø"/>
            </a:pPr>
            <a:endParaRPr lang="en-US" dirty="0">
              <a:solidFill>
                <a:srgbClr val="000000"/>
              </a:solidFill>
              <a:latin typeface="Arial" panose="020B0604020202020204" pitchFamily="34" charset="0"/>
            </a:endParaRPr>
          </a:p>
          <a:p>
            <a:pPr marL="285750" indent="-285750">
              <a:buFont typeface="Wingdings" panose="05000000000000000000" pitchFamily="2" charset="2"/>
              <a:buChar char="Ø"/>
            </a:pPr>
            <a:r>
              <a:rPr lang="en-US" dirty="0">
                <a:solidFill>
                  <a:srgbClr val="000000"/>
                </a:solidFill>
                <a:latin typeface="Arial" panose="020B0604020202020204" pitchFamily="34" charset="0"/>
              </a:rPr>
              <a:t>Establishes secure SSL tunnel between SAP Cloud Platform and the customer’s on-premise network runs as an on-premise agent and acts as a reverse invoke proxy</a:t>
            </a:r>
          </a:p>
        </p:txBody>
      </p:sp>
    </p:spTree>
    <p:extLst>
      <p:ext uri="{BB962C8B-B14F-4D97-AF65-F5344CB8AC3E}">
        <p14:creationId xmlns:p14="http://schemas.microsoft.com/office/powerpoint/2010/main" val="2085123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5. Integration Solution Cloud vs. On-Premise</a:t>
            </a:r>
            <a:endParaRPr lang="en-GB" b="1" dirty="0"/>
          </a:p>
        </p:txBody>
      </p:sp>
      <p:pic>
        <p:nvPicPr>
          <p:cNvPr id="3" name="Picture 2">
            <a:extLst>
              <a:ext uri="{FF2B5EF4-FFF2-40B4-BE49-F238E27FC236}">
                <a16:creationId xmlns:a16="http://schemas.microsoft.com/office/drawing/2014/main" xmlns="" id="{B7EEB053-2B6B-4A09-999F-DA667DBE2354}"/>
              </a:ext>
            </a:extLst>
          </p:cNvPr>
          <p:cNvPicPr>
            <a:picLocks noChangeAspect="1"/>
          </p:cNvPicPr>
          <p:nvPr/>
        </p:nvPicPr>
        <p:blipFill>
          <a:blip r:embed="rId3"/>
          <a:stretch>
            <a:fillRect/>
          </a:stretch>
        </p:blipFill>
        <p:spPr>
          <a:xfrm>
            <a:off x="200907" y="981000"/>
            <a:ext cx="11790186" cy="5492481"/>
          </a:xfrm>
          <a:prstGeom prst="rect">
            <a:avLst/>
          </a:prstGeom>
        </p:spPr>
      </p:pic>
    </p:spTree>
    <p:extLst>
      <p:ext uri="{BB962C8B-B14F-4D97-AF65-F5344CB8AC3E}">
        <p14:creationId xmlns:p14="http://schemas.microsoft.com/office/powerpoint/2010/main" val="143144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82FD0-2264-4C2B-A80E-ED11F6226AE2}"/>
              </a:ext>
            </a:extLst>
          </p:cNvPr>
          <p:cNvSpPr>
            <a:spLocks noGrp="1"/>
          </p:cNvSpPr>
          <p:nvPr>
            <p:ph type="title"/>
          </p:nvPr>
        </p:nvSpPr>
        <p:spPr/>
        <p:txBody>
          <a:bodyPr/>
          <a:lstStyle/>
          <a:p>
            <a:r>
              <a:rPr lang="en-IN" b="1" dirty="0"/>
              <a:t>6. Different licencing models and which one is right for your client ?</a:t>
            </a:r>
          </a:p>
        </p:txBody>
      </p:sp>
      <p:graphicFrame>
        <p:nvGraphicFramePr>
          <p:cNvPr id="16" name="Table 15">
            <a:extLst>
              <a:ext uri="{FF2B5EF4-FFF2-40B4-BE49-F238E27FC236}">
                <a16:creationId xmlns:a16="http://schemas.microsoft.com/office/drawing/2014/main" xmlns="" id="{C8E22816-57A8-433F-AADE-9D0FE8328C38}"/>
              </a:ext>
            </a:extLst>
          </p:cNvPr>
          <p:cNvGraphicFramePr>
            <a:graphicFrameLocks noGrp="1"/>
          </p:cNvGraphicFramePr>
          <p:nvPr>
            <p:extLst>
              <p:ext uri="{D42A27DB-BD31-4B8C-83A1-F6EECF244321}">
                <p14:modId xmlns:p14="http://schemas.microsoft.com/office/powerpoint/2010/main" val="3036320121"/>
              </p:ext>
            </p:extLst>
          </p:nvPr>
        </p:nvGraphicFramePr>
        <p:xfrm>
          <a:off x="696000" y="1485000"/>
          <a:ext cx="10512000" cy="4492899"/>
        </p:xfrm>
        <a:graphic>
          <a:graphicData uri="http://schemas.openxmlformats.org/drawingml/2006/table">
            <a:tbl>
              <a:tblPr>
                <a:tableStyleId>{5C22544A-7EE6-4342-B048-85BDC9FD1C3A}</a:tableStyleId>
              </a:tblPr>
              <a:tblGrid>
                <a:gridCol w="2420526">
                  <a:extLst>
                    <a:ext uri="{9D8B030D-6E8A-4147-A177-3AD203B41FA5}">
                      <a16:colId xmlns:a16="http://schemas.microsoft.com/office/drawing/2014/main" xmlns="" val="1559651140"/>
                    </a:ext>
                  </a:extLst>
                </a:gridCol>
                <a:gridCol w="4011158">
                  <a:extLst>
                    <a:ext uri="{9D8B030D-6E8A-4147-A177-3AD203B41FA5}">
                      <a16:colId xmlns:a16="http://schemas.microsoft.com/office/drawing/2014/main" xmlns="" val="2435111058"/>
                    </a:ext>
                  </a:extLst>
                </a:gridCol>
                <a:gridCol w="4080316">
                  <a:extLst>
                    <a:ext uri="{9D8B030D-6E8A-4147-A177-3AD203B41FA5}">
                      <a16:colId xmlns:a16="http://schemas.microsoft.com/office/drawing/2014/main" xmlns="" val="1574411912"/>
                    </a:ext>
                  </a:extLst>
                </a:gridCol>
              </a:tblGrid>
              <a:tr h="372674">
                <a:tc>
                  <a:txBody>
                    <a:bodyPr/>
                    <a:lstStyle/>
                    <a:p>
                      <a:pPr algn="l" fontAlgn="b"/>
                      <a:endParaRPr lang="en-IN" sz="1600" b="0" i="0" u="none" strike="noStrike">
                        <a:solidFill>
                          <a:srgbClr val="000000"/>
                        </a:solidFill>
                        <a:effectLst/>
                        <a:latin typeface="+mj-lt"/>
                      </a:endParaRPr>
                    </a:p>
                  </a:txBody>
                  <a:tcPr marL="6350" marR="6350" marT="6350" marB="0" anchor="b"/>
                </a:tc>
                <a:tc>
                  <a:txBody>
                    <a:bodyPr/>
                    <a:lstStyle/>
                    <a:p>
                      <a:pPr algn="ctr" fontAlgn="ctr"/>
                      <a:r>
                        <a:rPr lang="en-IN" sz="2000" b="1" u="none" strike="noStrike" dirty="0">
                          <a:effectLst/>
                          <a:latin typeface="+mj-lt"/>
                        </a:rPr>
                        <a:t>Subscription-based</a:t>
                      </a:r>
                      <a:endParaRPr lang="en-IN" sz="2000" b="1" i="0" u="none" strike="noStrike" dirty="0">
                        <a:solidFill>
                          <a:srgbClr val="000000"/>
                        </a:solidFill>
                        <a:effectLst/>
                        <a:latin typeface="+mj-lt"/>
                      </a:endParaRPr>
                    </a:p>
                  </a:txBody>
                  <a:tcPr marL="6350" marR="6350" marT="6350" marB="0" anchor="ctr"/>
                </a:tc>
                <a:tc>
                  <a:txBody>
                    <a:bodyPr/>
                    <a:lstStyle/>
                    <a:p>
                      <a:pPr algn="ctr" fontAlgn="ctr"/>
                      <a:r>
                        <a:rPr lang="en-IN" sz="2000" b="1" u="none" strike="noStrike" dirty="0">
                          <a:effectLst/>
                          <a:latin typeface="+mj-lt"/>
                        </a:rPr>
                        <a:t>Consumption-based</a:t>
                      </a:r>
                      <a:endParaRPr lang="en-IN" sz="2000" b="1" i="0" u="none" strike="noStrike" dirty="0">
                        <a:solidFill>
                          <a:srgbClr val="000000"/>
                        </a:solidFill>
                        <a:effectLst/>
                        <a:latin typeface="+mj-lt"/>
                      </a:endParaRPr>
                    </a:p>
                  </a:txBody>
                  <a:tcPr marL="6350" marR="6350" marT="6350" marB="0" anchor="ctr"/>
                </a:tc>
                <a:extLst>
                  <a:ext uri="{0D108BD9-81ED-4DB2-BD59-A6C34878D82A}">
                    <a16:rowId xmlns:a16="http://schemas.microsoft.com/office/drawing/2014/main" xmlns="" val="4069084857"/>
                  </a:ext>
                </a:extLst>
              </a:tr>
              <a:tr h="1099105">
                <a:tc>
                  <a:txBody>
                    <a:bodyPr/>
                    <a:lstStyle/>
                    <a:p>
                      <a:pPr algn="l" fontAlgn="ctr"/>
                      <a:r>
                        <a:rPr lang="en-IN" sz="1600" b="1" u="none" strike="noStrike" dirty="0">
                          <a:solidFill>
                            <a:schemeClr val="accent1">
                              <a:lumMod val="75000"/>
                            </a:schemeClr>
                          </a:solidFill>
                          <a:effectLst/>
                          <a:latin typeface="+mj-lt"/>
                        </a:rPr>
                        <a:t>Usage </a:t>
                      </a:r>
                      <a:endParaRPr lang="en-IN" sz="1600" b="1" i="0" u="none" strike="noStrike" dirty="0">
                        <a:solidFill>
                          <a:schemeClr val="accent1">
                            <a:lumMod val="7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know the exact services and their usage for your business/projects.</a:t>
                      </a:r>
                      <a:endParaRPr lang="en-IN" sz="1600" b="0" i="0" u="none" strike="noStrike" dirty="0">
                        <a:solidFill>
                          <a:schemeClr val="tx2">
                            <a:lumMod val="75000"/>
                            <a:lumOff val="2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need the agility to use and consume all the services required for new business initiatives.</a:t>
                      </a:r>
                      <a:endParaRPr lang="en-IN" sz="1600" b="0" i="0" u="none" strike="noStrike" dirty="0">
                        <a:solidFill>
                          <a:schemeClr val="tx2">
                            <a:lumMod val="75000"/>
                            <a:lumOff val="25000"/>
                          </a:schemeClr>
                        </a:solidFill>
                        <a:effectLst/>
                        <a:latin typeface="+mj-lt"/>
                      </a:endParaRPr>
                    </a:p>
                  </a:txBody>
                  <a:tcPr marL="6350" marR="6350" marT="6350" marB="0" anchor="ctr"/>
                </a:tc>
                <a:extLst>
                  <a:ext uri="{0D108BD9-81ED-4DB2-BD59-A6C34878D82A}">
                    <a16:rowId xmlns:a16="http://schemas.microsoft.com/office/drawing/2014/main" xmlns="" val="679977105"/>
                  </a:ext>
                </a:extLst>
              </a:tr>
              <a:tr h="1099105">
                <a:tc>
                  <a:txBody>
                    <a:bodyPr/>
                    <a:lstStyle/>
                    <a:p>
                      <a:pPr algn="l" fontAlgn="ctr"/>
                      <a:r>
                        <a:rPr lang="en-IN" sz="1600" b="1" u="none" strike="noStrike" dirty="0">
                          <a:solidFill>
                            <a:schemeClr val="accent1">
                              <a:lumMod val="75000"/>
                            </a:schemeClr>
                          </a:solidFill>
                          <a:effectLst/>
                          <a:latin typeface="+mj-lt"/>
                        </a:rPr>
                        <a:t>Additional Services </a:t>
                      </a:r>
                      <a:endParaRPr lang="en-IN" sz="1600" b="1" i="0" u="none" strike="noStrike" dirty="0">
                        <a:solidFill>
                          <a:schemeClr val="accent1">
                            <a:lumMod val="7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do not expect to add new services during the subscription period.</a:t>
                      </a:r>
                      <a:endParaRPr lang="en-IN" sz="1600" b="0" i="0" u="none" strike="noStrike" dirty="0">
                        <a:solidFill>
                          <a:schemeClr val="tx2">
                            <a:lumMod val="75000"/>
                            <a:lumOff val="2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need the flexibility to add services and stop usage of other services.</a:t>
                      </a:r>
                      <a:endParaRPr lang="en-IN" sz="1600" b="0" i="0" u="none" strike="noStrike" dirty="0">
                        <a:solidFill>
                          <a:schemeClr val="tx2">
                            <a:lumMod val="75000"/>
                            <a:lumOff val="25000"/>
                          </a:schemeClr>
                        </a:solidFill>
                        <a:effectLst/>
                        <a:latin typeface="+mj-lt"/>
                      </a:endParaRPr>
                    </a:p>
                  </a:txBody>
                  <a:tcPr marL="6350" marR="6350" marT="6350" marB="0" anchor="ctr"/>
                </a:tc>
                <a:extLst>
                  <a:ext uri="{0D108BD9-81ED-4DB2-BD59-A6C34878D82A}">
                    <a16:rowId xmlns:a16="http://schemas.microsoft.com/office/drawing/2014/main" xmlns="" val="1545442784"/>
                  </a:ext>
                </a:extLst>
              </a:tr>
              <a:tr h="1099105">
                <a:tc>
                  <a:txBody>
                    <a:bodyPr/>
                    <a:lstStyle/>
                    <a:p>
                      <a:pPr algn="l" fontAlgn="ctr"/>
                      <a:r>
                        <a:rPr lang="en-IN" sz="1600" b="1" u="none" strike="noStrike" dirty="0">
                          <a:solidFill>
                            <a:schemeClr val="accent1">
                              <a:lumMod val="75000"/>
                            </a:schemeClr>
                          </a:solidFill>
                          <a:effectLst/>
                          <a:latin typeface="+mj-lt"/>
                        </a:rPr>
                        <a:t>Scalability</a:t>
                      </a:r>
                      <a:endParaRPr lang="en-IN" sz="1600" b="1" i="0" u="none" strike="noStrike" dirty="0">
                        <a:solidFill>
                          <a:schemeClr val="accent1">
                            <a:lumMod val="7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prefer to negotiate upfront and not worry about scaling usage per service.</a:t>
                      </a:r>
                      <a:endParaRPr lang="en-IN" sz="1600" b="0" i="0" u="none" strike="noStrike" dirty="0">
                        <a:solidFill>
                          <a:schemeClr val="tx2">
                            <a:lumMod val="75000"/>
                            <a:lumOff val="2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want the transparency to see which services are being over and under-utilized.</a:t>
                      </a:r>
                      <a:endParaRPr lang="en-IN" sz="1600" b="0" i="0" u="none" strike="noStrike" dirty="0">
                        <a:solidFill>
                          <a:schemeClr val="tx2">
                            <a:lumMod val="75000"/>
                            <a:lumOff val="25000"/>
                          </a:schemeClr>
                        </a:solidFill>
                        <a:effectLst/>
                        <a:latin typeface="+mj-lt"/>
                      </a:endParaRPr>
                    </a:p>
                  </a:txBody>
                  <a:tcPr marL="6350" marR="6350" marT="6350" marB="0" anchor="ctr"/>
                </a:tc>
                <a:extLst>
                  <a:ext uri="{0D108BD9-81ED-4DB2-BD59-A6C34878D82A}">
                    <a16:rowId xmlns:a16="http://schemas.microsoft.com/office/drawing/2014/main" xmlns="" val="3364919780"/>
                  </a:ext>
                </a:extLst>
              </a:tr>
              <a:tr h="822910">
                <a:tc>
                  <a:txBody>
                    <a:bodyPr/>
                    <a:lstStyle/>
                    <a:p>
                      <a:pPr algn="l" fontAlgn="ctr"/>
                      <a:r>
                        <a:rPr lang="en-IN" sz="1600" b="1" u="none" strike="noStrike" dirty="0">
                          <a:solidFill>
                            <a:schemeClr val="accent1">
                              <a:lumMod val="75000"/>
                            </a:schemeClr>
                          </a:solidFill>
                          <a:effectLst/>
                          <a:latin typeface="+mj-lt"/>
                        </a:rPr>
                        <a:t>Self-Service </a:t>
                      </a:r>
                      <a:endParaRPr lang="en-IN" sz="1600" b="1" i="0" u="none" strike="noStrike" dirty="0">
                        <a:solidFill>
                          <a:schemeClr val="accent1">
                            <a:lumMod val="75000"/>
                          </a:schemeClr>
                        </a:solidFill>
                        <a:effectLst/>
                        <a:latin typeface="+mj-lt"/>
                      </a:endParaRPr>
                    </a:p>
                  </a:txBody>
                  <a:tcPr marL="6350" marR="6350" marT="6350" marB="0" anchor="ctr"/>
                </a:tc>
                <a:tc>
                  <a:txBody>
                    <a:bodyPr/>
                    <a:lstStyle/>
                    <a:p>
                      <a:pPr algn="l" fontAlgn="ctr"/>
                      <a:r>
                        <a:rPr lang="en-IN" sz="1600" u="none" strike="noStrike">
                          <a:solidFill>
                            <a:schemeClr val="tx2">
                              <a:lumMod val="75000"/>
                              <a:lumOff val="25000"/>
                            </a:schemeClr>
                          </a:solidFill>
                          <a:effectLst/>
                          <a:latin typeface="+mj-lt"/>
                        </a:rPr>
                        <a:t>You prefer paying for a consistent fee for all the contracted services.</a:t>
                      </a:r>
                      <a:endParaRPr lang="en-IN" sz="1600" b="0" i="0" u="none" strike="noStrike">
                        <a:solidFill>
                          <a:schemeClr val="tx2">
                            <a:lumMod val="75000"/>
                            <a:lumOff val="2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want a self-service approach to adding or stopping services.</a:t>
                      </a:r>
                      <a:endParaRPr lang="en-IN" sz="1600" b="0" i="0" u="none" strike="noStrike" dirty="0">
                        <a:solidFill>
                          <a:schemeClr val="tx2">
                            <a:lumMod val="75000"/>
                            <a:lumOff val="25000"/>
                          </a:schemeClr>
                        </a:solidFill>
                        <a:effectLst/>
                        <a:latin typeface="+mj-lt"/>
                      </a:endParaRPr>
                    </a:p>
                  </a:txBody>
                  <a:tcPr marL="6350" marR="6350" marT="6350" marB="0" anchor="ctr"/>
                </a:tc>
                <a:extLst>
                  <a:ext uri="{0D108BD9-81ED-4DB2-BD59-A6C34878D82A}">
                    <a16:rowId xmlns:a16="http://schemas.microsoft.com/office/drawing/2014/main" xmlns="" val="2060365931"/>
                  </a:ext>
                </a:extLst>
              </a:tr>
            </a:tbl>
          </a:graphicData>
        </a:graphic>
      </p:graphicFrame>
    </p:spTree>
    <p:extLst>
      <p:ext uri="{BB962C8B-B14F-4D97-AF65-F5344CB8AC3E}">
        <p14:creationId xmlns:p14="http://schemas.microsoft.com/office/powerpoint/2010/main" val="316801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7. SAP Cloud Platform Integration Service</a:t>
            </a:r>
            <a:endParaRPr lang="en-GB" b="1" dirty="0"/>
          </a:p>
        </p:txBody>
      </p:sp>
      <p:pic>
        <p:nvPicPr>
          <p:cNvPr id="3" name="Picture 2">
            <a:extLst>
              <a:ext uri="{FF2B5EF4-FFF2-40B4-BE49-F238E27FC236}">
                <a16:creationId xmlns:a16="http://schemas.microsoft.com/office/drawing/2014/main" xmlns="" id="{028677BC-593B-47D1-9E59-AAF921F3E362}"/>
              </a:ext>
            </a:extLst>
          </p:cNvPr>
          <p:cNvPicPr>
            <a:picLocks noChangeAspect="1"/>
          </p:cNvPicPr>
          <p:nvPr/>
        </p:nvPicPr>
        <p:blipFill>
          <a:blip r:embed="rId3"/>
          <a:stretch>
            <a:fillRect/>
          </a:stretch>
        </p:blipFill>
        <p:spPr>
          <a:xfrm>
            <a:off x="212998" y="1269000"/>
            <a:ext cx="11700651" cy="4961195"/>
          </a:xfrm>
          <a:prstGeom prst="rect">
            <a:avLst/>
          </a:prstGeom>
        </p:spPr>
      </p:pic>
    </p:spTree>
    <p:extLst>
      <p:ext uri="{BB962C8B-B14F-4D97-AF65-F5344CB8AC3E}">
        <p14:creationId xmlns:p14="http://schemas.microsoft.com/office/powerpoint/2010/main" val="41711971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Section break">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6CE86BFB-C0B9-40EB-B603-FB038157793B}"/>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C467F55C93D747A8EE11124012BCB3" ma:contentTypeVersion="" ma:contentTypeDescription="Create a new document." ma:contentTypeScope="" ma:versionID="30ff2bc0617e3ebd824d48b484c72913">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30B7C3-D12A-427C-AF78-60FF57414C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53DC921-E6B9-4A15-9B61-77FD51A309A3}">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E180867F-0B1E-4E8F-9E22-602032B572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1110</TotalTime>
  <Words>540</Words>
  <Application>Microsoft Office PowerPoint</Application>
  <PresentationFormat>Widescreen</PresentationFormat>
  <Paragraphs>103</Paragraphs>
  <Slides>15</Slides>
  <Notes>12</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15</vt:i4>
      </vt:variant>
    </vt:vector>
  </HeadingPairs>
  <TitlesOfParts>
    <vt:vector size="24" baseType="lpstr">
      <vt:lpstr>Arial</vt:lpstr>
      <vt:lpstr>Benton Sans</vt:lpstr>
      <vt:lpstr>Verdana</vt:lpstr>
      <vt:lpstr>Wingdings</vt:lpstr>
      <vt:lpstr>Capgemini Master</vt:lpstr>
      <vt:lpstr>Title Slide</vt:lpstr>
      <vt:lpstr>Final slides</vt:lpstr>
      <vt:lpstr>Section break</vt:lpstr>
      <vt:lpstr>think-cell Slide</vt:lpstr>
      <vt:lpstr>SAP Cloud Platform Integration Overview</vt:lpstr>
      <vt:lpstr> Table of Contents</vt:lpstr>
      <vt:lpstr>1. SAP Cloud Platform</vt:lpstr>
      <vt:lpstr>2. SAP Cloud Platform Integration – Overview</vt:lpstr>
      <vt:lpstr>3. SAP CPI vs SAP PI/PO – When to use what? A complementary offering to SAP Process Orchestration</vt:lpstr>
      <vt:lpstr>4. SAP CPI to On-premise connectivity</vt:lpstr>
      <vt:lpstr>5. Integration Solution Cloud vs. On-Premise</vt:lpstr>
      <vt:lpstr>6. Different licencing models and which one is right for your client ?</vt:lpstr>
      <vt:lpstr>7. SAP Cloud Platform Integration Service</vt:lpstr>
      <vt:lpstr>7.1 Discover - Prepackaged CPI contents</vt:lpstr>
      <vt:lpstr>7.2 Design – Integration Content</vt:lpstr>
      <vt:lpstr>  Design - Connectivity Protocols</vt:lpstr>
      <vt:lpstr>7.3. Monitor – Integration Content</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CPI Training</dc:title>
  <dc:creator>Capgemini</dc:creator>
  <cp:lastModifiedBy>Kumar, Raj</cp:lastModifiedBy>
  <cp:revision>139</cp:revision>
  <dcterms:created xsi:type="dcterms:W3CDTF">2017-11-02T14:01:05Z</dcterms:created>
  <dcterms:modified xsi:type="dcterms:W3CDTF">2019-06-24T11:18:30Z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0x010100E4C467F55C93D747A8EE11124012BCB3</vt:lpwstr>
  </property>
</Properties>
</file>