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F68FE-CFAD-48D7-AB8F-AE1DF4FA68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83ADB11-5187-4E90-A401-1E6311B02F0D}">
      <dgm:prSet/>
      <dgm:spPr/>
      <dgm:t>
        <a:bodyPr/>
        <a:lstStyle/>
        <a:p>
          <a:pPr>
            <a:defRPr b="1"/>
          </a:pPr>
          <a:r>
            <a:rPr lang="en-US" b="1" i="0"/>
            <a:t>Increase Average Sales:</a:t>
          </a:r>
          <a:endParaRPr lang="en-US"/>
        </a:p>
      </dgm:t>
    </dgm:pt>
    <dgm:pt modelId="{680B57CF-2CCF-4E7F-9B69-7683C517BDDD}" type="parTrans" cxnId="{C6FE9256-5207-49ED-81BC-DFCC14364197}">
      <dgm:prSet/>
      <dgm:spPr/>
      <dgm:t>
        <a:bodyPr/>
        <a:lstStyle/>
        <a:p>
          <a:endParaRPr lang="en-US"/>
        </a:p>
      </dgm:t>
    </dgm:pt>
    <dgm:pt modelId="{0852ABBC-2ED2-479A-9B71-442686246DAC}" type="sibTrans" cxnId="{C6FE9256-5207-49ED-81BC-DFCC14364197}">
      <dgm:prSet/>
      <dgm:spPr/>
      <dgm:t>
        <a:bodyPr/>
        <a:lstStyle/>
        <a:p>
          <a:endParaRPr lang="en-US"/>
        </a:p>
      </dgm:t>
    </dgm:pt>
    <dgm:pt modelId="{853D2961-0D36-4A28-A4BD-08C0DD6DB8FB}">
      <dgm:prSet/>
      <dgm:spPr/>
      <dgm:t>
        <a:bodyPr/>
        <a:lstStyle/>
        <a:p>
          <a:r>
            <a:rPr lang="en-US" b="0" i="0"/>
            <a:t>Focus on strategies to increase the average sales per transaction. This could involve promoting higher-value items or bundles.</a:t>
          </a:r>
          <a:endParaRPr lang="en-US"/>
        </a:p>
      </dgm:t>
    </dgm:pt>
    <dgm:pt modelId="{CFA35947-34E2-4144-8945-F13235996BEC}" type="parTrans" cxnId="{623721CE-20A9-4231-9B18-BABFCD635F80}">
      <dgm:prSet/>
      <dgm:spPr/>
      <dgm:t>
        <a:bodyPr/>
        <a:lstStyle/>
        <a:p>
          <a:endParaRPr lang="en-US"/>
        </a:p>
      </dgm:t>
    </dgm:pt>
    <dgm:pt modelId="{300CB736-F0A6-406D-BF2B-275978DF6CBF}" type="sibTrans" cxnId="{623721CE-20A9-4231-9B18-BABFCD635F80}">
      <dgm:prSet/>
      <dgm:spPr/>
      <dgm:t>
        <a:bodyPr/>
        <a:lstStyle/>
        <a:p>
          <a:endParaRPr lang="en-US"/>
        </a:p>
      </dgm:t>
    </dgm:pt>
    <dgm:pt modelId="{0FEC276D-C7DD-45E1-9D8D-A410A4A86787}">
      <dgm:prSet/>
      <dgm:spPr/>
      <dgm:t>
        <a:bodyPr/>
        <a:lstStyle/>
        <a:p>
          <a:pPr>
            <a:defRPr b="1"/>
          </a:pPr>
          <a:r>
            <a:rPr lang="en-US" b="1" i="0"/>
            <a:t>Optimize Outlet Size:</a:t>
          </a:r>
          <a:endParaRPr lang="en-US"/>
        </a:p>
      </dgm:t>
    </dgm:pt>
    <dgm:pt modelId="{B8329F8F-5157-433D-AC7C-87793A73CEB3}" type="parTrans" cxnId="{B0D506E8-893D-4135-8B4A-58FAF1A136D5}">
      <dgm:prSet/>
      <dgm:spPr/>
      <dgm:t>
        <a:bodyPr/>
        <a:lstStyle/>
        <a:p>
          <a:endParaRPr lang="en-US"/>
        </a:p>
      </dgm:t>
    </dgm:pt>
    <dgm:pt modelId="{84ADF3FE-B970-479A-8547-2CD9E5277D90}" type="sibTrans" cxnId="{B0D506E8-893D-4135-8B4A-58FAF1A136D5}">
      <dgm:prSet/>
      <dgm:spPr/>
      <dgm:t>
        <a:bodyPr/>
        <a:lstStyle/>
        <a:p>
          <a:endParaRPr lang="en-US"/>
        </a:p>
      </dgm:t>
    </dgm:pt>
    <dgm:pt modelId="{05B4631B-D6B0-4CD9-B382-2BB7F4EC2007}">
      <dgm:prSet/>
      <dgm:spPr/>
      <dgm:t>
        <a:bodyPr/>
        <a:lstStyle/>
        <a:p>
          <a:r>
            <a:rPr lang="en-US" b="0" i="0"/>
            <a:t>Analyze the performance of different outlet sizes. While small outlets dominate, exploring the feasibility of medium-sized outlets in high-potential areas could be beneficial.</a:t>
          </a:r>
          <a:endParaRPr lang="en-US"/>
        </a:p>
      </dgm:t>
    </dgm:pt>
    <dgm:pt modelId="{4779760D-D521-429A-A406-DF162072BB21}" type="parTrans" cxnId="{9831841A-F480-48D1-BD51-E85AFE7FB6FF}">
      <dgm:prSet/>
      <dgm:spPr/>
      <dgm:t>
        <a:bodyPr/>
        <a:lstStyle/>
        <a:p>
          <a:endParaRPr lang="en-US"/>
        </a:p>
      </dgm:t>
    </dgm:pt>
    <dgm:pt modelId="{5746974D-C7D9-4EB7-9FDF-431EF178A977}" type="sibTrans" cxnId="{9831841A-F480-48D1-BD51-E85AFE7FB6FF}">
      <dgm:prSet/>
      <dgm:spPr/>
      <dgm:t>
        <a:bodyPr/>
        <a:lstStyle/>
        <a:p>
          <a:endParaRPr lang="en-US"/>
        </a:p>
      </dgm:t>
    </dgm:pt>
    <dgm:pt modelId="{CC5D3A2F-CE81-4FD1-A389-CEBA94D952AC}">
      <dgm:prSet/>
      <dgm:spPr/>
      <dgm:t>
        <a:bodyPr/>
        <a:lstStyle/>
        <a:p>
          <a:pPr>
            <a:defRPr b="1"/>
          </a:pPr>
          <a:r>
            <a:rPr lang="en-US" b="1" i="0"/>
            <a:t>Promote Low-Fat Items:</a:t>
          </a:r>
          <a:endParaRPr lang="en-US"/>
        </a:p>
      </dgm:t>
    </dgm:pt>
    <dgm:pt modelId="{F65656AC-16E1-4BA1-AD57-F897AFEB795D}" type="parTrans" cxnId="{6F13912B-DBCF-49E5-980D-946F58BD080D}">
      <dgm:prSet/>
      <dgm:spPr/>
      <dgm:t>
        <a:bodyPr/>
        <a:lstStyle/>
        <a:p>
          <a:endParaRPr lang="en-US"/>
        </a:p>
      </dgm:t>
    </dgm:pt>
    <dgm:pt modelId="{B0DA6ECE-BF5D-438D-98B0-06B4331304CF}" type="sibTrans" cxnId="{6F13912B-DBCF-49E5-980D-946F58BD080D}">
      <dgm:prSet/>
      <dgm:spPr/>
      <dgm:t>
        <a:bodyPr/>
        <a:lstStyle/>
        <a:p>
          <a:endParaRPr lang="en-US"/>
        </a:p>
      </dgm:t>
    </dgm:pt>
    <dgm:pt modelId="{7BBCA326-8591-4C80-A43B-FAF9D3BA29F7}">
      <dgm:prSet/>
      <dgm:spPr/>
      <dgm:t>
        <a:bodyPr/>
        <a:lstStyle/>
        <a:p>
          <a:r>
            <a:rPr lang="en-US" b="0" i="0"/>
            <a:t>Increase the visibility and promotion of low-fat items to cater to health-conscious customers.</a:t>
          </a:r>
          <a:endParaRPr lang="en-US"/>
        </a:p>
      </dgm:t>
    </dgm:pt>
    <dgm:pt modelId="{85C71F51-33F5-4BD2-9AD1-FB5F24F16DCD}" type="parTrans" cxnId="{AF55199C-E396-4A11-990F-5874FE60228B}">
      <dgm:prSet/>
      <dgm:spPr/>
      <dgm:t>
        <a:bodyPr/>
        <a:lstStyle/>
        <a:p>
          <a:endParaRPr lang="en-US"/>
        </a:p>
      </dgm:t>
    </dgm:pt>
    <dgm:pt modelId="{FC5B0EAA-8793-4454-B2EA-12E8E475ECD4}" type="sibTrans" cxnId="{AF55199C-E396-4A11-990F-5874FE60228B}">
      <dgm:prSet/>
      <dgm:spPr/>
      <dgm:t>
        <a:bodyPr/>
        <a:lstStyle/>
        <a:p>
          <a:endParaRPr lang="en-US"/>
        </a:p>
      </dgm:t>
    </dgm:pt>
    <dgm:pt modelId="{F6377750-9387-44F8-A4DD-8C97B1480ABF}">
      <dgm:prSet/>
      <dgm:spPr/>
      <dgm:t>
        <a:bodyPr/>
        <a:lstStyle/>
        <a:p>
          <a:pPr>
            <a:defRPr b="1"/>
          </a:pPr>
          <a:r>
            <a:rPr lang="en-US" b="1" i="0"/>
            <a:t>Enhance Visibility of High-Performing Items:</a:t>
          </a:r>
          <a:endParaRPr lang="en-US"/>
        </a:p>
      </dgm:t>
    </dgm:pt>
    <dgm:pt modelId="{101F28AD-92A2-4B7B-B5A4-7A3637A0F3A9}" type="parTrans" cxnId="{C0504F30-95FF-407A-9BE5-E4E452F36BF0}">
      <dgm:prSet/>
      <dgm:spPr/>
      <dgm:t>
        <a:bodyPr/>
        <a:lstStyle/>
        <a:p>
          <a:endParaRPr lang="en-US"/>
        </a:p>
      </dgm:t>
    </dgm:pt>
    <dgm:pt modelId="{88B84420-C07E-40A8-91FF-E053EEF54A5C}" type="sibTrans" cxnId="{C0504F30-95FF-407A-9BE5-E4E452F36BF0}">
      <dgm:prSet/>
      <dgm:spPr/>
      <dgm:t>
        <a:bodyPr/>
        <a:lstStyle/>
        <a:p>
          <a:endParaRPr lang="en-US"/>
        </a:p>
      </dgm:t>
    </dgm:pt>
    <dgm:pt modelId="{9CB16699-0EBE-490F-9546-532CE6962434}">
      <dgm:prSet/>
      <dgm:spPr/>
      <dgm:t>
        <a:bodyPr/>
        <a:lstStyle/>
        <a:p>
          <a:r>
            <a:rPr lang="en-US" b="0" i="0"/>
            <a:t>Items with higher sales should be given more visibility in stores to encourage repeat purchases.</a:t>
          </a:r>
          <a:endParaRPr lang="en-US"/>
        </a:p>
      </dgm:t>
    </dgm:pt>
    <dgm:pt modelId="{9F6A16EA-86FF-4241-A2E1-14DF8355A44B}" type="parTrans" cxnId="{99D58B4D-8D30-4FB4-828F-769BC804035C}">
      <dgm:prSet/>
      <dgm:spPr/>
      <dgm:t>
        <a:bodyPr/>
        <a:lstStyle/>
        <a:p>
          <a:endParaRPr lang="en-US"/>
        </a:p>
      </dgm:t>
    </dgm:pt>
    <dgm:pt modelId="{32539E93-0EAC-4390-8ACE-7B9A734F86F1}" type="sibTrans" cxnId="{99D58B4D-8D30-4FB4-828F-769BC804035C}">
      <dgm:prSet/>
      <dgm:spPr/>
      <dgm:t>
        <a:bodyPr/>
        <a:lstStyle/>
        <a:p>
          <a:endParaRPr lang="en-US"/>
        </a:p>
      </dgm:t>
    </dgm:pt>
    <dgm:pt modelId="{6CA9B17A-5405-4FA6-9F15-33A04798EB0F}" type="pres">
      <dgm:prSet presAssocID="{81DF68FE-CFAD-48D7-AB8F-AE1DF4FA6881}" presName="root" presStyleCnt="0">
        <dgm:presLayoutVars>
          <dgm:dir/>
          <dgm:resizeHandles val="exact"/>
        </dgm:presLayoutVars>
      </dgm:prSet>
      <dgm:spPr/>
    </dgm:pt>
    <dgm:pt modelId="{8DF670BF-AF46-42A6-B8E8-B1A7B60B9FF1}" type="pres">
      <dgm:prSet presAssocID="{783ADB11-5187-4E90-A401-1E6311B02F0D}" presName="compNode" presStyleCnt="0"/>
      <dgm:spPr/>
    </dgm:pt>
    <dgm:pt modelId="{B7CB4623-0FF9-4528-B1B6-3918D978A7B0}" type="pres">
      <dgm:prSet presAssocID="{783ADB11-5187-4E90-A401-1E6311B02F0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A3CC60DB-9F47-45D2-8321-C171D8C4EA24}" type="pres">
      <dgm:prSet presAssocID="{783ADB11-5187-4E90-A401-1E6311B02F0D}" presName="iconSpace" presStyleCnt="0"/>
      <dgm:spPr/>
    </dgm:pt>
    <dgm:pt modelId="{55E73D80-E03F-4149-AE00-5734D309B623}" type="pres">
      <dgm:prSet presAssocID="{783ADB11-5187-4E90-A401-1E6311B02F0D}" presName="parTx" presStyleLbl="revTx" presStyleIdx="0" presStyleCnt="8">
        <dgm:presLayoutVars>
          <dgm:chMax val="0"/>
          <dgm:chPref val="0"/>
        </dgm:presLayoutVars>
      </dgm:prSet>
      <dgm:spPr/>
    </dgm:pt>
    <dgm:pt modelId="{F9F174CC-F97F-4924-BB06-CFF05DCB8A65}" type="pres">
      <dgm:prSet presAssocID="{783ADB11-5187-4E90-A401-1E6311B02F0D}" presName="txSpace" presStyleCnt="0"/>
      <dgm:spPr/>
    </dgm:pt>
    <dgm:pt modelId="{022BEB3E-46FC-42D4-9149-AF52FEA74BDE}" type="pres">
      <dgm:prSet presAssocID="{783ADB11-5187-4E90-A401-1E6311B02F0D}" presName="desTx" presStyleLbl="revTx" presStyleIdx="1" presStyleCnt="8">
        <dgm:presLayoutVars/>
      </dgm:prSet>
      <dgm:spPr/>
    </dgm:pt>
    <dgm:pt modelId="{B9E8166E-06DD-4DEF-B6D2-95E2C35EA118}" type="pres">
      <dgm:prSet presAssocID="{0852ABBC-2ED2-479A-9B71-442686246DAC}" presName="sibTrans" presStyleCnt="0"/>
      <dgm:spPr/>
    </dgm:pt>
    <dgm:pt modelId="{F7FBFF2A-9790-4530-BA83-10E78938AB6C}" type="pres">
      <dgm:prSet presAssocID="{0FEC276D-C7DD-45E1-9D8D-A410A4A86787}" presName="compNode" presStyleCnt="0"/>
      <dgm:spPr/>
    </dgm:pt>
    <dgm:pt modelId="{A29C7F87-7E27-40F0-BA6E-9ED2A8B0F4F0}" type="pres">
      <dgm:prSet presAssocID="{0FEC276D-C7DD-45E1-9D8D-A410A4A867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17E8C963-0650-49DE-B0F8-C8FB6A154AFC}" type="pres">
      <dgm:prSet presAssocID="{0FEC276D-C7DD-45E1-9D8D-A410A4A86787}" presName="iconSpace" presStyleCnt="0"/>
      <dgm:spPr/>
    </dgm:pt>
    <dgm:pt modelId="{69F7A129-E8DE-4139-8058-8E5C07AC53D8}" type="pres">
      <dgm:prSet presAssocID="{0FEC276D-C7DD-45E1-9D8D-A410A4A86787}" presName="parTx" presStyleLbl="revTx" presStyleIdx="2" presStyleCnt="8">
        <dgm:presLayoutVars>
          <dgm:chMax val="0"/>
          <dgm:chPref val="0"/>
        </dgm:presLayoutVars>
      </dgm:prSet>
      <dgm:spPr/>
    </dgm:pt>
    <dgm:pt modelId="{338716E1-C5D1-4EDB-A712-17B8473380F9}" type="pres">
      <dgm:prSet presAssocID="{0FEC276D-C7DD-45E1-9D8D-A410A4A86787}" presName="txSpace" presStyleCnt="0"/>
      <dgm:spPr/>
    </dgm:pt>
    <dgm:pt modelId="{01B5E0C9-B31E-44DB-97A6-470F5D1E3C03}" type="pres">
      <dgm:prSet presAssocID="{0FEC276D-C7DD-45E1-9D8D-A410A4A86787}" presName="desTx" presStyleLbl="revTx" presStyleIdx="3" presStyleCnt="8">
        <dgm:presLayoutVars/>
      </dgm:prSet>
      <dgm:spPr/>
    </dgm:pt>
    <dgm:pt modelId="{885FA5DB-999C-4098-8439-3A2E01034004}" type="pres">
      <dgm:prSet presAssocID="{84ADF3FE-B970-479A-8547-2CD9E5277D90}" presName="sibTrans" presStyleCnt="0"/>
      <dgm:spPr/>
    </dgm:pt>
    <dgm:pt modelId="{2AA165AA-E2CF-4335-B8F9-29C62A9F1A20}" type="pres">
      <dgm:prSet presAssocID="{CC5D3A2F-CE81-4FD1-A389-CEBA94D952AC}" presName="compNode" presStyleCnt="0"/>
      <dgm:spPr/>
    </dgm:pt>
    <dgm:pt modelId="{76DD15EA-458E-44BB-86DA-613853A25C50}" type="pres">
      <dgm:prSet presAssocID="{CC5D3A2F-CE81-4FD1-A389-CEBA94D952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Eating"/>
        </a:ext>
      </dgm:extLst>
    </dgm:pt>
    <dgm:pt modelId="{345FECF9-C34B-42FC-9121-47CEEB48CDA5}" type="pres">
      <dgm:prSet presAssocID="{CC5D3A2F-CE81-4FD1-A389-CEBA94D952AC}" presName="iconSpace" presStyleCnt="0"/>
      <dgm:spPr/>
    </dgm:pt>
    <dgm:pt modelId="{5320A1CC-9F73-4681-BA18-D9BF736AA04E}" type="pres">
      <dgm:prSet presAssocID="{CC5D3A2F-CE81-4FD1-A389-CEBA94D952AC}" presName="parTx" presStyleLbl="revTx" presStyleIdx="4" presStyleCnt="8">
        <dgm:presLayoutVars>
          <dgm:chMax val="0"/>
          <dgm:chPref val="0"/>
        </dgm:presLayoutVars>
      </dgm:prSet>
      <dgm:spPr/>
    </dgm:pt>
    <dgm:pt modelId="{4788BEB0-F39D-4917-8BA2-05369E72447D}" type="pres">
      <dgm:prSet presAssocID="{CC5D3A2F-CE81-4FD1-A389-CEBA94D952AC}" presName="txSpace" presStyleCnt="0"/>
      <dgm:spPr/>
    </dgm:pt>
    <dgm:pt modelId="{02F3F60A-C618-45CB-B2A9-2BA0BAF637E6}" type="pres">
      <dgm:prSet presAssocID="{CC5D3A2F-CE81-4FD1-A389-CEBA94D952AC}" presName="desTx" presStyleLbl="revTx" presStyleIdx="5" presStyleCnt="8">
        <dgm:presLayoutVars/>
      </dgm:prSet>
      <dgm:spPr/>
    </dgm:pt>
    <dgm:pt modelId="{BCF9BEAD-9F67-49E8-8288-65057DB42DF3}" type="pres">
      <dgm:prSet presAssocID="{B0DA6ECE-BF5D-438D-98B0-06B4331304CF}" presName="sibTrans" presStyleCnt="0"/>
      <dgm:spPr/>
    </dgm:pt>
    <dgm:pt modelId="{E6E01A97-B371-4C3E-8EED-F8DBD35D9DE0}" type="pres">
      <dgm:prSet presAssocID="{F6377750-9387-44F8-A4DD-8C97B1480ABF}" presName="compNode" presStyleCnt="0"/>
      <dgm:spPr/>
    </dgm:pt>
    <dgm:pt modelId="{B024E0BC-D6FB-47D2-AB7B-103F720F2EF2}" type="pres">
      <dgm:prSet presAssocID="{F6377750-9387-44F8-A4DD-8C97B1480A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FBDC82F4-1CE8-4A6B-847B-430C542D5564}" type="pres">
      <dgm:prSet presAssocID="{F6377750-9387-44F8-A4DD-8C97B1480ABF}" presName="iconSpace" presStyleCnt="0"/>
      <dgm:spPr/>
    </dgm:pt>
    <dgm:pt modelId="{F5FC9F77-376B-4C70-A793-8C36AA2E086E}" type="pres">
      <dgm:prSet presAssocID="{F6377750-9387-44F8-A4DD-8C97B1480ABF}" presName="parTx" presStyleLbl="revTx" presStyleIdx="6" presStyleCnt="8">
        <dgm:presLayoutVars>
          <dgm:chMax val="0"/>
          <dgm:chPref val="0"/>
        </dgm:presLayoutVars>
      </dgm:prSet>
      <dgm:spPr/>
    </dgm:pt>
    <dgm:pt modelId="{176D6458-5542-42D8-8FD5-CB23F25C4AA2}" type="pres">
      <dgm:prSet presAssocID="{F6377750-9387-44F8-A4DD-8C97B1480ABF}" presName="txSpace" presStyleCnt="0"/>
      <dgm:spPr/>
    </dgm:pt>
    <dgm:pt modelId="{60BDBDD0-5D31-4878-9A00-A325BF12C992}" type="pres">
      <dgm:prSet presAssocID="{F6377750-9387-44F8-A4DD-8C97B1480ABF}" presName="desTx" presStyleLbl="revTx" presStyleIdx="7" presStyleCnt="8">
        <dgm:presLayoutVars/>
      </dgm:prSet>
      <dgm:spPr/>
    </dgm:pt>
  </dgm:ptLst>
  <dgm:cxnLst>
    <dgm:cxn modelId="{D3D2C70D-07EC-4252-AF3A-9AED50249D67}" type="presOf" srcId="{0FEC276D-C7DD-45E1-9D8D-A410A4A86787}" destId="{69F7A129-E8DE-4139-8058-8E5C07AC53D8}" srcOrd="0" destOrd="0" presId="urn:microsoft.com/office/officeart/2018/2/layout/IconLabelDescriptionList"/>
    <dgm:cxn modelId="{74501914-9CBA-4541-8665-0794E491E32E}" type="presOf" srcId="{9CB16699-0EBE-490F-9546-532CE6962434}" destId="{60BDBDD0-5D31-4878-9A00-A325BF12C992}" srcOrd="0" destOrd="0" presId="urn:microsoft.com/office/officeart/2018/2/layout/IconLabelDescriptionList"/>
    <dgm:cxn modelId="{9831841A-F480-48D1-BD51-E85AFE7FB6FF}" srcId="{0FEC276D-C7DD-45E1-9D8D-A410A4A86787}" destId="{05B4631B-D6B0-4CD9-B382-2BB7F4EC2007}" srcOrd="0" destOrd="0" parTransId="{4779760D-D521-429A-A406-DF162072BB21}" sibTransId="{5746974D-C7D9-4EB7-9FDF-431EF178A977}"/>
    <dgm:cxn modelId="{17B8D11F-0CA3-461A-A68E-5FB5B97B29E1}" type="presOf" srcId="{F6377750-9387-44F8-A4DD-8C97B1480ABF}" destId="{F5FC9F77-376B-4C70-A793-8C36AA2E086E}" srcOrd="0" destOrd="0" presId="urn:microsoft.com/office/officeart/2018/2/layout/IconLabelDescriptionList"/>
    <dgm:cxn modelId="{6F13912B-DBCF-49E5-980D-946F58BD080D}" srcId="{81DF68FE-CFAD-48D7-AB8F-AE1DF4FA6881}" destId="{CC5D3A2F-CE81-4FD1-A389-CEBA94D952AC}" srcOrd="2" destOrd="0" parTransId="{F65656AC-16E1-4BA1-AD57-F897AFEB795D}" sibTransId="{B0DA6ECE-BF5D-438D-98B0-06B4331304CF}"/>
    <dgm:cxn modelId="{C0504F30-95FF-407A-9BE5-E4E452F36BF0}" srcId="{81DF68FE-CFAD-48D7-AB8F-AE1DF4FA6881}" destId="{F6377750-9387-44F8-A4DD-8C97B1480ABF}" srcOrd="3" destOrd="0" parTransId="{101F28AD-92A2-4B7B-B5A4-7A3637A0F3A9}" sibTransId="{88B84420-C07E-40A8-91FF-E053EEF54A5C}"/>
    <dgm:cxn modelId="{3419153C-D27E-48D8-B545-89C4DD17850B}" type="presOf" srcId="{05B4631B-D6B0-4CD9-B382-2BB7F4EC2007}" destId="{01B5E0C9-B31E-44DB-97A6-470F5D1E3C03}" srcOrd="0" destOrd="0" presId="urn:microsoft.com/office/officeart/2018/2/layout/IconLabelDescriptionList"/>
    <dgm:cxn modelId="{1460DE64-1A33-4691-BBA4-02B46B6C3CBB}" type="presOf" srcId="{7BBCA326-8591-4C80-A43B-FAF9D3BA29F7}" destId="{02F3F60A-C618-45CB-B2A9-2BA0BAF637E6}" srcOrd="0" destOrd="0" presId="urn:microsoft.com/office/officeart/2018/2/layout/IconLabelDescriptionList"/>
    <dgm:cxn modelId="{FC108547-0C2D-40FC-8342-5ED22FA475BA}" type="presOf" srcId="{CC5D3A2F-CE81-4FD1-A389-CEBA94D952AC}" destId="{5320A1CC-9F73-4681-BA18-D9BF736AA04E}" srcOrd="0" destOrd="0" presId="urn:microsoft.com/office/officeart/2018/2/layout/IconLabelDescriptionList"/>
    <dgm:cxn modelId="{5B881648-2717-4419-A810-BD3DB91A9BFC}" type="presOf" srcId="{81DF68FE-CFAD-48D7-AB8F-AE1DF4FA6881}" destId="{6CA9B17A-5405-4FA6-9F15-33A04798EB0F}" srcOrd="0" destOrd="0" presId="urn:microsoft.com/office/officeart/2018/2/layout/IconLabelDescriptionList"/>
    <dgm:cxn modelId="{99D58B4D-8D30-4FB4-828F-769BC804035C}" srcId="{F6377750-9387-44F8-A4DD-8C97B1480ABF}" destId="{9CB16699-0EBE-490F-9546-532CE6962434}" srcOrd="0" destOrd="0" parTransId="{9F6A16EA-86FF-4241-A2E1-14DF8355A44B}" sibTransId="{32539E93-0EAC-4390-8ACE-7B9A734F86F1}"/>
    <dgm:cxn modelId="{C6FE9256-5207-49ED-81BC-DFCC14364197}" srcId="{81DF68FE-CFAD-48D7-AB8F-AE1DF4FA6881}" destId="{783ADB11-5187-4E90-A401-1E6311B02F0D}" srcOrd="0" destOrd="0" parTransId="{680B57CF-2CCF-4E7F-9B69-7683C517BDDD}" sibTransId="{0852ABBC-2ED2-479A-9B71-442686246DAC}"/>
    <dgm:cxn modelId="{CE4F0A9A-8A33-477F-B013-A5DFDE3AF9C3}" type="presOf" srcId="{853D2961-0D36-4A28-A4BD-08C0DD6DB8FB}" destId="{022BEB3E-46FC-42D4-9149-AF52FEA74BDE}" srcOrd="0" destOrd="0" presId="urn:microsoft.com/office/officeart/2018/2/layout/IconLabelDescriptionList"/>
    <dgm:cxn modelId="{AF55199C-E396-4A11-990F-5874FE60228B}" srcId="{CC5D3A2F-CE81-4FD1-A389-CEBA94D952AC}" destId="{7BBCA326-8591-4C80-A43B-FAF9D3BA29F7}" srcOrd="0" destOrd="0" parTransId="{85C71F51-33F5-4BD2-9AD1-FB5F24F16DCD}" sibTransId="{FC5B0EAA-8793-4454-B2EA-12E8E475ECD4}"/>
    <dgm:cxn modelId="{14C6DEC2-60C1-4DB1-B349-4563824A1A07}" type="presOf" srcId="{783ADB11-5187-4E90-A401-1E6311B02F0D}" destId="{55E73D80-E03F-4149-AE00-5734D309B623}" srcOrd="0" destOrd="0" presId="urn:microsoft.com/office/officeart/2018/2/layout/IconLabelDescriptionList"/>
    <dgm:cxn modelId="{623721CE-20A9-4231-9B18-BABFCD635F80}" srcId="{783ADB11-5187-4E90-A401-1E6311B02F0D}" destId="{853D2961-0D36-4A28-A4BD-08C0DD6DB8FB}" srcOrd="0" destOrd="0" parTransId="{CFA35947-34E2-4144-8945-F13235996BEC}" sibTransId="{300CB736-F0A6-406D-BF2B-275978DF6CBF}"/>
    <dgm:cxn modelId="{B0D506E8-893D-4135-8B4A-58FAF1A136D5}" srcId="{81DF68FE-CFAD-48D7-AB8F-AE1DF4FA6881}" destId="{0FEC276D-C7DD-45E1-9D8D-A410A4A86787}" srcOrd="1" destOrd="0" parTransId="{B8329F8F-5157-433D-AC7C-87793A73CEB3}" sibTransId="{84ADF3FE-B970-479A-8547-2CD9E5277D90}"/>
    <dgm:cxn modelId="{7DAA7548-4118-48BE-964B-0EB63B43C596}" type="presParOf" srcId="{6CA9B17A-5405-4FA6-9F15-33A04798EB0F}" destId="{8DF670BF-AF46-42A6-B8E8-B1A7B60B9FF1}" srcOrd="0" destOrd="0" presId="urn:microsoft.com/office/officeart/2018/2/layout/IconLabelDescriptionList"/>
    <dgm:cxn modelId="{8506929B-5647-492B-9538-2D5325380502}" type="presParOf" srcId="{8DF670BF-AF46-42A6-B8E8-B1A7B60B9FF1}" destId="{B7CB4623-0FF9-4528-B1B6-3918D978A7B0}" srcOrd="0" destOrd="0" presId="urn:microsoft.com/office/officeart/2018/2/layout/IconLabelDescriptionList"/>
    <dgm:cxn modelId="{E04DC3D9-DFF5-4606-91D6-25681E39F515}" type="presParOf" srcId="{8DF670BF-AF46-42A6-B8E8-B1A7B60B9FF1}" destId="{A3CC60DB-9F47-45D2-8321-C171D8C4EA24}" srcOrd="1" destOrd="0" presId="urn:microsoft.com/office/officeart/2018/2/layout/IconLabelDescriptionList"/>
    <dgm:cxn modelId="{274BA63B-F24C-47DD-BD2B-08D13D85F0CC}" type="presParOf" srcId="{8DF670BF-AF46-42A6-B8E8-B1A7B60B9FF1}" destId="{55E73D80-E03F-4149-AE00-5734D309B623}" srcOrd="2" destOrd="0" presId="urn:microsoft.com/office/officeart/2018/2/layout/IconLabelDescriptionList"/>
    <dgm:cxn modelId="{CBC9F44A-4501-4A91-84B7-F1FA30EF790A}" type="presParOf" srcId="{8DF670BF-AF46-42A6-B8E8-B1A7B60B9FF1}" destId="{F9F174CC-F97F-4924-BB06-CFF05DCB8A65}" srcOrd="3" destOrd="0" presId="urn:microsoft.com/office/officeart/2018/2/layout/IconLabelDescriptionList"/>
    <dgm:cxn modelId="{2CC0701E-1E09-48B5-9FA5-D8FA0002F35C}" type="presParOf" srcId="{8DF670BF-AF46-42A6-B8E8-B1A7B60B9FF1}" destId="{022BEB3E-46FC-42D4-9149-AF52FEA74BDE}" srcOrd="4" destOrd="0" presId="urn:microsoft.com/office/officeart/2018/2/layout/IconLabelDescriptionList"/>
    <dgm:cxn modelId="{2F12DD9E-ADE0-477E-AAE9-3B4C394945DB}" type="presParOf" srcId="{6CA9B17A-5405-4FA6-9F15-33A04798EB0F}" destId="{B9E8166E-06DD-4DEF-B6D2-95E2C35EA118}" srcOrd="1" destOrd="0" presId="urn:microsoft.com/office/officeart/2018/2/layout/IconLabelDescriptionList"/>
    <dgm:cxn modelId="{1007236E-6BDF-4D22-AFAE-75A6A6BFD8C5}" type="presParOf" srcId="{6CA9B17A-5405-4FA6-9F15-33A04798EB0F}" destId="{F7FBFF2A-9790-4530-BA83-10E78938AB6C}" srcOrd="2" destOrd="0" presId="urn:microsoft.com/office/officeart/2018/2/layout/IconLabelDescriptionList"/>
    <dgm:cxn modelId="{81F391D6-E010-4EA6-877B-BEEC05EC9BD1}" type="presParOf" srcId="{F7FBFF2A-9790-4530-BA83-10E78938AB6C}" destId="{A29C7F87-7E27-40F0-BA6E-9ED2A8B0F4F0}" srcOrd="0" destOrd="0" presId="urn:microsoft.com/office/officeart/2018/2/layout/IconLabelDescriptionList"/>
    <dgm:cxn modelId="{5F40D757-39AC-4D5F-97A2-995BA392C7B0}" type="presParOf" srcId="{F7FBFF2A-9790-4530-BA83-10E78938AB6C}" destId="{17E8C963-0650-49DE-B0F8-C8FB6A154AFC}" srcOrd="1" destOrd="0" presId="urn:microsoft.com/office/officeart/2018/2/layout/IconLabelDescriptionList"/>
    <dgm:cxn modelId="{22623BE5-E4A2-4F86-B35E-36531FE04A64}" type="presParOf" srcId="{F7FBFF2A-9790-4530-BA83-10E78938AB6C}" destId="{69F7A129-E8DE-4139-8058-8E5C07AC53D8}" srcOrd="2" destOrd="0" presId="urn:microsoft.com/office/officeart/2018/2/layout/IconLabelDescriptionList"/>
    <dgm:cxn modelId="{3A2D93B4-E35F-4009-8419-A5B21D3A5772}" type="presParOf" srcId="{F7FBFF2A-9790-4530-BA83-10E78938AB6C}" destId="{338716E1-C5D1-4EDB-A712-17B8473380F9}" srcOrd="3" destOrd="0" presId="urn:microsoft.com/office/officeart/2018/2/layout/IconLabelDescriptionList"/>
    <dgm:cxn modelId="{C6FDABBE-5269-4C07-9E71-ED9FD6AF5502}" type="presParOf" srcId="{F7FBFF2A-9790-4530-BA83-10E78938AB6C}" destId="{01B5E0C9-B31E-44DB-97A6-470F5D1E3C03}" srcOrd="4" destOrd="0" presId="urn:microsoft.com/office/officeart/2018/2/layout/IconLabelDescriptionList"/>
    <dgm:cxn modelId="{051C119A-DC86-472D-B0D8-5B6AE88B19E2}" type="presParOf" srcId="{6CA9B17A-5405-4FA6-9F15-33A04798EB0F}" destId="{885FA5DB-999C-4098-8439-3A2E01034004}" srcOrd="3" destOrd="0" presId="urn:microsoft.com/office/officeart/2018/2/layout/IconLabelDescriptionList"/>
    <dgm:cxn modelId="{93407AE4-52EB-4041-98E8-B54CA90A3298}" type="presParOf" srcId="{6CA9B17A-5405-4FA6-9F15-33A04798EB0F}" destId="{2AA165AA-E2CF-4335-B8F9-29C62A9F1A20}" srcOrd="4" destOrd="0" presId="urn:microsoft.com/office/officeart/2018/2/layout/IconLabelDescriptionList"/>
    <dgm:cxn modelId="{452DB8EC-A1C9-4B18-9482-21E86D480525}" type="presParOf" srcId="{2AA165AA-E2CF-4335-B8F9-29C62A9F1A20}" destId="{76DD15EA-458E-44BB-86DA-613853A25C50}" srcOrd="0" destOrd="0" presId="urn:microsoft.com/office/officeart/2018/2/layout/IconLabelDescriptionList"/>
    <dgm:cxn modelId="{25A6568F-B016-405B-BE6E-6D208F95BEC2}" type="presParOf" srcId="{2AA165AA-E2CF-4335-B8F9-29C62A9F1A20}" destId="{345FECF9-C34B-42FC-9121-47CEEB48CDA5}" srcOrd="1" destOrd="0" presId="urn:microsoft.com/office/officeart/2018/2/layout/IconLabelDescriptionList"/>
    <dgm:cxn modelId="{B4BCCA7B-AB45-4B55-92E1-5B0012795845}" type="presParOf" srcId="{2AA165AA-E2CF-4335-B8F9-29C62A9F1A20}" destId="{5320A1CC-9F73-4681-BA18-D9BF736AA04E}" srcOrd="2" destOrd="0" presId="urn:microsoft.com/office/officeart/2018/2/layout/IconLabelDescriptionList"/>
    <dgm:cxn modelId="{2E0E00DA-B5A3-4724-90A9-042FAD7FB45A}" type="presParOf" srcId="{2AA165AA-E2CF-4335-B8F9-29C62A9F1A20}" destId="{4788BEB0-F39D-4917-8BA2-05369E72447D}" srcOrd="3" destOrd="0" presId="urn:microsoft.com/office/officeart/2018/2/layout/IconLabelDescriptionList"/>
    <dgm:cxn modelId="{0DB048B2-9889-4B43-9353-573922719433}" type="presParOf" srcId="{2AA165AA-E2CF-4335-B8F9-29C62A9F1A20}" destId="{02F3F60A-C618-45CB-B2A9-2BA0BAF637E6}" srcOrd="4" destOrd="0" presId="urn:microsoft.com/office/officeart/2018/2/layout/IconLabelDescriptionList"/>
    <dgm:cxn modelId="{04858085-67B3-47B9-BEFB-745688C416AE}" type="presParOf" srcId="{6CA9B17A-5405-4FA6-9F15-33A04798EB0F}" destId="{BCF9BEAD-9F67-49E8-8288-65057DB42DF3}" srcOrd="5" destOrd="0" presId="urn:microsoft.com/office/officeart/2018/2/layout/IconLabelDescriptionList"/>
    <dgm:cxn modelId="{2CCD81FA-3129-498F-8FCD-6B2FD618BB9C}" type="presParOf" srcId="{6CA9B17A-5405-4FA6-9F15-33A04798EB0F}" destId="{E6E01A97-B371-4C3E-8EED-F8DBD35D9DE0}" srcOrd="6" destOrd="0" presId="urn:microsoft.com/office/officeart/2018/2/layout/IconLabelDescriptionList"/>
    <dgm:cxn modelId="{AB1E5922-BB28-4290-A426-AE6EDB64BFA4}" type="presParOf" srcId="{E6E01A97-B371-4C3E-8EED-F8DBD35D9DE0}" destId="{B024E0BC-D6FB-47D2-AB7B-103F720F2EF2}" srcOrd="0" destOrd="0" presId="urn:microsoft.com/office/officeart/2018/2/layout/IconLabelDescriptionList"/>
    <dgm:cxn modelId="{278971B4-E32C-41C0-BFB4-90DFDCD6E920}" type="presParOf" srcId="{E6E01A97-B371-4C3E-8EED-F8DBD35D9DE0}" destId="{FBDC82F4-1CE8-4A6B-847B-430C542D5564}" srcOrd="1" destOrd="0" presId="urn:microsoft.com/office/officeart/2018/2/layout/IconLabelDescriptionList"/>
    <dgm:cxn modelId="{9AEF2C64-66A7-400F-A42D-9DDB4FCBE927}" type="presParOf" srcId="{E6E01A97-B371-4C3E-8EED-F8DBD35D9DE0}" destId="{F5FC9F77-376B-4C70-A793-8C36AA2E086E}" srcOrd="2" destOrd="0" presId="urn:microsoft.com/office/officeart/2018/2/layout/IconLabelDescriptionList"/>
    <dgm:cxn modelId="{CD30F6D7-06C5-49A3-99CD-5C0E7137EEE4}" type="presParOf" srcId="{E6E01A97-B371-4C3E-8EED-F8DBD35D9DE0}" destId="{176D6458-5542-42D8-8FD5-CB23F25C4AA2}" srcOrd="3" destOrd="0" presId="urn:microsoft.com/office/officeart/2018/2/layout/IconLabelDescriptionList"/>
    <dgm:cxn modelId="{86D1FC4C-BAA0-482C-966F-8619C7CE05A9}" type="presParOf" srcId="{E6E01A97-B371-4C3E-8EED-F8DBD35D9DE0}" destId="{60BDBDD0-5D31-4878-9A00-A325BF12C99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E67636-5C74-4018-AF79-7142695D779A}"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596184C3-A603-4390-9BB7-FD4AEE6D5909}">
      <dgm:prSet/>
      <dgm:spPr/>
      <dgm:t>
        <a:bodyPr/>
        <a:lstStyle/>
        <a:p>
          <a:r>
            <a:rPr lang="en-US" b="1" i="0"/>
            <a:t>Targeted Promotions:</a:t>
          </a:r>
          <a:endParaRPr lang="en-US"/>
        </a:p>
      </dgm:t>
    </dgm:pt>
    <dgm:pt modelId="{932501CE-6F04-44F7-904F-93343F1A9DB3}" type="parTrans" cxnId="{D0DB1944-BF51-4A0D-9C82-8B79780821B5}">
      <dgm:prSet/>
      <dgm:spPr/>
      <dgm:t>
        <a:bodyPr/>
        <a:lstStyle/>
        <a:p>
          <a:endParaRPr lang="en-US"/>
        </a:p>
      </dgm:t>
    </dgm:pt>
    <dgm:pt modelId="{906BF801-8853-419A-8DD2-FB18A2799AE3}" type="sibTrans" cxnId="{D0DB1944-BF51-4A0D-9C82-8B79780821B5}">
      <dgm:prSet/>
      <dgm:spPr/>
      <dgm:t>
        <a:bodyPr/>
        <a:lstStyle/>
        <a:p>
          <a:endParaRPr lang="en-US"/>
        </a:p>
      </dgm:t>
    </dgm:pt>
    <dgm:pt modelId="{9E6F9BEB-0796-4E40-A8B9-CB783235FC3C}">
      <dgm:prSet/>
      <dgm:spPr/>
      <dgm:t>
        <a:bodyPr/>
        <a:lstStyle/>
        <a:p>
          <a:r>
            <a:rPr lang="en-US" b="0" i="0"/>
            <a:t>Implement targeted promotions for items with high sales potential but lower visibility. Use data on item type and fat content to tailor promotions.</a:t>
          </a:r>
          <a:endParaRPr lang="en-US"/>
        </a:p>
      </dgm:t>
    </dgm:pt>
    <dgm:pt modelId="{E0DAEE72-C337-40D9-855F-17FA55148FFA}" type="parTrans" cxnId="{3022A0FC-362B-496B-B226-917A2575F16C}">
      <dgm:prSet/>
      <dgm:spPr/>
      <dgm:t>
        <a:bodyPr/>
        <a:lstStyle/>
        <a:p>
          <a:endParaRPr lang="en-US"/>
        </a:p>
      </dgm:t>
    </dgm:pt>
    <dgm:pt modelId="{AC079C62-B31A-444E-8B88-B24C58D45804}" type="sibTrans" cxnId="{3022A0FC-362B-496B-B226-917A2575F16C}">
      <dgm:prSet/>
      <dgm:spPr/>
      <dgm:t>
        <a:bodyPr/>
        <a:lstStyle/>
        <a:p>
          <a:endParaRPr lang="en-US"/>
        </a:p>
      </dgm:t>
    </dgm:pt>
    <dgm:pt modelId="{18901F88-473A-403D-A2CD-3DECE95B039A}">
      <dgm:prSet/>
      <dgm:spPr/>
      <dgm:t>
        <a:bodyPr/>
        <a:lstStyle/>
        <a:p>
          <a:r>
            <a:rPr lang="en-US" b="1" i="0"/>
            <a:t>Expand Medium-Sized Outlets:</a:t>
          </a:r>
          <a:endParaRPr lang="en-US"/>
        </a:p>
      </dgm:t>
    </dgm:pt>
    <dgm:pt modelId="{23F2C592-F141-4028-ABB3-BE0DFE066A58}" type="parTrans" cxnId="{2116296E-BC32-434B-B6F6-F6F52D62C1E8}">
      <dgm:prSet/>
      <dgm:spPr/>
      <dgm:t>
        <a:bodyPr/>
        <a:lstStyle/>
        <a:p>
          <a:endParaRPr lang="en-US"/>
        </a:p>
      </dgm:t>
    </dgm:pt>
    <dgm:pt modelId="{DAC8CAE9-DC87-47C4-9BB1-FEB042A2D958}" type="sibTrans" cxnId="{2116296E-BC32-434B-B6F6-F6F52D62C1E8}">
      <dgm:prSet/>
      <dgm:spPr/>
      <dgm:t>
        <a:bodyPr/>
        <a:lstStyle/>
        <a:p>
          <a:endParaRPr lang="en-US"/>
        </a:p>
      </dgm:t>
    </dgm:pt>
    <dgm:pt modelId="{4F4D8729-6DE5-47CF-9075-6B58A7F2DBEB}">
      <dgm:prSet/>
      <dgm:spPr/>
      <dgm:t>
        <a:bodyPr/>
        <a:lstStyle/>
        <a:p>
          <a:r>
            <a:rPr lang="en-US" b="0" i="0"/>
            <a:t>Consider expanding into medium-sized outlets in areas where sales are high but space is limited. This could provide more room for inventory and better customer experience.</a:t>
          </a:r>
          <a:endParaRPr lang="en-US"/>
        </a:p>
      </dgm:t>
    </dgm:pt>
    <dgm:pt modelId="{AD3394B0-8619-438B-878A-70D0A432D8CF}" type="parTrans" cxnId="{33C848EF-9C66-474C-9FB2-4DA3390FD6B8}">
      <dgm:prSet/>
      <dgm:spPr/>
      <dgm:t>
        <a:bodyPr/>
        <a:lstStyle/>
        <a:p>
          <a:endParaRPr lang="en-US"/>
        </a:p>
      </dgm:t>
    </dgm:pt>
    <dgm:pt modelId="{38585B22-53EC-4D07-B471-5354547CF891}" type="sibTrans" cxnId="{33C848EF-9C66-474C-9FB2-4DA3390FD6B8}">
      <dgm:prSet/>
      <dgm:spPr/>
      <dgm:t>
        <a:bodyPr/>
        <a:lstStyle/>
        <a:p>
          <a:endParaRPr lang="en-US"/>
        </a:p>
      </dgm:t>
    </dgm:pt>
    <dgm:pt modelId="{2803D580-9655-4425-BA90-93AFF6C41F83}">
      <dgm:prSet/>
      <dgm:spPr/>
      <dgm:t>
        <a:bodyPr/>
        <a:lstStyle/>
        <a:p>
          <a:r>
            <a:rPr lang="en-US" b="1" i="0"/>
            <a:t>Focus on Tier 3 Locations:</a:t>
          </a:r>
          <a:endParaRPr lang="en-US"/>
        </a:p>
      </dgm:t>
    </dgm:pt>
    <dgm:pt modelId="{05575574-348C-4767-9CCA-24D407784B87}" type="parTrans" cxnId="{5AAE4753-ABCC-4F0F-A06D-AC7B45F0D09F}">
      <dgm:prSet/>
      <dgm:spPr/>
      <dgm:t>
        <a:bodyPr/>
        <a:lstStyle/>
        <a:p>
          <a:endParaRPr lang="en-US"/>
        </a:p>
      </dgm:t>
    </dgm:pt>
    <dgm:pt modelId="{C2BA2DF9-2851-4775-8823-E93FDDB9F261}" type="sibTrans" cxnId="{5AAE4753-ABCC-4F0F-A06D-AC7B45F0D09F}">
      <dgm:prSet/>
      <dgm:spPr/>
      <dgm:t>
        <a:bodyPr/>
        <a:lstStyle/>
        <a:p>
          <a:endParaRPr lang="en-US"/>
        </a:p>
      </dgm:t>
    </dgm:pt>
    <dgm:pt modelId="{38868B27-7DC8-4472-8518-5D1B4BB7F596}">
      <dgm:prSet/>
      <dgm:spPr/>
      <dgm:t>
        <a:bodyPr/>
        <a:lstStyle/>
        <a:p>
          <a:r>
            <a:rPr lang="en-US" b="0" i="0"/>
            <a:t>Invest more in Tier 3 locations, as they show the highest sales. This could involve opening new outlets or enhancing existing ones.</a:t>
          </a:r>
          <a:endParaRPr lang="en-US"/>
        </a:p>
      </dgm:t>
    </dgm:pt>
    <dgm:pt modelId="{4B3842E7-44EE-43E9-A044-BCEB028C28E5}" type="parTrans" cxnId="{9B5AC28D-0610-4161-9B3F-9B6444FB60BF}">
      <dgm:prSet/>
      <dgm:spPr/>
      <dgm:t>
        <a:bodyPr/>
        <a:lstStyle/>
        <a:p>
          <a:endParaRPr lang="en-US"/>
        </a:p>
      </dgm:t>
    </dgm:pt>
    <dgm:pt modelId="{DB35E521-D534-4D75-B980-A56F619214F5}" type="sibTrans" cxnId="{9B5AC28D-0610-4161-9B3F-9B6444FB60BF}">
      <dgm:prSet/>
      <dgm:spPr/>
      <dgm:t>
        <a:bodyPr/>
        <a:lstStyle/>
        <a:p>
          <a:endParaRPr lang="en-US"/>
        </a:p>
      </dgm:t>
    </dgm:pt>
    <dgm:pt modelId="{4C4F1B4A-22B2-4A24-B143-6A6117F368C6}">
      <dgm:prSet/>
      <dgm:spPr/>
      <dgm:t>
        <a:bodyPr/>
        <a:lstStyle/>
        <a:p>
          <a:r>
            <a:rPr lang="en-US" b="1" i="0"/>
            <a:t>Enhance Item Visibility:</a:t>
          </a:r>
          <a:endParaRPr lang="en-US"/>
        </a:p>
      </dgm:t>
    </dgm:pt>
    <dgm:pt modelId="{CA3F6DBA-4C8C-4DC0-B3D8-3EA7A7459A2B}" type="parTrans" cxnId="{02E8F4D8-1DBE-450B-96B7-1895210D9353}">
      <dgm:prSet/>
      <dgm:spPr/>
      <dgm:t>
        <a:bodyPr/>
        <a:lstStyle/>
        <a:p>
          <a:endParaRPr lang="en-US"/>
        </a:p>
      </dgm:t>
    </dgm:pt>
    <dgm:pt modelId="{1653C184-C30A-4779-AD68-08772F8AEE04}" type="sibTrans" cxnId="{02E8F4D8-1DBE-450B-96B7-1895210D9353}">
      <dgm:prSet/>
      <dgm:spPr/>
      <dgm:t>
        <a:bodyPr/>
        <a:lstStyle/>
        <a:p>
          <a:endParaRPr lang="en-US"/>
        </a:p>
      </dgm:t>
    </dgm:pt>
    <dgm:pt modelId="{7CACECF8-E699-4843-9751-A0253C421078}">
      <dgm:prSet/>
      <dgm:spPr/>
      <dgm:t>
        <a:bodyPr/>
        <a:lstStyle/>
        <a:p>
          <a:r>
            <a:rPr lang="en-US" b="0" i="0"/>
            <a:t>Use data on item visibility to place high-performing items in high-traffic areas within the outlets.</a:t>
          </a:r>
          <a:endParaRPr lang="en-US"/>
        </a:p>
      </dgm:t>
    </dgm:pt>
    <dgm:pt modelId="{BDC68FA6-A3E5-440B-85E3-464F21563483}" type="parTrans" cxnId="{76C38F4D-1F77-4FFF-9EBB-CBA64160E853}">
      <dgm:prSet/>
      <dgm:spPr/>
      <dgm:t>
        <a:bodyPr/>
        <a:lstStyle/>
        <a:p>
          <a:endParaRPr lang="en-US"/>
        </a:p>
      </dgm:t>
    </dgm:pt>
    <dgm:pt modelId="{B4D5878E-DC20-4FDF-95BB-B8313C0EC615}" type="sibTrans" cxnId="{76C38F4D-1F77-4FFF-9EBB-CBA64160E853}">
      <dgm:prSet/>
      <dgm:spPr/>
      <dgm:t>
        <a:bodyPr/>
        <a:lstStyle/>
        <a:p>
          <a:endParaRPr lang="en-US"/>
        </a:p>
      </dgm:t>
    </dgm:pt>
    <dgm:pt modelId="{9D144060-E90C-4120-A31A-4381F506DFB3}">
      <dgm:prSet/>
      <dgm:spPr/>
      <dgm:t>
        <a:bodyPr/>
        <a:lstStyle/>
        <a:p>
          <a:r>
            <a:rPr lang="en-US" b="1" i="0"/>
            <a:t>Customer Feedback:</a:t>
          </a:r>
          <a:endParaRPr lang="en-US"/>
        </a:p>
      </dgm:t>
    </dgm:pt>
    <dgm:pt modelId="{0F172B11-5607-4066-89FD-EFC19AD25D7E}" type="parTrans" cxnId="{9DF64F96-4ECC-4C0B-B1DA-746FD08BE1C8}">
      <dgm:prSet/>
      <dgm:spPr/>
      <dgm:t>
        <a:bodyPr/>
        <a:lstStyle/>
        <a:p>
          <a:endParaRPr lang="en-US"/>
        </a:p>
      </dgm:t>
    </dgm:pt>
    <dgm:pt modelId="{7C25FDB7-DD66-4E63-8791-BF6B0ACFFC9E}" type="sibTrans" cxnId="{9DF64F96-4ECC-4C0B-B1DA-746FD08BE1C8}">
      <dgm:prSet/>
      <dgm:spPr/>
      <dgm:t>
        <a:bodyPr/>
        <a:lstStyle/>
        <a:p>
          <a:endParaRPr lang="en-US"/>
        </a:p>
      </dgm:t>
    </dgm:pt>
    <dgm:pt modelId="{02937F85-7C6A-4F49-BDEA-1D27F568EC5A}">
      <dgm:prSet/>
      <dgm:spPr/>
      <dgm:t>
        <a:bodyPr/>
        <a:lstStyle/>
        <a:p>
          <a:r>
            <a:rPr lang="en-US" b="0" i="0"/>
            <a:t>Collect and analyze customer feedback to understand preferences better. Use this information to adjust inventory and promotions.</a:t>
          </a:r>
          <a:endParaRPr lang="en-US"/>
        </a:p>
      </dgm:t>
    </dgm:pt>
    <dgm:pt modelId="{7966D043-4503-4AE2-BF0C-8EF3C2AEC70B}" type="parTrans" cxnId="{05BE3D93-36A5-4286-8C27-C870CD746A94}">
      <dgm:prSet/>
      <dgm:spPr/>
      <dgm:t>
        <a:bodyPr/>
        <a:lstStyle/>
        <a:p>
          <a:endParaRPr lang="en-US"/>
        </a:p>
      </dgm:t>
    </dgm:pt>
    <dgm:pt modelId="{03BDDF52-1FC9-484E-932F-49C8A6E56E3C}" type="sibTrans" cxnId="{05BE3D93-36A5-4286-8C27-C870CD746A94}">
      <dgm:prSet/>
      <dgm:spPr/>
      <dgm:t>
        <a:bodyPr/>
        <a:lstStyle/>
        <a:p>
          <a:endParaRPr lang="en-US"/>
        </a:p>
      </dgm:t>
    </dgm:pt>
    <dgm:pt modelId="{A449CC24-C576-4C9E-8EAB-5E9A4A69AD6D}">
      <dgm:prSet/>
      <dgm:spPr/>
      <dgm:t>
        <a:bodyPr/>
        <a:lstStyle/>
        <a:p>
          <a:r>
            <a:rPr lang="en-US" b="1" i="0"/>
            <a:t>Leverage Technology:</a:t>
          </a:r>
          <a:endParaRPr lang="en-US"/>
        </a:p>
      </dgm:t>
    </dgm:pt>
    <dgm:pt modelId="{C58FC257-A6C6-42EC-A7E4-6A58BC22FA9B}" type="parTrans" cxnId="{B9DC8F4C-A7F7-4B30-B1E7-EB4B3B3A43CD}">
      <dgm:prSet/>
      <dgm:spPr/>
      <dgm:t>
        <a:bodyPr/>
        <a:lstStyle/>
        <a:p>
          <a:endParaRPr lang="en-US"/>
        </a:p>
      </dgm:t>
    </dgm:pt>
    <dgm:pt modelId="{A1DEDC99-E678-4C4E-8140-A9E281C1BF13}" type="sibTrans" cxnId="{B9DC8F4C-A7F7-4B30-B1E7-EB4B3B3A43CD}">
      <dgm:prSet/>
      <dgm:spPr/>
      <dgm:t>
        <a:bodyPr/>
        <a:lstStyle/>
        <a:p>
          <a:endParaRPr lang="en-US"/>
        </a:p>
      </dgm:t>
    </dgm:pt>
    <dgm:pt modelId="{D1E9E1D5-FB41-456F-A5E7-7CDEF9898769}">
      <dgm:prSet/>
      <dgm:spPr/>
      <dgm:t>
        <a:bodyPr/>
        <a:lstStyle/>
        <a:p>
          <a:r>
            <a:rPr lang="en-US" b="0" i="0"/>
            <a:t>Use technology to track item performance and customer behavior. Implementing a robust analytics platform can provide real-time insights to optimize sales strategies.</a:t>
          </a:r>
          <a:endParaRPr lang="en-US"/>
        </a:p>
      </dgm:t>
    </dgm:pt>
    <dgm:pt modelId="{BDD99DB3-C052-4193-9A0D-44D9189335AB}" type="parTrans" cxnId="{5A4757EA-BB97-46B2-8F7E-A1147EC80944}">
      <dgm:prSet/>
      <dgm:spPr/>
      <dgm:t>
        <a:bodyPr/>
        <a:lstStyle/>
        <a:p>
          <a:endParaRPr lang="en-US"/>
        </a:p>
      </dgm:t>
    </dgm:pt>
    <dgm:pt modelId="{16AFB22F-1147-4208-846C-6FF942E03023}" type="sibTrans" cxnId="{5A4757EA-BB97-46B2-8F7E-A1147EC80944}">
      <dgm:prSet/>
      <dgm:spPr/>
      <dgm:t>
        <a:bodyPr/>
        <a:lstStyle/>
        <a:p>
          <a:endParaRPr lang="en-US"/>
        </a:p>
      </dgm:t>
    </dgm:pt>
    <dgm:pt modelId="{6E1AA89C-D910-4B28-8EDE-BAFEB428FEB8}" type="pres">
      <dgm:prSet presAssocID="{2DE67636-5C74-4018-AF79-7142695D779A}" presName="Name0" presStyleCnt="0">
        <dgm:presLayoutVars>
          <dgm:dir/>
          <dgm:animLvl val="lvl"/>
          <dgm:resizeHandles val="exact"/>
        </dgm:presLayoutVars>
      </dgm:prSet>
      <dgm:spPr/>
    </dgm:pt>
    <dgm:pt modelId="{EC11B574-6108-409B-A292-8AAAF6B7CAEA}" type="pres">
      <dgm:prSet presAssocID="{A449CC24-C576-4C9E-8EAB-5E9A4A69AD6D}" presName="boxAndChildren" presStyleCnt="0"/>
      <dgm:spPr/>
    </dgm:pt>
    <dgm:pt modelId="{3A878B2D-402A-4C32-81A3-365BBCB7DECC}" type="pres">
      <dgm:prSet presAssocID="{A449CC24-C576-4C9E-8EAB-5E9A4A69AD6D}" presName="parentTextBox" presStyleLbl="alignNode1" presStyleIdx="0" presStyleCnt="6"/>
      <dgm:spPr/>
    </dgm:pt>
    <dgm:pt modelId="{E114E090-053B-4DDC-8F54-48333E2AB00E}" type="pres">
      <dgm:prSet presAssocID="{A449CC24-C576-4C9E-8EAB-5E9A4A69AD6D}" presName="descendantBox" presStyleLbl="bgAccFollowNode1" presStyleIdx="0" presStyleCnt="6"/>
      <dgm:spPr/>
    </dgm:pt>
    <dgm:pt modelId="{355C0E81-9985-4890-A65B-2AB291CD7F01}" type="pres">
      <dgm:prSet presAssocID="{7C25FDB7-DD66-4E63-8791-BF6B0ACFFC9E}" presName="sp" presStyleCnt="0"/>
      <dgm:spPr/>
    </dgm:pt>
    <dgm:pt modelId="{E2580313-D25C-4D65-B5E3-E60C40FA90B4}" type="pres">
      <dgm:prSet presAssocID="{9D144060-E90C-4120-A31A-4381F506DFB3}" presName="arrowAndChildren" presStyleCnt="0"/>
      <dgm:spPr/>
    </dgm:pt>
    <dgm:pt modelId="{2C30923D-0E70-494F-ABD9-2FFC4EB09BF1}" type="pres">
      <dgm:prSet presAssocID="{9D144060-E90C-4120-A31A-4381F506DFB3}" presName="parentTextArrow" presStyleLbl="node1" presStyleIdx="0" presStyleCnt="0"/>
      <dgm:spPr/>
    </dgm:pt>
    <dgm:pt modelId="{D1E5A078-49BC-4492-9EFA-3D8F745C491A}" type="pres">
      <dgm:prSet presAssocID="{9D144060-E90C-4120-A31A-4381F506DFB3}" presName="arrow" presStyleLbl="alignNode1" presStyleIdx="1" presStyleCnt="6"/>
      <dgm:spPr/>
    </dgm:pt>
    <dgm:pt modelId="{4A0B1647-AB5F-42D6-93D9-19B5E78FB4A3}" type="pres">
      <dgm:prSet presAssocID="{9D144060-E90C-4120-A31A-4381F506DFB3}" presName="descendantArrow" presStyleLbl="bgAccFollowNode1" presStyleIdx="1" presStyleCnt="6"/>
      <dgm:spPr/>
    </dgm:pt>
    <dgm:pt modelId="{296D9236-758A-42B8-A12D-3299AFF43D22}" type="pres">
      <dgm:prSet presAssocID="{1653C184-C30A-4779-AD68-08772F8AEE04}" presName="sp" presStyleCnt="0"/>
      <dgm:spPr/>
    </dgm:pt>
    <dgm:pt modelId="{2F4FA82D-B4CC-428A-967E-A2A20A7EA7A5}" type="pres">
      <dgm:prSet presAssocID="{4C4F1B4A-22B2-4A24-B143-6A6117F368C6}" presName="arrowAndChildren" presStyleCnt="0"/>
      <dgm:spPr/>
    </dgm:pt>
    <dgm:pt modelId="{ABCEEA53-5B3E-49E9-BAEB-89AB30003CF3}" type="pres">
      <dgm:prSet presAssocID="{4C4F1B4A-22B2-4A24-B143-6A6117F368C6}" presName="parentTextArrow" presStyleLbl="node1" presStyleIdx="0" presStyleCnt="0"/>
      <dgm:spPr/>
    </dgm:pt>
    <dgm:pt modelId="{15EB34B2-20CF-452B-9280-23D853965734}" type="pres">
      <dgm:prSet presAssocID="{4C4F1B4A-22B2-4A24-B143-6A6117F368C6}" presName="arrow" presStyleLbl="alignNode1" presStyleIdx="2" presStyleCnt="6"/>
      <dgm:spPr/>
    </dgm:pt>
    <dgm:pt modelId="{68B05D97-2237-488B-9325-F47883AADBE6}" type="pres">
      <dgm:prSet presAssocID="{4C4F1B4A-22B2-4A24-B143-6A6117F368C6}" presName="descendantArrow" presStyleLbl="bgAccFollowNode1" presStyleIdx="2" presStyleCnt="6"/>
      <dgm:spPr/>
    </dgm:pt>
    <dgm:pt modelId="{E89C55D9-9621-422E-875F-46F8BA98470B}" type="pres">
      <dgm:prSet presAssocID="{C2BA2DF9-2851-4775-8823-E93FDDB9F261}" presName="sp" presStyleCnt="0"/>
      <dgm:spPr/>
    </dgm:pt>
    <dgm:pt modelId="{6F6CF47B-FFB9-4A24-B557-E8657FCCA611}" type="pres">
      <dgm:prSet presAssocID="{2803D580-9655-4425-BA90-93AFF6C41F83}" presName="arrowAndChildren" presStyleCnt="0"/>
      <dgm:spPr/>
    </dgm:pt>
    <dgm:pt modelId="{EE91666E-2A0A-46F1-9987-37F7032B5158}" type="pres">
      <dgm:prSet presAssocID="{2803D580-9655-4425-BA90-93AFF6C41F83}" presName="parentTextArrow" presStyleLbl="node1" presStyleIdx="0" presStyleCnt="0"/>
      <dgm:spPr/>
    </dgm:pt>
    <dgm:pt modelId="{83E4256F-EDC4-4B25-9437-C52521698DCE}" type="pres">
      <dgm:prSet presAssocID="{2803D580-9655-4425-BA90-93AFF6C41F83}" presName="arrow" presStyleLbl="alignNode1" presStyleIdx="3" presStyleCnt="6"/>
      <dgm:spPr/>
    </dgm:pt>
    <dgm:pt modelId="{B2058405-7864-4DD7-A06C-AAD0F0E96BD0}" type="pres">
      <dgm:prSet presAssocID="{2803D580-9655-4425-BA90-93AFF6C41F83}" presName="descendantArrow" presStyleLbl="bgAccFollowNode1" presStyleIdx="3" presStyleCnt="6"/>
      <dgm:spPr/>
    </dgm:pt>
    <dgm:pt modelId="{75167832-1666-43B9-8D2B-5388FB9198A4}" type="pres">
      <dgm:prSet presAssocID="{DAC8CAE9-DC87-47C4-9BB1-FEB042A2D958}" presName="sp" presStyleCnt="0"/>
      <dgm:spPr/>
    </dgm:pt>
    <dgm:pt modelId="{29132519-F057-40E9-AC96-645C0CC092F7}" type="pres">
      <dgm:prSet presAssocID="{18901F88-473A-403D-A2CD-3DECE95B039A}" presName="arrowAndChildren" presStyleCnt="0"/>
      <dgm:spPr/>
    </dgm:pt>
    <dgm:pt modelId="{59BF4D0B-542A-4739-82E6-C4CF3C8C88FD}" type="pres">
      <dgm:prSet presAssocID="{18901F88-473A-403D-A2CD-3DECE95B039A}" presName="parentTextArrow" presStyleLbl="node1" presStyleIdx="0" presStyleCnt="0"/>
      <dgm:spPr/>
    </dgm:pt>
    <dgm:pt modelId="{D9323DF7-FFB1-4DC4-9C4D-2A5E0E4874BC}" type="pres">
      <dgm:prSet presAssocID="{18901F88-473A-403D-A2CD-3DECE95B039A}" presName="arrow" presStyleLbl="alignNode1" presStyleIdx="4" presStyleCnt="6"/>
      <dgm:spPr/>
    </dgm:pt>
    <dgm:pt modelId="{3B3BFA4A-C4ED-4579-94E3-4873BDAC918F}" type="pres">
      <dgm:prSet presAssocID="{18901F88-473A-403D-A2CD-3DECE95B039A}" presName="descendantArrow" presStyleLbl="bgAccFollowNode1" presStyleIdx="4" presStyleCnt="6"/>
      <dgm:spPr/>
    </dgm:pt>
    <dgm:pt modelId="{397F2D57-DBB9-4527-8915-1338333E12C7}" type="pres">
      <dgm:prSet presAssocID="{906BF801-8853-419A-8DD2-FB18A2799AE3}" presName="sp" presStyleCnt="0"/>
      <dgm:spPr/>
    </dgm:pt>
    <dgm:pt modelId="{389D7F94-10AE-48FD-8D1F-F2B2D4C1241A}" type="pres">
      <dgm:prSet presAssocID="{596184C3-A603-4390-9BB7-FD4AEE6D5909}" presName="arrowAndChildren" presStyleCnt="0"/>
      <dgm:spPr/>
    </dgm:pt>
    <dgm:pt modelId="{795BF2B9-7102-45D6-9DEC-9351F0333D5C}" type="pres">
      <dgm:prSet presAssocID="{596184C3-A603-4390-9BB7-FD4AEE6D5909}" presName="parentTextArrow" presStyleLbl="node1" presStyleIdx="0" presStyleCnt="0"/>
      <dgm:spPr/>
    </dgm:pt>
    <dgm:pt modelId="{331ABDDF-D13C-4274-BDFC-0247C9FB1439}" type="pres">
      <dgm:prSet presAssocID="{596184C3-A603-4390-9BB7-FD4AEE6D5909}" presName="arrow" presStyleLbl="alignNode1" presStyleIdx="5" presStyleCnt="6"/>
      <dgm:spPr/>
    </dgm:pt>
    <dgm:pt modelId="{214B6D20-27F8-4613-B8EE-C14486257C6F}" type="pres">
      <dgm:prSet presAssocID="{596184C3-A603-4390-9BB7-FD4AEE6D5909}" presName="descendantArrow" presStyleLbl="bgAccFollowNode1" presStyleIdx="5" presStyleCnt="6"/>
      <dgm:spPr/>
    </dgm:pt>
  </dgm:ptLst>
  <dgm:cxnLst>
    <dgm:cxn modelId="{F5D25E07-5321-4DB7-B848-22D3878ABE26}" type="presOf" srcId="{9E6F9BEB-0796-4E40-A8B9-CB783235FC3C}" destId="{214B6D20-27F8-4613-B8EE-C14486257C6F}" srcOrd="0" destOrd="0" presId="urn:microsoft.com/office/officeart/2016/7/layout/VerticalDownArrowProcess"/>
    <dgm:cxn modelId="{AD919E07-F69B-4F11-8813-9CB6D48E9B86}" type="presOf" srcId="{18901F88-473A-403D-A2CD-3DECE95B039A}" destId="{59BF4D0B-542A-4739-82E6-C4CF3C8C88FD}" srcOrd="0" destOrd="0" presId="urn:microsoft.com/office/officeart/2016/7/layout/VerticalDownArrowProcess"/>
    <dgm:cxn modelId="{6024DF07-199D-4B57-B727-BF44C7297ABF}" type="presOf" srcId="{596184C3-A603-4390-9BB7-FD4AEE6D5909}" destId="{331ABDDF-D13C-4274-BDFC-0247C9FB1439}" srcOrd="1" destOrd="0" presId="urn:microsoft.com/office/officeart/2016/7/layout/VerticalDownArrowProcess"/>
    <dgm:cxn modelId="{8314160F-F82D-4839-92F2-79E1379091C3}" type="presOf" srcId="{38868B27-7DC8-4472-8518-5D1B4BB7F596}" destId="{B2058405-7864-4DD7-A06C-AAD0F0E96BD0}" srcOrd="0" destOrd="0" presId="urn:microsoft.com/office/officeart/2016/7/layout/VerticalDownArrowProcess"/>
    <dgm:cxn modelId="{01898E0F-0A50-47FB-8D20-48CA4FE547A5}" type="presOf" srcId="{9D144060-E90C-4120-A31A-4381F506DFB3}" destId="{D1E5A078-49BC-4492-9EFA-3D8F745C491A}" srcOrd="1" destOrd="0" presId="urn:microsoft.com/office/officeart/2016/7/layout/VerticalDownArrowProcess"/>
    <dgm:cxn modelId="{D0DB1944-BF51-4A0D-9C82-8B79780821B5}" srcId="{2DE67636-5C74-4018-AF79-7142695D779A}" destId="{596184C3-A603-4390-9BB7-FD4AEE6D5909}" srcOrd="0" destOrd="0" parTransId="{932501CE-6F04-44F7-904F-93343F1A9DB3}" sibTransId="{906BF801-8853-419A-8DD2-FB18A2799AE3}"/>
    <dgm:cxn modelId="{C36F1946-8139-4DF7-88BC-38FE9B791D4D}" type="presOf" srcId="{A449CC24-C576-4C9E-8EAB-5E9A4A69AD6D}" destId="{3A878B2D-402A-4C32-81A3-365BBCB7DECC}" srcOrd="0" destOrd="0" presId="urn:microsoft.com/office/officeart/2016/7/layout/VerticalDownArrowProcess"/>
    <dgm:cxn modelId="{B9DC8F4C-A7F7-4B30-B1E7-EB4B3B3A43CD}" srcId="{2DE67636-5C74-4018-AF79-7142695D779A}" destId="{A449CC24-C576-4C9E-8EAB-5E9A4A69AD6D}" srcOrd="5" destOrd="0" parTransId="{C58FC257-A6C6-42EC-A7E4-6A58BC22FA9B}" sibTransId="{A1DEDC99-E678-4C4E-8140-A9E281C1BF13}"/>
    <dgm:cxn modelId="{76C38F4D-1F77-4FFF-9EBB-CBA64160E853}" srcId="{4C4F1B4A-22B2-4A24-B143-6A6117F368C6}" destId="{7CACECF8-E699-4843-9751-A0253C421078}" srcOrd="0" destOrd="0" parTransId="{BDC68FA6-A3E5-440B-85E3-464F21563483}" sibTransId="{B4D5878E-DC20-4FDF-95BB-B8313C0EC615}"/>
    <dgm:cxn modelId="{2116296E-BC32-434B-B6F6-F6F52D62C1E8}" srcId="{2DE67636-5C74-4018-AF79-7142695D779A}" destId="{18901F88-473A-403D-A2CD-3DECE95B039A}" srcOrd="1" destOrd="0" parTransId="{23F2C592-F141-4028-ABB3-BE0DFE066A58}" sibTransId="{DAC8CAE9-DC87-47C4-9BB1-FEB042A2D958}"/>
    <dgm:cxn modelId="{84C3526F-16CD-430B-9C76-0E7499EBD782}" type="presOf" srcId="{4F4D8729-6DE5-47CF-9075-6B58A7F2DBEB}" destId="{3B3BFA4A-C4ED-4579-94E3-4873BDAC918F}" srcOrd="0" destOrd="0" presId="urn:microsoft.com/office/officeart/2016/7/layout/VerticalDownArrowProcess"/>
    <dgm:cxn modelId="{5AAE4753-ABCC-4F0F-A06D-AC7B45F0D09F}" srcId="{2DE67636-5C74-4018-AF79-7142695D779A}" destId="{2803D580-9655-4425-BA90-93AFF6C41F83}" srcOrd="2" destOrd="0" parTransId="{05575574-348C-4767-9CCA-24D407784B87}" sibTransId="{C2BA2DF9-2851-4775-8823-E93FDDB9F261}"/>
    <dgm:cxn modelId="{3188BA74-273D-41B7-9FE4-311AE51C9D7D}" type="presOf" srcId="{2803D580-9655-4425-BA90-93AFF6C41F83}" destId="{EE91666E-2A0A-46F1-9987-37F7032B5158}" srcOrd="0" destOrd="0" presId="urn:microsoft.com/office/officeart/2016/7/layout/VerticalDownArrowProcess"/>
    <dgm:cxn modelId="{D0700985-E74F-4235-B540-FDA59BC91A4D}" type="presOf" srcId="{2DE67636-5C74-4018-AF79-7142695D779A}" destId="{6E1AA89C-D910-4B28-8EDE-BAFEB428FEB8}" srcOrd="0" destOrd="0" presId="urn:microsoft.com/office/officeart/2016/7/layout/VerticalDownArrowProcess"/>
    <dgm:cxn modelId="{9B5AC28D-0610-4161-9B3F-9B6444FB60BF}" srcId="{2803D580-9655-4425-BA90-93AFF6C41F83}" destId="{38868B27-7DC8-4472-8518-5D1B4BB7F596}" srcOrd="0" destOrd="0" parTransId="{4B3842E7-44EE-43E9-A044-BCEB028C28E5}" sibTransId="{DB35E521-D534-4D75-B980-A56F619214F5}"/>
    <dgm:cxn modelId="{2841278F-07F0-4289-BC6E-487377D60D81}" type="presOf" srcId="{7CACECF8-E699-4843-9751-A0253C421078}" destId="{68B05D97-2237-488B-9325-F47883AADBE6}" srcOrd="0" destOrd="0" presId="urn:microsoft.com/office/officeart/2016/7/layout/VerticalDownArrowProcess"/>
    <dgm:cxn modelId="{05BE3D93-36A5-4286-8C27-C870CD746A94}" srcId="{9D144060-E90C-4120-A31A-4381F506DFB3}" destId="{02937F85-7C6A-4F49-BDEA-1D27F568EC5A}" srcOrd="0" destOrd="0" parTransId="{7966D043-4503-4AE2-BF0C-8EF3C2AEC70B}" sibTransId="{03BDDF52-1FC9-484E-932F-49C8A6E56E3C}"/>
    <dgm:cxn modelId="{9DF64F96-4ECC-4C0B-B1DA-746FD08BE1C8}" srcId="{2DE67636-5C74-4018-AF79-7142695D779A}" destId="{9D144060-E90C-4120-A31A-4381F506DFB3}" srcOrd="4" destOrd="0" parTransId="{0F172B11-5607-4066-89FD-EFC19AD25D7E}" sibTransId="{7C25FDB7-DD66-4E63-8791-BF6B0ACFFC9E}"/>
    <dgm:cxn modelId="{3A0ADB9C-7C35-4178-B8C3-4FA2DF9407EE}" type="presOf" srcId="{18901F88-473A-403D-A2CD-3DECE95B039A}" destId="{D9323DF7-FFB1-4DC4-9C4D-2A5E0E4874BC}" srcOrd="1" destOrd="0" presId="urn:microsoft.com/office/officeart/2016/7/layout/VerticalDownArrowProcess"/>
    <dgm:cxn modelId="{37FA01A6-0904-400B-9818-258E3E4CAA92}" type="presOf" srcId="{02937F85-7C6A-4F49-BDEA-1D27F568EC5A}" destId="{4A0B1647-AB5F-42D6-93D9-19B5E78FB4A3}" srcOrd="0" destOrd="0" presId="urn:microsoft.com/office/officeart/2016/7/layout/VerticalDownArrowProcess"/>
    <dgm:cxn modelId="{59CE79A8-0932-4252-AB8B-21650AF589F8}" type="presOf" srcId="{D1E9E1D5-FB41-456F-A5E7-7CDEF9898769}" destId="{E114E090-053B-4DDC-8F54-48333E2AB00E}" srcOrd="0" destOrd="0" presId="urn:microsoft.com/office/officeart/2016/7/layout/VerticalDownArrowProcess"/>
    <dgm:cxn modelId="{02E8F4D8-1DBE-450B-96B7-1895210D9353}" srcId="{2DE67636-5C74-4018-AF79-7142695D779A}" destId="{4C4F1B4A-22B2-4A24-B143-6A6117F368C6}" srcOrd="3" destOrd="0" parTransId="{CA3F6DBA-4C8C-4DC0-B3D8-3EA7A7459A2B}" sibTransId="{1653C184-C30A-4779-AD68-08772F8AEE04}"/>
    <dgm:cxn modelId="{CF763ED9-6B41-461F-8FC3-5B909532339A}" type="presOf" srcId="{2803D580-9655-4425-BA90-93AFF6C41F83}" destId="{83E4256F-EDC4-4B25-9437-C52521698DCE}" srcOrd="1" destOrd="0" presId="urn:microsoft.com/office/officeart/2016/7/layout/VerticalDownArrowProcess"/>
    <dgm:cxn modelId="{FEC942EA-A3AD-4327-B794-90EE5E2A802A}" type="presOf" srcId="{4C4F1B4A-22B2-4A24-B143-6A6117F368C6}" destId="{15EB34B2-20CF-452B-9280-23D853965734}" srcOrd="1" destOrd="0" presId="urn:microsoft.com/office/officeart/2016/7/layout/VerticalDownArrowProcess"/>
    <dgm:cxn modelId="{5A4757EA-BB97-46B2-8F7E-A1147EC80944}" srcId="{A449CC24-C576-4C9E-8EAB-5E9A4A69AD6D}" destId="{D1E9E1D5-FB41-456F-A5E7-7CDEF9898769}" srcOrd="0" destOrd="0" parTransId="{BDD99DB3-C052-4193-9A0D-44D9189335AB}" sibTransId="{16AFB22F-1147-4208-846C-6FF942E03023}"/>
    <dgm:cxn modelId="{0A7340EC-967D-4699-A8E3-2D5D9CCCEDC1}" type="presOf" srcId="{596184C3-A603-4390-9BB7-FD4AEE6D5909}" destId="{795BF2B9-7102-45D6-9DEC-9351F0333D5C}" srcOrd="0" destOrd="0" presId="urn:microsoft.com/office/officeart/2016/7/layout/VerticalDownArrowProcess"/>
    <dgm:cxn modelId="{33C848EF-9C66-474C-9FB2-4DA3390FD6B8}" srcId="{18901F88-473A-403D-A2CD-3DECE95B039A}" destId="{4F4D8729-6DE5-47CF-9075-6B58A7F2DBEB}" srcOrd="0" destOrd="0" parTransId="{AD3394B0-8619-438B-878A-70D0A432D8CF}" sibTransId="{38585B22-53EC-4D07-B471-5354547CF891}"/>
    <dgm:cxn modelId="{EF88A3F4-575C-431E-8A43-28E4705567BC}" type="presOf" srcId="{4C4F1B4A-22B2-4A24-B143-6A6117F368C6}" destId="{ABCEEA53-5B3E-49E9-BAEB-89AB30003CF3}" srcOrd="0" destOrd="0" presId="urn:microsoft.com/office/officeart/2016/7/layout/VerticalDownArrowProcess"/>
    <dgm:cxn modelId="{2E60B2F9-A731-485A-A936-F03A4A2445CB}" type="presOf" srcId="{9D144060-E90C-4120-A31A-4381F506DFB3}" destId="{2C30923D-0E70-494F-ABD9-2FFC4EB09BF1}" srcOrd="0" destOrd="0" presId="urn:microsoft.com/office/officeart/2016/7/layout/VerticalDownArrowProcess"/>
    <dgm:cxn modelId="{3022A0FC-362B-496B-B226-917A2575F16C}" srcId="{596184C3-A603-4390-9BB7-FD4AEE6D5909}" destId="{9E6F9BEB-0796-4E40-A8B9-CB783235FC3C}" srcOrd="0" destOrd="0" parTransId="{E0DAEE72-C337-40D9-855F-17FA55148FFA}" sibTransId="{AC079C62-B31A-444E-8B88-B24C58D45804}"/>
    <dgm:cxn modelId="{D2E2EA68-9B4E-448F-B7E5-6BCD6D7FB5E8}" type="presParOf" srcId="{6E1AA89C-D910-4B28-8EDE-BAFEB428FEB8}" destId="{EC11B574-6108-409B-A292-8AAAF6B7CAEA}" srcOrd="0" destOrd="0" presId="urn:microsoft.com/office/officeart/2016/7/layout/VerticalDownArrowProcess"/>
    <dgm:cxn modelId="{79468464-686A-4A00-9126-8EF4679E6118}" type="presParOf" srcId="{EC11B574-6108-409B-A292-8AAAF6B7CAEA}" destId="{3A878B2D-402A-4C32-81A3-365BBCB7DECC}" srcOrd="0" destOrd="0" presId="urn:microsoft.com/office/officeart/2016/7/layout/VerticalDownArrowProcess"/>
    <dgm:cxn modelId="{3DE2386D-027F-4041-B757-B84CE25C7A0E}" type="presParOf" srcId="{EC11B574-6108-409B-A292-8AAAF6B7CAEA}" destId="{E114E090-053B-4DDC-8F54-48333E2AB00E}" srcOrd="1" destOrd="0" presId="urn:microsoft.com/office/officeart/2016/7/layout/VerticalDownArrowProcess"/>
    <dgm:cxn modelId="{EE9EEEFD-06D1-408B-B6B5-6FF6B1B4476C}" type="presParOf" srcId="{6E1AA89C-D910-4B28-8EDE-BAFEB428FEB8}" destId="{355C0E81-9985-4890-A65B-2AB291CD7F01}" srcOrd="1" destOrd="0" presId="urn:microsoft.com/office/officeart/2016/7/layout/VerticalDownArrowProcess"/>
    <dgm:cxn modelId="{4CEFC34B-5389-41A5-A2CE-D7B63DF78237}" type="presParOf" srcId="{6E1AA89C-D910-4B28-8EDE-BAFEB428FEB8}" destId="{E2580313-D25C-4D65-B5E3-E60C40FA90B4}" srcOrd="2" destOrd="0" presId="urn:microsoft.com/office/officeart/2016/7/layout/VerticalDownArrowProcess"/>
    <dgm:cxn modelId="{29040C3B-C9C9-48E7-8118-4FB793ECC15A}" type="presParOf" srcId="{E2580313-D25C-4D65-B5E3-E60C40FA90B4}" destId="{2C30923D-0E70-494F-ABD9-2FFC4EB09BF1}" srcOrd="0" destOrd="0" presId="urn:microsoft.com/office/officeart/2016/7/layout/VerticalDownArrowProcess"/>
    <dgm:cxn modelId="{84F89CE1-E3AE-4337-8985-D56A57FBE156}" type="presParOf" srcId="{E2580313-D25C-4D65-B5E3-E60C40FA90B4}" destId="{D1E5A078-49BC-4492-9EFA-3D8F745C491A}" srcOrd="1" destOrd="0" presId="urn:microsoft.com/office/officeart/2016/7/layout/VerticalDownArrowProcess"/>
    <dgm:cxn modelId="{FB5EA42E-15C3-4B01-902B-E859F123B533}" type="presParOf" srcId="{E2580313-D25C-4D65-B5E3-E60C40FA90B4}" destId="{4A0B1647-AB5F-42D6-93D9-19B5E78FB4A3}" srcOrd="2" destOrd="0" presId="urn:microsoft.com/office/officeart/2016/7/layout/VerticalDownArrowProcess"/>
    <dgm:cxn modelId="{6F4DFF16-8357-4533-83BD-5850B68A80BD}" type="presParOf" srcId="{6E1AA89C-D910-4B28-8EDE-BAFEB428FEB8}" destId="{296D9236-758A-42B8-A12D-3299AFF43D22}" srcOrd="3" destOrd="0" presId="urn:microsoft.com/office/officeart/2016/7/layout/VerticalDownArrowProcess"/>
    <dgm:cxn modelId="{296D081C-8E4B-4500-B297-02910885B7D9}" type="presParOf" srcId="{6E1AA89C-D910-4B28-8EDE-BAFEB428FEB8}" destId="{2F4FA82D-B4CC-428A-967E-A2A20A7EA7A5}" srcOrd="4" destOrd="0" presId="urn:microsoft.com/office/officeart/2016/7/layout/VerticalDownArrowProcess"/>
    <dgm:cxn modelId="{5C5B36A5-0F75-4705-A038-E884F5A94DA7}" type="presParOf" srcId="{2F4FA82D-B4CC-428A-967E-A2A20A7EA7A5}" destId="{ABCEEA53-5B3E-49E9-BAEB-89AB30003CF3}" srcOrd="0" destOrd="0" presId="urn:microsoft.com/office/officeart/2016/7/layout/VerticalDownArrowProcess"/>
    <dgm:cxn modelId="{DA3EF297-BBC9-4EBD-9429-82CFE8CF18A9}" type="presParOf" srcId="{2F4FA82D-B4CC-428A-967E-A2A20A7EA7A5}" destId="{15EB34B2-20CF-452B-9280-23D853965734}" srcOrd="1" destOrd="0" presId="urn:microsoft.com/office/officeart/2016/7/layout/VerticalDownArrowProcess"/>
    <dgm:cxn modelId="{5A8CBFC4-E58A-4D14-A736-3F3102573EA8}" type="presParOf" srcId="{2F4FA82D-B4CC-428A-967E-A2A20A7EA7A5}" destId="{68B05D97-2237-488B-9325-F47883AADBE6}" srcOrd="2" destOrd="0" presId="urn:microsoft.com/office/officeart/2016/7/layout/VerticalDownArrowProcess"/>
    <dgm:cxn modelId="{73431FA2-6356-4A11-AEB4-5AE2D59C4BF8}" type="presParOf" srcId="{6E1AA89C-D910-4B28-8EDE-BAFEB428FEB8}" destId="{E89C55D9-9621-422E-875F-46F8BA98470B}" srcOrd="5" destOrd="0" presId="urn:microsoft.com/office/officeart/2016/7/layout/VerticalDownArrowProcess"/>
    <dgm:cxn modelId="{ABB932A6-5CB9-4FE3-B6E0-222DAB82A154}" type="presParOf" srcId="{6E1AA89C-D910-4B28-8EDE-BAFEB428FEB8}" destId="{6F6CF47B-FFB9-4A24-B557-E8657FCCA611}" srcOrd="6" destOrd="0" presId="urn:microsoft.com/office/officeart/2016/7/layout/VerticalDownArrowProcess"/>
    <dgm:cxn modelId="{55DCB683-BD69-48F1-BE27-8536FE16BF0E}" type="presParOf" srcId="{6F6CF47B-FFB9-4A24-B557-E8657FCCA611}" destId="{EE91666E-2A0A-46F1-9987-37F7032B5158}" srcOrd="0" destOrd="0" presId="urn:microsoft.com/office/officeart/2016/7/layout/VerticalDownArrowProcess"/>
    <dgm:cxn modelId="{478B2AC7-0766-4546-8FFE-4D142D4B29C9}" type="presParOf" srcId="{6F6CF47B-FFB9-4A24-B557-E8657FCCA611}" destId="{83E4256F-EDC4-4B25-9437-C52521698DCE}" srcOrd="1" destOrd="0" presId="urn:microsoft.com/office/officeart/2016/7/layout/VerticalDownArrowProcess"/>
    <dgm:cxn modelId="{CB3F37CA-ADF3-4B8C-99EA-FB9FCBE904A4}" type="presParOf" srcId="{6F6CF47B-FFB9-4A24-B557-E8657FCCA611}" destId="{B2058405-7864-4DD7-A06C-AAD0F0E96BD0}" srcOrd="2" destOrd="0" presId="urn:microsoft.com/office/officeart/2016/7/layout/VerticalDownArrowProcess"/>
    <dgm:cxn modelId="{EDD5B195-1D75-43B6-A15D-28C32D38AD02}" type="presParOf" srcId="{6E1AA89C-D910-4B28-8EDE-BAFEB428FEB8}" destId="{75167832-1666-43B9-8D2B-5388FB9198A4}" srcOrd="7" destOrd="0" presId="urn:microsoft.com/office/officeart/2016/7/layout/VerticalDownArrowProcess"/>
    <dgm:cxn modelId="{313972B9-18F1-4245-915E-F499A1079222}" type="presParOf" srcId="{6E1AA89C-D910-4B28-8EDE-BAFEB428FEB8}" destId="{29132519-F057-40E9-AC96-645C0CC092F7}" srcOrd="8" destOrd="0" presId="urn:microsoft.com/office/officeart/2016/7/layout/VerticalDownArrowProcess"/>
    <dgm:cxn modelId="{D21068F9-A3B0-4348-966B-03C1C825421C}" type="presParOf" srcId="{29132519-F057-40E9-AC96-645C0CC092F7}" destId="{59BF4D0B-542A-4739-82E6-C4CF3C8C88FD}" srcOrd="0" destOrd="0" presId="urn:microsoft.com/office/officeart/2016/7/layout/VerticalDownArrowProcess"/>
    <dgm:cxn modelId="{E83C3B54-796E-408C-B80F-459FC47B0A3F}" type="presParOf" srcId="{29132519-F057-40E9-AC96-645C0CC092F7}" destId="{D9323DF7-FFB1-4DC4-9C4D-2A5E0E4874BC}" srcOrd="1" destOrd="0" presId="urn:microsoft.com/office/officeart/2016/7/layout/VerticalDownArrowProcess"/>
    <dgm:cxn modelId="{747B5076-E2C8-4C79-A8E9-15134E9B60CE}" type="presParOf" srcId="{29132519-F057-40E9-AC96-645C0CC092F7}" destId="{3B3BFA4A-C4ED-4579-94E3-4873BDAC918F}" srcOrd="2" destOrd="0" presId="urn:microsoft.com/office/officeart/2016/7/layout/VerticalDownArrowProcess"/>
    <dgm:cxn modelId="{9C9C5F17-498F-4D2F-AACA-9F3FF9A90209}" type="presParOf" srcId="{6E1AA89C-D910-4B28-8EDE-BAFEB428FEB8}" destId="{397F2D57-DBB9-4527-8915-1338333E12C7}" srcOrd="9" destOrd="0" presId="urn:microsoft.com/office/officeart/2016/7/layout/VerticalDownArrowProcess"/>
    <dgm:cxn modelId="{DD8A82A9-86BF-4E51-89B1-DFF26165849C}" type="presParOf" srcId="{6E1AA89C-D910-4B28-8EDE-BAFEB428FEB8}" destId="{389D7F94-10AE-48FD-8D1F-F2B2D4C1241A}" srcOrd="10" destOrd="0" presId="urn:microsoft.com/office/officeart/2016/7/layout/VerticalDownArrowProcess"/>
    <dgm:cxn modelId="{248E3A80-9660-4073-A146-1D8836C22651}" type="presParOf" srcId="{389D7F94-10AE-48FD-8D1F-F2B2D4C1241A}" destId="{795BF2B9-7102-45D6-9DEC-9351F0333D5C}" srcOrd="0" destOrd="0" presId="urn:microsoft.com/office/officeart/2016/7/layout/VerticalDownArrowProcess"/>
    <dgm:cxn modelId="{03C13465-CA62-4079-9EFD-6FDC99CD8B65}" type="presParOf" srcId="{389D7F94-10AE-48FD-8D1F-F2B2D4C1241A}" destId="{331ABDDF-D13C-4274-BDFC-0247C9FB1439}" srcOrd="1" destOrd="0" presId="urn:microsoft.com/office/officeart/2016/7/layout/VerticalDownArrowProcess"/>
    <dgm:cxn modelId="{671F38CF-A3EE-4747-9943-19147E097FFE}" type="presParOf" srcId="{389D7F94-10AE-48FD-8D1F-F2B2D4C1241A}" destId="{214B6D20-27F8-4613-B8EE-C14486257C6F}"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B4623-0FF9-4528-B1B6-3918D978A7B0}">
      <dsp:nvSpPr>
        <dsp:cNvPr id="0" name=""/>
        <dsp:cNvSpPr/>
      </dsp:nvSpPr>
      <dsp:spPr>
        <a:xfrm>
          <a:off x="8092" y="1140207"/>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E73D80-E03F-4149-AE00-5734D309B623}">
      <dsp:nvSpPr>
        <dsp:cNvPr id="0" name=""/>
        <dsp:cNvSpPr/>
      </dsp:nvSpPr>
      <dsp:spPr>
        <a:xfrm>
          <a:off x="8092" y="2041366"/>
          <a:ext cx="2320312" cy="402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Increase Average Sales:</a:t>
          </a:r>
          <a:endParaRPr lang="en-US" sz="1400" kern="1200"/>
        </a:p>
      </dsp:txBody>
      <dsp:txXfrm>
        <a:off x="8092" y="2041366"/>
        <a:ext cx="2320312" cy="402429"/>
      </dsp:txXfrm>
    </dsp:sp>
    <dsp:sp modelId="{022BEB3E-46FC-42D4-9149-AF52FEA74BDE}">
      <dsp:nvSpPr>
        <dsp:cNvPr id="0" name=""/>
        <dsp:cNvSpPr/>
      </dsp:nvSpPr>
      <dsp:spPr>
        <a:xfrm>
          <a:off x="8092" y="2485214"/>
          <a:ext cx="2320312" cy="72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Focus on strategies to increase the average sales per transaction. This could involve promoting higher-value items or bundles.</a:t>
          </a:r>
          <a:endParaRPr lang="en-US" sz="1100" kern="1200"/>
        </a:p>
      </dsp:txBody>
      <dsp:txXfrm>
        <a:off x="8092" y="2485214"/>
        <a:ext cx="2320312" cy="725915"/>
      </dsp:txXfrm>
    </dsp:sp>
    <dsp:sp modelId="{A29C7F87-7E27-40F0-BA6E-9ED2A8B0F4F0}">
      <dsp:nvSpPr>
        <dsp:cNvPr id="0" name=""/>
        <dsp:cNvSpPr/>
      </dsp:nvSpPr>
      <dsp:spPr>
        <a:xfrm>
          <a:off x="2734460" y="1100847"/>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7A129-E8DE-4139-8058-8E5C07AC53D8}">
      <dsp:nvSpPr>
        <dsp:cNvPr id="0" name=""/>
        <dsp:cNvSpPr/>
      </dsp:nvSpPr>
      <dsp:spPr>
        <a:xfrm>
          <a:off x="2734460" y="2005391"/>
          <a:ext cx="2320312" cy="402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Optimize Outlet Size:</a:t>
          </a:r>
          <a:endParaRPr lang="en-US" sz="1400" kern="1200"/>
        </a:p>
      </dsp:txBody>
      <dsp:txXfrm>
        <a:off x="2734460" y="2005391"/>
        <a:ext cx="2320312" cy="402429"/>
      </dsp:txXfrm>
    </dsp:sp>
    <dsp:sp modelId="{01B5E0C9-B31E-44DB-97A6-470F5D1E3C03}">
      <dsp:nvSpPr>
        <dsp:cNvPr id="0" name=""/>
        <dsp:cNvSpPr/>
      </dsp:nvSpPr>
      <dsp:spPr>
        <a:xfrm>
          <a:off x="2734460" y="2450813"/>
          <a:ext cx="2320312" cy="799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Analyze the performance of different outlet sizes. While small outlets dominate, exploring the feasibility of medium-sized outlets in high-potential areas could be beneficial.</a:t>
          </a:r>
          <a:endParaRPr lang="en-US" sz="1100" kern="1200"/>
        </a:p>
      </dsp:txBody>
      <dsp:txXfrm>
        <a:off x="2734460" y="2450813"/>
        <a:ext cx="2320312" cy="799676"/>
      </dsp:txXfrm>
    </dsp:sp>
    <dsp:sp modelId="{76DD15EA-458E-44BB-86DA-613853A25C50}">
      <dsp:nvSpPr>
        <dsp:cNvPr id="0" name=""/>
        <dsp:cNvSpPr/>
      </dsp:nvSpPr>
      <dsp:spPr>
        <a:xfrm>
          <a:off x="5460827" y="1100847"/>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0A1CC-9F73-4681-BA18-D9BF736AA04E}">
      <dsp:nvSpPr>
        <dsp:cNvPr id="0" name=""/>
        <dsp:cNvSpPr/>
      </dsp:nvSpPr>
      <dsp:spPr>
        <a:xfrm>
          <a:off x="5460827" y="2005391"/>
          <a:ext cx="2320312" cy="402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Promote Low-Fat Items:</a:t>
          </a:r>
          <a:endParaRPr lang="en-US" sz="1400" kern="1200"/>
        </a:p>
      </dsp:txBody>
      <dsp:txXfrm>
        <a:off x="5460827" y="2005391"/>
        <a:ext cx="2320312" cy="402429"/>
      </dsp:txXfrm>
    </dsp:sp>
    <dsp:sp modelId="{02F3F60A-C618-45CB-B2A9-2BA0BAF637E6}">
      <dsp:nvSpPr>
        <dsp:cNvPr id="0" name=""/>
        <dsp:cNvSpPr/>
      </dsp:nvSpPr>
      <dsp:spPr>
        <a:xfrm>
          <a:off x="5460827" y="2450813"/>
          <a:ext cx="2320312" cy="799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Increase the visibility and promotion of low-fat items to cater to health-conscious customers.</a:t>
          </a:r>
          <a:endParaRPr lang="en-US" sz="1100" kern="1200"/>
        </a:p>
      </dsp:txBody>
      <dsp:txXfrm>
        <a:off x="5460827" y="2450813"/>
        <a:ext cx="2320312" cy="799676"/>
      </dsp:txXfrm>
    </dsp:sp>
    <dsp:sp modelId="{B024E0BC-D6FB-47D2-AB7B-103F720F2EF2}">
      <dsp:nvSpPr>
        <dsp:cNvPr id="0" name=""/>
        <dsp:cNvSpPr/>
      </dsp:nvSpPr>
      <dsp:spPr>
        <a:xfrm>
          <a:off x="8187194" y="1100847"/>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C9F77-376B-4C70-A793-8C36AA2E086E}">
      <dsp:nvSpPr>
        <dsp:cNvPr id="0" name=""/>
        <dsp:cNvSpPr/>
      </dsp:nvSpPr>
      <dsp:spPr>
        <a:xfrm>
          <a:off x="8187194" y="2005391"/>
          <a:ext cx="2320312" cy="402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Enhance Visibility of High-Performing Items:</a:t>
          </a:r>
          <a:endParaRPr lang="en-US" sz="1400" kern="1200"/>
        </a:p>
      </dsp:txBody>
      <dsp:txXfrm>
        <a:off x="8187194" y="2005391"/>
        <a:ext cx="2320312" cy="402429"/>
      </dsp:txXfrm>
    </dsp:sp>
    <dsp:sp modelId="{60BDBDD0-5D31-4878-9A00-A325BF12C992}">
      <dsp:nvSpPr>
        <dsp:cNvPr id="0" name=""/>
        <dsp:cNvSpPr/>
      </dsp:nvSpPr>
      <dsp:spPr>
        <a:xfrm>
          <a:off x="8187194" y="2450813"/>
          <a:ext cx="2320312" cy="799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Items with higher sales should be given more visibility in stores to encourage repeat purchases.</a:t>
          </a:r>
          <a:endParaRPr lang="en-US" sz="1100" kern="1200"/>
        </a:p>
      </dsp:txBody>
      <dsp:txXfrm>
        <a:off x="8187194" y="2450813"/>
        <a:ext cx="2320312" cy="799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78B2D-402A-4C32-81A3-365BBCB7DECC}">
      <dsp:nvSpPr>
        <dsp:cNvPr id="0" name=""/>
        <dsp:cNvSpPr/>
      </dsp:nvSpPr>
      <dsp:spPr>
        <a:xfrm>
          <a:off x="0" y="3845734"/>
          <a:ext cx="2628900" cy="50475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b="1" i="0" kern="1200"/>
            <a:t>Leverage Technology:</a:t>
          </a:r>
          <a:endParaRPr lang="en-US" sz="1300" kern="1200"/>
        </a:p>
      </dsp:txBody>
      <dsp:txXfrm>
        <a:off x="0" y="3845734"/>
        <a:ext cx="2628900" cy="504750"/>
      </dsp:txXfrm>
    </dsp:sp>
    <dsp:sp modelId="{E114E090-053B-4DDC-8F54-48333E2AB00E}">
      <dsp:nvSpPr>
        <dsp:cNvPr id="0" name=""/>
        <dsp:cNvSpPr/>
      </dsp:nvSpPr>
      <dsp:spPr>
        <a:xfrm>
          <a:off x="2628900" y="3845734"/>
          <a:ext cx="7886700" cy="50475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b="0" i="0" kern="1200"/>
            <a:t>Use technology to track item performance and customer behavior. Implementing a robust analytics platform can provide real-time insights to optimize sales strategies.</a:t>
          </a:r>
          <a:endParaRPr lang="en-US" sz="1100" kern="1200"/>
        </a:p>
      </dsp:txBody>
      <dsp:txXfrm>
        <a:off x="2628900" y="3845734"/>
        <a:ext cx="7886700" cy="504750"/>
      </dsp:txXfrm>
    </dsp:sp>
    <dsp:sp modelId="{D1E5A078-49BC-4492-9EFA-3D8F745C491A}">
      <dsp:nvSpPr>
        <dsp:cNvPr id="0" name=""/>
        <dsp:cNvSpPr/>
      </dsp:nvSpPr>
      <dsp:spPr>
        <a:xfrm rot="10800000">
          <a:off x="0" y="3076999"/>
          <a:ext cx="2628900" cy="776306"/>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b="1" i="0" kern="1200"/>
            <a:t>Customer Feedback:</a:t>
          </a:r>
          <a:endParaRPr lang="en-US" sz="1300" kern="1200"/>
        </a:p>
      </dsp:txBody>
      <dsp:txXfrm rot="-10800000">
        <a:off x="0" y="3076999"/>
        <a:ext cx="2628900" cy="504599"/>
      </dsp:txXfrm>
    </dsp:sp>
    <dsp:sp modelId="{4A0B1647-AB5F-42D6-93D9-19B5E78FB4A3}">
      <dsp:nvSpPr>
        <dsp:cNvPr id="0" name=""/>
        <dsp:cNvSpPr/>
      </dsp:nvSpPr>
      <dsp:spPr>
        <a:xfrm>
          <a:off x="2628900" y="3076999"/>
          <a:ext cx="7886700" cy="504599"/>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b="0" i="0" kern="1200"/>
            <a:t>Collect and analyze customer feedback to understand preferences better. Use this information to adjust inventory and promotions.</a:t>
          </a:r>
          <a:endParaRPr lang="en-US" sz="1100" kern="1200"/>
        </a:p>
      </dsp:txBody>
      <dsp:txXfrm>
        <a:off x="2628900" y="3076999"/>
        <a:ext cx="7886700" cy="504599"/>
      </dsp:txXfrm>
    </dsp:sp>
    <dsp:sp modelId="{15EB34B2-20CF-452B-9280-23D853965734}">
      <dsp:nvSpPr>
        <dsp:cNvPr id="0" name=""/>
        <dsp:cNvSpPr/>
      </dsp:nvSpPr>
      <dsp:spPr>
        <a:xfrm rot="10800000">
          <a:off x="0" y="2308264"/>
          <a:ext cx="2628900" cy="776306"/>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b="1" i="0" kern="1200"/>
            <a:t>Enhance Item Visibility:</a:t>
          </a:r>
          <a:endParaRPr lang="en-US" sz="1300" kern="1200"/>
        </a:p>
      </dsp:txBody>
      <dsp:txXfrm rot="-10800000">
        <a:off x="0" y="2308264"/>
        <a:ext cx="2628900" cy="504599"/>
      </dsp:txXfrm>
    </dsp:sp>
    <dsp:sp modelId="{68B05D97-2237-488B-9325-F47883AADBE6}">
      <dsp:nvSpPr>
        <dsp:cNvPr id="0" name=""/>
        <dsp:cNvSpPr/>
      </dsp:nvSpPr>
      <dsp:spPr>
        <a:xfrm>
          <a:off x="2628900" y="2308264"/>
          <a:ext cx="7886700" cy="504599"/>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b="0" i="0" kern="1200"/>
            <a:t>Use data on item visibility to place high-performing items in high-traffic areas within the outlets.</a:t>
          </a:r>
          <a:endParaRPr lang="en-US" sz="1100" kern="1200"/>
        </a:p>
      </dsp:txBody>
      <dsp:txXfrm>
        <a:off x="2628900" y="2308264"/>
        <a:ext cx="7886700" cy="504599"/>
      </dsp:txXfrm>
    </dsp:sp>
    <dsp:sp modelId="{83E4256F-EDC4-4B25-9437-C52521698DCE}">
      <dsp:nvSpPr>
        <dsp:cNvPr id="0" name=""/>
        <dsp:cNvSpPr/>
      </dsp:nvSpPr>
      <dsp:spPr>
        <a:xfrm rot="10800000">
          <a:off x="0" y="1539529"/>
          <a:ext cx="2628900" cy="776306"/>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b="1" i="0" kern="1200"/>
            <a:t>Focus on Tier 3 Locations:</a:t>
          </a:r>
          <a:endParaRPr lang="en-US" sz="1300" kern="1200"/>
        </a:p>
      </dsp:txBody>
      <dsp:txXfrm rot="-10800000">
        <a:off x="0" y="1539529"/>
        <a:ext cx="2628900" cy="504599"/>
      </dsp:txXfrm>
    </dsp:sp>
    <dsp:sp modelId="{B2058405-7864-4DD7-A06C-AAD0F0E96BD0}">
      <dsp:nvSpPr>
        <dsp:cNvPr id="0" name=""/>
        <dsp:cNvSpPr/>
      </dsp:nvSpPr>
      <dsp:spPr>
        <a:xfrm>
          <a:off x="2628900" y="1539529"/>
          <a:ext cx="7886700" cy="504599"/>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b="0" i="0" kern="1200"/>
            <a:t>Invest more in Tier 3 locations, as they show the highest sales. This could involve opening new outlets or enhancing existing ones.</a:t>
          </a:r>
          <a:endParaRPr lang="en-US" sz="1100" kern="1200"/>
        </a:p>
      </dsp:txBody>
      <dsp:txXfrm>
        <a:off x="2628900" y="1539529"/>
        <a:ext cx="7886700" cy="504599"/>
      </dsp:txXfrm>
    </dsp:sp>
    <dsp:sp modelId="{D9323DF7-FFB1-4DC4-9C4D-2A5E0E4874BC}">
      <dsp:nvSpPr>
        <dsp:cNvPr id="0" name=""/>
        <dsp:cNvSpPr/>
      </dsp:nvSpPr>
      <dsp:spPr>
        <a:xfrm rot="10800000">
          <a:off x="0" y="770793"/>
          <a:ext cx="2628900" cy="776306"/>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b="1" i="0" kern="1200"/>
            <a:t>Expand Medium-Sized Outlets:</a:t>
          </a:r>
          <a:endParaRPr lang="en-US" sz="1300" kern="1200"/>
        </a:p>
      </dsp:txBody>
      <dsp:txXfrm rot="-10800000">
        <a:off x="0" y="770793"/>
        <a:ext cx="2628900" cy="504599"/>
      </dsp:txXfrm>
    </dsp:sp>
    <dsp:sp modelId="{3B3BFA4A-C4ED-4579-94E3-4873BDAC918F}">
      <dsp:nvSpPr>
        <dsp:cNvPr id="0" name=""/>
        <dsp:cNvSpPr/>
      </dsp:nvSpPr>
      <dsp:spPr>
        <a:xfrm>
          <a:off x="2628900" y="770793"/>
          <a:ext cx="7886700" cy="504599"/>
        </a:xfrm>
        <a:prstGeom prst="rect">
          <a:avLst/>
        </a:prstGeom>
        <a:solidFill>
          <a:schemeClr val="accent6">
            <a:tint val="40000"/>
            <a:alpha val="90000"/>
            <a:hueOff val="0"/>
            <a:satOff val="0"/>
            <a:lumOff val="0"/>
            <a:alphaOff val="0"/>
          </a:schemeClr>
        </a:solidFill>
        <a:ln w="1905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b="0" i="0" kern="1200"/>
            <a:t>Consider expanding into medium-sized outlets in areas where sales are high but space is limited. This could provide more room for inventory and better customer experience.</a:t>
          </a:r>
          <a:endParaRPr lang="en-US" sz="1100" kern="1200"/>
        </a:p>
      </dsp:txBody>
      <dsp:txXfrm>
        <a:off x="2628900" y="770793"/>
        <a:ext cx="7886700" cy="504599"/>
      </dsp:txXfrm>
    </dsp:sp>
    <dsp:sp modelId="{331ABDDF-D13C-4274-BDFC-0247C9FB1439}">
      <dsp:nvSpPr>
        <dsp:cNvPr id="0" name=""/>
        <dsp:cNvSpPr/>
      </dsp:nvSpPr>
      <dsp:spPr>
        <a:xfrm rot="10800000">
          <a:off x="0" y="2058"/>
          <a:ext cx="2628900" cy="77630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b="1" i="0" kern="1200"/>
            <a:t>Targeted Promotions:</a:t>
          </a:r>
          <a:endParaRPr lang="en-US" sz="1300" kern="1200"/>
        </a:p>
      </dsp:txBody>
      <dsp:txXfrm rot="-10800000">
        <a:off x="0" y="2058"/>
        <a:ext cx="2628900" cy="504599"/>
      </dsp:txXfrm>
    </dsp:sp>
    <dsp:sp modelId="{214B6D20-27F8-4613-B8EE-C14486257C6F}">
      <dsp:nvSpPr>
        <dsp:cNvPr id="0" name=""/>
        <dsp:cNvSpPr/>
      </dsp:nvSpPr>
      <dsp:spPr>
        <a:xfrm>
          <a:off x="2628900" y="2058"/>
          <a:ext cx="7886700" cy="504599"/>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b="0" i="0" kern="1200"/>
            <a:t>Implement targeted promotions for items with high sales potential but lower visibility. Use data on item type and fat content to tailor promotions.</a:t>
          </a:r>
          <a:endParaRPr lang="en-US" sz="1100" kern="1200"/>
        </a:p>
      </dsp:txBody>
      <dsp:txXfrm>
        <a:off x="2628900" y="2058"/>
        <a:ext cx="7886700" cy="50459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FD24-C7B4-92F6-E5C8-C3E0C1E29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6B39B2-F866-B418-4BE4-EF5BFF3E0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497E5E-1A24-1DF0-5FAF-DE6FCC7C5551}"/>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5" name="Footer Placeholder 4">
            <a:extLst>
              <a:ext uri="{FF2B5EF4-FFF2-40B4-BE49-F238E27FC236}">
                <a16:creationId xmlns:a16="http://schemas.microsoft.com/office/drawing/2014/main" id="{FD98F4A9-C13B-26B0-A464-1BBED5EB3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E451E-27EA-D3E4-7D27-86FD565F7F68}"/>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24374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BC4B-1719-5069-0A42-830F5ED307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0F2D6A-B760-59B2-4596-2656B9DB67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270B3-01A4-AF2F-BC74-21973E3503FD}"/>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5" name="Footer Placeholder 4">
            <a:extLst>
              <a:ext uri="{FF2B5EF4-FFF2-40B4-BE49-F238E27FC236}">
                <a16:creationId xmlns:a16="http://schemas.microsoft.com/office/drawing/2014/main" id="{40FA579F-8869-2C03-A2C8-8EFE78FB0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1B457-AAB4-3A5E-D32C-B63B1BF22723}"/>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1062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10941-AB9F-16C3-2FB4-AD5C56D067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801C4B-230C-07E4-BBF7-25763266CF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446A2-2F58-11AC-21E3-C69A08ABFBF4}"/>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5" name="Footer Placeholder 4">
            <a:extLst>
              <a:ext uri="{FF2B5EF4-FFF2-40B4-BE49-F238E27FC236}">
                <a16:creationId xmlns:a16="http://schemas.microsoft.com/office/drawing/2014/main" id="{7C693013-40EB-AECB-3BAD-9FE2E761A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4AD77-0F02-625B-FA34-B2E61176A8E8}"/>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11720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2D6D-000F-CAFA-C314-9E5890B570EC}"/>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AF47919-4065-8236-3EB9-2CDC6615C17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A399C-B051-3350-20D2-491258B0DE82}"/>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5" name="Footer Placeholder 4">
            <a:extLst>
              <a:ext uri="{FF2B5EF4-FFF2-40B4-BE49-F238E27FC236}">
                <a16:creationId xmlns:a16="http://schemas.microsoft.com/office/drawing/2014/main" id="{BE02B065-FBFC-2434-53D8-17B134442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BC753-B1D5-FB93-E247-EA267F732B08}"/>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319194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1C2D-5B78-C07C-BD73-550B2C4F0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0B450-84DE-7147-EC52-5839D1CE6E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9D123-0398-DD3B-BB29-B04BC16AA79C}"/>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5" name="Footer Placeholder 4">
            <a:extLst>
              <a:ext uri="{FF2B5EF4-FFF2-40B4-BE49-F238E27FC236}">
                <a16:creationId xmlns:a16="http://schemas.microsoft.com/office/drawing/2014/main" id="{DFDEA333-7DF4-108C-3A61-D431DF23C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634B5-222A-8B6A-D082-C3ABE9F98460}"/>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76061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1ADB-017F-5EAE-BA46-2902366495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BDA79-BD52-DFEC-8EE8-4FDC15D8C5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B15202-E59C-0FDC-7449-7F7325E76FCD}"/>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5" name="Footer Placeholder 4">
            <a:extLst>
              <a:ext uri="{FF2B5EF4-FFF2-40B4-BE49-F238E27FC236}">
                <a16:creationId xmlns:a16="http://schemas.microsoft.com/office/drawing/2014/main" id="{00FDE87A-8782-490A-AE45-2402861A0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5263E-6436-58AC-370E-A56E9891EF0E}"/>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106837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9329-6F0C-E348-065A-AC8F58283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44036-38F2-FA10-5EC8-64D595141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85E46B-5DE2-5DA9-3A9A-32194FAE13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D6939-1994-FDB8-A224-8CB0AE688AE0}"/>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6" name="Footer Placeholder 5">
            <a:extLst>
              <a:ext uri="{FF2B5EF4-FFF2-40B4-BE49-F238E27FC236}">
                <a16:creationId xmlns:a16="http://schemas.microsoft.com/office/drawing/2014/main" id="{DFAD3413-D4D7-FEE7-2EBF-2FDF8BB4A5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93481-08C8-37E5-BD74-A62FDBE30BE1}"/>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361319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2BB2-4FC6-4AA7-AA18-2371250333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5F3F1-BA07-5BDC-A257-5410CFFF5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42F12-53A5-1E7E-3B33-A584993F6E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A87EE8-CF40-B0FC-56F6-776AE0A2C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6C5113-AFDD-64CE-10FE-CBAE769023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412B79-FD48-E671-E628-FAA27088DD1B}"/>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8" name="Footer Placeholder 7">
            <a:extLst>
              <a:ext uri="{FF2B5EF4-FFF2-40B4-BE49-F238E27FC236}">
                <a16:creationId xmlns:a16="http://schemas.microsoft.com/office/drawing/2014/main" id="{9078849D-1275-0E4C-569D-0E27832487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2BCC24-4704-94E9-0707-95397DC7E159}"/>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40681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2A4D-5DF6-06C6-79E9-51D8183893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DA2935-3346-76A5-55B3-8A706AB711E3}"/>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4" name="Footer Placeholder 3">
            <a:extLst>
              <a:ext uri="{FF2B5EF4-FFF2-40B4-BE49-F238E27FC236}">
                <a16:creationId xmlns:a16="http://schemas.microsoft.com/office/drawing/2014/main" id="{86A77B93-9109-BF50-7566-3B31BEA1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C7610-3A77-7406-9296-8FC746462399}"/>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408994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A61B3-BCAD-4EF7-95A2-D474F096F794}"/>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3" name="Footer Placeholder 2">
            <a:extLst>
              <a:ext uri="{FF2B5EF4-FFF2-40B4-BE49-F238E27FC236}">
                <a16:creationId xmlns:a16="http://schemas.microsoft.com/office/drawing/2014/main" id="{1F407392-1755-1FE0-A0FA-25FB1C4BFB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10DC2-1770-8E22-D831-7376DCF9C27E}"/>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210191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9943-D0AA-ECE3-72CB-66C1F1664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B07884-ED21-19BE-D255-E0162AAC2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6223C1-8D71-3011-9A37-71868CAC0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89B65-58EC-37D0-B7AE-8BB836F03FB6}"/>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6" name="Footer Placeholder 5">
            <a:extLst>
              <a:ext uri="{FF2B5EF4-FFF2-40B4-BE49-F238E27FC236}">
                <a16:creationId xmlns:a16="http://schemas.microsoft.com/office/drawing/2014/main" id="{5471FB4A-DCD7-B0EB-1288-0203A9D87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CA5B2-48D6-9876-1E0C-A514868478AE}"/>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328949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AEC9-9555-B3CA-51CA-EEC99A46D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535AAF-0799-C73B-1AE1-53D57BC45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35F446-AA51-B958-17C3-378BCC1C7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F61CE-9D40-A18B-02B3-871A1FE4C0D2}"/>
              </a:ext>
            </a:extLst>
          </p:cNvPr>
          <p:cNvSpPr>
            <a:spLocks noGrp="1"/>
          </p:cNvSpPr>
          <p:nvPr>
            <p:ph type="dt" sz="half" idx="10"/>
          </p:nvPr>
        </p:nvSpPr>
        <p:spPr/>
        <p:txBody>
          <a:bodyPr/>
          <a:lstStyle/>
          <a:p>
            <a:fld id="{8D8FB290-953E-4DA3-BDF0-EF8689EDA2B7}" type="datetimeFigureOut">
              <a:rPr lang="en-US" smtClean="0"/>
              <a:t>10/11/2024</a:t>
            </a:fld>
            <a:endParaRPr lang="en-US"/>
          </a:p>
        </p:txBody>
      </p:sp>
      <p:sp>
        <p:nvSpPr>
          <p:cNvPr id="6" name="Footer Placeholder 5">
            <a:extLst>
              <a:ext uri="{FF2B5EF4-FFF2-40B4-BE49-F238E27FC236}">
                <a16:creationId xmlns:a16="http://schemas.microsoft.com/office/drawing/2014/main" id="{62A02CBD-B18E-79A0-E203-6D7E87D35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5F3ED-F8D3-60B8-28F6-537AE1D659D3}"/>
              </a:ext>
            </a:extLst>
          </p:cNvPr>
          <p:cNvSpPr>
            <a:spLocks noGrp="1"/>
          </p:cNvSpPr>
          <p:nvPr>
            <p:ph type="sldNum" sz="quarter" idx="12"/>
          </p:nvPr>
        </p:nvSpPr>
        <p:spPr/>
        <p:txBody>
          <a:bodyPr/>
          <a:lstStyle/>
          <a:p>
            <a:fld id="{2115DA1E-1325-4A38-A332-2EB3ED7FDD35}" type="slidenum">
              <a:rPr lang="en-US" smtClean="0"/>
              <a:t>‹#›</a:t>
            </a:fld>
            <a:endParaRPr lang="en-US"/>
          </a:p>
        </p:txBody>
      </p:sp>
    </p:spTree>
    <p:extLst>
      <p:ext uri="{BB962C8B-B14F-4D97-AF65-F5344CB8AC3E}">
        <p14:creationId xmlns:p14="http://schemas.microsoft.com/office/powerpoint/2010/main" val="102258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F6E12-2508-C7B0-3B34-79F4537D0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C499D7-3EFA-843D-C566-946A39721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48F8B-E8C7-6759-70BD-B551584C5D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8FB290-953E-4DA3-BDF0-EF8689EDA2B7}" type="datetimeFigureOut">
              <a:rPr lang="en-US" smtClean="0"/>
              <a:t>10/11/2024</a:t>
            </a:fld>
            <a:endParaRPr lang="en-US"/>
          </a:p>
        </p:txBody>
      </p:sp>
      <p:sp>
        <p:nvSpPr>
          <p:cNvPr id="5" name="Footer Placeholder 4">
            <a:extLst>
              <a:ext uri="{FF2B5EF4-FFF2-40B4-BE49-F238E27FC236}">
                <a16:creationId xmlns:a16="http://schemas.microsoft.com/office/drawing/2014/main" id="{133895BD-2012-9E15-8BA4-0569D8887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0AF7FA-EAB2-A960-016B-C08099268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15DA1E-1325-4A38-A332-2EB3ED7FDD35}" type="slidenum">
              <a:rPr lang="en-US" smtClean="0"/>
              <a:t>‹#›</a:t>
            </a:fld>
            <a:endParaRPr lang="en-US"/>
          </a:p>
        </p:txBody>
      </p:sp>
    </p:spTree>
    <p:extLst>
      <p:ext uri="{BB962C8B-B14F-4D97-AF65-F5344CB8AC3E}">
        <p14:creationId xmlns:p14="http://schemas.microsoft.com/office/powerpoint/2010/main" val="2010610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photo/chinese-food-delivery-van-1838839/" TargetMode="External"/><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EE2B1-C202-3AEF-5ABE-645500A405F7}"/>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Blinkit Data Aanalysis Report</a:t>
            </a:r>
          </a:p>
        </p:txBody>
      </p:sp>
      <p:pic>
        <p:nvPicPr>
          <p:cNvPr id="6" name="Graphic 5" descr="Bar chart">
            <a:extLst>
              <a:ext uri="{FF2B5EF4-FFF2-40B4-BE49-F238E27FC236}">
                <a16:creationId xmlns:a16="http://schemas.microsoft.com/office/drawing/2014/main" id="{389A44AC-41A7-8268-0D6B-EB57123B2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Bar chart">
            <a:extLst>
              <a:ext uri="{FF2B5EF4-FFF2-40B4-BE49-F238E27FC236}">
                <a16:creationId xmlns:a16="http://schemas.microsoft.com/office/drawing/2014/main" id="{75C6A668-CEAB-4871-B1EB-00A065CB49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5217966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3C53E-0C8E-8F06-C18B-9FA8473B3160}"/>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3600" b="1" i="0" kern="1200">
                <a:solidFill>
                  <a:schemeClr val="tx1"/>
                </a:solidFill>
                <a:effectLst/>
                <a:latin typeface="+mj-lt"/>
                <a:ea typeface="+mj-ea"/>
                <a:cs typeface="+mj-cs"/>
              </a:rPr>
              <a:t>Recommendations</a:t>
            </a:r>
            <a:br>
              <a:rPr lang="en-US" sz="3600" b="1" i="0" kern="1200">
                <a:solidFill>
                  <a:schemeClr val="tx1"/>
                </a:solidFill>
                <a:effectLst/>
                <a:latin typeface="+mj-lt"/>
                <a:ea typeface="+mj-ea"/>
                <a:cs typeface="+mj-cs"/>
              </a:rPr>
            </a:br>
            <a:endParaRPr lang="en-US" sz="3600" kern="1200">
              <a:solidFill>
                <a:schemeClr val="tx1"/>
              </a:solidFill>
              <a:latin typeface="+mj-lt"/>
              <a:ea typeface="+mj-ea"/>
              <a:cs typeface="+mj-cs"/>
            </a:endParaRPr>
          </a:p>
        </p:txBody>
      </p:sp>
      <p:graphicFrame>
        <p:nvGraphicFramePr>
          <p:cNvPr id="5" name="Text Placeholder 2">
            <a:extLst>
              <a:ext uri="{FF2B5EF4-FFF2-40B4-BE49-F238E27FC236}">
                <a16:creationId xmlns:a16="http://schemas.microsoft.com/office/drawing/2014/main" id="{1D5A6550-86EC-C964-0974-A9D7A89FA80C}"/>
              </a:ext>
            </a:extLst>
          </p:cNvPr>
          <p:cNvGraphicFramePr/>
          <p:nvPr>
            <p:extLst>
              <p:ext uri="{D42A27DB-BD31-4B8C-83A1-F6EECF244321}">
                <p14:modId xmlns:p14="http://schemas.microsoft.com/office/powerpoint/2010/main" val="415280594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00392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BA05BAE4-0C3E-6564-A7EC-97B84DF2D71D}"/>
              </a:ext>
            </a:extLst>
          </p:cNvPr>
          <p:cNvPicPr>
            <a:picLocks noChangeAspect="1"/>
          </p:cNvPicPr>
          <p:nvPr/>
        </p:nvPicPr>
        <p:blipFill>
          <a:blip r:embed="rId2"/>
          <a:srcRect l="27992" r="12742"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43066-C907-37C0-9C75-386D0CECAABE}"/>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b="1" i="0">
                <a:effectLst/>
              </a:rPr>
              <a:t>Conclusion</a:t>
            </a:r>
            <a:br>
              <a:rPr lang="en-US" sz="4000" b="1" i="0">
                <a:effectLst/>
              </a:rPr>
            </a:br>
            <a:endParaRPr lang="en-US" sz="4000"/>
          </a:p>
        </p:txBody>
      </p:sp>
      <p:sp>
        <p:nvSpPr>
          <p:cNvPr id="3" name="Text Placeholder 2">
            <a:extLst>
              <a:ext uri="{FF2B5EF4-FFF2-40B4-BE49-F238E27FC236}">
                <a16:creationId xmlns:a16="http://schemas.microsoft.com/office/drawing/2014/main" id="{35706C8C-D5A1-EF13-E241-061297E0C332}"/>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b="0" i="0">
                <a:effectLst/>
              </a:rPr>
              <a:t>By focusing on these insights, areas of improvement, and recommendations, Blinkit can enhance its sales strategies, optimize outlet performance, and better cater to customer preferences. This comprehensive approach will help Blinkit achieve its goals of increasing profitability and customer satisfaction.</a:t>
            </a:r>
          </a:p>
          <a:p>
            <a:endParaRPr lang="en-US" sz="2000"/>
          </a:p>
        </p:txBody>
      </p:sp>
    </p:spTree>
    <p:extLst>
      <p:ext uri="{BB962C8B-B14F-4D97-AF65-F5344CB8AC3E}">
        <p14:creationId xmlns:p14="http://schemas.microsoft.com/office/powerpoint/2010/main" val="40269181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04C95-BA63-E318-526B-FE7BB5BF5D56}"/>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Problem Statement</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12759EFA-8EE0-980A-04C7-2567E1036593}"/>
              </a:ext>
            </a:extLst>
          </p:cNvPr>
          <p:cNvSpPr>
            <a:spLocks noGrp="1"/>
          </p:cNvSpPr>
          <p:nvPr>
            <p:ph type="body" idx="1"/>
          </p:nvPr>
        </p:nvSpPr>
        <p:spPr>
          <a:xfrm>
            <a:off x="5370153" y="1526033"/>
            <a:ext cx="5536397" cy="3935281"/>
          </a:xfrm>
        </p:spPr>
        <p:txBody>
          <a:bodyPr vert="horz" lIns="91440" tIns="45720" rIns="91440" bIns="45720" rtlCol="0">
            <a:normAutofit/>
          </a:bodyPr>
          <a:lstStyle/>
          <a:p>
            <a:r>
              <a:rPr lang="en-US" dirty="0" err="1"/>
              <a:t>Blinkit</a:t>
            </a:r>
            <a:r>
              <a:rPr lang="en-US" dirty="0"/>
              <a:t> aims to optimize its sales strategies and improve overall performance. The company seeks to understand the key drivers of sales, identify areas of improvement, and develop targeted strategies to enhance customer satisfaction and increase profitability.</a:t>
            </a:r>
          </a:p>
        </p:txBody>
      </p:sp>
    </p:spTree>
    <p:extLst>
      <p:ext uri="{BB962C8B-B14F-4D97-AF65-F5344CB8AC3E}">
        <p14:creationId xmlns:p14="http://schemas.microsoft.com/office/powerpoint/2010/main" val="24607287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27747-9533-57E3-6FE1-D0F314263426}"/>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a:solidFill>
                  <a:schemeClr val="tx1"/>
                </a:solidFill>
                <a:latin typeface="+mj-lt"/>
                <a:ea typeface="+mj-ea"/>
                <a:cs typeface="+mj-cs"/>
              </a:rPr>
              <a:t>Insights</a:t>
            </a:r>
          </a:p>
        </p:txBody>
      </p:sp>
      <p:sp>
        <p:nvSpPr>
          <p:cNvPr id="3" name="Text Placeholder 2">
            <a:extLst>
              <a:ext uri="{FF2B5EF4-FFF2-40B4-BE49-F238E27FC236}">
                <a16:creationId xmlns:a16="http://schemas.microsoft.com/office/drawing/2014/main" id="{11FA12DF-543A-9975-7B7E-EB58F7080498}"/>
              </a:ext>
            </a:extLst>
          </p:cNvPr>
          <p:cNvSpPr>
            <a:spLocks noGrp="1"/>
          </p:cNvSpPr>
          <p:nvPr>
            <p:ph type="body" idx="1"/>
          </p:nvPr>
        </p:nvSpPr>
        <p:spPr>
          <a:xfrm>
            <a:off x="1045028" y="3017522"/>
            <a:ext cx="9941319" cy="3124658"/>
          </a:xfrm>
        </p:spPr>
        <p:txBody>
          <a:bodyPr vert="horz" lIns="91440" tIns="45720" rIns="91440" bIns="45720" rtlCol="0" anchor="ctr">
            <a:normAutofit/>
          </a:bodyPr>
          <a:lstStyle/>
          <a:p>
            <a:r>
              <a:rPr lang="en-US" sz="2400" b="1"/>
              <a:t>Total Sales and Average Sales:</a:t>
            </a:r>
            <a:endParaRPr lang="en-US" sz="2400"/>
          </a:p>
          <a:p>
            <a:pPr lvl="1"/>
            <a:r>
              <a:rPr lang="en-US" b="1" dirty="0"/>
              <a:t>Total Sales:</a:t>
            </a:r>
            <a:r>
              <a:rPr lang="en-US" dirty="0"/>
              <a:t> $1.2M</a:t>
            </a:r>
          </a:p>
          <a:p>
            <a:pPr lvl="1"/>
            <a:r>
              <a:rPr lang="en-US" b="1" dirty="0"/>
              <a:t>Average Sales:</a:t>
            </a:r>
            <a:r>
              <a:rPr lang="en-US" dirty="0"/>
              <a:t> $141</a:t>
            </a:r>
          </a:p>
          <a:p>
            <a:pPr lvl="1"/>
            <a:r>
              <a:rPr lang="en-US" b="1" dirty="0"/>
              <a:t>Insight:</a:t>
            </a:r>
            <a:r>
              <a:rPr lang="en-US" dirty="0"/>
              <a:t> While the total sales are substantial, the average sales per transaction are relatively low. This suggests a high volume of low-value transactions.</a:t>
            </a:r>
          </a:p>
        </p:txBody>
      </p:sp>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035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pple with measuring tape">
            <a:extLst>
              <a:ext uri="{FF2B5EF4-FFF2-40B4-BE49-F238E27FC236}">
                <a16:creationId xmlns:a16="http://schemas.microsoft.com/office/drawing/2014/main" id="{63E060D2-EE7A-11F7-70C9-29C37BC1E55E}"/>
              </a:ext>
            </a:extLst>
          </p:cNvPr>
          <p:cNvPicPr>
            <a:picLocks noChangeAspect="1"/>
          </p:cNvPicPr>
          <p:nvPr/>
        </p:nvPicPr>
        <p:blipFill>
          <a:blip r:embed="rId2"/>
          <a:srcRect r="41400" b="-1"/>
          <a:stretch/>
        </p:blipFill>
        <p:spPr>
          <a:xfrm>
            <a:off x="6103027" y="10"/>
            <a:ext cx="6088971" cy="6857990"/>
          </a:xfrm>
          <a:prstGeom prst="rect">
            <a:avLst/>
          </a:prstGeom>
        </p:spPr>
      </p:pic>
      <p:sp useBgFill="1">
        <p:nvSpPr>
          <p:cNvPr id="26" name="Rectangle 2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14E12BB-5E1B-CA79-4701-2356B88E0F26}"/>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b="1"/>
              <a:t>Sales by Fat Content:</a:t>
            </a:r>
            <a:endParaRPr lang="en-US" sz="2000"/>
          </a:p>
          <a:p>
            <a:pPr lvl="1"/>
            <a:r>
              <a:rPr lang="en-US" sz="2000" b="1"/>
              <a:t>Low Fat:</a:t>
            </a:r>
            <a:r>
              <a:rPr lang="en-US" sz="2000"/>
              <a:t> 35.15%</a:t>
            </a:r>
          </a:p>
          <a:p>
            <a:pPr lvl="1"/>
            <a:r>
              <a:rPr lang="en-US" sz="2000" b="1"/>
              <a:t>Regular:</a:t>
            </a:r>
            <a:r>
              <a:rPr lang="en-US" sz="2000"/>
              <a:t> 64.19%</a:t>
            </a:r>
          </a:p>
          <a:p>
            <a:pPr lvl="1"/>
            <a:r>
              <a:rPr lang="en-US" sz="2000" b="1"/>
              <a:t>Insight:</a:t>
            </a:r>
            <a:r>
              <a:rPr lang="en-US" sz="2000"/>
              <a:t> There is a slight preference for regular fat content items over low-fat items.</a:t>
            </a:r>
          </a:p>
        </p:txBody>
      </p:sp>
    </p:spTree>
    <p:extLst>
      <p:ext uri="{BB962C8B-B14F-4D97-AF65-F5344CB8AC3E}">
        <p14:creationId xmlns:p14="http://schemas.microsoft.com/office/powerpoint/2010/main" val="2129905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aspberries at a farmer's market">
            <a:extLst>
              <a:ext uri="{FF2B5EF4-FFF2-40B4-BE49-F238E27FC236}">
                <a16:creationId xmlns:a16="http://schemas.microsoft.com/office/drawing/2014/main" id="{59C36E12-D131-FC32-1764-612AB9C0A149}"/>
              </a:ext>
            </a:extLst>
          </p:cNvPr>
          <p:cNvPicPr>
            <a:picLocks noChangeAspect="1"/>
          </p:cNvPicPr>
          <p:nvPr/>
        </p:nvPicPr>
        <p:blipFill>
          <a:blip r:embed="rId2"/>
          <a:srcRect l="28522" r="12435"/>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D8EDDA2-2111-211A-36BA-1DE9EB6A708B}"/>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b="1" dirty="0"/>
              <a:t>Item Type Distribution:</a:t>
            </a:r>
            <a:endParaRPr lang="en-US" sz="2000" dirty="0"/>
          </a:p>
          <a:p>
            <a:pPr lvl="1"/>
            <a:r>
              <a:rPr lang="en-US" sz="2000" dirty="0"/>
              <a:t>Various item types such as Fruits, Snacks, Household, etc., have varying sales contributions. Fruits and Snacks seem to be popular items.</a:t>
            </a:r>
            <a:br>
              <a:rPr lang="en-US" sz="2000" dirty="0"/>
            </a:br>
            <a:endParaRPr lang="en-US" sz="2000" dirty="0"/>
          </a:p>
        </p:txBody>
      </p:sp>
    </p:spTree>
    <p:extLst>
      <p:ext uri="{BB962C8B-B14F-4D97-AF65-F5344CB8AC3E}">
        <p14:creationId xmlns:p14="http://schemas.microsoft.com/office/powerpoint/2010/main" val="19531697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ne of grocery carts">
            <a:extLst>
              <a:ext uri="{FF2B5EF4-FFF2-40B4-BE49-F238E27FC236}">
                <a16:creationId xmlns:a16="http://schemas.microsoft.com/office/drawing/2014/main" id="{2BA2C3B2-E74D-377D-E89F-1723915A9404}"/>
              </a:ext>
            </a:extLst>
          </p:cNvPr>
          <p:cNvPicPr>
            <a:picLocks noChangeAspect="1"/>
          </p:cNvPicPr>
          <p:nvPr/>
        </p:nvPicPr>
        <p:blipFill>
          <a:blip r:embed="rId2"/>
          <a:srcRect l="30660" r="2589"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4"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AE86BC84-53D4-DE51-0898-105644A07DB9}"/>
              </a:ext>
            </a:extLst>
          </p:cNvPr>
          <p:cNvSpPr>
            <a:spLocks noGrp="1"/>
          </p:cNvSpPr>
          <p:nvPr>
            <p:ph type="body" idx="1"/>
          </p:nvPr>
        </p:nvSpPr>
        <p:spPr>
          <a:xfrm>
            <a:off x="6657715" y="2990818"/>
            <a:ext cx="4195673" cy="2913872"/>
          </a:xfrm>
        </p:spPr>
        <p:txBody>
          <a:bodyPr vert="horz" lIns="91440" tIns="45720" rIns="91440" bIns="45720" rtlCol="0" anchor="t">
            <a:normAutofit/>
          </a:bodyPr>
          <a:lstStyle/>
          <a:p>
            <a:r>
              <a:rPr lang="en-US" sz="2000" b="1" dirty="0">
                <a:solidFill>
                  <a:schemeClr val="tx1">
                    <a:alpha val="80000"/>
                  </a:schemeClr>
                </a:solidFill>
              </a:rPr>
              <a:t>Outlet Size Distribution:</a:t>
            </a:r>
            <a:endParaRPr lang="en-US" sz="2000" dirty="0">
              <a:solidFill>
                <a:schemeClr val="tx1">
                  <a:alpha val="80000"/>
                </a:schemeClr>
              </a:solidFill>
            </a:endParaRPr>
          </a:p>
          <a:p>
            <a:pPr lvl="1"/>
            <a:r>
              <a:rPr lang="en-US" sz="2000" b="1" dirty="0">
                <a:solidFill>
                  <a:schemeClr val="tx1">
                    <a:alpha val="80000"/>
                  </a:schemeClr>
                </a:solidFill>
              </a:rPr>
              <a:t>High:</a:t>
            </a:r>
            <a:r>
              <a:rPr lang="en-US" sz="2000" dirty="0">
                <a:solidFill>
                  <a:schemeClr val="tx1">
                    <a:alpha val="80000"/>
                  </a:schemeClr>
                </a:solidFill>
              </a:rPr>
              <a:t> 1.75%</a:t>
            </a:r>
          </a:p>
          <a:p>
            <a:pPr lvl="1"/>
            <a:r>
              <a:rPr lang="en-US" sz="2000" b="1" dirty="0">
                <a:solidFill>
                  <a:schemeClr val="tx1">
                    <a:alpha val="80000"/>
                  </a:schemeClr>
                </a:solidFill>
              </a:rPr>
              <a:t>Medium:</a:t>
            </a:r>
            <a:r>
              <a:rPr lang="en-US" sz="2000" dirty="0">
                <a:solidFill>
                  <a:schemeClr val="tx1">
                    <a:alpha val="80000"/>
                  </a:schemeClr>
                </a:solidFill>
              </a:rPr>
              <a:t> 3.63%</a:t>
            </a:r>
          </a:p>
          <a:p>
            <a:pPr lvl="1"/>
            <a:r>
              <a:rPr lang="en-US" sz="2000" b="1" dirty="0">
                <a:solidFill>
                  <a:schemeClr val="tx1">
                    <a:alpha val="80000"/>
                  </a:schemeClr>
                </a:solidFill>
              </a:rPr>
              <a:t>Small:</a:t>
            </a:r>
            <a:r>
              <a:rPr lang="en-US" sz="2000" dirty="0">
                <a:solidFill>
                  <a:schemeClr val="tx1">
                    <a:alpha val="80000"/>
                  </a:schemeClr>
                </a:solidFill>
              </a:rPr>
              <a:t> 94.62%</a:t>
            </a:r>
          </a:p>
          <a:p>
            <a:pPr lvl="1"/>
            <a:r>
              <a:rPr lang="en-US" sz="2000" b="1" dirty="0">
                <a:solidFill>
                  <a:schemeClr val="tx1">
                    <a:alpha val="80000"/>
                  </a:schemeClr>
                </a:solidFill>
              </a:rPr>
              <a:t>Insight:</a:t>
            </a:r>
            <a:r>
              <a:rPr lang="en-US" sz="2000" dirty="0">
                <a:solidFill>
                  <a:schemeClr val="tx1">
                    <a:alpha val="80000"/>
                  </a:schemeClr>
                </a:solidFill>
              </a:rPr>
              <a:t> The majority of outlets are small, which might indicate a preference for smaller, possibly more convenient, stores.</a:t>
            </a:r>
          </a:p>
        </p:txBody>
      </p:sp>
      <p:sp>
        <p:nvSpPr>
          <p:cNvPr id="2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8"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8282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background of department store">
            <a:extLst>
              <a:ext uri="{FF2B5EF4-FFF2-40B4-BE49-F238E27FC236}">
                <a16:creationId xmlns:a16="http://schemas.microsoft.com/office/drawing/2014/main" id="{312AAE8E-1667-86C2-247D-693310DD03B4}"/>
              </a:ext>
            </a:extLst>
          </p:cNvPr>
          <p:cNvPicPr>
            <a:picLocks noChangeAspect="1"/>
          </p:cNvPicPr>
          <p:nvPr/>
        </p:nvPicPr>
        <p:blipFill>
          <a:blip r:embed="rId2"/>
          <a:srcRect l="14411" r="2632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A0E3D56-2AF5-19C4-ABFE-348EE12BB39D}"/>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pPr marL="0"/>
            <a:r>
              <a:rPr lang="en-US" sz="2000" b="1" i="0">
                <a:effectLst/>
              </a:rPr>
              <a:t>Total Sale by Outlet Establishment Year:</a:t>
            </a:r>
            <a:endParaRPr lang="en-US" sz="2000" b="0" i="0">
              <a:effectLst/>
            </a:endParaRPr>
          </a:p>
          <a:p>
            <a:pPr marL="742950" lvl="1"/>
            <a:r>
              <a:rPr lang="en-US" sz="2000" b="0" i="0">
                <a:effectLst/>
              </a:rPr>
              <a:t>There is a peak in sales around 2018, suggesting that outlets established around this time have higher sales.</a:t>
            </a:r>
          </a:p>
          <a:p>
            <a:endParaRPr lang="en-US" sz="2000"/>
          </a:p>
        </p:txBody>
      </p:sp>
    </p:spTree>
    <p:extLst>
      <p:ext uri="{BB962C8B-B14F-4D97-AF65-F5344CB8AC3E}">
        <p14:creationId xmlns:p14="http://schemas.microsoft.com/office/powerpoint/2010/main" val="22307285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A170084-C0D0-7C19-17CD-DC0648A5A0D1}"/>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b="1" i="0">
                <a:effectLst/>
              </a:rPr>
              <a:t>Total Sale by Outlet Location Type:</a:t>
            </a:r>
            <a:endParaRPr lang="en-US" sz="2000" b="0" i="0">
              <a:effectLst/>
            </a:endParaRPr>
          </a:p>
          <a:p>
            <a:r>
              <a:rPr lang="en-US" sz="2000" b="1" i="0">
                <a:effectLst/>
              </a:rPr>
              <a:t>Tier 1:</a:t>
            </a:r>
            <a:r>
              <a:rPr lang="en-US" sz="2000" b="0" i="0">
                <a:effectLst/>
              </a:rPr>
              <a:t> $336K</a:t>
            </a:r>
          </a:p>
          <a:p>
            <a:r>
              <a:rPr lang="en-US" sz="2000" b="1" i="0">
                <a:effectLst/>
              </a:rPr>
              <a:t>Tier 2:</a:t>
            </a:r>
            <a:r>
              <a:rPr lang="en-US" sz="2000" b="0" i="0">
                <a:effectLst/>
              </a:rPr>
              <a:t> $393K</a:t>
            </a:r>
          </a:p>
          <a:p>
            <a:r>
              <a:rPr lang="en-US" sz="2000" b="1" i="0">
                <a:effectLst/>
              </a:rPr>
              <a:t>Tier 3:</a:t>
            </a:r>
            <a:r>
              <a:rPr lang="en-US" sz="2000" b="0" i="0">
                <a:effectLst/>
              </a:rPr>
              <a:t> $472K</a:t>
            </a:r>
          </a:p>
          <a:p>
            <a:r>
              <a:rPr lang="en-US" sz="2000" b="1" i="0">
                <a:effectLst/>
              </a:rPr>
              <a:t>Insight:</a:t>
            </a:r>
            <a:r>
              <a:rPr lang="en-US" sz="2000" b="0" i="0">
                <a:effectLst/>
              </a:rPr>
              <a:t> Tier 3 outlets have the highest sales, indicating that these locations might be more profitable</a:t>
            </a:r>
          </a:p>
        </p:txBody>
      </p:sp>
      <p:pic>
        <p:nvPicPr>
          <p:cNvPr id="6" name="Picture 5" descr="A truck full of boxes&#10;&#10;Description automatically generated">
            <a:extLst>
              <a:ext uri="{FF2B5EF4-FFF2-40B4-BE49-F238E27FC236}">
                <a16:creationId xmlns:a16="http://schemas.microsoft.com/office/drawing/2014/main" id="{9788CCD3-DE23-5FB2-50C6-E809EEBC9AB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25548" y="0"/>
            <a:ext cx="6566450" cy="6858000"/>
          </a:xfrm>
          <a:prstGeom prst="rect">
            <a:avLst/>
          </a:prstGeom>
        </p:spPr>
      </p:pic>
    </p:spTree>
    <p:extLst>
      <p:ext uri="{BB962C8B-B14F-4D97-AF65-F5344CB8AC3E}">
        <p14:creationId xmlns:p14="http://schemas.microsoft.com/office/powerpoint/2010/main" val="20145633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6088-A09A-7A4A-14E9-465ECB2C8C2E}"/>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3600" b="1" i="0" kern="1200">
                <a:solidFill>
                  <a:schemeClr val="tx1"/>
                </a:solidFill>
                <a:effectLst/>
                <a:latin typeface="+mj-lt"/>
                <a:ea typeface="+mj-ea"/>
                <a:cs typeface="+mj-cs"/>
              </a:rPr>
              <a:t>Areas of Improvement</a:t>
            </a:r>
            <a:br>
              <a:rPr lang="en-US" sz="3600" b="1" i="0" kern="1200">
                <a:solidFill>
                  <a:schemeClr val="tx1"/>
                </a:solidFill>
                <a:effectLst/>
                <a:latin typeface="+mj-lt"/>
                <a:ea typeface="+mj-ea"/>
                <a:cs typeface="+mj-cs"/>
              </a:rPr>
            </a:br>
            <a:endParaRPr lang="en-US" sz="3600" kern="1200">
              <a:solidFill>
                <a:schemeClr val="tx1"/>
              </a:solidFill>
              <a:latin typeface="+mj-lt"/>
              <a:ea typeface="+mj-ea"/>
              <a:cs typeface="+mj-cs"/>
            </a:endParaRPr>
          </a:p>
        </p:txBody>
      </p:sp>
      <p:graphicFrame>
        <p:nvGraphicFramePr>
          <p:cNvPr id="5" name="Text Placeholder 2">
            <a:extLst>
              <a:ext uri="{FF2B5EF4-FFF2-40B4-BE49-F238E27FC236}">
                <a16:creationId xmlns:a16="http://schemas.microsoft.com/office/drawing/2014/main" id="{A44006B8-721C-6C96-6A2A-BCB0FFCD3FD0}"/>
              </a:ext>
            </a:extLst>
          </p:cNvPr>
          <p:cNvGraphicFramePr/>
          <p:nvPr>
            <p:extLst>
              <p:ext uri="{D42A27DB-BD31-4B8C-83A1-F6EECF244321}">
                <p14:modId xmlns:p14="http://schemas.microsoft.com/office/powerpoint/2010/main" val="30566423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4371618"/>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567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Blinkit Data Aanalysis Report</vt:lpstr>
      <vt:lpstr>Problem Statement</vt:lpstr>
      <vt:lpstr>Insights</vt:lpstr>
      <vt:lpstr>PowerPoint Presentation</vt:lpstr>
      <vt:lpstr>PowerPoint Presentation</vt:lpstr>
      <vt:lpstr>PowerPoint Presentation</vt:lpstr>
      <vt:lpstr>PowerPoint Presentation</vt:lpstr>
      <vt:lpstr>PowerPoint Presentation</vt:lpstr>
      <vt:lpstr>Areas of Improvement </vt:lpstr>
      <vt:lpstr>Recommendations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Ms0689</dc:creator>
  <cp:lastModifiedBy>Ms0689</cp:lastModifiedBy>
  <cp:revision>1</cp:revision>
  <dcterms:created xsi:type="dcterms:W3CDTF">2024-10-11T13:57:29Z</dcterms:created>
  <dcterms:modified xsi:type="dcterms:W3CDTF">2024-10-11T14:13:18Z</dcterms:modified>
</cp:coreProperties>
</file>