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7"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892E7-A158-4CDC-BD77-5465A304A9A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25BE5BA-9ACB-4804-B9AD-FAF808F582F1}">
      <dgm:prSet/>
      <dgm:spPr/>
      <dgm:t>
        <a:bodyPr/>
        <a:lstStyle/>
        <a:p>
          <a:pPr>
            <a:lnSpc>
              <a:spcPct val="100000"/>
            </a:lnSpc>
          </a:pPr>
          <a:r>
            <a:rPr lang="en-US" baseline="0"/>
            <a:t>Understand problem statement and source data.</a:t>
          </a:r>
          <a:endParaRPr lang="en-US"/>
        </a:p>
      </dgm:t>
    </dgm:pt>
    <dgm:pt modelId="{747F5044-B921-43DC-B69D-C479DB8F072A}" type="parTrans" cxnId="{97E7F7A8-5387-4B74-A030-2F93EBAC9935}">
      <dgm:prSet/>
      <dgm:spPr/>
      <dgm:t>
        <a:bodyPr/>
        <a:lstStyle/>
        <a:p>
          <a:endParaRPr lang="en-US"/>
        </a:p>
      </dgm:t>
    </dgm:pt>
    <dgm:pt modelId="{EE68BC9A-2B1E-4667-838F-A532866C7039}" type="sibTrans" cxnId="{97E7F7A8-5387-4B74-A030-2F93EBAC9935}">
      <dgm:prSet/>
      <dgm:spPr/>
      <dgm:t>
        <a:bodyPr/>
        <a:lstStyle/>
        <a:p>
          <a:endParaRPr lang="en-US"/>
        </a:p>
      </dgm:t>
    </dgm:pt>
    <dgm:pt modelId="{4C0A4A1B-9C6A-42DF-97E8-B5D980E6AEEB}">
      <dgm:prSet/>
      <dgm:spPr/>
      <dgm:t>
        <a:bodyPr/>
        <a:lstStyle/>
        <a:p>
          <a:pPr>
            <a:lnSpc>
              <a:spcPct val="100000"/>
            </a:lnSpc>
          </a:pPr>
          <a:r>
            <a:rPr lang="en-US" baseline="0"/>
            <a:t>Data cleaning and DAX queries.</a:t>
          </a:r>
          <a:endParaRPr lang="en-US"/>
        </a:p>
      </dgm:t>
    </dgm:pt>
    <dgm:pt modelId="{295A5150-F831-40D8-9D08-10D4109CD598}" type="parTrans" cxnId="{6ED839CC-81F3-4895-B646-013CB61CF978}">
      <dgm:prSet/>
      <dgm:spPr/>
      <dgm:t>
        <a:bodyPr/>
        <a:lstStyle/>
        <a:p>
          <a:endParaRPr lang="en-US"/>
        </a:p>
      </dgm:t>
    </dgm:pt>
    <dgm:pt modelId="{388CBB1F-9781-41BE-B367-D65B5C0FFF68}" type="sibTrans" cxnId="{6ED839CC-81F3-4895-B646-013CB61CF978}">
      <dgm:prSet/>
      <dgm:spPr/>
      <dgm:t>
        <a:bodyPr/>
        <a:lstStyle/>
        <a:p>
          <a:endParaRPr lang="en-US"/>
        </a:p>
      </dgm:t>
    </dgm:pt>
    <dgm:pt modelId="{E69E4A62-CAA3-4CFE-81FD-0377C5EF2B27}">
      <dgm:prSet/>
      <dgm:spPr/>
      <dgm:t>
        <a:bodyPr/>
        <a:lstStyle/>
        <a:p>
          <a:pPr>
            <a:lnSpc>
              <a:spcPct val="100000"/>
            </a:lnSpc>
          </a:pPr>
          <a:r>
            <a:rPr lang="en-US" baseline="0"/>
            <a:t>Create Pivote tables.</a:t>
          </a:r>
          <a:endParaRPr lang="en-US"/>
        </a:p>
      </dgm:t>
    </dgm:pt>
    <dgm:pt modelId="{5772BA27-4DFA-4514-8655-FD12F304244C}" type="parTrans" cxnId="{F69DABBE-BFF8-454C-BDE8-7C8B1B0B6823}">
      <dgm:prSet/>
      <dgm:spPr/>
      <dgm:t>
        <a:bodyPr/>
        <a:lstStyle/>
        <a:p>
          <a:endParaRPr lang="en-US"/>
        </a:p>
      </dgm:t>
    </dgm:pt>
    <dgm:pt modelId="{B255F2D8-0CC5-4AB6-918B-E7ABF1C03D6D}" type="sibTrans" cxnId="{F69DABBE-BFF8-454C-BDE8-7C8B1B0B6823}">
      <dgm:prSet/>
      <dgm:spPr/>
      <dgm:t>
        <a:bodyPr/>
        <a:lstStyle/>
        <a:p>
          <a:endParaRPr lang="en-US"/>
        </a:p>
      </dgm:t>
    </dgm:pt>
    <dgm:pt modelId="{3AAB4DFB-DD2F-4BA7-861C-5EC23E986961}">
      <dgm:prSet/>
      <dgm:spPr/>
      <dgm:t>
        <a:bodyPr/>
        <a:lstStyle/>
        <a:p>
          <a:pPr>
            <a:lnSpc>
              <a:spcPct val="100000"/>
            </a:lnSpc>
          </a:pPr>
          <a:r>
            <a:rPr lang="en-US" baseline="0"/>
            <a:t>Identifying KPI’s and Creating .</a:t>
          </a:r>
          <a:endParaRPr lang="en-US"/>
        </a:p>
      </dgm:t>
    </dgm:pt>
    <dgm:pt modelId="{9DC6A837-3EDF-40D9-838A-E7CC2C92FAB4}" type="parTrans" cxnId="{1EC7238B-FF11-4A46-81C9-0CA8EA1E33E7}">
      <dgm:prSet/>
      <dgm:spPr/>
      <dgm:t>
        <a:bodyPr/>
        <a:lstStyle/>
        <a:p>
          <a:endParaRPr lang="en-US"/>
        </a:p>
      </dgm:t>
    </dgm:pt>
    <dgm:pt modelId="{D5B60699-5F01-4CF9-9169-CBC940E2777D}" type="sibTrans" cxnId="{1EC7238B-FF11-4A46-81C9-0CA8EA1E33E7}">
      <dgm:prSet/>
      <dgm:spPr/>
      <dgm:t>
        <a:bodyPr/>
        <a:lstStyle/>
        <a:p>
          <a:endParaRPr lang="en-US"/>
        </a:p>
      </dgm:t>
    </dgm:pt>
    <dgm:pt modelId="{0EAA53EC-05D6-4201-9C35-9BF486A9E7C8}">
      <dgm:prSet/>
      <dgm:spPr/>
      <dgm:t>
        <a:bodyPr/>
        <a:lstStyle/>
        <a:p>
          <a:pPr>
            <a:lnSpc>
              <a:spcPct val="100000"/>
            </a:lnSpc>
          </a:pPr>
          <a:r>
            <a:rPr lang="en-US" baseline="0"/>
            <a:t>Creating  adding various charts and slicers.</a:t>
          </a:r>
          <a:endParaRPr lang="en-US"/>
        </a:p>
      </dgm:t>
    </dgm:pt>
    <dgm:pt modelId="{7DCD3DB6-7DB6-4283-A392-22E444C4237D}" type="parTrans" cxnId="{E83B6EDC-E836-4DE9-8FC5-7130455656BB}">
      <dgm:prSet/>
      <dgm:spPr/>
      <dgm:t>
        <a:bodyPr/>
        <a:lstStyle/>
        <a:p>
          <a:endParaRPr lang="en-US"/>
        </a:p>
      </dgm:t>
    </dgm:pt>
    <dgm:pt modelId="{FCE1BE66-0580-431C-9F53-C953A5E7D903}" type="sibTrans" cxnId="{E83B6EDC-E836-4DE9-8FC5-7130455656BB}">
      <dgm:prSet/>
      <dgm:spPr/>
      <dgm:t>
        <a:bodyPr/>
        <a:lstStyle/>
        <a:p>
          <a:endParaRPr lang="en-US"/>
        </a:p>
      </dgm:t>
    </dgm:pt>
    <dgm:pt modelId="{E7DDE8EF-3BA0-4E3F-895E-572EC8814C40}">
      <dgm:prSet/>
      <dgm:spPr/>
      <dgm:t>
        <a:bodyPr/>
        <a:lstStyle/>
        <a:p>
          <a:pPr>
            <a:lnSpc>
              <a:spcPct val="100000"/>
            </a:lnSpc>
          </a:pPr>
          <a:r>
            <a:rPr lang="en-US" baseline="0"/>
            <a:t>Generating insights and recommendations. </a:t>
          </a:r>
          <a:endParaRPr lang="en-US"/>
        </a:p>
      </dgm:t>
    </dgm:pt>
    <dgm:pt modelId="{358B9F18-8063-461D-B0B6-AEB651311F61}" type="parTrans" cxnId="{BD1F968B-5581-4977-88EE-33ED7C0FB920}">
      <dgm:prSet/>
      <dgm:spPr/>
      <dgm:t>
        <a:bodyPr/>
        <a:lstStyle/>
        <a:p>
          <a:endParaRPr lang="en-US"/>
        </a:p>
      </dgm:t>
    </dgm:pt>
    <dgm:pt modelId="{ABC84472-B677-4E4F-9D9A-6BA2A161E1AC}" type="sibTrans" cxnId="{BD1F968B-5581-4977-88EE-33ED7C0FB920}">
      <dgm:prSet/>
      <dgm:spPr/>
      <dgm:t>
        <a:bodyPr/>
        <a:lstStyle/>
        <a:p>
          <a:endParaRPr lang="en-US"/>
        </a:p>
      </dgm:t>
    </dgm:pt>
    <dgm:pt modelId="{4E872BA2-1FE0-407E-ADF7-DA508C272375}" type="pres">
      <dgm:prSet presAssocID="{92C892E7-A158-4CDC-BD77-5465A304A9A4}" presName="root" presStyleCnt="0">
        <dgm:presLayoutVars>
          <dgm:dir/>
          <dgm:resizeHandles val="exact"/>
        </dgm:presLayoutVars>
      </dgm:prSet>
      <dgm:spPr/>
    </dgm:pt>
    <dgm:pt modelId="{732EFDF0-58CB-4BFE-81F6-7711B5A13D92}" type="pres">
      <dgm:prSet presAssocID="{A25BE5BA-9ACB-4804-B9AD-FAF808F582F1}" presName="compNode" presStyleCnt="0"/>
      <dgm:spPr/>
    </dgm:pt>
    <dgm:pt modelId="{89F71796-26C1-403A-AEF0-4B7794C8BF4A}" type="pres">
      <dgm:prSet presAssocID="{A25BE5BA-9ACB-4804-B9AD-FAF808F582F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CADB535-8C22-4BCB-8D86-2AF0348D7BA8}" type="pres">
      <dgm:prSet presAssocID="{A25BE5BA-9ACB-4804-B9AD-FAF808F582F1}" presName="spaceRect" presStyleCnt="0"/>
      <dgm:spPr/>
    </dgm:pt>
    <dgm:pt modelId="{CDE570DE-B96F-4137-841E-1F211B410489}" type="pres">
      <dgm:prSet presAssocID="{A25BE5BA-9ACB-4804-B9AD-FAF808F582F1}" presName="textRect" presStyleLbl="revTx" presStyleIdx="0" presStyleCnt="6">
        <dgm:presLayoutVars>
          <dgm:chMax val="1"/>
          <dgm:chPref val="1"/>
        </dgm:presLayoutVars>
      </dgm:prSet>
      <dgm:spPr/>
    </dgm:pt>
    <dgm:pt modelId="{187081DA-0D5C-4E86-9035-5CA7F67D9B78}" type="pres">
      <dgm:prSet presAssocID="{EE68BC9A-2B1E-4667-838F-A532866C7039}" presName="sibTrans" presStyleCnt="0"/>
      <dgm:spPr/>
    </dgm:pt>
    <dgm:pt modelId="{8ECDF9A9-CAD7-4C2F-A19B-694F764ECB1D}" type="pres">
      <dgm:prSet presAssocID="{4C0A4A1B-9C6A-42DF-97E8-B5D980E6AEEB}" presName="compNode" presStyleCnt="0"/>
      <dgm:spPr/>
    </dgm:pt>
    <dgm:pt modelId="{407A8A6E-E078-46F6-8CB6-4F1E501A2AA0}" type="pres">
      <dgm:prSet presAssocID="{4C0A4A1B-9C6A-42DF-97E8-B5D980E6AE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501FE227-BE61-40D6-9837-0463D9C3B17A}" type="pres">
      <dgm:prSet presAssocID="{4C0A4A1B-9C6A-42DF-97E8-B5D980E6AEEB}" presName="spaceRect" presStyleCnt="0"/>
      <dgm:spPr/>
    </dgm:pt>
    <dgm:pt modelId="{DD7BC703-D432-4758-8FB0-887DB07D5BCE}" type="pres">
      <dgm:prSet presAssocID="{4C0A4A1B-9C6A-42DF-97E8-B5D980E6AEEB}" presName="textRect" presStyleLbl="revTx" presStyleIdx="1" presStyleCnt="6">
        <dgm:presLayoutVars>
          <dgm:chMax val="1"/>
          <dgm:chPref val="1"/>
        </dgm:presLayoutVars>
      </dgm:prSet>
      <dgm:spPr/>
    </dgm:pt>
    <dgm:pt modelId="{30425B83-C021-4E24-980F-C35DAE406910}" type="pres">
      <dgm:prSet presAssocID="{388CBB1F-9781-41BE-B367-D65B5C0FFF68}" presName="sibTrans" presStyleCnt="0"/>
      <dgm:spPr/>
    </dgm:pt>
    <dgm:pt modelId="{CB1FF497-167F-4955-AB78-AE2D7216E552}" type="pres">
      <dgm:prSet presAssocID="{E69E4A62-CAA3-4CFE-81FD-0377C5EF2B27}" presName="compNode" presStyleCnt="0"/>
      <dgm:spPr/>
    </dgm:pt>
    <dgm:pt modelId="{4ED6B097-A86A-4F95-A09B-5009A3FB52E5}" type="pres">
      <dgm:prSet presAssocID="{E69E4A62-CAA3-4CFE-81FD-0377C5EF2B2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7350277-E0D5-4435-A39F-E9E9135F7A1B}" type="pres">
      <dgm:prSet presAssocID="{E69E4A62-CAA3-4CFE-81FD-0377C5EF2B27}" presName="spaceRect" presStyleCnt="0"/>
      <dgm:spPr/>
    </dgm:pt>
    <dgm:pt modelId="{6DFD65C4-81AA-44F0-A537-56AB30180AAC}" type="pres">
      <dgm:prSet presAssocID="{E69E4A62-CAA3-4CFE-81FD-0377C5EF2B27}" presName="textRect" presStyleLbl="revTx" presStyleIdx="2" presStyleCnt="6">
        <dgm:presLayoutVars>
          <dgm:chMax val="1"/>
          <dgm:chPref val="1"/>
        </dgm:presLayoutVars>
      </dgm:prSet>
      <dgm:spPr/>
    </dgm:pt>
    <dgm:pt modelId="{0552C218-E72A-4325-AAA7-026A0B50E2D2}" type="pres">
      <dgm:prSet presAssocID="{B255F2D8-0CC5-4AB6-918B-E7ABF1C03D6D}" presName="sibTrans" presStyleCnt="0"/>
      <dgm:spPr/>
    </dgm:pt>
    <dgm:pt modelId="{25EE4828-3483-4BE2-8892-8B1B76FD7129}" type="pres">
      <dgm:prSet presAssocID="{3AAB4DFB-DD2F-4BA7-861C-5EC23E986961}" presName="compNode" presStyleCnt="0"/>
      <dgm:spPr/>
    </dgm:pt>
    <dgm:pt modelId="{87983541-81BF-4BB4-8D52-D611B361AA5C}" type="pres">
      <dgm:prSet presAssocID="{3AAB4DFB-DD2F-4BA7-861C-5EC23E9869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0DA436FF-E893-4A15-BC6D-536899A63EBE}" type="pres">
      <dgm:prSet presAssocID="{3AAB4DFB-DD2F-4BA7-861C-5EC23E986961}" presName="spaceRect" presStyleCnt="0"/>
      <dgm:spPr/>
    </dgm:pt>
    <dgm:pt modelId="{0C824EB9-5F71-4984-B98B-E436B1F63580}" type="pres">
      <dgm:prSet presAssocID="{3AAB4DFB-DD2F-4BA7-861C-5EC23E986961}" presName="textRect" presStyleLbl="revTx" presStyleIdx="3" presStyleCnt="6">
        <dgm:presLayoutVars>
          <dgm:chMax val="1"/>
          <dgm:chPref val="1"/>
        </dgm:presLayoutVars>
      </dgm:prSet>
      <dgm:spPr/>
    </dgm:pt>
    <dgm:pt modelId="{6AC0DF35-7016-4713-9209-312C14DD5EFD}" type="pres">
      <dgm:prSet presAssocID="{D5B60699-5F01-4CF9-9169-CBC940E2777D}" presName="sibTrans" presStyleCnt="0"/>
      <dgm:spPr/>
    </dgm:pt>
    <dgm:pt modelId="{0E9941AD-68E6-4019-9B84-AD2F9A8C5640}" type="pres">
      <dgm:prSet presAssocID="{0EAA53EC-05D6-4201-9C35-9BF486A9E7C8}" presName="compNode" presStyleCnt="0"/>
      <dgm:spPr/>
    </dgm:pt>
    <dgm:pt modelId="{16A43E47-C560-406F-B5DE-AF0D5DB705C8}" type="pres">
      <dgm:prSet presAssocID="{0EAA53EC-05D6-4201-9C35-9BF486A9E7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Pie Chart"/>
        </a:ext>
      </dgm:extLst>
    </dgm:pt>
    <dgm:pt modelId="{EB8458BB-36AF-4F34-94E6-C06EA6749994}" type="pres">
      <dgm:prSet presAssocID="{0EAA53EC-05D6-4201-9C35-9BF486A9E7C8}" presName="spaceRect" presStyleCnt="0"/>
      <dgm:spPr/>
    </dgm:pt>
    <dgm:pt modelId="{9961CCE0-A06D-4881-8108-22E073BDDA93}" type="pres">
      <dgm:prSet presAssocID="{0EAA53EC-05D6-4201-9C35-9BF486A9E7C8}" presName="textRect" presStyleLbl="revTx" presStyleIdx="4" presStyleCnt="6">
        <dgm:presLayoutVars>
          <dgm:chMax val="1"/>
          <dgm:chPref val="1"/>
        </dgm:presLayoutVars>
      </dgm:prSet>
      <dgm:spPr/>
    </dgm:pt>
    <dgm:pt modelId="{80DE402F-AAAA-4EBD-9374-D4E0F852B5F8}" type="pres">
      <dgm:prSet presAssocID="{FCE1BE66-0580-431C-9F53-C953A5E7D903}" presName="sibTrans" presStyleCnt="0"/>
      <dgm:spPr/>
    </dgm:pt>
    <dgm:pt modelId="{63DDBFD1-1D09-4F8B-BA54-A1408BFA1B9D}" type="pres">
      <dgm:prSet presAssocID="{E7DDE8EF-3BA0-4E3F-895E-572EC8814C40}" presName="compNode" presStyleCnt="0"/>
      <dgm:spPr/>
    </dgm:pt>
    <dgm:pt modelId="{A74191FA-0AA9-4FFA-84C4-289923A4CF8C}" type="pres">
      <dgm:prSet presAssocID="{E7DDE8EF-3BA0-4E3F-895E-572EC8814C4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CA629727-B758-496F-8EEA-FBF32BDBFCD0}" type="pres">
      <dgm:prSet presAssocID="{E7DDE8EF-3BA0-4E3F-895E-572EC8814C40}" presName="spaceRect" presStyleCnt="0"/>
      <dgm:spPr/>
    </dgm:pt>
    <dgm:pt modelId="{88DCF928-6682-45D4-ADE7-B1CF835FCCEB}" type="pres">
      <dgm:prSet presAssocID="{E7DDE8EF-3BA0-4E3F-895E-572EC8814C40}" presName="textRect" presStyleLbl="revTx" presStyleIdx="5" presStyleCnt="6">
        <dgm:presLayoutVars>
          <dgm:chMax val="1"/>
          <dgm:chPref val="1"/>
        </dgm:presLayoutVars>
      </dgm:prSet>
      <dgm:spPr/>
    </dgm:pt>
  </dgm:ptLst>
  <dgm:cxnLst>
    <dgm:cxn modelId="{B3C1D920-AD5D-41D9-BF52-4B76C3E09345}" type="presOf" srcId="{0EAA53EC-05D6-4201-9C35-9BF486A9E7C8}" destId="{9961CCE0-A06D-4881-8108-22E073BDDA93}" srcOrd="0" destOrd="0" presId="urn:microsoft.com/office/officeart/2018/2/layout/IconLabelList"/>
    <dgm:cxn modelId="{197A0F23-C806-43B5-B765-813821310661}" type="presOf" srcId="{E69E4A62-CAA3-4CFE-81FD-0377C5EF2B27}" destId="{6DFD65C4-81AA-44F0-A537-56AB30180AAC}" srcOrd="0" destOrd="0" presId="urn:microsoft.com/office/officeart/2018/2/layout/IconLabelList"/>
    <dgm:cxn modelId="{8B9D1C59-13AF-43DF-8F92-08B76A5BA554}" type="presOf" srcId="{E7DDE8EF-3BA0-4E3F-895E-572EC8814C40}" destId="{88DCF928-6682-45D4-ADE7-B1CF835FCCEB}" srcOrd="0" destOrd="0" presId="urn:microsoft.com/office/officeart/2018/2/layout/IconLabelList"/>
    <dgm:cxn modelId="{E75EEB7C-08BA-435C-A658-C9A95272D0FE}" type="presOf" srcId="{A25BE5BA-9ACB-4804-B9AD-FAF808F582F1}" destId="{CDE570DE-B96F-4137-841E-1F211B410489}" srcOrd="0" destOrd="0" presId="urn:microsoft.com/office/officeart/2018/2/layout/IconLabelList"/>
    <dgm:cxn modelId="{1EC7238B-FF11-4A46-81C9-0CA8EA1E33E7}" srcId="{92C892E7-A158-4CDC-BD77-5465A304A9A4}" destId="{3AAB4DFB-DD2F-4BA7-861C-5EC23E986961}" srcOrd="3" destOrd="0" parTransId="{9DC6A837-3EDF-40D9-838A-E7CC2C92FAB4}" sibTransId="{D5B60699-5F01-4CF9-9169-CBC940E2777D}"/>
    <dgm:cxn modelId="{BD1F968B-5581-4977-88EE-33ED7C0FB920}" srcId="{92C892E7-A158-4CDC-BD77-5465A304A9A4}" destId="{E7DDE8EF-3BA0-4E3F-895E-572EC8814C40}" srcOrd="5" destOrd="0" parTransId="{358B9F18-8063-461D-B0B6-AEB651311F61}" sibTransId="{ABC84472-B677-4E4F-9D9A-6BA2A161E1AC}"/>
    <dgm:cxn modelId="{DFACA3A4-424D-45F9-B114-22B632AC4B10}" type="presOf" srcId="{3AAB4DFB-DD2F-4BA7-861C-5EC23E986961}" destId="{0C824EB9-5F71-4984-B98B-E436B1F63580}" srcOrd="0" destOrd="0" presId="urn:microsoft.com/office/officeart/2018/2/layout/IconLabelList"/>
    <dgm:cxn modelId="{97E7F7A8-5387-4B74-A030-2F93EBAC9935}" srcId="{92C892E7-A158-4CDC-BD77-5465A304A9A4}" destId="{A25BE5BA-9ACB-4804-B9AD-FAF808F582F1}" srcOrd="0" destOrd="0" parTransId="{747F5044-B921-43DC-B69D-C479DB8F072A}" sibTransId="{EE68BC9A-2B1E-4667-838F-A532866C7039}"/>
    <dgm:cxn modelId="{BBA430BD-7402-473D-8472-5862B1EAB988}" type="presOf" srcId="{92C892E7-A158-4CDC-BD77-5465A304A9A4}" destId="{4E872BA2-1FE0-407E-ADF7-DA508C272375}" srcOrd="0" destOrd="0" presId="urn:microsoft.com/office/officeart/2018/2/layout/IconLabelList"/>
    <dgm:cxn modelId="{F69DABBE-BFF8-454C-BDE8-7C8B1B0B6823}" srcId="{92C892E7-A158-4CDC-BD77-5465A304A9A4}" destId="{E69E4A62-CAA3-4CFE-81FD-0377C5EF2B27}" srcOrd="2" destOrd="0" parTransId="{5772BA27-4DFA-4514-8655-FD12F304244C}" sibTransId="{B255F2D8-0CC5-4AB6-918B-E7ABF1C03D6D}"/>
    <dgm:cxn modelId="{6ED839CC-81F3-4895-B646-013CB61CF978}" srcId="{92C892E7-A158-4CDC-BD77-5465A304A9A4}" destId="{4C0A4A1B-9C6A-42DF-97E8-B5D980E6AEEB}" srcOrd="1" destOrd="0" parTransId="{295A5150-F831-40D8-9D08-10D4109CD598}" sibTransId="{388CBB1F-9781-41BE-B367-D65B5C0FFF68}"/>
    <dgm:cxn modelId="{E83B6EDC-E836-4DE9-8FC5-7130455656BB}" srcId="{92C892E7-A158-4CDC-BD77-5465A304A9A4}" destId="{0EAA53EC-05D6-4201-9C35-9BF486A9E7C8}" srcOrd="4" destOrd="0" parTransId="{7DCD3DB6-7DB6-4283-A392-22E444C4237D}" sibTransId="{FCE1BE66-0580-431C-9F53-C953A5E7D903}"/>
    <dgm:cxn modelId="{E5E822FD-C859-4696-B7C0-301C8213BD34}" type="presOf" srcId="{4C0A4A1B-9C6A-42DF-97E8-B5D980E6AEEB}" destId="{DD7BC703-D432-4758-8FB0-887DB07D5BCE}" srcOrd="0" destOrd="0" presId="urn:microsoft.com/office/officeart/2018/2/layout/IconLabelList"/>
    <dgm:cxn modelId="{C06A8997-3291-4C0D-ABDE-B9E1F3F84948}" type="presParOf" srcId="{4E872BA2-1FE0-407E-ADF7-DA508C272375}" destId="{732EFDF0-58CB-4BFE-81F6-7711B5A13D92}" srcOrd="0" destOrd="0" presId="urn:microsoft.com/office/officeart/2018/2/layout/IconLabelList"/>
    <dgm:cxn modelId="{1D9A7221-B9DF-4CDE-94F9-9A6D44B247E4}" type="presParOf" srcId="{732EFDF0-58CB-4BFE-81F6-7711B5A13D92}" destId="{89F71796-26C1-403A-AEF0-4B7794C8BF4A}" srcOrd="0" destOrd="0" presId="urn:microsoft.com/office/officeart/2018/2/layout/IconLabelList"/>
    <dgm:cxn modelId="{066678C5-2738-4181-B78E-18203F4F9387}" type="presParOf" srcId="{732EFDF0-58CB-4BFE-81F6-7711B5A13D92}" destId="{6CADB535-8C22-4BCB-8D86-2AF0348D7BA8}" srcOrd="1" destOrd="0" presId="urn:microsoft.com/office/officeart/2018/2/layout/IconLabelList"/>
    <dgm:cxn modelId="{66CC75BA-DD7E-4D1F-B58D-E051DBE0194B}" type="presParOf" srcId="{732EFDF0-58CB-4BFE-81F6-7711B5A13D92}" destId="{CDE570DE-B96F-4137-841E-1F211B410489}" srcOrd="2" destOrd="0" presId="urn:microsoft.com/office/officeart/2018/2/layout/IconLabelList"/>
    <dgm:cxn modelId="{07CD9F92-6308-4FC1-B009-983DB2410A82}" type="presParOf" srcId="{4E872BA2-1FE0-407E-ADF7-DA508C272375}" destId="{187081DA-0D5C-4E86-9035-5CA7F67D9B78}" srcOrd="1" destOrd="0" presId="urn:microsoft.com/office/officeart/2018/2/layout/IconLabelList"/>
    <dgm:cxn modelId="{3A4466BD-2528-4FB4-894D-950F3BCB4E57}" type="presParOf" srcId="{4E872BA2-1FE0-407E-ADF7-DA508C272375}" destId="{8ECDF9A9-CAD7-4C2F-A19B-694F764ECB1D}" srcOrd="2" destOrd="0" presId="urn:microsoft.com/office/officeart/2018/2/layout/IconLabelList"/>
    <dgm:cxn modelId="{F8AC569F-9B7C-4E6F-8C42-2A047A80E54E}" type="presParOf" srcId="{8ECDF9A9-CAD7-4C2F-A19B-694F764ECB1D}" destId="{407A8A6E-E078-46F6-8CB6-4F1E501A2AA0}" srcOrd="0" destOrd="0" presId="urn:microsoft.com/office/officeart/2018/2/layout/IconLabelList"/>
    <dgm:cxn modelId="{8DF681EA-8E68-447F-8F5F-289F3E08D121}" type="presParOf" srcId="{8ECDF9A9-CAD7-4C2F-A19B-694F764ECB1D}" destId="{501FE227-BE61-40D6-9837-0463D9C3B17A}" srcOrd="1" destOrd="0" presId="urn:microsoft.com/office/officeart/2018/2/layout/IconLabelList"/>
    <dgm:cxn modelId="{A664E313-21CD-4400-AFAD-6B459E699935}" type="presParOf" srcId="{8ECDF9A9-CAD7-4C2F-A19B-694F764ECB1D}" destId="{DD7BC703-D432-4758-8FB0-887DB07D5BCE}" srcOrd="2" destOrd="0" presId="urn:microsoft.com/office/officeart/2018/2/layout/IconLabelList"/>
    <dgm:cxn modelId="{0B2A85D7-0754-4821-94D7-DB53679DD1E3}" type="presParOf" srcId="{4E872BA2-1FE0-407E-ADF7-DA508C272375}" destId="{30425B83-C021-4E24-980F-C35DAE406910}" srcOrd="3" destOrd="0" presId="urn:microsoft.com/office/officeart/2018/2/layout/IconLabelList"/>
    <dgm:cxn modelId="{1870A408-1959-445C-8D15-622B7435568D}" type="presParOf" srcId="{4E872BA2-1FE0-407E-ADF7-DA508C272375}" destId="{CB1FF497-167F-4955-AB78-AE2D7216E552}" srcOrd="4" destOrd="0" presId="urn:microsoft.com/office/officeart/2018/2/layout/IconLabelList"/>
    <dgm:cxn modelId="{98C6DAF7-74C7-4903-A86B-07E538EB67B2}" type="presParOf" srcId="{CB1FF497-167F-4955-AB78-AE2D7216E552}" destId="{4ED6B097-A86A-4F95-A09B-5009A3FB52E5}" srcOrd="0" destOrd="0" presId="urn:microsoft.com/office/officeart/2018/2/layout/IconLabelList"/>
    <dgm:cxn modelId="{5F614ADC-E2C7-4861-AE7D-D5F548B8022D}" type="presParOf" srcId="{CB1FF497-167F-4955-AB78-AE2D7216E552}" destId="{67350277-E0D5-4435-A39F-E9E9135F7A1B}" srcOrd="1" destOrd="0" presId="urn:microsoft.com/office/officeart/2018/2/layout/IconLabelList"/>
    <dgm:cxn modelId="{7FD2054E-A9E1-484B-AE4C-A2B69CE18AFC}" type="presParOf" srcId="{CB1FF497-167F-4955-AB78-AE2D7216E552}" destId="{6DFD65C4-81AA-44F0-A537-56AB30180AAC}" srcOrd="2" destOrd="0" presId="urn:microsoft.com/office/officeart/2018/2/layout/IconLabelList"/>
    <dgm:cxn modelId="{55B55706-71C7-4A82-B1C7-CB437B2EB010}" type="presParOf" srcId="{4E872BA2-1FE0-407E-ADF7-DA508C272375}" destId="{0552C218-E72A-4325-AAA7-026A0B50E2D2}" srcOrd="5" destOrd="0" presId="urn:microsoft.com/office/officeart/2018/2/layout/IconLabelList"/>
    <dgm:cxn modelId="{F480A6A6-BA6C-44A2-8555-5539A5C37CC5}" type="presParOf" srcId="{4E872BA2-1FE0-407E-ADF7-DA508C272375}" destId="{25EE4828-3483-4BE2-8892-8B1B76FD7129}" srcOrd="6" destOrd="0" presId="urn:microsoft.com/office/officeart/2018/2/layout/IconLabelList"/>
    <dgm:cxn modelId="{B5C81F86-DE79-4AF9-A66B-DA5AA84C0450}" type="presParOf" srcId="{25EE4828-3483-4BE2-8892-8B1B76FD7129}" destId="{87983541-81BF-4BB4-8D52-D611B361AA5C}" srcOrd="0" destOrd="0" presId="urn:microsoft.com/office/officeart/2018/2/layout/IconLabelList"/>
    <dgm:cxn modelId="{F0B77D6F-7632-4908-B586-1DE2DF955737}" type="presParOf" srcId="{25EE4828-3483-4BE2-8892-8B1B76FD7129}" destId="{0DA436FF-E893-4A15-BC6D-536899A63EBE}" srcOrd="1" destOrd="0" presId="urn:microsoft.com/office/officeart/2018/2/layout/IconLabelList"/>
    <dgm:cxn modelId="{1C664899-B466-4411-9A77-7C2352037C8C}" type="presParOf" srcId="{25EE4828-3483-4BE2-8892-8B1B76FD7129}" destId="{0C824EB9-5F71-4984-B98B-E436B1F63580}" srcOrd="2" destOrd="0" presId="urn:microsoft.com/office/officeart/2018/2/layout/IconLabelList"/>
    <dgm:cxn modelId="{A82A1F92-6EFF-4399-BBFC-969B082BB773}" type="presParOf" srcId="{4E872BA2-1FE0-407E-ADF7-DA508C272375}" destId="{6AC0DF35-7016-4713-9209-312C14DD5EFD}" srcOrd="7" destOrd="0" presId="urn:microsoft.com/office/officeart/2018/2/layout/IconLabelList"/>
    <dgm:cxn modelId="{960CF216-2A85-4E0B-94AF-9334ADD3D5D6}" type="presParOf" srcId="{4E872BA2-1FE0-407E-ADF7-DA508C272375}" destId="{0E9941AD-68E6-4019-9B84-AD2F9A8C5640}" srcOrd="8" destOrd="0" presId="urn:microsoft.com/office/officeart/2018/2/layout/IconLabelList"/>
    <dgm:cxn modelId="{533F616F-BF7B-4622-A1F4-164DFE081916}" type="presParOf" srcId="{0E9941AD-68E6-4019-9B84-AD2F9A8C5640}" destId="{16A43E47-C560-406F-B5DE-AF0D5DB705C8}" srcOrd="0" destOrd="0" presId="urn:microsoft.com/office/officeart/2018/2/layout/IconLabelList"/>
    <dgm:cxn modelId="{5F0B6CAD-C43A-4CAB-8385-602205362F24}" type="presParOf" srcId="{0E9941AD-68E6-4019-9B84-AD2F9A8C5640}" destId="{EB8458BB-36AF-4F34-94E6-C06EA6749994}" srcOrd="1" destOrd="0" presId="urn:microsoft.com/office/officeart/2018/2/layout/IconLabelList"/>
    <dgm:cxn modelId="{38A71837-A821-4673-A1C5-BCA969DDDE41}" type="presParOf" srcId="{0E9941AD-68E6-4019-9B84-AD2F9A8C5640}" destId="{9961CCE0-A06D-4881-8108-22E073BDDA93}" srcOrd="2" destOrd="0" presId="urn:microsoft.com/office/officeart/2018/2/layout/IconLabelList"/>
    <dgm:cxn modelId="{81503ADC-0651-4599-BC96-C489F37028B0}" type="presParOf" srcId="{4E872BA2-1FE0-407E-ADF7-DA508C272375}" destId="{80DE402F-AAAA-4EBD-9374-D4E0F852B5F8}" srcOrd="9" destOrd="0" presId="urn:microsoft.com/office/officeart/2018/2/layout/IconLabelList"/>
    <dgm:cxn modelId="{253F2647-1DAB-4E82-807A-0E979C0B9AC1}" type="presParOf" srcId="{4E872BA2-1FE0-407E-ADF7-DA508C272375}" destId="{63DDBFD1-1D09-4F8B-BA54-A1408BFA1B9D}" srcOrd="10" destOrd="0" presId="urn:microsoft.com/office/officeart/2018/2/layout/IconLabelList"/>
    <dgm:cxn modelId="{857266FC-27B0-4128-934F-0D2740BACE6D}" type="presParOf" srcId="{63DDBFD1-1D09-4F8B-BA54-A1408BFA1B9D}" destId="{A74191FA-0AA9-4FFA-84C4-289923A4CF8C}" srcOrd="0" destOrd="0" presId="urn:microsoft.com/office/officeart/2018/2/layout/IconLabelList"/>
    <dgm:cxn modelId="{F97A696E-2FB0-4B50-A818-F310C9891809}" type="presParOf" srcId="{63DDBFD1-1D09-4F8B-BA54-A1408BFA1B9D}" destId="{CA629727-B758-496F-8EEA-FBF32BDBFCD0}" srcOrd="1" destOrd="0" presId="urn:microsoft.com/office/officeart/2018/2/layout/IconLabelList"/>
    <dgm:cxn modelId="{F08A19AB-8E00-4A12-A955-9993B0C9CD5F}" type="presParOf" srcId="{63DDBFD1-1D09-4F8B-BA54-A1408BFA1B9D}" destId="{88DCF928-6682-45D4-ADE7-B1CF835FCC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0261BF-D074-49A2-9527-2FFE684FF64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05EC66-4128-4047-A747-A4D12A1D0223}">
      <dgm:prSet/>
      <dgm:spPr/>
      <dgm:t>
        <a:bodyPr/>
        <a:lstStyle/>
        <a:p>
          <a:r>
            <a:rPr lang="en-US" b="0" i="0" baseline="0"/>
            <a:t>Loan ID: Unique identifier for each loan </a:t>
          </a:r>
          <a:endParaRPr lang="en-US"/>
        </a:p>
      </dgm:t>
    </dgm:pt>
    <dgm:pt modelId="{B23CC8C1-19CD-4501-8068-4344DBEB90A0}" type="parTrans" cxnId="{E1E07794-EFA1-4673-978D-39BE16314203}">
      <dgm:prSet/>
      <dgm:spPr/>
      <dgm:t>
        <a:bodyPr/>
        <a:lstStyle/>
        <a:p>
          <a:endParaRPr lang="en-US"/>
        </a:p>
      </dgm:t>
    </dgm:pt>
    <dgm:pt modelId="{7F6E945E-BC74-472A-9B8F-1DA9CD743B1A}" type="sibTrans" cxnId="{E1E07794-EFA1-4673-978D-39BE16314203}">
      <dgm:prSet/>
      <dgm:spPr/>
      <dgm:t>
        <a:bodyPr/>
        <a:lstStyle/>
        <a:p>
          <a:endParaRPr lang="en-US"/>
        </a:p>
      </dgm:t>
    </dgm:pt>
    <dgm:pt modelId="{C808EBAD-E5DE-4201-AA23-E1A609FD540E}">
      <dgm:prSet/>
      <dgm:spPr/>
      <dgm:t>
        <a:bodyPr/>
        <a:lstStyle/>
        <a:p>
          <a:r>
            <a:rPr lang="en-US" b="0" i="0" baseline="0"/>
            <a:t>Address State: Borrower's location </a:t>
          </a:r>
          <a:endParaRPr lang="en-US"/>
        </a:p>
      </dgm:t>
    </dgm:pt>
    <dgm:pt modelId="{ABCBA462-47CA-4969-BBF9-D7D24927C1F5}" type="parTrans" cxnId="{521487B5-2088-4FA8-ABEA-0C3BC92203EA}">
      <dgm:prSet/>
      <dgm:spPr/>
      <dgm:t>
        <a:bodyPr/>
        <a:lstStyle/>
        <a:p>
          <a:endParaRPr lang="en-US"/>
        </a:p>
      </dgm:t>
    </dgm:pt>
    <dgm:pt modelId="{59ECFBD8-FA7E-4BA7-A923-591234100801}" type="sibTrans" cxnId="{521487B5-2088-4FA8-ABEA-0C3BC92203EA}">
      <dgm:prSet/>
      <dgm:spPr/>
      <dgm:t>
        <a:bodyPr/>
        <a:lstStyle/>
        <a:p>
          <a:endParaRPr lang="en-US"/>
        </a:p>
      </dgm:t>
    </dgm:pt>
    <dgm:pt modelId="{B90137F5-03E5-437F-A157-7F280797D9E7}">
      <dgm:prSet/>
      <dgm:spPr/>
      <dgm:t>
        <a:bodyPr/>
        <a:lstStyle/>
        <a:p>
          <a:r>
            <a:rPr lang="en-US" b="0" i="0" baseline="0"/>
            <a:t>Employee Length: Duration of employment </a:t>
          </a:r>
          <a:endParaRPr lang="en-US"/>
        </a:p>
      </dgm:t>
    </dgm:pt>
    <dgm:pt modelId="{B2AB59DE-62C4-490B-9B04-B8227F35283B}" type="parTrans" cxnId="{A9113B16-CD58-4726-A122-FDC0A63B3EB6}">
      <dgm:prSet/>
      <dgm:spPr/>
      <dgm:t>
        <a:bodyPr/>
        <a:lstStyle/>
        <a:p>
          <a:endParaRPr lang="en-US"/>
        </a:p>
      </dgm:t>
    </dgm:pt>
    <dgm:pt modelId="{6302F7D4-9161-4E5D-B6FE-FC25D27EAD20}" type="sibTrans" cxnId="{A9113B16-CD58-4726-A122-FDC0A63B3EB6}">
      <dgm:prSet/>
      <dgm:spPr/>
      <dgm:t>
        <a:bodyPr/>
        <a:lstStyle/>
        <a:p>
          <a:endParaRPr lang="en-US"/>
        </a:p>
      </dgm:t>
    </dgm:pt>
    <dgm:pt modelId="{17658C05-2708-4E02-8E6B-BA76F7CC036E}">
      <dgm:prSet/>
      <dgm:spPr/>
      <dgm:t>
        <a:bodyPr/>
        <a:lstStyle/>
        <a:p>
          <a:r>
            <a:rPr lang="en-US" b="0" i="0" baseline="0"/>
            <a:t>Employee Title: Borrower's job title </a:t>
          </a:r>
          <a:endParaRPr lang="en-US"/>
        </a:p>
      </dgm:t>
    </dgm:pt>
    <dgm:pt modelId="{645193CB-16D0-43F1-AE51-C3373BD1306E}" type="parTrans" cxnId="{949C05FC-0689-40B6-BE39-7B795D0C4FBD}">
      <dgm:prSet/>
      <dgm:spPr/>
      <dgm:t>
        <a:bodyPr/>
        <a:lstStyle/>
        <a:p>
          <a:endParaRPr lang="en-US"/>
        </a:p>
      </dgm:t>
    </dgm:pt>
    <dgm:pt modelId="{65085BAB-B032-4F7C-A4FD-AA689302B0E5}" type="sibTrans" cxnId="{949C05FC-0689-40B6-BE39-7B795D0C4FBD}">
      <dgm:prSet/>
      <dgm:spPr/>
      <dgm:t>
        <a:bodyPr/>
        <a:lstStyle/>
        <a:p>
          <a:endParaRPr lang="en-US"/>
        </a:p>
      </dgm:t>
    </dgm:pt>
    <dgm:pt modelId="{4302DE31-4381-4B97-9610-CAC4F22C87D9}">
      <dgm:prSet/>
      <dgm:spPr/>
      <dgm:t>
        <a:bodyPr/>
        <a:lstStyle/>
        <a:p>
          <a:r>
            <a:rPr lang="en-US" b="0" i="0" baseline="0"/>
            <a:t>Grade: Risk classification of loan </a:t>
          </a:r>
          <a:endParaRPr lang="en-US"/>
        </a:p>
      </dgm:t>
    </dgm:pt>
    <dgm:pt modelId="{D55EE7EE-BFA0-48D4-B687-D558F7BAD7A4}" type="parTrans" cxnId="{E18E29FC-5645-471F-B58D-22C94EA5337B}">
      <dgm:prSet/>
      <dgm:spPr/>
      <dgm:t>
        <a:bodyPr/>
        <a:lstStyle/>
        <a:p>
          <a:endParaRPr lang="en-US"/>
        </a:p>
      </dgm:t>
    </dgm:pt>
    <dgm:pt modelId="{82A873B9-22AF-4134-A21A-6E029BF8239B}" type="sibTrans" cxnId="{E18E29FC-5645-471F-B58D-22C94EA5337B}">
      <dgm:prSet/>
      <dgm:spPr/>
      <dgm:t>
        <a:bodyPr/>
        <a:lstStyle/>
        <a:p>
          <a:endParaRPr lang="en-US"/>
        </a:p>
      </dgm:t>
    </dgm:pt>
    <dgm:pt modelId="{F5C5BEA6-E3F4-4A5C-91B7-E79758BC92B6}">
      <dgm:prSet/>
      <dgm:spPr/>
      <dgm:t>
        <a:bodyPr/>
        <a:lstStyle/>
        <a:p>
          <a:r>
            <a:rPr lang="en-US" b="0" i="0" baseline="0"/>
            <a:t>Sub Grade: Refined risk assessment </a:t>
          </a:r>
          <a:endParaRPr lang="en-US"/>
        </a:p>
      </dgm:t>
    </dgm:pt>
    <dgm:pt modelId="{5DA35A5C-C4C9-41E9-8285-C866AD9FDF82}" type="parTrans" cxnId="{044958ED-3A69-4669-A92A-0329AF0C6EAF}">
      <dgm:prSet/>
      <dgm:spPr/>
      <dgm:t>
        <a:bodyPr/>
        <a:lstStyle/>
        <a:p>
          <a:endParaRPr lang="en-US"/>
        </a:p>
      </dgm:t>
    </dgm:pt>
    <dgm:pt modelId="{BC8801B6-02CB-40E9-A944-B7CA548360D7}" type="sibTrans" cxnId="{044958ED-3A69-4669-A92A-0329AF0C6EAF}">
      <dgm:prSet/>
      <dgm:spPr/>
      <dgm:t>
        <a:bodyPr/>
        <a:lstStyle/>
        <a:p>
          <a:endParaRPr lang="en-US"/>
        </a:p>
      </dgm:t>
    </dgm:pt>
    <dgm:pt modelId="{DA1E57BD-B7AA-4DC6-8773-6C0653DF26B0}">
      <dgm:prSet/>
      <dgm:spPr/>
      <dgm:t>
        <a:bodyPr/>
        <a:lstStyle/>
        <a:p>
          <a:r>
            <a:rPr lang="en-US" b="0" i="0" baseline="0"/>
            <a:t>Home Ownership: Borrower's housing status </a:t>
          </a:r>
          <a:endParaRPr lang="en-US"/>
        </a:p>
      </dgm:t>
    </dgm:pt>
    <dgm:pt modelId="{5DEF3A74-62A3-4B5D-9C5D-7BF35C15A470}" type="parTrans" cxnId="{6DFDFC40-8BCF-4C81-9967-C3D4B9C456EF}">
      <dgm:prSet/>
      <dgm:spPr/>
      <dgm:t>
        <a:bodyPr/>
        <a:lstStyle/>
        <a:p>
          <a:endParaRPr lang="en-US"/>
        </a:p>
      </dgm:t>
    </dgm:pt>
    <dgm:pt modelId="{89C475A8-2D34-47C6-94DD-87BC7236413A}" type="sibTrans" cxnId="{6DFDFC40-8BCF-4C81-9967-C3D4B9C456EF}">
      <dgm:prSet/>
      <dgm:spPr/>
      <dgm:t>
        <a:bodyPr/>
        <a:lstStyle/>
        <a:p>
          <a:endParaRPr lang="en-US"/>
        </a:p>
      </dgm:t>
    </dgm:pt>
    <dgm:pt modelId="{97341B62-B75D-482A-AAFF-284D33F1A661}">
      <dgm:prSet/>
      <dgm:spPr/>
      <dgm:t>
        <a:bodyPr/>
        <a:lstStyle/>
        <a:p>
          <a:r>
            <a:rPr lang="en-US" b="0" i="0" baseline="0"/>
            <a:t>Issue Date: Loan origination date </a:t>
          </a:r>
          <a:endParaRPr lang="en-US"/>
        </a:p>
      </dgm:t>
    </dgm:pt>
    <dgm:pt modelId="{466CD692-A22F-4D58-B621-0E887174FE4B}" type="parTrans" cxnId="{2E2F0C58-FBB8-4919-88F5-A1A1530F1796}">
      <dgm:prSet/>
      <dgm:spPr/>
      <dgm:t>
        <a:bodyPr/>
        <a:lstStyle/>
        <a:p>
          <a:endParaRPr lang="en-US"/>
        </a:p>
      </dgm:t>
    </dgm:pt>
    <dgm:pt modelId="{67EC3B15-5E86-40D1-B067-D3262A685A1E}" type="sibTrans" cxnId="{2E2F0C58-FBB8-4919-88F5-A1A1530F1796}">
      <dgm:prSet/>
      <dgm:spPr/>
      <dgm:t>
        <a:bodyPr/>
        <a:lstStyle/>
        <a:p>
          <a:endParaRPr lang="en-US"/>
        </a:p>
      </dgm:t>
    </dgm:pt>
    <dgm:pt modelId="{6E52599E-A1BB-4B23-9EFE-76E416B6A469}">
      <dgm:prSet/>
      <dgm:spPr/>
      <dgm:t>
        <a:bodyPr/>
        <a:lstStyle/>
        <a:p>
          <a:r>
            <a:rPr lang="en-US" b="0" i="0" baseline="0"/>
            <a:t>Last Credit Pull Date: Most recent credit check </a:t>
          </a:r>
          <a:endParaRPr lang="en-US"/>
        </a:p>
      </dgm:t>
    </dgm:pt>
    <dgm:pt modelId="{DE286D8B-A8E9-47AE-A751-E0E6C6913819}" type="parTrans" cxnId="{C6D1C7BD-0B52-4E2A-B2B6-B770AD5AFAF1}">
      <dgm:prSet/>
      <dgm:spPr/>
      <dgm:t>
        <a:bodyPr/>
        <a:lstStyle/>
        <a:p>
          <a:endParaRPr lang="en-US"/>
        </a:p>
      </dgm:t>
    </dgm:pt>
    <dgm:pt modelId="{F6773326-3DD0-43D6-BFDB-D780946F0CE9}" type="sibTrans" cxnId="{C6D1C7BD-0B52-4E2A-B2B6-B770AD5AFAF1}">
      <dgm:prSet/>
      <dgm:spPr/>
      <dgm:t>
        <a:bodyPr/>
        <a:lstStyle/>
        <a:p>
          <a:endParaRPr lang="en-US"/>
        </a:p>
      </dgm:t>
    </dgm:pt>
    <dgm:pt modelId="{66463FAF-7157-49DA-8531-368788A6FF33}">
      <dgm:prSet/>
      <dgm:spPr/>
      <dgm:t>
        <a:bodyPr/>
        <a:lstStyle/>
        <a:p>
          <a:r>
            <a:rPr lang="en-US" b="0" i="0" baseline="0"/>
            <a:t>Last Payment Date: Most recent payment received </a:t>
          </a:r>
          <a:endParaRPr lang="en-US"/>
        </a:p>
      </dgm:t>
    </dgm:pt>
    <dgm:pt modelId="{C6174D37-1927-4796-A77A-34521CE5B184}" type="parTrans" cxnId="{7A00CFBD-F372-4F57-B39B-6EBF1EB9E5CF}">
      <dgm:prSet/>
      <dgm:spPr/>
      <dgm:t>
        <a:bodyPr/>
        <a:lstStyle/>
        <a:p>
          <a:endParaRPr lang="en-US"/>
        </a:p>
      </dgm:t>
    </dgm:pt>
    <dgm:pt modelId="{09A15879-EB1D-4D08-8C3C-D852FD6023A8}" type="sibTrans" cxnId="{7A00CFBD-F372-4F57-B39B-6EBF1EB9E5CF}">
      <dgm:prSet/>
      <dgm:spPr/>
      <dgm:t>
        <a:bodyPr/>
        <a:lstStyle/>
        <a:p>
          <a:endParaRPr lang="en-US"/>
        </a:p>
      </dgm:t>
    </dgm:pt>
    <dgm:pt modelId="{4525BDDD-8E6B-4761-81B2-FC29A045B4AA}">
      <dgm:prSet/>
      <dgm:spPr/>
      <dgm:t>
        <a:bodyPr/>
        <a:lstStyle/>
        <a:p>
          <a:r>
            <a:rPr lang="en-US" b="0" i="0" baseline="0"/>
            <a:t>Loan Status: Current state of the loan </a:t>
          </a:r>
          <a:endParaRPr lang="en-US"/>
        </a:p>
      </dgm:t>
    </dgm:pt>
    <dgm:pt modelId="{8F2E208E-8592-482D-B875-70FCB9AE5608}" type="parTrans" cxnId="{54EBAA09-359B-4A55-BA09-2DC1016A21FA}">
      <dgm:prSet/>
      <dgm:spPr/>
      <dgm:t>
        <a:bodyPr/>
        <a:lstStyle/>
        <a:p>
          <a:endParaRPr lang="en-US"/>
        </a:p>
      </dgm:t>
    </dgm:pt>
    <dgm:pt modelId="{7BD0761F-45B2-464C-8F2D-5FB7F143AE42}" type="sibTrans" cxnId="{54EBAA09-359B-4A55-BA09-2DC1016A21FA}">
      <dgm:prSet/>
      <dgm:spPr/>
      <dgm:t>
        <a:bodyPr/>
        <a:lstStyle/>
        <a:p>
          <a:endParaRPr lang="en-US"/>
        </a:p>
      </dgm:t>
    </dgm:pt>
    <dgm:pt modelId="{039F0639-7C11-42DA-B830-5B4D798B5A78}">
      <dgm:prSet/>
      <dgm:spPr/>
      <dgm:t>
        <a:bodyPr/>
        <a:lstStyle/>
        <a:p>
          <a:r>
            <a:rPr lang="en-US" b="0" i="0" baseline="0"/>
            <a:t>Next Payment Date: Estimated next payment </a:t>
          </a:r>
          <a:endParaRPr lang="en-US"/>
        </a:p>
      </dgm:t>
    </dgm:pt>
    <dgm:pt modelId="{04E66E70-3251-41E8-9955-E9760DDAA6AD}" type="parTrans" cxnId="{57FD73AA-DE37-4CC8-AA47-496116F800B5}">
      <dgm:prSet/>
      <dgm:spPr/>
      <dgm:t>
        <a:bodyPr/>
        <a:lstStyle/>
        <a:p>
          <a:endParaRPr lang="en-US"/>
        </a:p>
      </dgm:t>
    </dgm:pt>
    <dgm:pt modelId="{2297136E-57BD-49B7-84DD-5AD41C03AA3C}" type="sibTrans" cxnId="{57FD73AA-DE37-4CC8-AA47-496116F800B5}">
      <dgm:prSet/>
      <dgm:spPr/>
      <dgm:t>
        <a:bodyPr/>
        <a:lstStyle/>
        <a:p>
          <a:endParaRPr lang="en-US"/>
        </a:p>
      </dgm:t>
    </dgm:pt>
    <dgm:pt modelId="{805BD5F4-5372-4549-9D69-EC035B1A9388}">
      <dgm:prSet/>
      <dgm:spPr/>
      <dgm:t>
        <a:bodyPr/>
        <a:lstStyle/>
        <a:p>
          <a:r>
            <a:rPr lang="en-US" b="0" i="0" baseline="0"/>
            <a:t>Purpose: Reason for the loan </a:t>
          </a:r>
          <a:endParaRPr lang="en-US"/>
        </a:p>
      </dgm:t>
    </dgm:pt>
    <dgm:pt modelId="{0B79A51C-9AAA-4876-99BF-CE78291CFD8A}" type="parTrans" cxnId="{8101369B-9C73-4EBD-816F-C31C37BEED18}">
      <dgm:prSet/>
      <dgm:spPr/>
      <dgm:t>
        <a:bodyPr/>
        <a:lstStyle/>
        <a:p>
          <a:endParaRPr lang="en-US"/>
        </a:p>
      </dgm:t>
    </dgm:pt>
    <dgm:pt modelId="{7360794E-9BE0-4B26-BF36-D2249ED60B79}" type="sibTrans" cxnId="{8101369B-9C73-4EBD-816F-C31C37BEED18}">
      <dgm:prSet/>
      <dgm:spPr/>
      <dgm:t>
        <a:bodyPr/>
        <a:lstStyle/>
        <a:p>
          <a:endParaRPr lang="en-US"/>
        </a:p>
      </dgm:t>
    </dgm:pt>
    <dgm:pt modelId="{20922C71-121A-478A-B285-408DE65C31EC}">
      <dgm:prSet/>
      <dgm:spPr/>
      <dgm:t>
        <a:bodyPr/>
        <a:lstStyle/>
        <a:p>
          <a:r>
            <a:rPr lang="en-US" b="0" i="0" baseline="0"/>
            <a:t>Term: Duration of the loan in months </a:t>
          </a:r>
          <a:endParaRPr lang="en-US"/>
        </a:p>
      </dgm:t>
    </dgm:pt>
    <dgm:pt modelId="{FC739CBC-B0F0-402B-B099-7D94A6802BB7}" type="parTrans" cxnId="{B57CE7BC-B8B9-4B8C-8E9F-DABA70B021C2}">
      <dgm:prSet/>
      <dgm:spPr/>
      <dgm:t>
        <a:bodyPr/>
        <a:lstStyle/>
        <a:p>
          <a:endParaRPr lang="en-US"/>
        </a:p>
      </dgm:t>
    </dgm:pt>
    <dgm:pt modelId="{F028E8C1-1CAF-4A73-BC5F-43B30B8C6DC9}" type="sibTrans" cxnId="{B57CE7BC-B8B9-4B8C-8E9F-DABA70B021C2}">
      <dgm:prSet/>
      <dgm:spPr/>
      <dgm:t>
        <a:bodyPr/>
        <a:lstStyle/>
        <a:p>
          <a:endParaRPr lang="en-US"/>
        </a:p>
      </dgm:t>
    </dgm:pt>
    <dgm:pt modelId="{5709F979-83A4-4147-8F91-33D33B909E4B}">
      <dgm:prSet/>
      <dgm:spPr/>
      <dgm:t>
        <a:bodyPr/>
        <a:lstStyle/>
        <a:p>
          <a:r>
            <a:rPr lang="en-US" b="0" i="0" baseline="0"/>
            <a:t>Verification Status: Confirmation of financial info </a:t>
          </a:r>
          <a:endParaRPr lang="en-US"/>
        </a:p>
      </dgm:t>
    </dgm:pt>
    <dgm:pt modelId="{EDEFE51D-D298-47E4-9F46-3AAED9335D4C}" type="parTrans" cxnId="{A7250B03-9AA5-4EC1-80D0-4C0458062AB2}">
      <dgm:prSet/>
      <dgm:spPr/>
      <dgm:t>
        <a:bodyPr/>
        <a:lstStyle/>
        <a:p>
          <a:endParaRPr lang="en-US"/>
        </a:p>
      </dgm:t>
    </dgm:pt>
    <dgm:pt modelId="{9D091DF6-31A0-480B-8AEA-C1CD3F0D3214}" type="sibTrans" cxnId="{A7250B03-9AA5-4EC1-80D0-4C0458062AB2}">
      <dgm:prSet/>
      <dgm:spPr/>
      <dgm:t>
        <a:bodyPr/>
        <a:lstStyle/>
        <a:p>
          <a:endParaRPr lang="en-US"/>
        </a:p>
      </dgm:t>
    </dgm:pt>
    <dgm:pt modelId="{828C9558-FAFC-4C72-AA79-54CF1913A9C7}">
      <dgm:prSet/>
      <dgm:spPr/>
      <dgm:t>
        <a:bodyPr/>
        <a:lstStyle/>
        <a:p>
          <a:r>
            <a:rPr lang="en-US" b="0" i="0" baseline="0"/>
            <a:t>Annual Income: Borrower's yearly earnings </a:t>
          </a:r>
          <a:endParaRPr lang="en-US"/>
        </a:p>
      </dgm:t>
    </dgm:pt>
    <dgm:pt modelId="{32ABE026-EECE-425B-B8EC-009E8B735CFA}" type="parTrans" cxnId="{1FFBE9A0-9D0C-4DCD-9D7E-DBC2F683679C}">
      <dgm:prSet/>
      <dgm:spPr/>
      <dgm:t>
        <a:bodyPr/>
        <a:lstStyle/>
        <a:p>
          <a:endParaRPr lang="en-US"/>
        </a:p>
      </dgm:t>
    </dgm:pt>
    <dgm:pt modelId="{9AAB28D7-88DC-4D9B-B27F-B346AA6EE790}" type="sibTrans" cxnId="{1FFBE9A0-9D0C-4DCD-9D7E-DBC2F683679C}">
      <dgm:prSet/>
      <dgm:spPr/>
      <dgm:t>
        <a:bodyPr/>
        <a:lstStyle/>
        <a:p>
          <a:endParaRPr lang="en-US"/>
        </a:p>
      </dgm:t>
    </dgm:pt>
    <dgm:pt modelId="{9D492868-AF80-4125-98B9-D5C9CCAB5977}">
      <dgm:prSet/>
      <dgm:spPr/>
      <dgm:t>
        <a:bodyPr/>
        <a:lstStyle/>
        <a:p>
          <a:r>
            <a:rPr lang="en-US" b="0" i="0" baseline="0"/>
            <a:t>DTI: Debt-to-Income Ratio </a:t>
          </a:r>
          <a:endParaRPr lang="en-US"/>
        </a:p>
      </dgm:t>
    </dgm:pt>
    <dgm:pt modelId="{B3B82714-7F34-4291-B4E5-E4C11DDB8575}" type="parTrans" cxnId="{A625A230-E92F-419C-B74A-DBDAD02EF3CA}">
      <dgm:prSet/>
      <dgm:spPr/>
      <dgm:t>
        <a:bodyPr/>
        <a:lstStyle/>
        <a:p>
          <a:endParaRPr lang="en-US"/>
        </a:p>
      </dgm:t>
    </dgm:pt>
    <dgm:pt modelId="{6BFE88E3-DBDA-48B0-8FD5-57F3BE15315C}" type="sibTrans" cxnId="{A625A230-E92F-419C-B74A-DBDAD02EF3CA}">
      <dgm:prSet/>
      <dgm:spPr/>
      <dgm:t>
        <a:bodyPr/>
        <a:lstStyle/>
        <a:p>
          <a:endParaRPr lang="en-US"/>
        </a:p>
      </dgm:t>
    </dgm:pt>
    <dgm:pt modelId="{957B4096-21ED-4990-B94D-16533051A381}">
      <dgm:prSet/>
      <dgm:spPr/>
      <dgm:t>
        <a:bodyPr/>
        <a:lstStyle/>
        <a:p>
          <a:r>
            <a:rPr lang="en-US" b="0" i="0" baseline="0"/>
            <a:t>Instalment: Fixed monthly payment amount </a:t>
          </a:r>
          <a:endParaRPr lang="en-US"/>
        </a:p>
      </dgm:t>
    </dgm:pt>
    <dgm:pt modelId="{F009F844-BE6E-4B18-B44E-5F422F865D41}" type="parTrans" cxnId="{AF3404DF-BD16-43A2-803A-4C849071AB23}">
      <dgm:prSet/>
      <dgm:spPr/>
      <dgm:t>
        <a:bodyPr/>
        <a:lstStyle/>
        <a:p>
          <a:endParaRPr lang="en-US"/>
        </a:p>
      </dgm:t>
    </dgm:pt>
    <dgm:pt modelId="{A0F3817D-8578-44F0-A821-82B3ED99B447}" type="sibTrans" cxnId="{AF3404DF-BD16-43A2-803A-4C849071AB23}">
      <dgm:prSet/>
      <dgm:spPr/>
      <dgm:t>
        <a:bodyPr/>
        <a:lstStyle/>
        <a:p>
          <a:endParaRPr lang="en-US"/>
        </a:p>
      </dgm:t>
    </dgm:pt>
    <dgm:pt modelId="{3BA83B81-58E2-4BE5-A995-38D63BEAB4D0}">
      <dgm:prSet/>
      <dgm:spPr/>
      <dgm:t>
        <a:bodyPr/>
        <a:lstStyle/>
        <a:p>
          <a:r>
            <a:rPr lang="en-US" b="0" i="0" baseline="0"/>
            <a:t>Interest Rate: Annual cost of borrowing </a:t>
          </a:r>
          <a:endParaRPr lang="en-US"/>
        </a:p>
      </dgm:t>
    </dgm:pt>
    <dgm:pt modelId="{92EFEE9D-AF72-4489-BF66-E1B9FEDA6F68}" type="parTrans" cxnId="{FD6F68E6-20CD-4C09-AB78-A64A0C7BD446}">
      <dgm:prSet/>
      <dgm:spPr/>
      <dgm:t>
        <a:bodyPr/>
        <a:lstStyle/>
        <a:p>
          <a:endParaRPr lang="en-US"/>
        </a:p>
      </dgm:t>
    </dgm:pt>
    <dgm:pt modelId="{7C24D8B6-D72F-4347-AFE6-28E22F4F0CAE}" type="sibTrans" cxnId="{FD6F68E6-20CD-4C09-AB78-A64A0C7BD446}">
      <dgm:prSet/>
      <dgm:spPr/>
      <dgm:t>
        <a:bodyPr/>
        <a:lstStyle/>
        <a:p>
          <a:endParaRPr lang="en-US"/>
        </a:p>
      </dgm:t>
    </dgm:pt>
    <dgm:pt modelId="{2E2B80E6-9A4C-470A-AAAB-61705CDD8B65}">
      <dgm:prSet/>
      <dgm:spPr/>
      <dgm:t>
        <a:bodyPr/>
        <a:lstStyle/>
        <a:p>
          <a:r>
            <a:rPr lang="en-US" b="0" i="0" baseline="0"/>
            <a:t>Loan Amount: Total borrowed sum </a:t>
          </a:r>
          <a:endParaRPr lang="en-US"/>
        </a:p>
      </dgm:t>
    </dgm:pt>
    <dgm:pt modelId="{F44A6742-0639-4B12-A9E9-492AB32DF36A}" type="parTrans" cxnId="{9187ADC3-DCA1-4FA5-8745-DD8A9BCB8A6C}">
      <dgm:prSet/>
      <dgm:spPr/>
      <dgm:t>
        <a:bodyPr/>
        <a:lstStyle/>
        <a:p>
          <a:endParaRPr lang="en-US"/>
        </a:p>
      </dgm:t>
    </dgm:pt>
    <dgm:pt modelId="{8DD9C6EF-1EAC-408D-BFF1-2124C4E19306}" type="sibTrans" cxnId="{9187ADC3-DCA1-4FA5-8745-DD8A9BCB8A6C}">
      <dgm:prSet/>
      <dgm:spPr/>
      <dgm:t>
        <a:bodyPr/>
        <a:lstStyle/>
        <a:p>
          <a:endParaRPr lang="en-US"/>
        </a:p>
      </dgm:t>
    </dgm:pt>
    <dgm:pt modelId="{9FE3FDC9-44AD-417D-8096-69D06875E377}" type="pres">
      <dgm:prSet presAssocID="{310261BF-D074-49A2-9527-2FFE684FF64A}" presName="Name0" presStyleCnt="0">
        <dgm:presLayoutVars>
          <dgm:dir/>
          <dgm:resizeHandles val="exact"/>
        </dgm:presLayoutVars>
      </dgm:prSet>
      <dgm:spPr/>
    </dgm:pt>
    <dgm:pt modelId="{B6521DD5-0EBE-4FB6-8A3B-C8411345141A}" type="pres">
      <dgm:prSet presAssocID="{5205EC66-4128-4047-A747-A4D12A1D0223}" presName="node" presStyleLbl="node1" presStyleIdx="0" presStyleCnt="20">
        <dgm:presLayoutVars>
          <dgm:bulletEnabled val="1"/>
        </dgm:presLayoutVars>
      </dgm:prSet>
      <dgm:spPr/>
    </dgm:pt>
    <dgm:pt modelId="{7401C53D-0C37-4AC1-A669-EF8E762CA335}" type="pres">
      <dgm:prSet presAssocID="{7F6E945E-BC74-472A-9B8F-1DA9CD743B1A}" presName="sibTrans" presStyleLbl="sibTrans1D1" presStyleIdx="0" presStyleCnt="19"/>
      <dgm:spPr/>
    </dgm:pt>
    <dgm:pt modelId="{921A5C8C-8C45-4060-BEC1-A40D5B02E913}" type="pres">
      <dgm:prSet presAssocID="{7F6E945E-BC74-472A-9B8F-1DA9CD743B1A}" presName="connectorText" presStyleLbl="sibTrans1D1" presStyleIdx="0" presStyleCnt="19"/>
      <dgm:spPr/>
    </dgm:pt>
    <dgm:pt modelId="{225A206A-B074-4684-A05A-3F0C708598D0}" type="pres">
      <dgm:prSet presAssocID="{C808EBAD-E5DE-4201-AA23-E1A609FD540E}" presName="node" presStyleLbl="node1" presStyleIdx="1" presStyleCnt="20">
        <dgm:presLayoutVars>
          <dgm:bulletEnabled val="1"/>
        </dgm:presLayoutVars>
      </dgm:prSet>
      <dgm:spPr/>
    </dgm:pt>
    <dgm:pt modelId="{41C96826-2C2D-4A68-A9AE-D6668151C7FF}" type="pres">
      <dgm:prSet presAssocID="{59ECFBD8-FA7E-4BA7-A923-591234100801}" presName="sibTrans" presStyleLbl="sibTrans1D1" presStyleIdx="1" presStyleCnt="19"/>
      <dgm:spPr/>
    </dgm:pt>
    <dgm:pt modelId="{0C1942F8-0795-4FB5-93EE-39A585BF1026}" type="pres">
      <dgm:prSet presAssocID="{59ECFBD8-FA7E-4BA7-A923-591234100801}" presName="connectorText" presStyleLbl="sibTrans1D1" presStyleIdx="1" presStyleCnt="19"/>
      <dgm:spPr/>
    </dgm:pt>
    <dgm:pt modelId="{9B844185-CD55-41B7-A662-9577BADDFDA9}" type="pres">
      <dgm:prSet presAssocID="{B90137F5-03E5-437F-A157-7F280797D9E7}" presName="node" presStyleLbl="node1" presStyleIdx="2" presStyleCnt="20">
        <dgm:presLayoutVars>
          <dgm:bulletEnabled val="1"/>
        </dgm:presLayoutVars>
      </dgm:prSet>
      <dgm:spPr/>
    </dgm:pt>
    <dgm:pt modelId="{1C620028-B35D-4C52-A625-559C3B84EBDA}" type="pres">
      <dgm:prSet presAssocID="{6302F7D4-9161-4E5D-B6FE-FC25D27EAD20}" presName="sibTrans" presStyleLbl="sibTrans1D1" presStyleIdx="2" presStyleCnt="19"/>
      <dgm:spPr/>
    </dgm:pt>
    <dgm:pt modelId="{1F981C6F-7290-4480-AD11-1B5B3084D28C}" type="pres">
      <dgm:prSet presAssocID="{6302F7D4-9161-4E5D-B6FE-FC25D27EAD20}" presName="connectorText" presStyleLbl="sibTrans1D1" presStyleIdx="2" presStyleCnt="19"/>
      <dgm:spPr/>
    </dgm:pt>
    <dgm:pt modelId="{65B0B42C-9319-469E-BB2D-F07AB8141466}" type="pres">
      <dgm:prSet presAssocID="{17658C05-2708-4E02-8E6B-BA76F7CC036E}" presName="node" presStyleLbl="node1" presStyleIdx="3" presStyleCnt="20">
        <dgm:presLayoutVars>
          <dgm:bulletEnabled val="1"/>
        </dgm:presLayoutVars>
      </dgm:prSet>
      <dgm:spPr/>
    </dgm:pt>
    <dgm:pt modelId="{6B824BF0-731B-4932-8151-CE4BD40BD6AD}" type="pres">
      <dgm:prSet presAssocID="{65085BAB-B032-4F7C-A4FD-AA689302B0E5}" presName="sibTrans" presStyleLbl="sibTrans1D1" presStyleIdx="3" presStyleCnt="19"/>
      <dgm:spPr/>
    </dgm:pt>
    <dgm:pt modelId="{3B429C58-0903-477B-ADEB-54494E73C6EC}" type="pres">
      <dgm:prSet presAssocID="{65085BAB-B032-4F7C-A4FD-AA689302B0E5}" presName="connectorText" presStyleLbl="sibTrans1D1" presStyleIdx="3" presStyleCnt="19"/>
      <dgm:spPr/>
    </dgm:pt>
    <dgm:pt modelId="{18C735B3-EFC6-4C67-ADE4-07C6E5B83304}" type="pres">
      <dgm:prSet presAssocID="{4302DE31-4381-4B97-9610-CAC4F22C87D9}" presName="node" presStyleLbl="node1" presStyleIdx="4" presStyleCnt="20">
        <dgm:presLayoutVars>
          <dgm:bulletEnabled val="1"/>
        </dgm:presLayoutVars>
      </dgm:prSet>
      <dgm:spPr/>
    </dgm:pt>
    <dgm:pt modelId="{460994F2-49EF-472C-B1BB-D407B3152AB8}" type="pres">
      <dgm:prSet presAssocID="{82A873B9-22AF-4134-A21A-6E029BF8239B}" presName="sibTrans" presStyleLbl="sibTrans1D1" presStyleIdx="4" presStyleCnt="19"/>
      <dgm:spPr/>
    </dgm:pt>
    <dgm:pt modelId="{E85E5A11-A961-4DA1-85E5-2B51B688E099}" type="pres">
      <dgm:prSet presAssocID="{82A873B9-22AF-4134-A21A-6E029BF8239B}" presName="connectorText" presStyleLbl="sibTrans1D1" presStyleIdx="4" presStyleCnt="19"/>
      <dgm:spPr/>
    </dgm:pt>
    <dgm:pt modelId="{A31C9608-9610-43B1-B2C6-6708331E555E}" type="pres">
      <dgm:prSet presAssocID="{F5C5BEA6-E3F4-4A5C-91B7-E79758BC92B6}" presName="node" presStyleLbl="node1" presStyleIdx="5" presStyleCnt="20">
        <dgm:presLayoutVars>
          <dgm:bulletEnabled val="1"/>
        </dgm:presLayoutVars>
      </dgm:prSet>
      <dgm:spPr/>
    </dgm:pt>
    <dgm:pt modelId="{FAD414CC-24AD-4E0C-A46E-00F06566C40E}" type="pres">
      <dgm:prSet presAssocID="{BC8801B6-02CB-40E9-A944-B7CA548360D7}" presName="sibTrans" presStyleLbl="sibTrans1D1" presStyleIdx="5" presStyleCnt="19"/>
      <dgm:spPr/>
    </dgm:pt>
    <dgm:pt modelId="{7F36D280-F931-43CA-A2AD-450433144D92}" type="pres">
      <dgm:prSet presAssocID="{BC8801B6-02CB-40E9-A944-B7CA548360D7}" presName="connectorText" presStyleLbl="sibTrans1D1" presStyleIdx="5" presStyleCnt="19"/>
      <dgm:spPr/>
    </dgm:pt>
    <dgm:pt modelId="{C8BBA275-B08B-4BE1-81D6-7F1FECDF4195}" type="pres">
      <dgm:prSet presAssocID="{DA1E57BD-B7AA-4DC6-8773-6C0653DF26B0}" presName="node" presStyleLbl="node1" presStyleIdx="6" presStyleCnt="20">
        <dgm:presLayoutVars>
          <dgm:bulletEnabled val="1"/>
        </dgm:presLayoutVars>
      </dgm:prSet>
      <dgm:spPr/>
    </dgm:pt>
    <dgm:pt modelId="{AFC27953-298E-4AE1-BCE3-29831FBAA84A}" type="pres">
      <dgm:prSet presAssocID="{89C475A8-2D34-47C6-94DD-87BC7236413A}" presName="sibTrans" presStyleLbl="sibTrans1D1" presStyleIdx="6" presStyleCnt="19"/>
      <dgm:spPr/>
    </dgm:pt>
    <dgm:pt modelId="{EA3BF2AE-56EA-443F-925E-548BC7C2217B}" type="pres">
      <dgm:prSet presAssocID="{89C475A8-2D34-47C6-94DD-87BC7236413A}" presName="connectorText" presStyleLbl="sibTrans1D1" presStyleIdx="6" presStyleCnt="19"/>
      <dgm:spPr/>
    </dgm:pt>
    <dgm:pt modelId="{CF4BA910-A2E7-44EC-B30E-828A98BC609B}" type="pres">
      <dgm:prSet presAssocID="{97341B62-B75D-482A-AAFF-284D33F1A661}" presName="node" presStyleLbl="node1" presStyleIdx="7" presStyleCnt="20">
        <dgm:presLayoutVars>
          <dgm:bulletEnabled val="1"/>
        </dgm:presLayoutVars>
      </dgm:prSet>
      <dgm:spPr/>
    </dgm:pt>
    <dgm:pt modelId="{301C6550-4A3E-4052-879B-4D133DC5E94A}" type="pres">
      <dgm:prSet presAssocID="{67EC3B15-5E86-40D1-B067-D3262A685A1E}" presName="sibTrans" presStyleLbl="sibTrans1D1" presStyleIdx="7" presStyleCnt="19"/>
      <dgm:spPr/>
    </dgm:pt>
    <dgm:pt modelId="{5F93D2AB-C94A-4EA2-8BD6-ED63304C1D26}" type="pres">
      <dgm:prSet presAssocID="{67EC3B15-5E86-40D1-B067-D3262A685A1E}" presName="connectorText" presStyleLbl="sibTrans1D1" presStyleIdx="7" presStyleCnt="19"/>
      <dgm:spPr/>
    </dgm:pt>
    <dgm:pt modelId="{F04332B7-F105-49CA-9C5E-60A7F4ACAD74}" type="pres">
      <dgm:prSet presAssocID="{6E52599E-A1BB-4B23-9EFE-76E416B6A469}" presName="node" presStyleLbl="node1" presStyleIdx="8" presStyleCnt="20">
        <dgm:presLayoutVars>
          <dgm:bulletEnabled val="1"/>
        </dgm:presLayoutVars>
      </dgm:prSet>
      <dgm:spPr/>
    </dgm:pt>
    <dgm:pt modelId="{5A538471-06ED-4A92-BEF0-D0B18E52AB43}" type="pres">
      <dgm:prSet presAssocID="{F6773326-3DD0-43D6-BFDB-D780946F0CE9}" presName="sibTrans" presStyleLbl="sibTrans1D1" presStyleIdx="8" presStyleCnt="19"/>
      <dgm:spPr/>
    </dgm:pt>
    <dgm:pt modelId="{0E925778-11B6-4934-AAB6-6CCE260B554A}" type="pres">
      <dgm:prSet presAssocID="{F6773326-3DD0-43D6-BFDB-D780946F0CE9}" presName="connectorText" presStyleLbl="sibTrans1D1" presStyleIdx="8" presStyleCnt="19"/>
      <dgm:spPr/>
    </dgm:pt>
    <dgm:pt modelId="{9C683343-FBA2-44F3-8DB9-0CB81E7D1A4E}" type="pres">
      <dgm:prSet presAssocID="{66463FAF-7157-49DA-8531-368788A6FF33}" presName="node" presStyleLbl="node1" presStyleIdx="9" presStyleCnt="20">
        <dgm:presLayoutVars>
          <dgm:bulletEnabled val="1"/>
        </dgm:presLayoutVars>
      </dgm:prSet>
      <dgm:spPr/>
    </dgm:pt>
    <dgm:pt modelId="{5A4D1174-293E-40F5-984A-C7FFE99F45C5}" type="pres">
      <dgm:prSet presAssocID="{09A15879-EB1D-4D08-8C3C-D852FD6023A8}" presName="sibTrans" presStyleLbl="sibTrans1D1" presStyleIdx="9" presStyleCnt="19"/>
      <dgm:spPr/>
    </dgm:pt>
    <dgm:pt modelId="{3520D0DE-B9B4-4D8D-8E9D-4DC65926264D}" type="pres">
      <dgm:prSet presAssocID="{09A15879-EB1D-4D08-8C3C-D852FD6023A8}" presName="connectorText" presStyleLbl="sibTrans1D1" presStyleIdx="9" presStyleCnt="19"/>
      <dgm:spPr/>
    </dgm:pt>
    <dgm:pt modelId="{214DDDA4-A885-4949-90F9-F305981F174D}" type="pres">
      <dgm:prSet presAssocID="{4525BDDD-8E6B-4761-81B2-FC29A045B4AA}" presName="node" presStyleLbl="node1" presStyleIdx="10" presStyleCnt="20">
        <dgm:presLayoutVars>
          <dgm:bulletEnabled val="1"/>
        </dgm:presLayoutVars>
      </dgm:prSet>
      <dgm:spPr/>
    </dgm:pt>
    <dgm:pt modelId="{F5E78E32-79E3-4A2C-BD5C-C5CB3D6F46D6}" type="pres">
      <dgm:prSet presAssocID="{7BD0761F-45B2-464C-8F2D-5FB7F143AE42}" presName="sibTrans" presStyleLbl="sibTrans1D1" presStyleIdx="10" presStyleCnt="19"/>
      <dgm:spPr/>
    </dgm:pt>
    <dgm:pt modelId="{F780F168-A9D0-45C6-9537-B830F1BC9BCB}" type="pres">
      <dgm:prSet presAssocID="{7BD0761F-45B2-464C-8F2D-5FB7F143AE42}" presName="connectorText" presStyleLbl="sibTrans1D1" presStyleIdx="10" presStyleCnt="19"/>
      <dgm:spPr/>
    </dgm:pt>
    <dgm:pt modelId="{1B2261F4-A5A9-46CD-83B7-5C609BEF7893}" type="pres">
      <dgm:prSet presAssocID="{039F0639-7C11-42DA-B830-5B4D798B5A78}" presName="node" presStyleLbl="node1" presStyleIdx="11" presStyleCnt="20">
        <dgm:presLayoutVars>
          <dgm:bulletEnabled val="1"/>
        </dgm:presLayoutVars>
      </dgm:prSet>
      <dgm:spPr/>
    </dgm:pt>
    <dgm:pt modelId="{C441C58C-748F-4F1F-BB7D-86149F0C6907}" type="pres">
      <dgm:prSet presAssocID="{2297136E-57BD-49B7-84DD-5AD41C03AA3C}" presName="sibTrans" presStyleLbl="sibTrans1D1" presStyleIdx="11" presStyleCnt="19"/>
      <dgm:spPr/>
    </dgm:pt>
    <dgm:pt modelId="{BC5C30F6-FD9E-492E-AEE6-9911600D54F8}" type="pres">
      <dgm:prSet presAssocID="{2297136E-57BD-49B7-84DD-5AD41C03AA3C}" presName="connectorText" presStyleLbl="sibTrans1D1" presStyleIdx="11" presStyleCnt="19"/>
      <dgm:spPr/>
    </dgm:pt>
    <dgm:pt modelId="{2F48BFC8-037D-4F8F-B296-1D4BBF07928E}" type="pres">
      <dgm:prSet presAssocID="{805BD5F4-5372-4549-9D69-EC035B1A9388}" presName="node" presStyleLbl="node1" presStyleIdx="12" presStyleCnt="20">
        <dgm:presLayoutVars>
          <dgm:bulletEnabled val="1"/>
        </dgm:presLayoutVars>
      </dgm:prSet>
      <dgm:spPr/>
    </dgm:pt>
    <dgm:pt modelId="{E28D2F10-385D-49D2-A02B-0D2F6AD7E3E3}" type="pres">
      <dgm:prSet presAssocID="{7360794E-9BE0-4B26-BF36-D2249ED60B79}" presName="sibTrans" presStyleLbl="sibTrans1D1" presStyleIdx="12" presStyleCnt="19"/>
      <dgm:spPr/>
    </dgm:pt>
    <dgm:pt modelId="{78A9E94A-06E4-4C69-A785-9638B16B2870}" type="pres">
      <dgm:prSet presAssocID="{7360794E-9BE0-4B26-BF36-D2249ED60B79}" presName="connectorText" presStyleLbl="sibTrans1D1" presStyleIdx="12" presStyleCnt="19"/>
      <dgm:spPr/>
    </dgm:pt>
    <dgm:pt modelId="{87A672AC-90BA-444F-AB35-E39BA8B06E44}" type="pres">
      <dgm:prSet presAssocID="{20922C71-121A-478A-B285-408DE65C31EC}" presName="node" presStyleLbl="node1" presStyleIdx="13" presStyleCnt="20">
        <dgm:presLayoutVars>
          <dgm:bulletEnabled val="1"/>
        </dgm:presLayoutVars>
      </dgm:prSet>
      <dgm:spPr/>
    </dgm:pt>
    <dgm:pt modelId="{72B8E126-6103-4391-9E71-B1F8E4A5E738}" type="pres">
      <dgm:prSet presAssocID="{F028E8C1-1CAF-4A73-BC5F-43B30B8C6DC9}" presName="sibTrans" presStyleLbl="sibTrans1D1" presStyleIdx="13" presStyleCnt="19"/>
      <dgm:spPr/>
    </dgm:pt>
    <dgm:pt modelId="{DC5B53FF-7CE3-44B8-990F-F6569CFFE917}" type="pres">
      <dgm:prSet presAssocID="{F028E8C1-1CAF-4A73-BC5F-43B30B8C6DC9}" presName="connectorText" presStyleLbl="sibTrans1D1" presStyleIdx="13" presStyleCnt="19"/>
      <dgm:spPr/>
    </dgm:pt>
    <dgm:pt modelId="{7DFF86C2-1DF9-4B0A-9BA5-A97545717316}" type="pres">
      <dgm:prSet presAssocID="{5709F979-83A4-4147-8F91-33D33B909E4B}" presName="node" presStyleLbl="node1" presStyleIdx="14" presStyleCnt="20">
        <dgm:presLayoutVars>
          <dgm:bulletEnabled val="1"/>
        </dgm:presLayoutVars>
      </dgm:prSet>
      <dgm:spPr/>
    </dgm:pt>
    <dgm:pt modelId="{C35E5F7E-3380-448E-98FF-D8AB0FCB348D}" type="pres">
      <dgm:prSet presAssocID="{9D091DF6-31A0-480B-8AEA-C1CD3F0D3214}" presName="sibTrans" presStyleLbl="sibTrans1D1" presStyleIdx="14" presStyleCnt="19"/>
      <dgm:spPr/>
    </dgm:pt>
    <dgm:pt modelId="{172057FC-63CB-4305-B064-BB32B5BE96CD}" type="pres">
      <dgm:prSet presAssocID="{9D091DF6-31A0-480B-8AEA-C1CD3F0D3214}" presName="connectorText" presStyleLbl="sibTrans1D1" presStyleIdx="14" presStyleCnt="19"/>
      <dgm:spPr/>
    </dgm:pt>
    <dgm:pt modelId="{10FBAC5A-469D-4E97-8892-684C6FC3477B}" type="pres">
      <dgm:prSet presAssocID="{828C9558-FAFC-4C72-AA79-54CF1913A9C7}" presName="node" presStyleLbl="node1" presStyleIdx="15" presStyleCnt="20">
        <dgm:presLayoutVars>
          <dgm:bulletEnabled val="1"/>
        </dgm:presLayoutVars>
      </dgm:prSet>
      <dgm:spPr/>
    </dgm:pt>
    <dgm:pt modelId="{98BE2919-BB48-46C4-B784-8424E944FE48}" type="pres">
      <dgm:prSet presAssocID="{9AAB28D7-88DC-4D9B-B27F-B346AA6EE790}" presName="sibTrans" presStyleLbl="sibTrans1D1" presStyleIdx="15" presStyleCnt="19"/>
      <dgm:spPr/>
    </dgm:pt>
    <dgm:pt modelId="{24EA088E-3A25-4EF2-A081-52AA7D2A8097}" type="pres">
      <dgm:prSet presAssocID="{9AAB28D7-88DC-4D9B-B27F-B346AA6EE790}" presName="connectorText" presStyleLbl="sibTrans1D1" presStyleIdx="15" presStyleCnt="19"/>
      <dgm:spPr/>
    </dgm:pt>
    <dgm:pt modelId="{5D961FDD-3154-4C5B-A35B-6C65673723C2}" type="pres">
      <dgm:prSet presAssocID="{9D492868-AF80-4125-98B9-D5C9CCAB5977}" presName="node" presStyleLbl="node1" presStyleIdx="16" presStyleCnt="20">
        <dgm:presLayoutVars>
          <dgm:bulletEnabled val="1"/>
        </dgm:presLayoutVars>
      </dgm:prSet>
      <dgm:spPr/>
    </dgm:pt>
    <dgm:pt modelId="{E619F3B4-227D-438E-A5F4-418C0A62BF85}" type="pres">
      <dgm:prSet presAssocID="{6BFE88E3-DBDA-48B0-8FD5-57F3BE15315C}" presName="sibTrans" presStyleLbl="sibTrans1D1" presStyleIdx="16" presStyleCnt="19"/>
      <dgm:spPr/>
    </dgm:pt>
    <dgm:pt modelId="{1C5B7059-A658-4787-B5D5-97EB5DFD8FE8}" type="pres">
      <dgm:prSet presAssocID="{6BFE88E3-DBDA-48B0-8FD5-57F3BE15315C}" presName="connectorText" presStyleLbl="sibTrans1D1" presStyleIdx="16" presStyleCnt="19"/>
      <dgm:spPr/>
    </dgm:pt>
    <dgm:pt modelId="{B41E87FA-9846-41A3-876D-8E8F231455E6}" type="pres">
      <dgm:prSet presAssocID="{957B4096-21ED-4990-B94D-16533051A381}" presName="node" presStyleLbl="node1" presStyleIdx="17" presStyleCnt="20">
        <dgm:presLayoutVars>
          <dgm:bulletEnabled val="1"/>
        </dgm:presLayoutVars>
      </dgm:prSet>
      <dgm:spPr/>
    </dgm:pt>
    <dgm:pt modelId="{E6FCC385-30F1-4497-81F6-498FFF903CA9}" type="pres">
      <dgm:prSet presAssocID="{A0F3817D-8578-44F0-A821-82B3ED99B447}" presName="sibTrans" presStyleLbl="sibTrans1D1" presStyleIdx="17" presStyleCnt="19"/>
      <dgm:spPr/>
    </dgm:pt>
    <dgm:pt modelId="{6DD920A9-4D24-4F2A-B2A6-1FF234F84F88}" type="pres">
      <dgm:prSet presAssocID="{A0F3817D-8578-44F0-A821-82B3ED99B447}" presName="connectorText" presStyleLbl="sibTrans1D1" presStyleIdx="17" presStyleCnt="19"/>
      <dgm:spPr/>
    </dgm:pt>
    <dgm:pt modelId="{1759ADCF-5AB4-4213-836F-EE778CA212B9}" type="pres">
      <dgm:prSet presAssocID="{3BA83B81-58E2-4BE5-A995-38D63BEAB4D0}" presName="node" presStyleLbl="node1" presStyleIdx="18" presStyleCnt="20">
        <dgm:presLayoutVars>
          <dgm:bulletEnabled val="1"/>
        </dgm:presLayoutVars>
      </dgm:prSet>
      <dgm:spPr/>
    </dgm:pt>
    <dgm:pt modelId="{49B1BE7B-A0CB-42F0-BB07-803E206E6D59}" type="pres">
      <dgm:prSet presAssocID="{7C24D8B6-D72F-4347-AFE6-28E22F4F0CAE}" presName="sibTrans" presStyleLbl="sibTrans1D1" presStyleIdx="18" presStyleCnt="19"/>
      <dgm:spPr/>
    </dgm:pt>
    <dgm:pt modelId="{64E8F05F-D12D-4517-BEFF-3EE5028C0556}" type="pres">
      <dgm:prSet presAssocID="{7C24D8B6-D72F-4347-AFE6-28E22F4F0CAE}" presName="connectorText" presStyleLbl="sibTrans1D1" presStyleIdx="18" presStyleCnt="19"/>
      <dgm:spPr/>
    </dgm:pt>
    <dgm:pt modelId="{DB6C8FD9-8E1E-4EDD-AE94-B846FA933422}" type="pres">
      <dgm:prSet presAssocID="{2E2B80E6-9A4C-470A-AAAB-61705CDD8B65}" presName="node" presStyleLbl="node1" presStyleIdx="19" presStyleCnt="20">
        <dgm:presLayoutVars>
          <dgm:bulletEnabled val="1"/>
        </dgm:presLayoutVars>
      </dgm:prSet>
      <dgm:spPr/>
    </dgm:pt>
  </dgm:ptLst>
  <dgm:cxnLst>
    <dgm:cxn modelId="{984F7300-32C2-4CDC-B550-79F261A8CB41}" type="presOf" srcId="{7360794E-9BE0-4B26-BF36-D2249ED60B79}" destId="{E28D2F10-385D-49D2-A02B-0D2F6AD7E3E3}" srcOrd="0" destOrd="0" presId="urn:microsoft.com/office/officeart/2016/7/layout/RepeatingBendingProcessNew"/>
    <dgm:cxn modelId="{9700E000-2C50-4305-B129-CBFAFACA357F}" type="presOf" srcId="{6BFE88E3-DBDA-48B0-8FD5-57F3BE15315C}" destId="{E619F3B4-227D-438E-A5F4-418C0A62BF85}" srcOrd="0" destOrd="0" presId="urn:microsoft.com/office/officeart/2016/7/layout/RepeatingBendingProcessNew"/>
    <dgm:cxn modelId="{05370403-EBDC-4414-816E-F032A924A663}" type="presOf" srcId="{DA1E57BD-B7AA-4DC6-8773-6C0653DF26B0}" destId="{C8BBA275-B08B-4BE1-81D6-7F1FECDF4195}" srcOrd="0" destOrd="0" presId="urn:microsoft.com/office/officeart/2016/7/layout/RepeatingBendingProcessNew"/>
    <dgm:cxn modelId="{A7250B03-9AA5-4EC1-80D0-4C0458062AB2}" srcId="{310261BF-D074-49A2-9527-2FFE684FF64A}" destId="{5709F979-83A4-4147-8F91-33D33B909E4B}" srcOrd="14" destOrd="0" parTransId="{EDEFE51D-D298-47E4-9F46-3AAED9335D4C}" sibTransId="{9D091DF6-31A0-480B-8AEA-C1CD3F0D3214}"/>
    <dgm:cxn modelId="{7F86AE08-50A2-4405-AE0D-A787E6CAB084}" type="presOf" srcId="{5709F979-83A4-4147-8F91-33D33B909E4B}" destId="{7DFF86C2-1DF9-4B0A-9BA5-A97545717316}" srcOrd="0" destOrd="0" presId="urn:microsoft.com/office/officeart/2016/7/layout/RepeatingBendingProcessNew"/>
    <dgm:cxn modelId="{54EBAA09-359B-4A55-BA09-2DC1016A21FA}" srcId="{310261BF-D074-49A2-9527-2FFE684FF64A}" destId="{4525BDDD-8E6B-4761-81B2-FC29A045B4AA}" srcOrd="10" destOrd="0" parTransId="{8F2E208E-8592-482D-B875-70FCB9AE5608}" sibTransId="{7BD0761F-45B2-464C-8F2D-5FB7F143AE42}"/>
    <dgm:cxn modelId="{2956A410-6F07-413B-A136-357A037CF711}" type="presOf" srcId="{2E2B80E6-9A4C-470A-AAAB-61705CDD8B65}" destId="{DB6C8FD9-8E1E-4EDD-AE94-B846FA933422}" srcOrd="0" destOrd="0" presId="urn:microsoft.com/office/officeart/2016/7/layout/RepeatingBendingProcessNew"/>
    <dgm:cxn modelId="{2162F110-3754-471A-9140-D21938BD4765}" type="presOf" srcId="{A0F3817D-8578-44F0-A821-82B3ED99B447}" destId="{6DD920A9-4D24-4F2A-B2A6-1FF234F84F88}" srcOrd="1" destOrd="0" presId="urn:microsoft.com/office/officeart/2016/7/layout/RepeatingBendingProcessNew"/>
    <dgm:cxn modelId="{2AF10911-3911-44AA-BA22-E92D69526B7A}" type="presOf" srcId="{66463FAF-7157-49DA-8531-368788A6FF33}" destId="{9C683343-FBA2-44F3-8DB9-0CB81E7D1A4E}" srcOrd="0" destOrd="0" presId="urn:microsoft.com/office/officeart/2016/7/layout/RepeatingBendingProcessNew"/>
    <dgm:cxn modelId="{50050516-19BA-4E92-8C13-A57D5CFEA325}" type="presOf" srcId="{3BA83B81-58E2-4BE5-A995-38D63BEAB4D0}" destId="{1759ADCF-5AB4-4213-836F-EE778CA212B9}" srcOrd="0" destOrd="0" presId="urn:microsoft.com/office/officeart/2016/7/layout/RepeatingBendingProcessNew"/>
    <dgm:cxn modelId="{A9113B16-CD58-4726-A122-FDC0A63B3EB6}" srcId="{310261BF-D074-49A2-9527-2FFE684FF64A}" destId="{B90137F5-03E5-437F-A157-7F280797D9E7}" srcOrd="2" destOrd="0" parTransId="{B2AB59DE-62C4-490B-9B04-B8227F35283B}" sibTransId="{6302F7D4-9161-4E5D-B6FE-FC25D27EAD20}"/>
    <dgm:cxn modelId="{1BAB852B-0A94-48C4-8370-CFC713616067}" type="presOf" srcId="{2297136E-57BD-49B7-84DD-5AD41C03AA3C}" destId="{BC5C30F6-FD9E-492E-AEE6-9911600D54F8}" srcOrd="1" destOrd="0" presId="urn:microsoft.com/office/officeart/2016/7/layout/RepeatingBendingProcessNew"/>
    <dgm:cxn modelId="{F0931730-F66D-4438-A5B2-6C757292A654}" type="presOf" srcId="{C808EBAD-E5DE-4201-AA23-E1A609FD540E}" destId="{225A206A-B074-4684-A05A-3F0C708598D0}" srcOrd="0" destOrd="0" presId="urn:microsoft.com/office/officeart/2016/7/layout/RepeatingBendingProcessNew"/>
    <dgm:cxn modelId="{A625A230-E92F-419C-B74A-DBDAD02EF3CA}" srcId="{310261BF-D074-49A2-9527-2FFE684FF64A}" destId="{9D492868-AF80-4125-98B9-D5C9CCAB5977}" srcOrd="16" destOrd="0" parTransId="{B3B82714-7F34-4291-B4E5-E4C11DDB8575}" sibTransId="{6BFE88E3-DBDA-48B0-8FD5-57F3BE15315C}"/>
    <dgm:cxn modelId="{99C43633-9ECD-4733-A025-EC96A8AC562B}" type="presOf" srcId="{957B4096-21ED-4990-B94D-16533051A381}" destId="{B41E87FA-9846-41A3-876D-8E8F231455E6}" srcOrd="0" destOrd="0" presId="urn:microsoft.com/office/officeart/2016/7/layout/RepeatingBendingProcessNew"/>
    <dgm:cxn modelId="{8C9CB734-FD3A-488F-B9A0-4288D7EBF35E}" type="presOf" srcId="{59ECFBD8-FA7E-4BA7-A923-591234100801}" destId="{41C96826-2C2D-4A68-A9AE-D6668151C7FF}" srcOrd="0" destOrd="0" presId="urn:microsoft.com/office/officeart/2016/7/layout/RepeatingBendingProcessNew"/>
    <dgm:cxn modelId="{5B553E35-10BA-4C0C-9CF0-9116C235B752}" type="presOf" srcId="{5205EC66-4128-4047-A747-A4D12A1D0223}" destId="{B6521DD5-0EBE-4FB6-8A3B-C8411345141A}" srcOrd="0" destOrd="0" presId="urn:microsoft.com/office/officeart/2016/7/layout/RepeatingBendingProcessNew"/>
    <dgm:cxn modelId="{BDCA253C-E4D9-4A04-A213-7EA05FE58551}" type="presOf" srcId="{9D091DF6-31A0-480B-8AEA-C1CD3F0D3214}" destId="{172057FC-63CB-4305-B064-BB32B5BE96CD}" srcOrd="1" destOrd="0" presId="urn:microsoft.com/office/officeart/2016/7/layout/RepeatingBendingProcessNew"/>
    <dgm:cxn modelId="{DCFB5D3E-44D5-4CD1-8245-72D9910799C6}" type="presOf" srcId="{89C475A8-2D34-47C6-94DD-87BC7236413A}" destId="{AFC27953-298E-4AE1-BCE3-29831FBAA84A}" srcOrd="0" destOrd="0" presId="urn:microsoft.com/office/officeart/2016/7/layout/RepeatingBendingProcessNew"/>
    <dgm:cxn modelId="{1B9FA13F-0955-4430-9E1F-0D67D158C8C3}" type="presOf" srcId="{20922C71-121A-478A-B285-408DE65C31EC}" destId="{87A672AC-90BA-444F-AB35-E39BA8B06E44}" srcOrd="0" destOrd="0" presId="urn:microsoft.com/office/officeart/2016/7/layout/RepeatingBendingProcessNew"/>
    <dgm:cxn modelId="{CB451940-4A37-4D9A-BE39-75021D1370B9}" type="presOf" srcId="{9AAB28D7-88DC-4D9B-B27F-B346AA6EE790}" destId="{98BE2919-BB48-46C4-B784-8424E944FE48}" srcOrd="0" destOrd="0" presId="urn:microsoft.com/office/officeart/2016/7/layout/RepeatingBendingProcessNew"/>
    <dgm:cxn modelId="{6DFDFC40-8BCF-4C81-9967-C3D4B9C456EF}" srcId="{310261BF-D074-49A2-9527-2FFE684FF64A}" destId="{DA1E57BD-B7AA-4DC6-8773-6C0653DF26B0}" srcOrd="6" destOrd="0" parTransId="{5DEF3A74-62A3-4B5D-9C5D-7BF35C15A470}" sibTransId="{89C475A8-2D34-47C6-94DD-87BC7236413A}"/>
    <dgm:cxn modelId="{341F095C-4C34-44DF-9F2A-B290F565CAD8}" type="presOf" srcId="{6302F7D4-9161-4E5D-B6FE-FC25D27EAD20}" destId="{1F981C6F-7290-4480-AD11-1B5B3084D28C}" srcOrd="1" destOrd="0" presId="urn:microsoft.com/office/officeart/2016/7/layout/RepeatingBendingProcessNew"/>
    <dgm:cxn modelId="{1384465D-AE51-4ACB-A615-7CDDD1104161}" type="presOf" srcId="{039F0639-7C11-42DA-B830-5B4D798B5A78}" destId="{1B2261F4-A5A9-46CD-83B7-5C609BEF7893}" srcOrd="0" destOrd="0" presId="urn:microsoft.com/office/officeart/2016/7/layout/RepeatingBendingProcessNew"/>
    <dgm:cxn modelId="{46F68A5E-D06F-4E4D-AB28-33A9630A9DC9}" type="presOf" srcId="{59ECFBD8-FA7E-4BA7-A923-591234100801}" destId="{0C1942F8-0795-4FB5-93EE-39A585BF1026}" srcOrd="1" destOrd="0" presId="urn:microsoft.com/office/officeart/2016/7/layout/RepeatingBendingProcessNew"/>
    <dgm:cxn modelId="{559DE241-997D-43AE-8DF1-09E70B2C4C16}" type="presOf" srcId="{9D492868-AF80-4125-98B9-D5C9CCAB5977}" destId="{5D961FDD-3154-4C5B-A35B-6C65673723C2}" srcOrd="0" destOrd="0" presId="urn:microsoft.com/office/officeart/2016/7/layout/RepeatingBendingProcessNew"/>
    <dgm:cxn modelId="{F242A262-AF83-45BE-A09B-BA200BE3BDAF}" type="presOf" srcId="{805BD5F4-5372-4549-9D69-EC035B1A9388}" destId="{2F48BFC8-037D-4F8F-B296-1D4BBF07928E}" srcOrd="0" destOrd="0" presId="urn:microsoft.com/office/officeart/2016/7/layout/RepeatingBendingProcessNew"/>
    <dgm:cxn modelId="{0859D568-4611-404E-B5DE-21223860CD50}" type="presOf" srcId="{7360794E-9BE0-4B26-BF36-D2249ED60B79}" destId="{78A9E94A-06E4-4C69-A785-9638B16B2870}" srcOrd="1" destOrd="0" presId="urn:microsoft.com/office/officeart/2016/7/layout/RepeatingBendingProcessNew"/>
    <dgm:cxn modelId="{FA2C8C69-BA31-4A07-8D74-20E741014947}" type="presOf" srcId="{7F6E945E-BC74-472A-9B8F-1DA9CD743B1A}" destId="{921A5C8C-8C45-4060-BEC1-A40D5B02E913}" srcOrd="1" destOrd="0" presId="urn:microsoft.com/office/officeart/2016/7/layout/RepeatingBendingProcessNew"/>
    <dgm:cxn modelId="{EAB7EA4D-724E-4553-B84B-2603B05B42F3}" type="presOf" srcId="{65085BAB-B032-4F7C-A4FD-AA689302B0E5}" destId="{3B429C58-0903-477B-ADEB-54494E73C6EC}" srcOrd="1" destOrd="0" presId="urn:microsoft.com/office/officeart/2016/7/layout/RepeatingBendingProcessNew"/>
    <dgm:cxn modelId="{A8B49B71-DE30-4CC6-B040-0AFF815B4908}" type="presOf" srcId="{09A15879-EB1D-4D08-8C3C-D852FD6023A8}" destId="{5A4D1174-293E-40F5-984A-C7FFE99F45C5}" srcOrd="0" destOrd="0" presId="urn:microsoft.com/office/officeart/2016/7/layout/RepeatingBendingProcessNew"/>
    <dgm:cxn modelId="{C75DE152-27AA-41B3-BE95-8D55FD6332D6}" type="presOf" srcId="{89C475A8-2D34-47C6-94DD-87BC7236413A}" destId="{EA3BF2AE-56EA-443F-925E-548BC7C2217B}" srcOrd="1" destOrd="0" presId="urn:microsoft.com/office/officeart/2016/7/layout/RepeatingBendingProcessNew"/>
    <dgm:cxn modelId="{705CE852-4435-4638-ACD9-8926AE866E6B}" type="presOf" srcId="{6302F7D4-9161-4E5D-B6FE-FC25D27EAD20}" destId="{1C620028-B35D-4C52-A625-559C3B84EBDA}" srcOrd="0" destOrd="0" presId="urn:microsoft.com/office/officeart/2016/7/layout/RepeatingBendingProcessNew"/>
    <dgm:cxn modelId="{2E2F0C58-FBB8-4919-88F5-A1A1530F1796}" srcId="{310261BF-D074-49A2-9527-2FFE684FF64A}" destId="{97341B62-B75D-482A-AAFF-284D33F1A661}" srcOrd="7" destOrd="0" parTransId="{466CD692-A22F-4D58-B621-0E887174FE4B}" sibTransId="{67EC3B15-5E86-40D1-B067-D3262A685A1E}"/>
    <dgm:cxn modelId="{210F535A-0F21-4F11-BBE8-3DA45F9C460C}" type="presOf" srcId="{17658C05-2708-4E02-8E6B-BA76F7CC036E}" destId="{65B0B42C-9319-469E-BB2D-F07AB8141466}" srcOrd="0" destOrd="0" presId="urn:microsoft.com/office/officeart/2016/7/layout/RepeatingBendingProcessNew"/>
    <dgm:cxn modelId="{3DA52E7E-93D5-4B1B-B99B-75CC22881C5E}" type="presOf" srcId="{310261BF-D074-49A2-9527-2FFE684FF64A}" destId="{9FE3FDC9-44AD-417D-8096-69D06875E377}" srcOrd="0" destOrd="0" presId="urn:microsoft.com/office/officeart/2016/7/layout/RepeatingBendingProcessNew"/>
    <dgm:cxn modelId="{C4C6F686-630E-4D00-8B9E-DCE294FEB0F2}" type="presOf" srcId="{F6773326-3DD0-43D6-BFDB-D780946F0CE9}" destId="{0E925778-11B6-4934-AAB6-6CCE260B554A}" srcOrd="1" destOrd="0" presId="urn:microsoft.com/office/officeart/2016/7/layout/RepeatingBendingProcessNew"/>
    <dgm:cxn modelId="{B9D16087-40CD-4D5A-860F-7491E676A49E}" type="presOf" srcId="{7BD0761F-45B2-464C-8F2D-5FB7F143AE42}" destId="{F5E78E32-79E3-4A2C-BD5C-C5CB3D6F46D6}" srcOrd="0" destOrd="0" presId="urn:microsoft.com/office/officeart/2016/7/layout/RepeatingBendingProcessNew"/>
    <dgm:cxn modelId="{35011788-0243-4712-8A3A-FB752742460B}" type="presOf" srcId="{F028E8C1-1CAF-4A73-BC5F-43B30B8C6DC9}" destId="{72B8E126-6103-4391-9E71-B1F8E4A5E738}" srcOrd="0" destOrd="0" presId="urn:microsoft.com/office/officeart/2016/7/layout/RepeatingBendingProcessNew"/>
    <dgm:cxn modelId="{53068E90-03D8-4CB8-8378-0F6628882F03}" type="presOf" srcId="{F6773326-3DD0-43D6-BFDB-D780946F0CE9}" destId="{5A538471-06ED-4A92-BEF0-D0B18E52AB43}" srcOrd="0" destOrd="0" presId="urn:microsoft.com/office/officeart/2016/7/layout/RepeatingBendingProcessNew"/>
    <dgm:cxn modelId="{DF231A92-1E60-4C3E-84ED-D6F27F606AD6}" type="presOf" srcId="{F028E8C1-1CAF-4A73-BC5F-43B30B8C6DC9}" destId="{DC5B53FF-7CE3-44B8-990F-F6569CFFE917}" srcOrd="1" destOrd="0" presId="urn:microsoft.com/office/officeart/2016/7/layout/RepeatingBendingProcessNew"/>
    <dgm:cxn modelId="{E1E07794-EFA1-4673-978D-39BE16314203}" srcId="{310261BF-D074-49A2-9527-2FFE684FF64A}" destId="{5205EC66-4128-4047-A747-A4D12A1D0223}" srcOrd="0" destOrd="0" parTransId="{B23CC8C1-19CD-4501-8068-4344DBEB90A0}" sibTransId="{7F6E945E-BC74-472A-9B8F-1DA9CD743B1A}"/>
    <dgm:cxn modelId="{00CF8099-1CEB-45BA-8C25-E346737B658E}" type="presOf" srcId="{B90137F5-03E5-437F-A157-7F280797D9E7}" destId="{9B844185-CD55-41B7-A662-9577BADDFDA9}" srcOrd="0" destOrd="0" presId="urn:microsoft.com/office/officeart/2016/7/layout/RepeatingBendingProcessNew"/>
    <dgm:cxn modelId="{B272AC9A-6F02-4E58-BCD9-B777B51D5FA2}" type="presOf" srcId="{BC8801B6-02CB-40E9-A944-B7CA548360D7}" destId="{FAD414CC-24AD-4E0C-A46E-00F06566C40E}" srcOrd="0" destOrd="0" presId="urn:microsoft.com/office/officeart/2016/7/layout/RepeatingBendingProcessNew"/>
    <dgm:cxn modelId="{8101369B-9C73-4EBD-816F-C31C37BEED18}" srcId="{310261BF-D074-49A2-9527-2FFE684FF64A}" destId="{805BD5F4-5372-4549-9D69-EC035B1A9388}" srcOrd="12" destOrd="0" parTransId="{0B79A51C-9AAA-4876-99BF-CE78291CFD8A}" sibTransId="{7360794E-9BE0-4B26-BF36-D2249ED60B79}"/>
    <dgm:cxn modelId="{0453A59B-98A0-4683-8074-71591112850E}" type="presOf" srcId="{4525BDDD-8E6B-4761-81B2-FC29A045B4AA}" destId="{214DDDA4-A885-4949-90F9-F305981F174D}" srcOrd="0" destOrd="0" presId="urn:microsoft.com/office/officeart/2016/7/layout/RepeatingBendingProcessNew"/>
    <dgm:cxn modelId="{1894AF9F-6368-40E5-8B2C-DA898C4D46B4}" type="presOf" srcId="{09A15879-EB1D-4D08-8C3C-D852FD6023A8}" destId="{3520D0DE-B9B4-4D8D-8E9D-4DC65926264D}" srcOrd="1" destOrd="0" presId="urn:microsoft.com/office/officeart/2016/7/layout/RepeatingBendingProcessNew"/>
    <dgm:cxn modelId="{1FFBE9A0-9D0C-4DCD-9D7E-DBC2F683679C}" srcId="{310261BF-D074-49A2-9527-2FFE684FF64A}" destId="{828C9558-FAFC-4C72-AA79-54CF1913A9C7}" srcOrd="15" destOrd="0" parTransId="{32ABE026-EECE-425B-B8EC-009E8B735CFA}" sibTransId="{9AAB28D7-88DC-4D9B-B27F-B346AA6EE790}"/>
    <dgm:cxn modelId="{57FD73AA-DE37-4CC8-AA47-496116F800B5}" srcId="{310261BF-D074-49A2-9527-2FFE684FF64A}" destId="{039F0639-7C11-42DA-B830-5B4D798B5A78}" srcOrd="11" destOrd="0" parTransId="{04E66E70-3251-41E8-9955-E9760DDAA6AD}" sibTransId="{2297136E-57BD-49B7-84DD-5AD41C03AA3C}"/>
    <dgm:cxn modelId="{DF4666AE-7EB6-4198-ACBE-A5D2223E7B5A}" type="presOf" srcId="{7C24D8B6-D72F-4347-AFE6-28E22F4F0CAE}" destId="{49B1BE7B-A0CB-42F0-BB07-803E206E6D59}" srcOrd="0" destOrd="0" presId="urn:microsoft.com/office/officeart/2016/7/layout/RepeatingBendingProcessNew"/>
    <dgm:cxn modelId="{EA47F0B0-9179-451E-BA9F-FD49BAABA15E}" type="presOf" srcId="{6BFE88E3-DBDA-48B0-8FD5-57F3BE15315C}" destId="{1C5B7059-A658-4787-B5D5-97EB5DFD8FE8}" srcOrd="1" destOrd="0" presId="urn:microsoft.com/office/officeart/2016/7/layout/RepeatingBendingProcessNew"/>
    <dgm:cxn modelId="{BA62B6B2-AA0B-4623-AA6E-A2A4260E2694}" type="presOf" srcId="{7C24D8B6-D72F-4347-AFE6-28E22F4F0CAE}" destId="{64E8F05F-D12D-4517-BEFF-3EE5028C0556}" srcOrd="1" destOrd="0" presId="urn:microsoft.com/office/officeart/2016/7/layout/RepeatingBendingProcessNew"/>
    <dgm:cxn modelId="{521487B5-2088-4FA8-ABEA-0C3BC92203EA}" srcId="{310261BF-D074-49A2-9527-2FFE684FF64A}" destId="{C808EBAD-E5DE-4201-AA23-E1A609FD540E}" srcOrd="1" destOrd="0" parTransId="{ABCBA462-47CA-4969-BBF9-D7D24927C1F5}" sibTransId="{59ECFBD8-FA7E-4BA7-A923-591234100801}"/>
    <dgm:cxn modelId="{8C2E06B8-16E5-496E-98A4-F82CFD60E328}" type="presOf" srcId="{82A873B9-22AF-4134-A21A-6E029BF8239B}" destId="{460994F2-49EF-472C-B1BB-D407B3152AB8}" srcOrd="0" destOrd="0" presId="urn:microsoft.com/office/officeart/2016/7/layout/RepeatingBendingProcessNew"/>
    <dgm:cxn modelId="{254F3CB9-3EB9-479C-825D-FDEE9501DCA6}" type="presOf" srcId="{A0F3817D-8578-44F0-A821-82B3ED99B447}" destId="{E6FCC385-30F1-4497-81F6-498FFF903CA9}" srcOrd="0" destOrd="0" presId="urn:microsoft.com/office/officeart/2016/7/layout/RepeatingBendingProcessNew"/>
    <dgm:cxn modelId="{884E82BA-E0DA-4C82-BDB4-975B284803AC}" type="presOf" srcId="{F5C5BEA6-E3F4-4A5C-91B7-E79758BC92B6}" destId="{A31C9608-9610-43B1-B2C6-6708331E555E}" srcOrd="0" destOrd="0" presId="urn:microsoft.com/office/officeart/2016/7/layout/RepeatingBendingProcessNew"/>
    <dgm:cxn modelId="{B57CE7BC-B8B9-4B8C-8E9F-DABA70B021C2}" srcId="{310261BF-D074-49A2-9527-2FFE684FF64A}" destId="{20922C71-121A-478A-B285-408DE65C31EC}" srcOrd="13" destOrd="0" parTransId="{FC739CBC-B0F0-402B-B099-7D94A6802BB7}" sibTransId="{F028E8C1-1CAF-4A73-BC5F-43B30B8C6DC9}"/>
    <dgm:cxn modelId="{5AD522BD-908C-47BE-B87A-7028F56A26D3}" type="presOf" srcId="{9D091DF6-31A0-480B-8AEA-C1CD3F0D3214}" destId="{C35E5F7E-3380-448E-98FF-D8AB0FCB348D}" srcOrd="0" destOrd="0" presId="urn:microsoft.com/office/officeart/2016/7/layout/RepeatingBendingProcessNew"/>
    <dgm:cxn modelId="{C6D1C7BD-0B52-4E2A-B2B6-B770AD5AFAF1}" srcId="{310261BF-D074-49A2-9527-2FFE684FF64A}" destId="{6E52599E-A1BB-4B23-9EFE-76E416B6A469}" srcOrd="8" destOrd="0" parTransId="{DE286D8B-A8E9-47AE-A751-E0E6C6913819}" sibTransId="{F6773326-3DD0-43D6-BFDB-D780946F0CE9}"/>
    <dgm:cxn modelId="{7A00CFBD-F372-4F57-B39B-6EBF1EB9E5CF}" srcId="{310261BF-D074-49A2-9527-2FFE684FF64A}" destId="{66463FAF-7157-49DA-8531-368788A6FF33}" srcOrd="9" destOrd="0" parTransId="{C6174D37-1927-4796-A77A-34521CE5B184}" sibTransId="{09A15879-EB1D-4D08-8C3C-D852FD6023A8}"/>
    <dgm:cxn modelId="{90AFD4C2-8F61-4DF8-B076-58D948B3844E}" type="presOf" srcId="{97341B62-B75D-482A-AAFF-284D33F1A661}" destId="{CF4BA910-A2E7-44EC-B30E-828A98BC609B}" srcOrd="0" destOrd="0" presId="urn:microsoft.com/office/officeart/2016/7/layout/RepeatingBendingProcessNew"/>
    <dgm:cxn modelId="{9187ADC3-DCA1-4FA5-8745-DD8A9BCB8A6C}" srcId="{310261BF-D074-49A2-9527-2FFE684FF64A}" destId="{2E2B80E6-9A4C-470A-AAAB-61705CDD8B65}" srcOrd="19" destOrd="0" parTransId="{F44A6742-0639-4B12-A9E9-492AB32DF36A}" sibTransId="{8DD9C6EF-1EAC-408D-BFF1-2124C4E19306}"/>
    <dgm:cxn modelId="{5F10C5C8-4662-4ADB-AE85-1EC14DA72756}" type="presOf" srcId="{4302DE31-4381-4B97-9610-CAC4F22C87D9}" destId="{18C735B3-EFC6-4C67-ADE4-07C6E5B83304}" srcOrd="0" destOrd="0" presId="urn:microsoft.com/office/officeart/2016/7/layout/RepeatingBendingProcessNew"/>
    <dgm:cxn modelId="{85DFBCD1-8A2D-4572-82A6-625EF022BE4A}" type="presOf" srcId="{82A873B9-22AF-4134-A21A-6E029BF8239B}" destId="{E85E5A11-A961-4DA1-85E5-2B51B688E099}" srcOrd="1" destOrd="0" presId="urn:microsoft.com/office/officeart/2016/7/layout/RepeatingBendingProcessNew"/>
    <dgm:cxn modelId="{CFCC3AD3-F043-432F-A5F3-63CD6AACAE32}" type="presOf" srcId="{2297136E-57BD-49B7-84DD-5AD41C03AA3C}" destId="{C441C58C-748F-4F1F-BB7D-86149F0C6907}" srcOrd="0" destOrd="0" presId="urn:microsoft.com/office/officeart/2016/7/layout/RepeatingBendingProcessNew"/>
    <dgm:cxn modelId="{15BDF2D3-06BE-48AE-8A07-BF64DF15A347}" type="presOf" srcId="{7F6E945E-BC74-472A-9B8F-1DA9CD743B1A}" destId="{7401C53D-0C37-4AC1-A669-EF8E762CA335}" srcOrd="0" destOrd="0" presId="urn:microsoft.com/office/officeart/2016/7/layout/RepeatingBendingProcessNew"/>
    <dgm:cxn modelId="{9C9C00DD-BDC0-483E-8A13-22F07685D171}" type="presOf" srcId="{9AAB28D7-88DC-4D9B-B27F-B346AA6EE790}" destId="{24EA088E-3A25-4EF2-A081-52AA7D2A8097}" srcOrd="1" destOrd="0" presId="urn:microsoft.com/office/officeart/2016/7/layout/RepeatingBendingProcessNew"/>
    <dgm:cxn modelId="{AF3404DF-BD16-43A2-803A-4C849071AB23}" srcId="{310261BF-D074-49A2-9527-2FFE684FF64A}" destId="{957B4096-21ED-4990-B94D-16533051A381}" srcOrd="17" destOrd="0" parTransId="{F009F844-BE6E-4B18-B44E-5F422F865D41}" sibTransId="{A0F3817D-8578-44F0-A821-82B3ED99B447}"/>
    <dgm:cxn modelId="{75196DE2-3038-409D-A9BB-57AF3EBECC64}" type="presOf" srcId="{65085BAB-B032-4F7C-A4FD-AA689302B0E5}" destId="{6B824BF0-731B-4932-8151-CE4BD40BD6AD}" srcOrd="0" destOrd="0" presId="urn:microsoft.com/office/officeart/2016/7/layout/RepeatingBendingProcessNew"/>
    <dgm:cxn modelId="{C3969FE2-303D-4735-985E-A3601B6351D4}" type="presOf" srcId="{6E52599E-A1BB-4B23-9EFE-76E416B6A469}" destId="{F04332B7-F105-49CA-9C5E-60A7F4ACAD74}" srcOrd="0" destOrd="0" presId="urn:microsoft.com/office/officeart/2016/7/layout/RepeatingBendingProcessNew"/>
    <dgm:cxn modelId="{C8ADF0E2-9983-4775-B562-28BE8855ADDC}" type="presOf" srcId="{7BD0761F-45B2-464C-8F2D-5FB7F143AE42}" destId="{F780F168-A9D0-45C6-9537-B830F1BC9BCB}" srcOrd="1" destOrd="0" presId="urn:microsoft.com/office/officeart/2016/7/layout/RepeatingBendingProcessNew"/>
    <dgm:cxn modelId="{FD6F68E6-20CD-4C09-AB78-A64A0C7BD446}" srcId="{310261BF-D074-49A2-9527-2FFE684FF64A}" destId="{3BA83B81-58E2-4BE5-A995-38D63BEAB4D0}" srcOrd="18" destOrd="0" parTransId="{92EFEE9D-AF72-4489-BF66-E1B9FEDA6F68}" sibTransId="{7C24D8B6-D72F-4347-AFE6-28E22F4F0CAE}"/>
    <dgm:cxn modelId="{044958ED-3A69-4669-A92A-0329AF0C6EAF}" srcId="{310261BF-D074-49A2-9527-2FFE684FF64A}" destId="{F5C5BEA6-E3F4-4A5C-91B7-E79758BC92B6}" srcOrd="5" destOrd="0" parTransId="{5DA35A5C-C4C9-41E9-8285-C866AD9FDF82}" sibTransId="{BC8801B6-02CB-40E9-A944-B7CA548360D7}"/>
    <dgm:cxn modelId="{261851EF-831E-4587-B574-54507212DA11}" type="presOf" srcId="{67EC3B15-5E86-40D1-B067-D3262A685A1E}" destId="{301C6550-4A3E-4052-879B-4D133DC5E94A}" srcOrd="0" destOrd="0" presId="urn:microsoft.com/office/officeart/2016/7/layout/RepeatingBendingProcessNew"/>
    <dgm:cxn modelId="{A53E22F4-E9D2-496A-86CC-24432B403165}" type="presOf" srcId="{BC8801B6-02CB-40E9-A944-B7CA548360D7}" destId="{7F36D280-F931-43CA-A2AD-450433144D92}" srcOrd="1" destOrd="0" presId="urn:microsoft.com/office/officeart/2016/7/layout/RepeatingBendingProcessNew"/>
    <dgm:cxn modelId="{35BDD3F5-E43B-467F-9A98-1924B5FF4806}" type="presOf" srcId="{67EC3B15-5E86-40D1-B067-D3262A685A1E}" destId="{5F93D2AB-C94A-4EA2-8BD6-ED63304C1D26}" srcOrd="1" destOrd="0" presId="urn:microsoft.com/office/officeart/2016/7/layout/RepeatingBendingProcessNew"/>
    <dgm:cxn modelId="{679D89F8-2520-438B-A308-087681A4BCA1}" type="presOf" srcId="{828C9558-FAFC-4C72-AA79-54CF1913A9C7}" destId="{10FBAC5A-469D-4E97-8892-684C6FC3477B}" srcOrd="0" destOrd="0" presId="urn:microsoft.com/office/officeart/2016/7/layout/RepeatingBendingProcessNew"/>
    <dgm:cxn modelId="{949C05FC-0689-40B6-BE39-7B795D0C4FBD}" srcId="{310261BF-D074-49A2-9527-2FFE684FF64A}" destId="{17658C05-2708-4E02-8E6B-BA76F7CC036E}" srcOrd="3" destOrd="0" parTransId="{645193CB-16D0-43F1-AE51-C3373BD1306E}" sibTransId="{65085BAB-B032-4F7C-A4FD-AA689302B0E5}"/>
    <dgm:cxn modelId="{E18E29FC-5645-471F-B58D-22C94EA5337B}" srcId="{310261BF-D074-49A2-9527-2FFE684FF64A}" destId="{4302DE31-4381-4B97-9610-CAC4F22C87D9}" srcOrd="4" destOrd="0" parTransId="{D55EE7EE-BFA0-48D4-B687-D558F7BAD7A4}" sibTransId="{82A873B9-22AF-4134-A21A-6E029BF8239B}"/>
    <dgm:cxn modelId="{42E72BEA-50FD-47EB-9F42-BAC135035974}" type="presParOf" srcId="{9FE3FDC9-44AD-417D-8096-69D06875E377}" destId="{B6521DD5-0EBE-4FB6-8A3B-C8411345141A}" srcOrd="0" destOrd="0" presId="urn:microsoft.com/office/officeart/2016/7/layout/RepeatingBendingProcessNew"/>
    <dgm:cxn modelId="{CD57541D-9BDE-4170-8CBD-E5574F156FA9}" type="presParOf" srcId="{9FE3FDC9-44AD-417D-8096-69D06875E377}" destId="{7401C53D-0C37-4AC1-A669-EF8E762CA335}" srcOrd="1" destOrd="0" presId="urn:microsoft.com/office/officeart/2016/7/layout/RepeatingBendingProcessNew"/>
    <dgm:cxn modelId="{C9156226-9CFF-42F9-BE06-6830BDFB6DF5}" type="presParOf" srcId="{7401C53D-0C37-4AC1-A669-EF8E762CA335}" destId="{921A5C8C-8C45-4060-BEC1-A40D5B02E913}" srcOrd="0" destOrd="0" presId="urn:microsoft.com/office/officeart/2016/7/layout/RepeatingBendingProcessNew"/>
    <dgm:cxn modelId="{F5D669A7-B64E-4F60-9E0E-FABCABBE0152}" type="presParOf" srcId="{9FE3FDC9-44AD-417D-8096-69D06875E377}" destId="{225A206A-B074-4684-A05A-3F0C708598D0}" srcOrd="2" destOrd="0" presId="urn:microsoft.com/office/officeart/2016/7/layout/RepeatingBendingProcessNew"/>
    <dgm:cxn modelId="{255C2D0E-E9F2-47AE-87D4-5D8F75426E5E}" type="presParOf" srcId="{9FE3FDC9-44AD-417D-8096-69D06875E377}" destId="{41C96826-2C2D-4A68-A9AE-D6668151C7FF}" srcOrd="3" destOrd="0" presId="urn:microsoft.com/office/officeart/2016/7/layout/RepeatingBendingProcessNew"/>
    <dgm:cxn modelId="{177BDBE8-B1A8-4425-B41C-73FAC1E6FA8B}" type="presParOf" srcId="{41C96826-2C2D-4A68-A9AE-D6668151C7FF}" destId="{0C1942F8-0795-4FB5-93EE-39A585BF1026}" srcOrd="0" destOrd="0" presId="urn:microsoft.com/office/officeart/2016/7/layout/RepeatingBendingProcessNew"/>
    <dgm:cxn modelId="{2F574C28-284C-41AA-ACEE-CDFA79DD1377}" type="presParOf" srcId="{9FE3FDC9-44AD-417D-8096-69D06875E377}" destId="{9B844185-CD55-41B7-A662-9577BADDFDA9}" srcOrd="4" destOrd="0" presId="urn:microsoft.com/office/officeart/2016/7/layout/RepeatingBendingProcessNew"/>
    <dgm:cxn modelId="{EFD6CE76-EDC5-43E7-B092-25B9E49339B5}" type="presParOf" srcId="{9FE3FDC9-44AD-417D-8096-69D06875E377}" destId="{1C620028-B35D-4C52-A625-559C3B84EBDA}" srcOrd="5" destOrd="0" presId="urn:microsoft.com/office/officeart/2016/7/layout/RepeatingBendingProcessNew"/>
    <dgm:cxn modelId="{D0D5F59D-CB44-498B-A9A6-442EF062E85F}" type="presParOf" srcId="{1C620028-B35D-4C52-A625-559C3B84EBDA}" destId="{1F981C6F-7290-4480-AD11-1B5B3084D28C}" srcOrd="0" destOrd="0" presId="urn:microsoft.com/office/officeart/2016/7/layout/RepeatingBendingProcessNew"/>
    <dgm:cxn modelId="{938D942D-FE2C-4F33-A70C-096063CB7E86}" type="presParOf" srcId="{9FE3FDC9-44AD-417D-8096-69D06875E377}" destId="{65B0B42C-9319-469E-BB2D-F07AB8141466}" srcOrd="6" destOrd="0" presId="urn:microsoft.com/office/officeart/2016/7/layout/RepeatingBendingProcessNew"/>
    <dgm:cxn modelId="{8EF43FF2-32D7-466C-964F-E1D76D8D689C}" type="presParOf" srcId="{9FE3FDC9-44AD-417D-8096-69D06875E377}" destId="{6B824BF0-731B-4932-8151-CE4BD40BD6AD}" srcOrd="7" destOrd="0" presId="urn:microsoft.com/office/officeart/2016/7/layout/RepeatingBendingProcessNew"/>
    <dgm:cxn modelId="{AC3ED8AB-B274-437E-94A6-BC144A222685}" type="presParOf" srcId="{6B824BF0-731B-4932-8151-CE4BD40BD6AD}" destId="{3B429C58-0903-477B-ADEB-54494E73C6EC}" srcOrd="0" destOrd="0" presId="urn:microsoft.com/office/officeart/2016/7/layout/RepeatingBendingProcessNew"/>
    <dgm:cxn modelId="{E0B6BFA3-66EF-43A5-988A-AFE056A667AD}" type="presParOf" srcId="{9FE3FDC9-44AD-417D-8096-69D06875E377}" destId="{18C735B3-EFC6-4C67-ADE4-07C6E5B83304}" srcOrd="8" destOrd="0" presId="urn:microsoft.com/office/officeart/2016/7/layout/RepeatingBendingProcessNew"/>
    <dgm:cxn modelId="{AFA2798C-5262-4249-AACA-F7F44902236D}" type="presParOf" srcId="{9FE3FDC9-44AD-417D-8096-69D06875E377}" destId="{460994F2-49EF-472C-B1BB-D407B3152AB8}" srcOrd="9" destOrd="0" presId="urn:microsoft.com/office/officeart/2016/7/layout/RepeatingBendingProcessNew"/>
    <dgm:cxn modelId="{AC52B8FD-832D-4B7E-9855-A3D7B5C01E4C}" type="presParOf" srcId="{460994F2-49EF-472C-B1BB-D407B3152AB8}" destId="{E85E5A11-A961-4DA1-85E5-2B51B688E099}" srcOrd="0" destOrd="0" presId="urn:microsoft.com/office/officeart/2016/7/layout/RepeatingBendingProcessNew"/>
    <dgm:cxn modelId="{C35FF3A9-8D5D-4FED-9301-18F8539ABFF7}" type="presParOf" srcId="{9FE3FDC9-44AD-417D-8096-69D06875E377}" destId="{A31C9608-9610-43B1-B2C6-6708331E555E}" srcOrd="10" destOrd="0" presId="urn:microsoft.com/office/officeart/2016/7/layout/RepeatingBendingProcessNew"/>
    <dgm:cxn modelId="{B30027DE-0AB6-4CE4-9EFA-BEEF482E8CE4}" type="presParOf" srcId="{9FE3FDC9-44AD-417D-8096-69D06875E377}" destId="{FAD414CC-24AD-4E0C-A46E-00F06566C40E}" srcOrd="11" destOrd="0" presId="urn:microsoft.com/office/officeart/2016/7/layout/RepeatingBendingProcessNew"/>
    <dgm:cxn modelId="{767CDE19-EFED-48D6-91CC-2F697CFCE5D4}" type="presParOf" srcId="{FAD414CC-24AD-4E0C-A46E-00F06566C40E}" destId="{7F36D280-F931-43CA-A2AD-450433144D92}" srcOrd="0" destOrd="0" presId="urn:microsoft.com/office/officeart/2016/7/layout/RepeatingBendingProcessNew"/>
    <dgm:cxn modelId="{B2F0FDC4-FD49-48EB-830B-C3D069A0A89F}" type="presParOf" srcId="{9FE3FDC9-44AD-417D-8096-69D06875E377}" destId="{C8BBA275-B08B-4BE1-81D6-7F1FECDF4195}" srcOrd="12" destOrd="0" presId="urn:microsoft.com/office/officeart/2016/7/layout/RepeatingBendingProcessNew"/>
    <dgm:cxn modelId="{B0D0FEDB-95C4-4C2B-AC08-79CCE259D40F}" type="presParOf" srcId="{9FE3FDC9-44AD-417D-8096-69D06875E377}" destId="{AFC27953-298E-4AE1-BCE3-29831FBAA84A}" srcOrd="13" destOrd="0" presId="urn:microsoft.com/office/officeart/2016/7/layout/RepeatingBendingProcessNew"/>
    <dgm:cxn modelId="{63DE4DC7-8EBA-482E-8474-252EF73A2F54}" type="presParOf" srcId="{AFC27953-298E-4AE1-BCE3-29831FBAA84A}" destId="{EA3BF2AE-56EA-443F-925E-548BC7C2217B}" srcOrd="0" destOrd="0" presId="urn:microsoft.com/office/officeart/2016/7/layout/RepeatingBendingProcessNew"/>
    <dgm:cxn modelId="{C0DA7D71-4AAA-4D9C-8E03-923F2FBAFA99}" type="presParOf" srcId="{9FE3FDC9-44AD-417D-8096-69D06875E377}" destId="{CF4BA910-A2E7-44EC-B30E-828A98BC609B}" srcOrd="14" destOrd="0" presId="urn:microsoft.com/office/officeart/2016/7/layout/RepeatingBendingProcessNew"/>
    <dgm:cxn modelId="{8DE1555D-30FB-4364-A28B-5A4F789CDF33}" type="presParOf" srcId="{9FE3FDC9-44AD-417D-8096-69D06875E377}" destId="{301C6550-4A3E-4052-879B-4D133DC5E94A}" srcOrd="15" destOrd="0" presId="urn:microsoft.com/office/officeart/2016/7/layout/RepeatingBendingProcessNew"/>
    <dgm:cxn modelId="{E4E93123-8B57-498B-819B-26E3159DF2E4}" type="presParOf" srcId="{301C6550-4A3E-4052-879B-4D133DC5E94A}" destId="{5F93D2AB-C94A-4EA2-8BD6-ED63304C1D26}" srcOrd="0" destOrd="0" presId="urn:microsoft.com/office/officeart/2016/7/layout/RepeatingBendingProcessNew"/>
    <dgm:cxn modelId="{5FFFDE7E-6BF8-48D3-BE7E-0B87C4FDF6B6}" type="presParOf" srcId="{9FE3FDC9-44AD-417D-8096-69D06875E377}" destId="{F04332B7-F105-49CA-9C5E-60A7F4ACAD74}" srcOrd="16" destOrd="0" presId="urn:microsoft.com/office/officeart/2016/7/layout/RepeatingBendingProcessNew"/>
    <dgm:cxn modelId="{50195DE5-887B-4158-AC8F-C50AFD0E5C8A}" type="presParOf" srcId="{9FE3FDC9-44AD-417D-8096-69D06875E377}" destId="{5A538471-06ED-4A92-BEF0-D0B18E52AB43}" srcOrd="17" destOrd="0" presId="urn:microsoft.com/office/officeart/2016/7/layout/RepeatingBendingProcessNew"/>
    <dgm:cxn modelId="{E5AA3566-EC6A-4F22-8AAB-20155C1A564F}" type="presParOf" srcId="{5A538471-06ED-4A92-BEF0-D0B18E52AB43}" destId="{0E925778-11B6-4934-AAB6-6CCE260B554A}" srcOrd="0" destOrd="0" presId="urn:microsoft.com/office/officeart/2016/7/layout/RepeatingBendingProcessNew"/>
    <dgm:cxn modelId="{040F71A2-D7B4-4A03-AC20-33C0868ECC9C}" type="presParOf" srcId="{9FE3FDC9-44AD-417D-8096-69D06875E377}" destId="{9C683343-FBA2-44F3-8DB9-0CB81E7D1A4E}" srcOrd="18" destOrd="0" presId="urn:microsoft.com/office/officeart/2016/7/layout/RepeatingBendingProcessNew"/>
    <dgm:cxn modelId="{89C9D65C-9E4D-4572-A558-1BB9CC803C49}" type="presParOf" srcId="{9FE3FDC9-44AD-417D-8096-69D06875E377}" destId="{5A4D1174-293E-40F5-984A-C7FFE99F45C5}" srcOrd="19" destOrd="0" presId="urn:microsoft.com/office/officeart/2016/7/layout/RepeatingBendingProcessNew"/>
    <dgm:cxn modelId="{DC0B98FE-D5D6-4C21-A2AE-239422C1CCA1}" type="presParOf" srcId="{5A4D1174-293E-40F5-984A-C7FFE99F45C5}" destId="{3520D0DE-B9B4-4D8D-8E9D-4DC65926264D}" srcOrd="0" destOrd="0" presId="urn:microsoft.com/office/officeart/2016/7/layout/RepeatingBendingProcessNew"/>
    <dgm:cxn modelId="{0F586DF8-2934-476C-8360-6CF4B9A54902}" type="presParOf" srcId="{9FE3FDC9-44AD-417D-8096-69D06875E377}" destId="{214DDDA4-A885-4949-90F9-F305981F174D}" srcOrd="20" destOrd="0" presId="urn:microsoft.com/office/officeart/2016/7/layout/RepeatingBendingProcessNew"/>
    <dgm:cxn modelId="{285B0011-113E-4D93-835B-9171CEB67BC4}" type="presParOf" srcId="{9FE3FDC9-44AD-417D-8096-69D06875E377}" destId="{F5E78E32-79E3-4A2C-BD5C-C5CB3D6F46D6}" srcOrd="21" destOrd="0" presId="urn:microsoft.com/office/officeart/2016/7/layout/RepeatingBendingProcessNew"/>
    <dgm:cxn modelId="{F2E60C77-8E1A-4421-A1B7-9FBE5E11EA3D}" type="presParOf" srcId="{F5E78E32-79E3-4A2C-BD5C-C5CB3D6F46D6}" destId="{F780F168-A9D0-45C6-9537-B830F1BC9BCB}" srcOrd="0" destOrd="0" presId="urn:microsoft.com/office/officeart/2016/7/layout/RepeatingBendingProcessNew"/>
    <dgm:cxn modelId="{1544697F-B9D5-4FC8-B57D-B42D214A4ECE}" type="presParOf" srcId="{9FE3FDC9-44AD-417D-8096-69D06875E377}" destId="{1B2261F4-A5A9-46CD-83B7-5C609BEF7893}" srcOrd="22" destOrd="0" presId="urn:microsoft.com/office/officeart/2016/7/layout/RepeatingBendingProcessNew"/>
    <dgm:cxn modelId="{4687154B-9896-4D36-878D-BBB7D6443276}" type="presParOf" srcId="{9FE3FDC9-44AD-417D-8096-69D06875E377}" destId="{C441C58C-748F-4F1F-BB7D-86149F0C6907}" srcOrd="23" destOrd="0" presId="urn:microsoft.com/office/officeart/2016/7/layout/RepeatingBendingProcessNew"/>
    <dgm:cxn modelId="{32E32990-DA19-4D32-AD12-7DB0868FD3EE}" type="presParOf" srcId="{C441C58C-748F-4F1F-BB7D-86149F0C6907}" destId="{BC5C30F6-FD9E-492E-AEE6-9911600D54F8}" srcOrd="0" destOrd="0" presId="urn:microsoft.com/office/officeart/2016/7/layout/RepeatingBendingProcessNew"/>
    <dgm:cxn modelId="{D506DD22-9A5F-432E-9C46-C78040D143D8}" type="presParOf" srcId="{9FE3FDC9-44AD-417D-8096-69D06875E377}" destId="{2F48BFC8-037D-4F8F-B296-1D4BBF07928E}" srcOrd="24" destOrd="0" presId="urn:microsoft.com/office/officeart/2016/7/layout/RepeatingBendingProcessNew"/>
    <dgm:cxn modelId="{26ABA9AD-66A5-4718-8C2F-A1D87A73FF8A}" type="presParOf" srcId="{9FE3FDC9-44AD-417D-8096-69D06875E377}" destId="{E28D2F10-385D-49D2-A02B-0D2F6AD7E3E3}" srcOrd="25" destOrd="0" presId="urn:microsoft.com/office/officeart/2016/7/layout/RepeatingBendingProcessNew"/>
    <dgm:cxn modelId="{D9F638B2-FE23-4C87-826F-6F630B33D16F}" type="presParOf" srcId="{E28D2F10-385D-49D2-A02B-0D2F6AD7E3E3}" destId="{78A9E94A-06E4-4C69-A785-9638B16B2870}" srcOrd="0" destOrd="0" presId="urn:microsoft.com/office/officeart/2016/7/layout/RepeatingBendingProcessNew"/>
    <dgm:cxn modelId="{2242579B-0AA4-48ED-B006-E0CC7424BCDE}" type="presParOf" srcId="{9FE3FDC9-44AD-417D-8096-69D06875E377}" destId="{87A672AC-90BA-444F-AB35-E39BA8B06E44}" srcOrd="26" destOrd="0" presId="urn:microsoft.com/office/officeart/2016/7/layout/RepeatingBendingProcessNew"/>
    <dgm:cxn modelId="{D433E808-1182-4537-ACA3-F7FD19A118D9}" type="presParOf" srcId="{9FE3FDC9-44AD-417D-8096-69D06875E377}" destId="{72B8E126-6103-4391-9E71-B1F8E4A5E738}" srcOrd="27" destOrd="0" presId="urn:microsoft.com/office/officeart/2016/7/layout/RepeatingBendingProcessNew"/>
    <dgm:cxn modelId="{928D9BB4-A584-46C8-886A-452953E93EF7}" type="presParOf" srcId="{72B8E126-6103-4391-9E71-B1F8E4A5E738}" destId="{DC5B53FF-7CE3-44B8-990F-F6569CFFE917}" srcOrd="0" destOrd="0" presId="urn:microsoft.com/office/officeart/2016/7/layout/RepeatingBendingProcessNew"/>
    <dgm:cxn modelId="{083A55C0-BFE8-414D-956F-440BE5E4CD0A}" type="presParOf" srcId="{9FE3FDC9-44AD-417D-8096-69D06875E377}" destId="{7DFF86C2-1DF9-4B0A-9BA5-A97545717316}" srcOrd="28" destOrd="0" presId="urn:microsoft.com/office/officeart/2016/7/layout/RepeatingBendingProcessNew"/>
    <dgm:cxn modelId="{2234A12B-601A-4F57-9893-1775976AE030}" type="presParOf" srcId="{9FE3FDC9-44AD-417D-8096-69D06875E377}" destId="{C35E5F7E-3380-448E-98FF-D8AB0FCB348D}" srcOrd="29" destOrd="0" presId="urn:microsoft.com/office/officeart/2016/7/layout/RepeatingBendingProcessNew"/>
    <dgm:cxn modelId="{07A3CCEA-BBBF-42D7-9264-D7EB8D588F83}" type="presParOf" srcId="{C35E5F7E-3380-448E-98FF-D8AB0FCB348D}" destId="{172057FC-63CB-4305-B064-BB32B5BE96CD}" srcOrd="0" destOrd="0" presId="urn:microsoft.com/office/officeart/2016/7/layout/RepeatingBendingProcessNew"/>
    <dgm:cxn modelId="{D3FC66AA-24C6-43E8-B2D9-D7F7EEC3C256}" type="presParOf" srcId="{9FE3FDC9-44AD-417D-8096-69D06875E377}" destId="{10FBAC5A-469D-4E97-8892-684C6FC3477B}" srcOrd="30" destOrd="0" presId="urn:microsoft.com/office/officeart/2016/7/layout/RepeatingBendingProcessNew"/>
    <dgm:cxn modelId="{E2262E59-877C-4494-A884-10EF6C23C5D0}" type="presParOf" srcId="{9FE3FDC9-44AD-417D-8096-69D06875E377}" destId="{98BE2919-BB48-46C4-B784-8424E944FE48}" srcOrd="31" destOrd="0" presId="urn:microsoft.com/office/officeart/2016/7/layout/RepeatingBendingProcessNew"/>
    <dgm:cxn modelId="{F4BDA628-A111-411C-9912-93F8EAB84E07}" type="presParOf" srcId="{98BE2919-BB48-46C4-B784-8424E944FE48}" destId="{24EA088E-3A25-4EF2-A081-52AA7D2A8097}" srcOrd="0" destOrd="0" presId="urn:microsoft.com/office/officeart/2016/7/layout/RepeatingBendingProcessNew"/>
    <dgm:cxn modelId="{617BCA18-A2E9-431D-B91C-DA6F7B17A97A}" type="presParOf" srcId="{9FE3FDC9-44AD-417D-8096-69D06875E377}" destId="{5D961FDD-3154-4C5B-A35B-6C65673723C2}" srcOrd="32" destOrd="0" presId="urn:microsoft.com/office/officeart/2016/7/layout/RepeatingBendingProcessNew"/>
    <dgm:cxn modelId="{DC1E6E74-04BD-4C2F-AD41-5AAA8D5EB144}" type="presParOf" srcId="{9FE3FDC9-44AD-417D-8096-69D06875E377}" destId="{E619F3B4-227D-438E-A5F4-418C0A62BF85}" srcOrd="33" destOrd="0" presId="urn:microsoft.com/office/officeart/2016/7/layout/RepeatingBendingProcessNew"/>
    <dgm:cxn modelId="{08286E0A-DBE5-48DA-8EE8-84EB3FC4DBC6}" type="presParOf" srcId="{E619F3B4-227D-438E-A5F4-418C0A62BF85}" destId="{1C5B7059-A658-4787-B5D5-97EB5DFD8FE8}" srcOrd="0" destOrd="0" presId="urn:microsoft.com/office/officeart/2016/7/layout/RepeatingBendingProcessNew"/>
    <dgm:cxn modelId="{018FCB1A-CD73-4229-9508-C59AADEADB03}" type="presParOf" srcId="{9FE3FDC9-44AD-417D-8096-69D06875E377}" destId="{B41E87FA-9846-41A3-876D-8E8F231455E6}" srcOrd="34" destOrd="0" presId="urn:microsoft.com/office/officeart/2016/7/layout/RepeatingBendingProcessNew"/>
    <dgm:cxn modelId="{659786E1-BAB5-4B20-8545-16F49C17AA5C}" type="presParOf" srcId="{9FE3FDC9-44AD-417D-8096-69D06875E377}" destId="{E6FCC385-30F1-4497-81F6-498FFF903CA9}" srcOrd="35" destOrd="0" presId="urn:microsoft.com/office/officeart/2016/7/layout/RepeatingBendingProcessNew"/>
    <dgm:cxn modelId="{F1F331FC-F199-41F4-8D6C-81F3BBBDE9A2}" type="presParOf" srcId="{E6FCC385-30F1-4497-81F6-498FFF903CA9}" destId="{6DD920A9-4D24-4F2A-B2A6-1FF234F84F88}" srcOrd="0" destOrd="0" presId="urn:microsoft.com/office/officeart/2016/7/layout/RepeatingBendingProcessNew"/>
    <dgm:cxn modelId="{360EAE3D-F495-48F7-B125-516F7CF2DDD8}" type="presParOf" srcId="{9FE3FDC9-44AD-417D-8096-69D06875E377}" destId="{1759ADCF-5AB4-4213-836F-EE778CA212B9}" srcOrd="36" destOrd="0" presId="urn:microsoft.com/office/officeart/2016/7/layout/RepeatingBendingProcessNew"/>
    <dgm:cxn modelId="{4BAF2B13-5A0B-43FD-94BD-3850972A15CF}" type="presParOf" srcId="{9FE3FDC9-44AD-417D-8096-69D06875E377}" destId="{49B1BE7B-A0CB-42F0-BB07-803E206E6D59}" srcOrd="37" destOrd="0" presId="urn:microsoft.com/office/officeart/2016/7/layout/RepeatingBendingProcessNew"/>
    <dgm:cxn modelId="{8FAD7ED9-B120-4593-8255-ABE249D02A47}" type="presParOf" srcId="{49B1BE7B-A0CB-42F0-BB07-803E206E6D59}" destId="{64E8F05F-D12D-4517-BEFF-3EE5028C0556}" srcOrd="0" destOrd="0" presId="urn:microsoft.com/office/officeart/2016/7/layout/RepeatingBendingProcessNew"/>
    <dgm:cxn modelId="{6C43A8D6-8DF7-4EAA-A4E2-62B87659086D}" type="presParOf" srcId="{9FE3FDC9-44AD-417D-8096-69D06875E377}" destId="{DB6C8FD9-8E1E-4EDD-AE94-B846FA933422}" srcOrd="3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71796-26C1-403A-AEF0-4B7794C8BF4A}">
      <dsp:nvSpPr>
        <dsp:cNvPr id="0" name=""/>
        <dsp:cNvSpPr/>
      </dsp:nvSpPr>
      <dsp:spPr>
        <a:xfrm>
          <a:off x="789616" y="1417234"/>
          <a:ext cx="974292" cy="974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570DE-B96F-4137-841E-1F211B410489}">
      <dsp:nvSpPr>
        <dsp:cNvPr id="0" name=""/>
        <dsp:cNvSpPr/>
      </dsp:nvSpPr>
      <dsp:spPr>
        <a:xfrm>
          <a:off x="194215" y="285273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Understand problem statement and source data.</a:t>
          </a:r>
          <a:endParaRPr lang="en-US" sz="1500" kern="1200"/>
        </a:p>
      </dsp:txBody>
      <dsp:txXfrm>
        <a:off x="194215" y="2852730"/>
        <a:ext cx="2165093" cy="720000"/>
      </dsp:txXfrm>
    </dsp:sp>
    <dsp:sp modelId="{407A8A6E-E078-46F6-8CB6-4F1E501A2AA0}">
      <dsp:nvSpPr>
        <dsp:cNvPr id="0" name=""/>
        <dsp:cNvSpPr/>
      </dsp:nvSpPr>
      <dsp:spPr>
        <a:xfrm>
          <a:off x="3333601" y="1417234"/>
          <a:ext cx="974292" cy="974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BC703-D432-4758-8FB0-887DB07D5BCE}">
      <dsp:nvSpPr>
        <dsp:cNvPr id="0" name=""/>
        <dsp:cNvSpPr/>
      </dsp:nvSpPr>
      <dsp:spPr>
        <a:xfrm>
          <a:off x="2738200" y="285273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Data cleaning and DAX queries.</a:t>
          </a:r>
          <a:endParaRPr lang="en-US" sz="1500" kern="1200"/>
        </a:p>
      </dsp:txBody>
      <dsp:txXfrm>
        <a:off x="2738200" y="2852730"/>
        <a:ext cx="2165093" cy="720000"/>
      </dsp:txXfrm>
    </dsp:sp>
    <dsp:sp modelId="{4ED6B097-A86A-4F95-A09B-5009A3FB52E5}">
      <dsp:nvSpPr>
        <dsp:cNvPr id="0" name=""/>
        <dsp:cNvSpPr/>
      </dsp:nvSpPr>
      <dsp:spPr>
        <a:xfrm>
          <a:off x="5877586" y="1417234"/>
          <a:ext cx="974292" cy="974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FD65C4-81AA-44F0-A537-56AB30180AAC}">
      <dsp:nvSpPr>
        <dsp:cNvPr id="0" name=""/>
        <dsp:cNvSpPr/>
      </dsp:nvSpPr>
      <dsp:spPr>
        <a:xfrm>
          <a:off x="5282185" y="285273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Create Pivote tables.</a:t>
          </a:r>
          <a:endParaRPr lang="en-US" sz="1500" kern="1200"/>
        </a:p>
      </dsp:txBody>
      <dsp:txXfrm>
        <a:off x="5282185" y="2852730"/>
        <a:ext cx="2165093" cy="720000"/>
      </dsp:txXfrm>
    </dsp:sp>
    <dsp:sp modelId="{87983541-81BF-4BB4-8D52-D611B361AA5C}">
      <dsp:nvSpPr>
        <dsp:cNvPr id="0" name=""/>
        <dsp:cNvSpPr/>
      </dsp:nvSpPr>
      <dsp:spPr>
        <a:xfrm>
          <a:off x="789616" y="4114004"/>
          <a:ext cx="974292" cy="9742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24EB9-5F71-4984-B98B-E436B1F63580}">
      <dsp:nvSpPr>
        <dsp:cNvPr id="0" name=""/>
        <dsp:cNvSpPr/>
      </dsp:nvSpPr>
      <dsp:spPr>
        <a:xfrm>
          <a:off x="194215" y="554950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Identifying KPI’s and Creating .</a:t>
          </a:r>
          <a:endParaRPr lang="en-US" sz="1500" kern="1200"/>
        </a:p>
      </dsp:txBody>
      <dsp:txXfrm>
        <a:off x="194215" y="5549500"/>
        <a:ext cx="2165093" cy="720000"/>
      </dsp:txXfrm>
    </dsp:sp>
    <dsp:sp modelId="{16A43E47-C560-406F-B5DE-AF0D5DB705C8}">
      <dsp:nvSpPr>
        <dsp:cNvPr id="0" name=""/>
        <dsp:cNvSpPr/>
      </dsp:nvSpPr>
      <dsp:spPr>
        <a:xfrm>
          <a:off x="3333601" y="4114004"/>
          <a:ext cx="974292" cy="9742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1CCE0-A06D-4881-8108-22E073BDDA93}">
      <dsp:nvSpPr>
        <dsp:cNvPr id="0" name=""/>
        <dsp:cNvSpPr/>
      </dsp:nvSpPr>
      <dsp:spPr>
        <a:xfrm>
          <a:off x="2738200" y="554950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Creating  adding various charts and slicers.</a:t>
          </a:r>
          <a:endParaRPr lang="en-US" sz="1500" kern="1200"/>
        </a:p>
      </dsp:txBody>
      <dsp:txXfrm>
        <a:off x="2738200" y="5549500"/>
        <a:ext cx="2165093" cy="720000"/>
      </dsp:txXfrm>
    </dsp:sp>
    <dsp:sp modelId="{A74191FA-0AA9-4FFA-84C4-289923A4CF8C}">
      <dsp:nvSpPr>
        <dsp:cNvPr id="0" name=""/>
        <dsp:cNvSpPr/>
      </dsp:nvSpPr>
      <dsp:spPr>
        <a:xfrm>
          <a:off x="5877586" y="4114004"/>
          <a:ext cx="974292" cy="9742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DCF928-6682-45D4-ADE7-B1CF835FCCEB}">
      <dsp:nvSpPr>
        <dsp:cNvPr id="0" name=""/>
        <dsp:cNvSpPr/>
      </dsp:nvSpPr>
      <dsp:spPr>
        <a:xfrm>
          <a:off x="5282185" y="5549500"/>
          <a:ext cx="2165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Generating insights and recommendations. </a:t>
          </a:r>
          <a:endParaRPr lang="en-US" sz="1500" kern="1200"/>
        </a:p>
      </dsp:txBody>
      <dsp:txXfrm>
        <a:off x="5282185" y="5549500"/>
        <a:ext cx="216509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1C53D-0C37-4AC1-A669-EF8E762CA335}">
      <dsp:nvSpPr>
        <dsp:cNvPr id="0" name=""/>
        <dsp:cNvSpPr/>
      </dsp:nvSpPr>
      <dsp:spPr>
        <a:xfrm>
          <a:off x="1960324" y="463938"/>
          <a:ext cx="357696" cy="91440"/>
        </a:xfrm>
        <a:custGeom>
          <a:avLst/>
          <a:gdLst/>
          <a:ahLst/>
          <a:cxnLst/>
          <a:rect l="0" t="0" r="0" b="0"/>
          <a:pathLst>
            <a:path>
              <a:moveTo>
                <a:pt x="0" y="45720"/>
              </a:moveTo>
              <a:lnTo>
                <a:pt x="3576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9465" y="507717"/>
        <a:ext cx="19414" cy="3882"/>
      </dsp:txXfrm>
    </dsp:sp>
    <dsp:sp modelId="{B6521DD5-0EBE-4FB6-8A3B-C8411345141A}">
      <dsp:nvSpPr>
        <dsp:cNvPr id="0" name=""/>
        <dsp:cNvSpPr/>
      </dsp:nvSpPr>
      <dsp:spPr>
        <a:xfrm>
          <a:off x="273877" y="3184"/>
          <a:ext cx="1688246" cy="10129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Loan ID: Unique identifier for each loan </a:t>
          </a:r>
          <a:endParaRPr lang="en-US" sz="1500" kern="1200"/>
        </a:p>
      </dsp:txBody>
      <dsp:txXfrm>
        <a:off x="273877" y="3184"/>
        <a:ext cx="1688246" cy="1012948"/>
      </dsp:txXfrm>
    </dsp:sp>
    <dsp:sp modelId="{41C96826-2C2D-4A68-A9AE-D6668151C7FF}">
      <dsp:nvSpPr>
        <dsp:cNvPr id="0" name=""/>
        <dsp:cNvSpPr/>
      </dsp:nvSpPr>
      <dsp:spPr>
        <a:xfrm>
          <a:off x="4036868" y="463938"/>
          <a:ext cx="357696" cy="91440"/>
        </a:xfrm>
        <a:custGeom>
          <a:avLst/>
          <a:gdLst/>
          <a:ahLst/>
          <a:cxnLst/>
          <a:rect l="0" t="0" r="0" b="0"/>
          <a:pathLst>
            <a:path>
              <a:moveTo>
                <a:pt x="0" y="45720"/>
              </a:moveTo>
              <a:lnTo>
                <a:pt x="35769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6009" y="507717"/>
        <a:ext cx="19414" cy="3882"/>
      </dsp:txXfrm>
    </dsp:sp>
    <dsp:sp modelId="{225A206A-B074-4684-A05A-3F0C708598D0}">
      <dsp:nvSpPr>
        <dsp:cNvPr id="0" name=""/>
        <dsp:cNvSpPr/>
      </dsp:nvSpPr>
      <dsp:spPr>
        <a:xfrm>
          <a:off x="2350421" y="3184"/>
          <a:ext cx="1688246" cy="10129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Address State: Borrower's location </a:t>
          </a:r>
          <a:endParaRPr lang="en-US" sz="1500" kern="1200"/>
        </a:p>
      </dsp:txBody>
      <dsp:txXfrm>
        <a:off x="2350421" y="3184"/>
        <a:ext cx="1688246" cy="1012948"/>
      </dsp:txXfrm>
    </dsp:sp>
    <dsp:sp modelId="{1C620028-B35D-4C52-A625-559C3B84EBDA}">
      <dsp:nvSpPr>
        <dsp:cNvPr id="0" name=""/>
        <dsp:cNvSpPr/>
      </dsp:nvSpPr>
      <dsp:spPr>
        <a:xfrm>
          <a:off x="6113411" y="463938"/>
          <a:ext cx="357696" cy="91440"/>
        </a:xfrm>
        <a:custGeom>
          <a:avLst/>
          <a:gdLst/>
          <a:ahLst/>
          <a:cxnLst/>
          <a:rect l="0" t="0" r="0" b="0"/>
          <a:pathLst>
            <a:path>
              <a:moveTo>
                <a:pt x="0" y="45720"/>
              </a:moveTo>
              <a:lnTo>
                <a:pt x="3576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2552" y="507717"/>
        <a:ext cx="19414" cy="3882"/>
      </dsp:txXfrm>
    </dsp:sp>
    <dsp:sp modelId="{9B844185-CD55-41B7-A662-9577BADDFDA9}">
      <dsp:nvSpPr>
        <dsp:cNvPr id="0" name=""/>
        <dsp:cNvSpPr/>
      </dsp:nvSpPr>
      <dsp:spPr>
        <a:xfrm>
          <a:off x="4426964" y="3184"/>
          <a:ext cx="1688246" cy="1012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Employee Length: Duration of employment </a:t>
          </a:r>
          <a:endParaRPr lang="en-US" sz="1500" kern="1200"/>
        </a:p>
      </dsp:txBody>
      <dsp:txXfrm>
        <a:off x="4426964" y="3184"/>
        <a:ext cx="1688246" cy="1012948"/>
      </dsp:txXfrm>
    </dsp:sp>
    <dsp:sp modelId="{6B824BF0-731B-4932-8151-CE4BD40BD6AD}">
      <dsp:nvSpPr>
        <dsp:cNvPr id="0" name=""/>
        <dsp:cNvSpPr/>
      </dsp:nvSpPr>
      <dsp:spPr>
        <a:xfrm>
          <a:off x="8189955" y="463938"/>
          <a:ext cx="357696" cy="91440"/>
        </a:xfrm>
        <a:custGeom>
          <a:avLst/>
          <a:gdLst/>
          <a:ahLst/>
          <a:cxnLst/>
          <a:rect l="0" t="0" r="0" b="0"/>
          <a:pathLst>
            <a:path>
              <a:moveTo>
                <a:pt x="0" y="45720"/>
              </a:moveTo>
              <a:lnTo>
                <a:pt x="3576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59096" y="507717"/>
        <a:ext cx="19414" cy="3882"/>
      </dsp:txXfrm>
    </dsp:sp>
    <dsp:sp modelId="{65B0B42C-9319-469E-BB2D-F07AB8141466}">
      <dsp:nvSpPr>
        <dsp:cNvPr id="0" name=""/>
        <dsp:cNvSpPr/>
      </dsp:nvSpPr>
      <dsp:spPr>
        <a:xfrm>
          <a:off x="6503508" y="3184"/>
          <a:ext cx="1688246" cy="10129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Employee Title: Borrower's job title </a:t>
          </a:r>
          <a:endParaRPr lang="en-US" sz="1500" kern="1200"/>
        </a:p>
      </dsp:txBody>
      <dsp:txXfrm>
        <a:off x="6503508" y="3184"/>
        <a:ext cx="1688246" cy="1012948"/>
      </dsp:txXfrm>
    </dsp:sp>
    <dsp:sp modelId="{460994F2-49EF-472C-B1BB-D407B3152AB8}">
      <dsp:nvSpPr>
        <dsp:cNvPr id="0" name=""/>
        <dsp:cNvSpPr/>
      </dsp:nvSpPr>
      <dsp:spPr>
        <a:xfrm>
          <a:off x="10266498" y="463938"/>
          <a:ext cx="357696" cy="91440"/>
        </a:xfrm>
        <a:custGeom>
          <a:avLst/>
          <a:gdLst/>
          <a:ahLst/>
          <a:cxnLst/>
          <a:rect l="0" t="0" r="0" b="0"/>
          <a:pathLst>
            <a:path>
              <a:moveTo>
                <a:pt x="0" y="45720"/>
              </a:moveTo>
              <a:lnTo>
                <a:pt x="35769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35639" y="507717"/>
        <a:ext cx="19414" cy="3882"/>
      </dsp:txXfrm>
    </dsp:sp>
    <dsp:sp modelId="{18C735B3-EFC6-4C67-ADE4-07C6E5B83304}">
      <dsp:nvSpPr>
        <dsp:cNvPr id="0" name=""/>
        <dsp:cNvSpPr/>
      </dsp:nvSpPr>
      <dsp:spPr>
        <a:xfrm>
          <a:off x="8580051" y="3184"/>
          <a:ext cx="1688246" cy="10129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Grade: Risk classification of loan </a:t>
          </a:r>
          <a:endParaRPr lang="en-US" sz="1500" kern="1200"/>
        </a:p>
      </dsp:txBody>
      <dsp:txXfrm>
        <a:off x="8580051" y="3184"/>
        <a:ext cx="1688246" cy="1012948"/>
      </dsp:txXfrm>
    </dsp:sp>
    <dsp:sp modelId="{FAD414CC-24AD-4E0C-A46E-00F06566C40E}">
      <dsp:nvSpPr>
        <dsp:cNvPr id="0" name=""/>
        <dsp:cNvSpPr/>
      </dsp:nvSpPr>
      <dsp:spPr>
        <a:xfrm>
          <a:off x="1118001" y="1014332"/>
          <a:ext cx="10382717" cy="357696"/>
        </a:xfrm>
        <a:custGeom>
          <a:avLst/>
          <a:gdLst/>
          <a:ahLst/>
          <a:cxnLst/>
          <a:rect l="0" t="0" r="0" b="0"/>
          <a:pathLst>
            <a:path>
              <a:moveTo>
                <a:pt x="10382717" y="0"/>
              </a:moveTo>
              <a:lnTo>
                <a:pt x="10382717" y="195948"/>
              </a:lnTo>
              <a:lnTo>
                <a:pt x="0" y="195948"/>
              </a:lnTo>
              <a:lnTo>
                <a:pt x="0" y="35769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49610" y="1191239"/>
        <a:ext cx="519498" cy="3882"/>
      </dsp:txXfrm>
    </dsp:sp>
    <dsp:sp modelId="{A31C9608-9610-43B1-B2C6-6708331E555E}">
      <dsp:nvSpPr>
        <dsp:cNvPr id="0" name=""/>
        <dsp:cNvSpPr/>
      </dsp:nvSpPr>
      <dsp:spPr>
        <a:xfrm>
          <a:off x="10656595" y="3184"/>
          <a:ext cx="1688246" cy="10129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Sub Grade: Refined risk assessment </a:t>
          </a:r>
          <a:endParaRPr lang="en-US" sz="1500" kern="1200"/>
        </a:p>
      </dsp:txBody>
      <dsp:txXfrm>
        <a:off x="10656595" y="3184"/>
        <a:ext cx="1688246" cy="1012948"/>
      </dsp:txXfrm>
    </dsp:sp>
    <dsp:sp modelId="{AFC27953-298E-4AE1-BCE3-29831FBAA84A}">
      <dsp:nvSpPr>
        <dsp:cNvPr id="0" name=""/>
        <dsp:cNvSpPr/>
      </dsp:nvSpPr>
      <dsp:spPr>
        <a:xfrm>
          <a:off x="1960324" y="1865183"/>
          <a:ext cx="357696" cy="91440"/>
        </a:xfrm>
        <a:custGeom>
          <a:avLst/>
          <a:gdLst/>
          <a:ahLst/>
          <a:cxnLst/>
          <a:rect l="0" t="0" r="0" b="0"/>
          <a:pathLst>
            <a:path>
              <a:moveTo>
                <a:pt x="0" y="45720"/>
              </a:moveTo>
              <a:lnTo>
                <a:pt x="35769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9465" y="1908962"/>
        <a:ext cx="19414" cy="3882"/>
      </dsp:txXfrm>
    </dsp:sp>
    <dsp:sp modelId="{C8BBA275-B08B-4BE1-81D6-7F1FECDF4195}">
      <dsp:nvSpPr>
        <dsp:cNvPr id="0" name=""/>
        <dsp:cNvSpPr/>
      </dsp:nvSpPr>
      <dsp:spPr>
        <a:xfrm>
          <a:off x="273877" y="1404429"/>
          <a:ext cx="1688246" cy="10129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Home Ownership: Borrower's housing status </a:t>
          </a:r>
          <a:endParaRPr lang="en-US" sz="1500" kern="1200"/>
        </a:p>
      </dsp:txBody>
      <dsp:txXfrm>
        <a:off x="273877" y="1404429"/>
        <a:ext cx="1688246" cy="1012948"/>
      </dsp:txXfrm>
    </dsp:sp>
    <dsp:sp modelId="{301C6550-4A3E-4052-879B-4D133DC5E94A}">
      <dsp:nvSpPr>
        <dsp:cNvPr id="0" name=""/>
        <dsp:cNvSpPr/>
      </dsp:nvSpPr>
      <dsp:spPr>
        <a:xfrm>
          <a:off x="4036868" y="1865183"/>
          <a:ext cx="357696" cy="91440"/>
        </a:xfrm>
        <a:custGeom>
          <a:avLst/>
          <a:gdLst/>
          <a:ahLst/>
          <a:cxnLst/>
          <a:rect l="0" t="0" r="0" b="0"/>
          <a:pathLst>
            <a:path>
              <a:moveTo>
                <a:pt x="0" y="45720"/>
              </a:moveTo>
              <a:lnTo>
                <a:pt x="3576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6009" y="1908962"/>
        <a:ext cx="19414" cy="3882"/>
      </dsp:txXfrm>
    </dsp:sp>
    <dsp:sp modelId="{CF4BA910-A2E7-44EC-B30E-828A98BC609B}">
      <dsp:nvSpPr>
        <dsp:cNvPr id="0" name=""/>
        <dsp:cNvSpPr/>
      </dsp:nvSpPr>
      <dsp:spPr>
        <a:xfrm>
          <a:off x="2350421" y="1404429"/>
          <a:ext cx="1688246" cy="1012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Issue Date: Loan origination date </a:t>
          </a:r>
          <a:endParaRPr lang="en-US" sz="1500" kern="1200"/>
        </a:p>
      </dsp:txBody>
      <dsp:txXfrm>
        <a:off x="2350421" y="1404429"/>
        <a:ext cx="1688246" cy="1012948"/>
      </dsp:txXfrm>
    </dsp:sp>
    <dsp:sp modelId="{5A538471-06ED-4A92-BEF0-D0B18E52AB43}">
      <dsp:nvSpPr>
        <dsp:cNvPr id="0" name=""/>
        <dsp:cNvSpPr/>
      </dsp:nvSpPr>
      <dsp:spPr>
        <a:xfrm>
          <a:off x="6113411" y="1865183"/>
          <a:ext cx="357696" cy="91440"/>
        </a:xfrm>
        <a:custGeom>
          <a:avLst/>
          <a:gdLst/>
          <a:ahLst/>
          <a:cxnLst/>
          <a:rect l="0" t="0" r="0" b="0"/>
          <a:pathLst>
            <a:path>
              <a:moveTo>
                <a:pt x="0" y="45720"/>
              </a:moveTo>
              <a:lnTo>
                <a:pt x="3576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2552" y="1908962"/>
        <a:ext cx="19414" cy="3882"/>
      </dsp:txXfrm>
    </dsp:sp>
    <dsp:sp modelId="{F04332B7-F105-49CA-9C5E-60A7F4ACAD74}">
      <dsp:nvSpPr>
        <dsp:cNvPr id="0" name=""/>
        <dsp:cNvSpPr/>
      </dsp:nvSpPr>
      <dsp:spPr>
        <a:xfrm>
          <a:off x="4426964" y="1404429"/>
          <a:ext cx="1688246" cy="10129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Last Credit Pull Date: Most recent credit check </a:t>
          </a:r>
          <a:endParaRPr lang="en-US" sz="1500" kern="1200"/>
        </a:p>
      </dsp:txBody>
      <dsp:txXfrm>
        <a:off x="4426964" y="1404429"/>
        <a:ext cx="1688246" cy="1012948"/>
      </dsp:txXfrm>
    </dsp:sp>
    <dsp:sp modelId="{5A4D1174-293E-40F5-984A-C7FFE99F45C5}">
      <dsp:nvSpPr>
        <dsp:cNvPr id="0" name=""/>
        <dsp:cNvSpPr/>
      </dsp:nvSpPr>
      <dsp:spPr>
        <a:xfrm>
          <a:off x="8189955" y="1865183"/>
          <a:ext cx="357696" cy="91440"/>
        </a:xfrm>
        <a:custGeom>
          <a:avLst/>
          <a:gdLst/>
          <a:ahLst/>
          <a:cxnLst/>
          <a:rect l="0" t="0" r="0" b="0"/>
          <a:pathLst>
            <a:path>
              <a:moveTo>
                <a:pt x="0" y="45720"/>
              </a:moveTo>
              <a:lnTo>
                <a:pt x="35769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59096" y="1908962"/>
        <a:ext cx="19414" cy="3882"/>
      </dsp:txXfrm>
    </dsp:sp>
    <dsp:sp modelId="{9C683343-FBA2-44F3-8DB9-0CB81E7D1A4E}">
      <dsp:nvSpPr>
        <dsp:cNvPr id="0" name=""/>
        <dsp:cNvSpPr/>
      </dsp:nvSpPr>
      <dsp:spPr>
        <a:xfrm>
          <a:off x="6503508" y="1404429"/>
          <a:ext cx="1688246" cy="10129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Last Payment Date: Most recent payment received </a:t>
          </a:r>
          <a:endParaRPr lang="en-US" sz="1500" kern="1200"/>
        </a:p>
      </dsp:txBody>
      <dsp:txXfrm>
        <a:off x="6503508" y="1404429"/>
        <a:ext cx="1688246" cy="1012948"/>
      </dsp:txXfrm>
    </dsp:sp>
    <dsp:sp modelId="{F5E78E32-79E3-4A2C-BD5C-C5CB3D6F46D6}">
      <dsp:nvSpPr>
        <dsp:cNvPr id="0" name=""/>
        <dsp:cNvSpPr/>
      </dsp:nvSpPr>
      <dsp:spPr>
        <a:xfrm>
          <a:off x="10266498" y="1865183"/>
          <a:ext cx="357696" cy="91440"/>
        </a:xfrm>
        <a:custGeom>
          <a:avLst/>
          <a:gdLst/>
          <a:ahLst/>
          <a:cxnLst/>
          <a:rect l="0" t="0" r="0" b="0"/>
          <a:pathLst>
            <a:path>
              <a:moveTo>
                <a:pt x="0" y="45720"/>
              </a:moveTo>
              <a:lnTo>
                <a:pt x="3576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35639" y="1908962"/>
        <a:ext cx="19414" cy="3882"/>
      </dsp:txXfrm>
    </dsp:sp>
    <dsp:sp modelId="{214DDDA4-A885-4949-90F9-F305981F174D}">
      <dsp:nvSpPr>
        <dsp:cNvPr id="0" name=""/>
        <dsp:cNvSpPr/>
      </dsp:nvSpPr>
      <dsp:spPr>
        <a:xfrm>
          <a:off x="8580051" y="1404429"/>
          <a:ext cx="1688246" cy="10129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Loan Status: Current state of the loan </a:t>
          </a:r>
          <a:endParaRPr lang="en-US" sz="1500" kern="1200"/>
        </a:p>
      </dsp:txBody>
      <dsp:txXfrm>
        <a:off x="8580051" y="1404429"/>
        <a:ext cx="1688246" cy="1012948"/>
      </dsp:txXfrm>
    </dsp:sp>
    <dsp:sp modelId="{C441C58C-748F-4F1F-BB7D-86149F0C6907}">
      <dsp:nvSpPr>
        <dsp:cNvPr id="0" name=""/>
        <dsp:cNvSpPr/>
      </dsp:nvSpPr>
      <dsp:spPr>
        <a:xfrm>
          <a:off x="1118001" y="2415577"/>
          <a:ext cx="10382717" cy="357696"/>
        </a:xfrm>
        <a:custGeom>
          <a:avLst/>
          <a:gdLst/>
          <a:ahLst/>
          <a:cxnLst/>
          <a:rect l="0" t="0" r="0" b="0"/>
          <a:pathLst>
            <a:path>
              <a:moveTo>
                <a:pt x="10382717" y="0"/>
              </a:moveTo>
              <a:lnTo>
                <a:pt x="10382717" y="195948"/>
              </a:lnTo>
              <a:lnTo>
                <a:pt x="0" y="195948"/>
              </a:lnTo>
              <a:lnTo>
                <a:pt x="0" y="35769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49610" y="2592484"/>
        <a:ext cx="519498" cy="3882"/>
      </dsp:txXfrm>
    </dsp:sp>
    <dsp:sp modelId="{1B2261F4-A5A9-46CD-83B7-5C609BEF7893}">
      <dsp:nvSpPr>
        <dsp:cNvPr id="0" name=""/>
        <dsp:cNvSpPr/>
      </dsp:nvSpPr>
      <dsp:spPr>
        <a:xfrm>
          <a:off x="10656595" y="1404429"/>
          <a:ext cx="1688246" cy="10129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Next Payment Date: Estimated next payment </a:t>
          </a:r>
          <a:endParaRPr lang="en-US" sz="1500" kern="1200"/>
        </a:p>
      </dsp:txBody>
      <dsp:txXfrm>
        <a:off x="10656595" y="1404429"/>
        <a:ext cx="1688246" cy="1012948"/>
      </dsp:txXfrm>
    </dsp:sp>
    <dsp:sp modelId="{E28D2F10-385D-49D2-A02B-0D2F6AD7E3E3}">
      <dsp:nvSpPr>
        <dsp:cNvPr id="0" name=""/>
        <dsp:cNvSpPr/>
      </dsp:nvSpPr>
      <dsp:spPr>
        <a:xfrm>
          <a:off x="1960324" y="3266428"/>
          <a:ext cx="357696" cy="91440"/>
        </a:xfrm>
        <a:custGeom>
          <a:avLst/>
          <a:gdLst/>
          <a:ahLst/>
          <a:cxnLst/>
          <a:rect l="0" t="0" r="0" b="0"/>
          <a:pathLst>
            <a:path>
              <a:moveTo>
                <a:pt x="0" y="45720"/>
              </a:moveTo>
              <a:lnTo>
                <a:pt x="3576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9465" y="3310206"/>
        <a:ext cx="19414" cy="3882"/>
      </dsp:txXfrm>
    </dsp:sp>
    <dsp:sp modelId="{2F48BFC8-037D-4F8F-B296-1D4BBF07928E}">
      <dsp:nvSpPr>
        <dsp:cNvPr id="0" name=""/>
        <dsp:cNvSpPr/>
      </dsp:nvSpPr>
      <dsp:spPr>
        <a:xfrm>
          <a:off x="273877" y="2805674"/>
          <a:ext cx="1688246" cy="1012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Purpose: Reason for the loan </a:t>
          </a:r>
          <a:endParaRPr lang="en-US" sz="1500" kern="1200"/>
        </a:p>
      </dsp:txBody>
      <dsp:txXfrm>
        <a:off x="273877" y="2805674"/>
        <a:ext cx="1688246" cy="1012948"/>
      </dsp:txXfrm>
    </dsp:sp>
    <dsp:sp modelId="{72B8E126-6103-4391-9E71-B1F8E4A5E738}">
      <dsp:nvSpPr>
        <dsp:cNvPr id="0" name=""/>
        <dsp:cNvSpPr/>
      </dsp:nvSpPr>
      <dsp:spPr>
        <a:xfrm>
          <a:off x="4036868" y="3266428"/>
          <a:ext cx="357696" cy="91440"/>
        </a:xfrm>
        <a:custGeom>
          <a:avLst/>
          <a:gdLst/>
          <a:ahLst/>
          <a:cxnLst/>
          <a:rect l="0" t="0" r="0" b="0"/>
          <a:pathLst>
            <a:path>
              <a:moveTo>
                <a:pt x="0" y="45720"/>
              </a:moveTo>
              <a:lnTo>
                <a:pt x="3576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6009" y="3310206"/>
        <a:ext cx="19414" cy="3882"/>
      </dsp:txXfrm>
    </dsp:sp>
    <dsp:sp modelId="{87A672AC-90BA-444F-AB35-E39BA8B06E44}">
      <dsp:nvSpPr>
        <dsp:cNvPr id="0" name=""/>
        <dsp:cNvSpPr/>
      </dsp:nvSpPr>
      <dsp:spPr>
        <a:xfrm>
          <a:off x="2350421" y="2805674"/>
          <a:ext cx="1688246" cy="10129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Term: Duration of the loan in months </a:t>
          </a:r>
          <a:endParaRPr lang="en-US" sz="1500" kern="1200"/>
        </a:p>
      </dsp:txBody>
      <dsp:txXfrm>
        <a:off x="2350421" y="2805674"/>
        <a:ext cx="1688246" cy="1012948"/>
      </dsp:txXfrm>
    </dsp:sp>
    <dsp:sp modelId="{C35E5F7E-3380-448E-98FF-D8AB0FCB348D}">
      <dsp:nvSpPr>
        <dsp:cNvPr id="0" name=""/>
        <dsp:cNvSpPr/>
      </dsp:nvSpPr>
      <dsp:spPr>
        <a:xfrm>
          <a:off x="6113411" y="3266428"/>
          <a:ext cx="357696" cy="91440"/>
        </a:xfrm>
        <a:custGeom>
          <a:avLst/>
          <a:gdLst/>
          <a:ahLst/>
          <a:cxnLst/>
          <a:rect l="0" t="0" r="0" b="0"/>
          <a:pathLst>
            <a:path>
              <a:moveTo>
                <a:pt x="0" y="45720"/>
              </a:moveTo>
              <a:lnTo>
                <a:pt x="35769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2552" y="3310206"/>
        <a:ext cx="19414" cy="3882"/>
      </dsp:txXfrm>
    </dsp:sp>
    <dsp:sp modelId="{7DFF86C2-1DF9-4B0A-9BA5-A97545717316}">
      <dsp:nvSpPr>
        <dsp:cNvPr id="0" name=""/>
        <dsp:cNvSpPr/>
      </dsp:nvSpPr>
      <dsp:spPr>
        <a:xfrm>
          <a:off x="4426964" y="2805674"/>
          <a:ext cx="1688246" cy="10129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Verification Status: Confirmation of financial info </a:t>
          </a:r>
          <a:endParaRPr lang="en-US" sz="1500" kern="1200"/>
        </a:p>
      </dsp:txBody>
      <dsp:txXfrm>
        <a:off x="4426964" y="2805674"/>
        <a:ext cx="1688246" cy="1012948"/>
      </dsp:txXfrm>
    </dsp:sp>
    <dsp:sp modelId="{98BE2919-BB48-46C4-B784-8424E944FE48}">
      <dsp:nvSpPr>
        <dsp:cNvPr id="0" name=""/>
        <dsp:cNvSpPr/>
      </dsp:nvSpPr>
      <dsp:spPr>
        <a:xfrm>
          <a:off x="8189955" y="3266428"/>
          <a:ext cx="357696" cy="91440"/>
        </a:xfrm>
        <a:custGeom>
          <a:avLst/>
          <a:gdLst/>
          <a:ahLst/>
          <a:cxnLst/>
          <a:rect l="0" t="0" r="0" b="0"/>
          <a:pathLst>
            <a:path>
              <a:moveTo>
                <a:pt x="0" y="45720"/>
              </a:moveTo>
              <a:lnTo>
                <a:pt x="3576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59096" y="3310206"/>
        <a:ext cx="19414" cy="3882"/>
      </dsp:txXfrm>
    </dsp:sp>
    <dsp:sp modelId="{10FBAC5A-469D-4E97-8892-684C6FC3477B}">
      <dsp:nvSpPr>
        <dsp:cNvPr id="0" name=""/>
        <dsp:cNvSpPr/>
      </dsp:nvSpPr>
      <dsp:spPr>
        <a:xfrm>
          <a:off x="6503508" y="2805674"/>
          <a:ext cx="1688246" cy="10129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Annual Income: Borrower's yearly earnings </a:t>
          </a:r>
          <a:endParaRPr lang="en-US" sz="1500" kern="1200"/>
        </a:p>
      </dsp:txBody>
      <dsp:txXfrm>
        <a:off x="6503508" y="2805674"/>
        <a:ext cx="1688246" cy="1012948"/>
      </dsp:txXfrm>
    </dsp:sp>
    <dsp:sp modelId="{E619F3B4-227D-438E-A5F4-418C0A62BF85}">
      <dsp:nvSpPr>
        <dsp:cNvPr id="0" name=""/>
        <dsp:cNvSpPr/>
      </dsp:nvSpPr>
      <dsp:spPr>
        <a:xfrm>
          <a:off x="10266498" y="3266428"/>
          <a:ext cx="357696" cy="91440"/>
        </a:xfrm>
        <a:custGeom>
          <a:avLst/>
          <a:gdLst/>
          <a:ahLst/>
          <a:cxnLst/>
          <a:rect l="0" t="0" r="0" b="0"/>
          <a:pathLst>
            <a:path>
              <a:moveTo>
                <a:pt x="0" y="45720"/>
              </a:moveTo>
              <a:lnTo>
                <a:pt x="35769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35639" y="3310206"/>
        <a:ext cx="19414" cy="3882"/>
      </dsp:txXfrm>
    </dsp:sp>
    <dsp:sp modelId="{5D961FDD-3154-4C5B-A35B-6C65673723C2}">
      <dsp:nvSpPr>
        <dsp:cNvPr id="0" name=""/>
        <dsp:cNvSpPr/>
      </dsp:nvSpPr>
      <dsp:spPr>
        <a:xfrm>
          <a:off x="8580051" y="2805674"/>
          <a:ext cx="1688246" cy="10129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DTI: Debt-to-Income Ratio </a:t>
          </a:r>
          <a:endParaRPr lang="en-US" sz="1500" kern="1200"/>
        </a:p>
      </dsp:txBody>
      <dsp:txXfrm>
        <a:off x="8580051" y="2805674"/>
        <a:ext cx="1688246" cy="1012948"/>
      </dsp:txXfrm>
    </dsp:sp>
    <dsp:sp modelId="{E6FCC385-30F1-4497-81F6-498FFF903CA9}">
      <dsp:nvSpPr>
        <dsp:cNvPr id="0" name=""/>
        <dsp:cNvSpPr/>
      </dsp:nvSpPr>
      <dsp:spPr>
        <a:xfrm>
          <a:off x="1118001" y="3816822"/>
          <a:ext cx="10382717" cy="357696"/>
        </a:xfrm>
        <a:custGeom>
          <a:avLst/>
          <a:gdLst/>
          <a:ahLst/>
          <a:cxnLst/>
          <a:rect l="0" t="0" r="0" b="0"/>
          <a:pathLst>
            <a:path>
              <a:moveTo>
                <a:pt x="10382717" y="0"/>
              </a:moveTo>
              <a:lnTo>
                <a:pt x="10382717" y="195948"/>
              </a:lnTo>
              <a:lnTo>
                <a:pt x="0" y="195948"/>
              </a:lnTo>
              <a:lnTo>
                <a:pt x="0" y="35769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49610" y="3993729"/>
        <a:ext cx="519498" cy="3882"/>
      </dsp:txXfrm>
    </dsp:sp>
    <dsp:sp modelId="{B41E87FA-9846-41A3-876D-8E8F231455E6}">
      <dsp:nvSpPr>
        <dsp:cNvPr id="0" name=""/>
        <dsp:cNvSpPr/>
      </dsp:nvSpPr>
      <dsp:spPr>
        <a:xfrm>
          <a:off x="10656595" y="2805674"/>
          <a:ext cx="1688246" cy="1012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Instalment: Fixed monthly payment amount </a:t>
          </a:r>
          <a:endParaRPr lang="en-US" sz="1500" kern="1200"/>
        </a:p>
      </dsp:txBody>
      <dsp:txXfrm>
        <a:off x="10656595" y="2805674"/>
        <a:ext cx="1688246" cy="1012948"/>
      </dsp:txXfrm>
    </dsp:sp>
    <dsp:sp modelId="{49B1BE7B-A0CB-42F0-BB07-803E206E6D59}">
      <dsp:nvSpPr>
        <dsp:cNvPr id="0" name=""/>
        <dsp:cNvSpPr/>
      </dsp:nvSpPr>
      <dsp:spPr>
        <a:xfrm>
          <a:off x="1960324" y="4667673"/>
          <a:ext cx="357696" cy="91440"/>
        </a:xfrm>
        <a:custGeom>
          <a:avLst/>
          <a:gdLst/>
          <a:ahLst/>
          <a:cxnLst/>
          <a:rect l="0" t="0" r="0" b="0"/>
          <a:pathLst>
            <a:path>
              <a:moveTo>
                <a:pt x="0" y="45720"/>
              </a:moveTo>
              <a:lnTo>
                <a:pt x="3576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9465" y="4711451"/>
        <a:ext cx="19414" cy="3882"/>
      </dsp:txXfrm>
    </dsp:sp>
    <dsp:sp modelId="{1759ADCF-5AB4-4213-836F-EE778CA212B9}">
      <dsp:nvSpPr>
        <dsp:cNvPr id="0" name=""/>
        <dsp:cNvSpPr/>
      </dsp:nvSpPr>
      <dsp:spPr>
        <a:xfrm>
          <a:off x="273877" y="4206919"/>
          <a:ext cx="1688246" cy="10129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Interest Rate: Annual cost of borrowing </a:t>
          </a:r>
          <a:endParaRPr lang="en-US" sz="1500" kern="1200"/>
        </a:p>
      </dsp:txBody>
      <dsp:txXfrm>
        <a:off x="273877" y="4206919"/>
        <a:ext cx="1688246" cy="1012948"/>
      </dsp:txXfrm>
    </dsp:sp>
    <dsp:sp modelId="{DB6C8FD9-8E1E-4EDD-AE94-B846FA933422}">
      <dsp:nvSpPr>
        <dsp:cNvPr id="0" name=""/>
        <dsp:cNvSpPr/>
      </dsp:nvSpPr>
      <dsp:spPr>
        <a:xfrm>
          <a:off x="2350421" y="4206919"/>
          <a:ext cx="1688246" cy="10129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25" tIns="86835" rIns="82725" bIns="86835" numCol="1" spcCol="1270" anchor="ctr" anchorCtr="0">
          <a:noAutofit/>
        </a:bodyPr>
        <a:lstStyle/>
        <a:p>
          <a:pPr marL="0" lvl="0" indent="0" algn="ctr" defTabSz="666750">
            <a:lnSpc>
              <a:spcPct val="90000"/>
            </a:lnSpc>
            <a:spcBef>
              <a:spcPct val="0"/>
            </a:spcBef>
            <a:spcAft>
              <a:spcPct val="35000"/>
            </a:spcAft>
            <a:buNone/>
          </a:pPr>
          <a:r>
            <a:rPr lang="en-US" sz="1500" b="0" i="0" kern="1200" baseline="0"/>
            <a:t>Loan Amount: Total borrowed sum </a:t>
          </a:r>
          <a:endParaRPr lang="en-US" sz="1500" kern="1200"/>
        </a:p>
      </dsp:txBody>
      <dsp:txXfrm>
        <a:off x="2350421" y="4206919"/>
        <a:ext cx="1688246" cy="10129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34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5268" y="2442805"/>
            <a:ext cx="5015746" cy="3343870"/>
          </a:xfrm>
          <a:prstGeom prst="rect">
            <a:avLst/>
          </a:prstGeom>
        </p:spPr>
      </p:pic>
      <p:sp>
        <p:nvSpPr>
          <p:cNvPr id="6" name="Text 2"/>
          <p:cNvSpPr/>
          <p:nvPr/>
        </p:nvSpPr>
        <p:spPr>
          <a:xfrm>
            <a:off x="6145411" y="1244322"/>
            <a:ext cx="7825978" cy="3410426"/>
          </a:xfrm>
          <a:prstGeom prst="rect">
            <a:avLst/>
          </a:prstGeom>
          <a:noFill/>
          <a:ln/>
        </p:spPr>
        <p:txBody>
          <a:bodyPr wrap="square" rtlCol="0" anchor="t"/>
          <a:lstStyle/>
          <a:p>
            <a:pPr marL="0" indent="0">
              <a:lnSpc>
                <a:spcPts val="6714"/>
              </a:lnSpc>
              <a:buNone/>
            </a:pPr>
            <a:r>
              <a:rPr lang="en-US" sz="5371" dirty="0">
                <a:solidFill>
                  <a:srgbClr val="020202"/>
                </a:solidFill>
                <a:latin typeface="PT Serif" pitchFamily="34" charset="0"/>
                <a:ea typeface="PT Serif" pitchFamily="34" charset="-122"/>
                <a:cs typeface="PT Serif" pitchFamily="34" charset="-120"/>
              </a:rPr>
              <a:t>Comprehensive Bank Loan Portfolio Analysis and Strategic Recommendations</a:t>
            </a:r>
            <a:endParaRPr lang="en-US" sz="5371" dirty="0"/>
          </a:p>
        </p:txBody>
      </p:sp>
      <p:sp>
        <p:nvSpPr>
          <p:cNvPr id="7" name="Text 3"/>
          <p:cNvSpPr/>
          <p:nvPr/>
        </p:nvSpPr>
        <p:spPr>
          <a:xfrm>
            <a:off x="6145411" y="4937165"/>
            <a:ext cx="7825978" cy="1506736"/>
          </a:xfrm>
          <a:prstGeom prst="rect">
            <a:avLst/>
          </a:prstGeom>
          <a:noFill/>
          <a:ln/>
        </p:spPr>
        <p:txBody>
          <a:bodyPr wrap="square" rtlCol="0" anchor="t"/>
          <a:lstStyle/>
          <a:p>
            <a:pPr marL="0" indent="0">
              <a:lnSpc>
                <a:spcPts val="2372"/>
              </a:lnSpc>
              <a:buNone/>
            </a:pPr>
            <a:r>
              <a:rPr lang="en-US" sz="1483" dirty="0">
                <a:solidFill>
                  <a:srgbClr val="383838"/>
                </a:solidFill>
                <a:latin typeface="DM Sans" pitchFamily="34" charset="0"/>
                <a:ea typeface="DM Sans" pitchFamily="34" charset="-122"/>
                <a:cs typeface="DM Sans" pitchFamily="34" charset="-120"/>
              </a:rPr>
              <a:t>This presentation provides a comprehensive analysis of the bank's loan portfolio, highlighting key performance metrics, risk factors, and strategic recommendations for optimization. The analysis covers a total of 38.6K loans with a funded amount of $435.8M, revealing a healthy overall portfolio with an ROI of 8.6%. However, the analysis also identifies areas for improvement, particularly in mitigating the -27.1% ROI on bad loans.</a:t>
            </a:r>
            <a:endParaRPr lang="en-US" sz="1483" dirty="0"/>
          </a:p>
        </p:txBody>
      </p:sp>
      <p:sp>
        <p:nvSpPr>
          <p:cNvPr id="8" name="Shape 4"/>
          <p:cNvSpPr/>
          <p:nvPr/>
        </p:nvSpPr>
        <p:spPr>
          <a:xfrm>
            <a:off x="6145411" y="6669762"/>
            <a:ext cx="301228" cy="301228"/>
          </a:xfrm>
          <a:prstGeom prst="roundRect">
            <a:avLst>
              <a:gd name="adj" fmla="val 30352708"/>
            </a:avLst>
          </a:prstGeom>
          <a:noFill/>
          <a:ln w="7620">
            <a:solidFill>
              <a:srgbClr val="FFFFFF"/>
            </a:solidFill>
            <a:prstDash val="solid"/>
          </a:ln>
        </p:spPr>
        <p:txBody>
          <a:bodyPr/>
          <a:lstStyle/>
          <a:p>
            <a:endParaRPr lang="en-US"/>
          </a:p>
        </p:txBody>
      </p:sp>
      <p:pic>
        <p:nvPicPr>
          <p:cNvPr id="9" name="Image 2" descr="preencoded.png"/>
          <p:cNvPicPr>
            <a:picLocks noChangeAspect="1"/>
          </p:cNvPicPr>
          <p:nvPr/>
        </p:nvPicPr>
        <p:blipFill>
          <a:blip r:embed="rId5"/>
          <a:stretch>
            <a:fillRect/>
          </a:stretch>
        </p:blipFill>
        <p:spPr>
          <a:xfrm>
            <a:off x="6267450" y="7208732"/>
            <a:ext cx="285988" cy="285988"/>
          </a:xfrm>
          <a:prstGeom prst="rect">
            <a:avLst/>
          </a:prstGeom>
        </p:spPr>
      </p:pic>
      <p:sp>
        <p:nvSpPr>
          <p:cNvPr id="10" name="Text 5"/>
          <p:cNvSpPr/>
          <p:nvPr/>
        </p:nvSpPr>
        <p:spPr>
          <a:xfrm>
            <a:off x="6627784" y="7165274"/>
            <a:ext cx="2418636" cy="329446"/>
          </a:xfrm>
          <a:prstGeom prst="rect">
            <a:avLst/>
          </a:prstGeom>
          <a:noFill/>
          <a:ln/>
        </p:spPr>
        <p:txBody>
          <a:bodyPr wrap="none" rtlCol="0" anchor="t"/>
          <a:lstStyle/>
          <a:p>
            <a:pPr marL="0" indent="0" algn="l">
              <a:lnSpc>
                <a:spcPts val="2595"/>
              </a:lnSpc>
              <a:buNone/>
            </a:pPr>
            <a:r>
              <a:rPr lang="en-US" sz="1853" b="1" dirty="0">
                <a:solidFill>
                  <a:srgbClr val="383838"/>
                </a:solidFill>
                <a:latin typeface="DM Sans" pitchFamily="34" charset="0"/>
                <a:ea typeface="DM Sans" pitchFamily="34" charset="-122"/>
                <a:cs typeface="DM Sans" pitchFamily="34" charset="-120"/>
              </a:rPr>
              <a:t>by shreeram kulkarni</a:t>
            </a:r>
            <a:endParaRPr lang="en-US" sz="185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88620" y="237649"/>
            <a:ext cx="4709041" cy="7754303"/>
          </a:xfrm>
          <a:prstGeom prst="rect">
            <a:avLst/>
          </a:prstGeom>
        </p:spPr>
      </p:pic>
      <p:sp>
        <p:nvSpPr>
          <p:cNvPr id="6" name="Text 2"/>
          <p:cNvSpPr/>
          <p:nvPr/>
        </p:nvSpPr>
        <p:spPr>
          <a:xfrm>
            <a:off x="6151959" y="1293019"/>
            <a:ext cx="6526411" cy="624007"/>
          </a:xfrm>
          <a:prstGeom prst="rect">
            <a:avLst/>
          </a:prstGeom>
          <a:noFill/>
          <a:ln/>
        </p:spPr>
        <p:txBody>
          <a:bodyPr wrap="none" rtlCol="0" anchor="t"/>
          <a:lstStyle/>
          <a:p>
            <a:pPr marL="0" indent="0">
              <a:lnSpc>
                <a:spcPts val="4914"/>
              </a:lnSpc>
              <a:buNone/>
            </a:pPr>
            <a:r>
              <a:rPr lang="en-US" sz="3931" dirty="0">
                <a:solidFill>
                  <a:srgbClr val="020202"/>
                </a:solidFill>
                <a:latin typeface="PT Serif" pitchFamily="34" charset="0"/>
                <a:ea typeface="PT Serif" pitchFamily="34" charset="-122"/>
                <a:cs typeface="PT Serif" pitchFamily="34" charset="-120"/>
              </a:rPr>
              <a:t>Loan Characteristics Analysis</a:t>
            </a:r>
            <a:endParaRPr lang="en-US" sz="3931" dirty="0"/>
          </a:p>
        </p:txBody>
      </p:sp>
      <p:sp>
        <p:nvSpPr>
          <p:cNvPr id="7" name="Shape 3"/>
          <p:cNvSpPr/>
          <p:nvPr/>
        </p:nvSpPr>
        <p:spPr>
          <a:xfrm>
            <a:off x="6151959" y="2416254"/>
            <a:ext cx="427911" cy="427911"/>
          </a:xfrm>
          <a:prstGeom prst="roundRect">
            <a:avLst>
              <a:gd name="adj" fmla="val 6667"/>
            </a:avLst>
          </a:prstGeom>
          <a:solidFill>
            <a:srgbClr val="F2EEEE"/>
          </a:solidFill>
          <a:ln/>
        </p:spPr>
        <p:txBody>
          <a:bodyPr/>
          <a:lstStyle/>
          <a:p>
            <a:endParaRPr lang="en-US"/>
          </a:p>
        </p:txBody>
      </p:sp>
      <p:sp>
        <p:nvSpPr>
          <p:cNvPr id="8" name="Text 4"/>
          <p:cNvSpPr/>
          <p:nvPr/>
        </p:nvSpPr>
        <p:spPr>
          <a:xfrm>
            <a:off x="6286024" y="2480429"/>
            <a:ext cx="159663" cy="299561"/>
          </a:xfrm>
          <a:prstGeom prst="rect">
            <a:avLst/>
          </a:prstGeom>
          <a:noFill/>
          <a:ln/>
        </p:spPr>
        <p:txBody>
          <a:bodyPr wrap="none" rtlCol="0" anchor="t"/>
          <a:lstStyle/>
          <a:p>
            <a:pPr marL="0" indent="0" algn="ctr">
              <a:lnSpc>
                <a:spcPts val="2359"/>
              </a:lnSpc>
              <a:buNone/>
            </a:pPr>
            <a:r>
              <a:rPr lang="en-US" sz="2359" dirty="0">
                <a:solidFill>
                  <a:srgbClr val="383838"/>
                </a:solidFill>
                <a:latin typeface="PT Serif" pitchFamily="34" charset="0"/>
                <a:ea typeface="PT Serif" pitchFamily="34" charset="-122"/>
                <a:cs typeface="PT Serif" pitchFamily="34" charset="-120"/>
              </a:rPr>
              <a:t>1</a:t>
            </a:r>
            <a:endParaRPr lang="en-US" sz="2359" dirty="0"/>
          </a:p>
        </p:txBody>
      </p:sp>
      <p:sp>
        <p:nvSpPr>
          <p:cNvPr id="9" name="Text 5"/>
          <p:cNvSpPr/>
          <p:nvPr/>
        </p:nvSpPr>
        <p:spPr>
          <a:xfrm>
            <a:off x="6770013" y="2416254"/>
            <a:ext cx="2496145" cy="312063"/>
          </a:xfrm>
          <a:prstGeom prst="rect">
            <a:avLst/>
          </a:prstGeom>
          <a:noFill/>
          <a:ln/>
        </p:spPr>
        <p:txBody>
          <a:bodyPr wrap="none" rtlCol="0" anchor="t"/>
          <a:lstStyle/>
          <a:p>
            <a:pPr marL="0" indent="0">
              <a:lnSpc>
                <a:spcPts val="2457"/>
              </a:lnSpc>
              <a:buNone/>
            </a:pPr>
            <a:r>
              <a:rPr lang="en-US" sz="1965" dirty="0">
                <a:solidFill>
                  <a:srgbClr val="383838"/>
                </a:solidFill>
                <a:latin typeface="PT Serif" pitchFamily="34" charset="0"/>
                <a:ea typeface="PT Serif" pitchFamily="34" charset="-122"/>
                <a:cs typeface="PT Serif" pitchFamily="34" charset="-120"/>
              </a:rPr>
              <a:t>Verification Status</a:t>
            </a:r>
            <a:endParaRPr lang="en-US" sz="1965" dirty="0"/>
          </a:p>
        </p:txBody>
      </p:sp>
      <p:sp>
        <p:nvSpPr>
          <p:cNvPr id="10" name="Text 6"/>
          <p:cNvSpPr/>
          <p:nvPr/>
        </p:nvSpPr>
        <p:spPr>
          <a:xfrm>
            <a:off x="6770013" y="2842379"/>
            <a:ext cx="7194828" cy="608409"/>
          </a:xfrm>
          <a:prstGeom prst="rect">
            <a:avLst/>
          </a:prstGeom>
          <a:noFill/>
          <a:ln/>
        </p:spPr>
        <p:txBody>
          <a:bodyPr wrap="square" rtlCol="0" anchor="t"/>
          <a:lstStyle/>
          <a:p>
            <a:pPr marL="0" indent="0">
              <a:lnSpc>
                <a:spcPts val="2396"/>
              </a:lnSpc>
              <a:buNone/>
            </a:pPr>
            <a:r>
              <a:rPr lang="en-US" sz="1498" dirty="0">
                <a:solidFill>
                  <a:srgbClr val="383838"/>
                </a:solidFill>
                <a:latin typeface="DM Sans" pitchFamily="34" charset="0"/>
                <a:ea typeface="DM Sans" pitchFamily="34" charset="-122"/>
                <a:cs typeface="DM Sans" pitchFamily="34" charset="-120"/>
              </a:rPr>
              <a:t>The loan portfolio exhibits a diverse range of verification statuses, with 53% of loans fully verified, 24% not verified, and 23% source verified.</a:t>
            </a:r>
            <a:endParaRPr lang="en-US" sz="1498" dirty="0"/>
          </a:p>
        </p:txBody>
      </p:sp>
      <p:sp>
        <p:nvSpPr>
          <p:cNvPr id="11" name="Shape 7"/>
          <p:cNvSpPr/>
          <p:nvPr/>
        </p:nvSpPr>
        <p:spPr>
          <a:xfrm>
            <a:off x="6151959" y="3854887"/>
            <a:ext cx="427911" cy="427911"/>
          </a:xfrm>
          <a:prstGeom prst="roundRect">
            <a:avLst>
              <a:gd name="adj" fmla="val 6667"/>
            </a:avLst>
          </a:prstGeom>
          <a:solidFill>
            <a:srgbClr val="F2EEEE"/>
          </a:solidFill>
          <a:ln/>
        </p:spPr>
        <p:txBody>
          <a:bodyPr/>
          <a:lstStyle/>
          <a:p>
            <a:endParaRPr lang="en-US"/>
          </a:p>
        </p:txBody>
      </p:sp>
      <p:sp>
        <p:nvSpPr>
          <p:cNvPr id="12" name="Text 8"/>
          <p:cNvSpPr/>
          <p:nvPr/>
        </p:nvSpPr>
        <p:spPr>
          <a:xfrm>
            <a:off x="6286024" y="3919061"/>
            <a:ext cx="159663" cy="299561"/>
          </a:xfrm>
          <a:prstGeom prst="rect">
            <a:avLst/>
          </a:prstGeom>
          <a:noFill/>
          <a:ln/>
        </p:spPr>
        <p:txBody>
          <a:bodyPr wrap="none" rtlCol="0" anchor="t"/>
          <a:lstStyle/>
          <a:p>
            <a:pPr marL="0" indent="0" algn="ctr">
              <a:lnSpc>
                <a:spcPts val="2359"/>
              </a:lnSpc>
              <a:buNone/>
            </a:pPr>
            <a:r>
              <a:rPr lang="en-US" sz="2359" dirty="0">
                <a:solidFill>
                  <a:srgbClr val="383838"/>
                </a:solidFill>
                <a:latin typeface="PT Serif" pitchFamily="34" charset="0"/>
                <a:ea typeface="PT Serif" pitchFamily="34" charset="-122"/>
                <a:cs typeface="PT Serif" pitchFamily="34" charset="-120"/>
              </a:rPr>
              <a:t>2</a:t>
            </a:r>
            <a:endParaRPr lang="en-US" sz="2359" dirty="0"/>
          </a:p>
        </p:txBody>
      </p:sp>
      <p:sp>
        <p:nvSpPr>
          <p:cNvPr id="13" name="Text 9"/>
          <p:cNvSpPr/>
          <p:nvPr/>
        </p:nvSpPr>
        <p:spPr>
          <a:xfrm>
            <a:off x="6770013" y="3854887"/>
            <a:ext cx="2496145" cy="312063"/>
          </a:xfrm>
          <a:prstGeom prst="rect">
            <a:avLst/>
          </a:prstGeom>
          <a:noFill/>
          <a:ln/>
        </p:spPr>
        <p:txBody>
          <a:bodyPr wrap="none" rtlCol="0" anchor="t"/>
          <a:lstStyle/>
          <a:p>
            <a:pPr marL="0" indent="0">
              <a:lnSpc>
                <a:spcPts val="2457"/>
              </a:lnSpc>
              <a:buNone/>
            </a:pPr>
            <a:r>
              <a:rPr lang="en-US" sz="1965" dirty="0">
                <a:solidFill>
                  <a:srgbClr val="383838"/>
                </a:solidFill>
                <a:latin typeface="PT Serif" pitchFamily="34" charset="0"/>
                <a:ea typeface="PT Serif" pitchFamily="34" charset="-122"/>
                <a:cs typeface="PT Serif" pitchFamily="34" charset="-120"/>
              </a:rPr>
              <a:t>Home Ownership</a:t>
            </a:r>
            <a:endParaRPr lang="en-US" sz="1965" dirty="0"/>
          </a:p>
        </p:txBody>
      </p:sp>
      <p:sp>
        <p:nvSpPr>
          <p:cNvPr id="14" name="Text 10"/>
          <p:cNvSpPr/>
          <p:nvPr/>
        </p:nvSpPr>
        <p:spPr>
          <a:xfrm>
            <a:off x="6770013" y="4281011"/>
            <a:ext cx="7194828" cy="912614"/>
          </a:xfrm>
          <a:prstGeom prst="rect">
            <a:avLst/>
          </a:prstGeom>
          <a:noFill/>
          <a:ln/>
        </p:spPr>
        <p:txBody>
          <a:bodyPr wrap="square" rtlCol="0" anchor="t"/>
          <a:lstStyle/>
          <a:p>
            <a:pPr marL="0" indent="0">
              <a:lnSpc>
                <a:spcPts val="2396"/>
              </a:lnSpc>
              <a:buNone/>
            </a:pPr>
            <a:r>
              <a:rPr lang="en-US" sz="1498" dirty="0">
                <a:solidFill>
                  <a:srgbClr val="383838"/>
                </a:solidFill>
                <a:latin typeface="DM Sans" pitchFamily="34" charset="0"/>
                <a:ea typeface="DM Sans" pitchFamily="34" charset="-122"/>
                <a:cs typeface="DM Sans" pitchFamily="34" charset="-120"/>
              </a:rPr>
              <a:t>The analysis reveals a balanced distribution of home ownership statuses, with 45% of borrowers holding mortgages, 48% renting, and 7% owning their homes outright.</a:t>
            </a:r>
            <a:endParaRPr lang="en-US" sz="1498" dirty="0"/>
          </a:p>
        </p:txBody>
      </p:sp>
      <p:sp>
        <p:nvSpPr>
          <p:cNvPr id="15" name="Shape 11"/>
          <p:cNvSpPr/>
          <p:nvPr/>
        </p:nvSpPr>
        <p:spPr>
          <a:xfrm>
            <a:off x="6151959" y="5597723"/>
            <a:ext cx="427911" cy="427911"/>
          </a:xfrm>
          <a:prstGeom prst="roundRect">
            <a:avLst>
              <a:gd name="adj" fmla="val 6667"/>
            </a:avLst>
          </a:prstGeom>
          <a:solidFill>
            <a:srgbClr val="F2EEEE"/>
          </a:solidFill>
          <a:ln/>
        </p:spPr>
        <p:txBody>
          <a:bodyPr/>
          <a:lstStyle/>
          <a:p>
            <a:endParaRPr lang="en-US"/>
          </a:p>
        </p:txBody>
      </p:sp>
      <p:sp>
        <p:nvSpPr>
          <p:cNvPr id="16" name="Text 12"/>
          <p:cNvSpPr/>
          <p:nvPr/>
        </p:nvSpPr>
        <p:spPr>
          <a:xfrm>
            <a:off x="6286024" y="5661898"/>
            <a:ext cx="159663" cy="299561"/>
          </a:xfrm>
          <a:prstGeom prst="rect">
            <a:avLst/>
          </a:prstGeom>
          <a:noFill/>
          <a:ln/>
        </p:spPr>
        <p:txBody>
          <a:bodyPr wrap="none" rtlCol="0" anchor="t"/>
          <a:lstStyle/>
          <a:p>
            <a:pPr marL="0" indent="0" algn="ctr">
              <a:lnSpc>
                <a:spcPts val="2359"/>
              </a:lnSpc>
              <a:buNone/>
            </a:pPr>
            <a:r>
              <a:rPr lang="en-US" sz="2359" dirty="0">
                <a:solidFill>
                  <a:srgbClr val="383838"/>
                </a:solidFill>
                <a:latin typeface="PT Serif" pitchFamily="34" charset="0"/>
                <a:ea typeface="PT Serif" pitchFamily="34" charset="-122"/>
                <a:cs typeface="PT Serif" pitchFamily="34" charset="-120"/>
              </a:rPr>
              <a:t>3</a:t>
            </a:r>
            <a:endParaRPr lang="en-US" sz="2359" dirty="0"/>
          </a:p>
        </p:txBody>
      </p:sp>
      <p:sp>
        <p:nvSpPr>
          <p:cNvPr id="17" name="Text 13"/>
          <p:cNvSpPr/>
          <p:nvPr/>
        </p:nvSpPr>
        <p:spPr>
          <a:xfrm>
            <a:off x="6770013" y="5597723"/>
            <a:ext cx="3337084" cy="312063"/>
          </a:xfrm>
          <a:prstGeom prst="rect">
            <a:avLst/>
          </a:prstGeom>
          <a:noFill/>
          <a:ln/>
        </p:spPr>
        <p:txBody>
          <a:bodyPr wrap="none" rtlCol="0" anchor="t"/>
          <a:lstStyle/>
          <a:p>
            <a:pPr marL="0" indent="0">
              <a:lnSpc>
                <a:spcPts val="2457"/>
              </a:lnSpc>
              <a:buNone/>
            </a:pPr>
            <a:r>
              <a:rPr lang="en-US" sz="1965" dirty="0">
                <a:solidFill>
                  <a:srgbClr val="383838"/>
                </a:solidFill>
                <a:latin typeface="PT Serif" pitchFamily="34" charset="0"/>
                <a:ea typeface="PT Serif" pitchFamily="34" charset="-122"/>
                <a:cs typeface="PT Serif" pitchFamily="34" charset="-120"/>
              </a:rPr>
              <a:t>Good vs Bad Loan Ratio Trend</a:t>
            </a:r>
            <a:endParaRPr lang="en-US" sz="1965" dirty="0"/>
          </a:p>
        </p:txBody>
      </p:sp>
      <p:sp>
        <p:nvSpPr>
          <p:cNvPr id="18" name="Text 14"/>
          <p:cNvSpPr/>
          <p:nvPr/>
        </p:nvSpPr>
        <p:spPr>
          <a:xfrm>
            <a:off x="6770013" y="6023848"/>
            <a:ext cx="7194828" cy="912614"/>
          </a:xfrm>
          <a:prstGeom prst="rect">
            <a:avLst/>
          </a:prstGeom>
          <a:noFill/>
          <a:ln/>
        </p:spPr>
        <p:txBody>
          <a:bodyPr wrap="square" rtlCol="0" anchor="t"/>
          <a:lstStyle/>
          <a:p>
            <a:pPr marL="0" indent="0">
              <a:lnSpc>
                <a:spcPts val="2396"/>
              </a:lnSpc>
              <a:buNone/>
            </a:pPr>
            <a:r>
              <a:rPr lang="en-US" sz="1498" dirty="0">
                <a:solidFill>
                  <a:srgbClr val="383838"/>
                </a:solidFill>
                <a:latin typeface="DM Sans" pitchFamily="34" charset="0"/>
                <a:ea typeface="DM Sans" pitchFamily="34" charset="-122"/>
                <a:cs typeface="DM Sans" pitchFamily="34" charset="-120"/>
              </a:rPr>
              <a:t>The good vs bad loan ratio trend demonstrates a positive improvement over recent quarters, with Q4 showing a significant increase in good loans (25.55%) compared to bad loans (5.53%).</a:t>
            </a:r>
            <a:endParaRPr lang="en-US" sz="149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371606"/>
            <a:ext cx="10256163"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Month-to-Date (MTD) Performance</a:t>
            </a:r>
            <a:endParaRPr lang="en-US" sz="5103" dirty="0"/>
          </a:p>
        </p:txBody>
      </p:sp>
      <p:sp>
        <p:nvSpPr>
          <p:cNvPr id="5" name="Text 3"/>
          <p:cNvSpPr/>
          <p:nvPr/>
        </p:nvSpPr>
        <p:spPr>
          <a:xfrm>
            <a:off x="864037" y="3798689"/>
            <a:ext cx="3240405"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MTD Funded Amount</a:t>
            </a:r>
            <a:endParaRPr lang="en-US" sz="2552" dirty="0"/>
          </a:p>
        </p:txBody>
      </p:sp>
      <p:sp>
        <p:nvSpPr>
          <p:cNvPr id="6" name="Text 4"/>
          <p:cNvSpPr/>
          <p:nvPr/>
        </p:nvSpPr>
        <p:spPr>
          <a:xfrm>
            <a:off x="864037" y="4450556"/>
            <a:ext cx="6150054" cy="118514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MTD funded amount stands at $54.0M, with 76.5% fully paid, 16.1% charged off, and 7.2% currently active.</a:t>
            </a:r>
            <a:endParaRPr lang="en-US" sz="1944" dirty="0"/>
          </a:p>
        </p:txBody>
      </p:sp>
      <p:sp>
        <p:nvSpPr>
          <p:cNvPr id="7" name="Text 5"/>
          <p:cNvSpPr/>
          <p:nvPr/>
        </p:nvSpPr>
        <p:spPr>
          <a:xfrm>
            <a:off x="7623929" y="3798689"/>
            <a:ext cx="3310652"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MTD Received Amount</a:t>
            </a:r>
            <a:endParaRPr lang="en-US" sz="2552" dirty="0"/>
          </a:p>
        </p:txBody>
      </p:sp>
      <p:sp>
        <p:nvSpPr>
          <p:cNvPr id="8" name="Text 6"/>
          <p:cNvSpPr/>
          <p:nvPr/>
        </p:nvSpPr>
        <p:spPr>
          <a:xfrm>
            <a:off x="7623929" y="4450556"/>
            <a:ext cx="6150054" cy="790099"/>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MTD received amount is $58.1M, with 82.3% fully paid, 9.1% charged off, and 8.4% currently active.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730925"/>
            <a:ext cx="6480810"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Key Insights</a:t>
            </a:r>
            <a:endParaRPr lang="en-US" sz="5103" dirty="0"/>
          </a:p>
        </p:txBody>
      </p:sp>
      <p:sp>
        <p:nvSpPr>
          <p:cNvPr id="5" name="Shape 3"/>
          <p:cNvSpPr/>
          <p:nvPr/>
        </p:nvSpPr>
        <p:spPr>
          <a:xfrm>
            <a:off x="864037" y="2312313"/>
            <a:ext cx="555427" cy="555427"/>
          </a:xfrm>
          <a:prstGeom prst="roundRect">
            <a:avLst>
              <a:gd name="adj" fmla="val 6668"/>
            </a:avLst>
          </a:prstGeom>
          <a:solidFill>
            <a:srgbClr val="F2EEEE"/>
          </a:solidFill>
          <a:ln/>
        </p:spPr>
        <p:txBody>
          <a:bodyPr/>
          <a:lstStyle/>
          <a:p>
            <a:endParaRPr lang="en-US"/>
          </a:p>
        </p:txBody>
      </p:sp>
      <p:sp>
        <p:nvSpPr>
          <p:cNvPr id="6" name="Text 4"/>
          <p:cNvSpPr/>
          <p:nvPr/>
        </p:nvSpPr>
        <p:spPr>
          <a:xfrm>
            <a:off x="1038106" y="2395538"/>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1</a:t>
            </a:r>
            <a:endParaRPr lang="en-US" sz="3062" dirty="0"/>
          </a:p>
        </p:txBody>
      </p:sp>
      <p:sp>
        <p:nvSpPr>
          <p:cNvPr id="7" name="Text 5"/>
          <p:cNvSpPr/>
          <p:nvPr/>
        </p:nvSpPr>
        <p:spPr>
          <a:xfrm>
            <a:off x="1666280" y="2312313"/>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Portfolio Health</a:t>
            </a:r>
            <a:endParaRPr lang="en-US" sz="2552" dirty="0"/>
          </a:p>
        </p:txBody>
      </p:sp>
      <p:sp>
        <p:nvSpPr>
          <p:cNvPr id="8" name="Text 6"/>
          <p:cNvSpPr/>
          <p:nvPr/>
        </p:nvSpPr>
        <p:spPr>
          <a:xfrm>
            <a:off x="1666280" y="2865477"/>
            <a:ext cx="3333988" cy="1975247"/>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overall portfolio health is generally positive, but there is room for improvement in mitigating risk factors and enhancing performance.</a:t>
            </a:r>
            <a:endParaRPr lang="en-US" sz="1944" dirty="0"/>
          </a:p>
        </p:txBody>
      </p:sp>
      <p:sp>
        <p:nvSpPr>
          <p:cNvPr id="9" name="Shape 7"/>
          <p:cNvSpPr/>
          <p:nvPr/>
        </p:nvSpPr>
        <p:spPr>
          <a:xfrm>
            <a:off x="5247084" y="2312313"/>
            <a:ext cx="555427" cy="555427"/>
          </a:xfrm>
          <a:prstGeom prst="roundRect">
            <a:avLst>
              <a:gd name="adj" fmla="val 6668"/>
            </a:avLst>
          </a:prstGeom>
          <a:solidFill>
            <a:srgbClr val="F2EEEE"/>
          </a:solidFill>
          <a:ln/>
        </p:spPr>
        <p:txBody>
          <a:bodyPr/>
          <a:lstStyle/>
          <a:p>
            <a:endParaRPr lang="en-US"/>
          </a:p>
        </p:txBody>
      </p:sp>
      <p:sp>
        <p:nvSpPr>
          <p:cNvPr id="10" name="Text 8"/>
          <p:cNvSpPr/>
          <p:nvPr/>
        </p:nvSpPr>
        <p:spPr>
          <a:xfrm>
            <a:off x="5421154" y="2395538"/>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2</a:t>
            </a:r>
            <a:endParaRPr lang="en-US" sz="3062" dirty="0"/>
          </a:p>
        </p:txBody>
      </p:sp>
      <p:sp>
        <p:nvSpPr>
          <p:cNvPr id="11" name="Text 9"/>
          <p:cNvSpPr/>
          <p:nvPr/>
        </p:nvSpPr>
        <p:spPr>
          <a:xfrm>
            <a:off x="6049328" y="2312313"/>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Risk Factors</a:t>
            </a:r>
            <a:endParaRPr lang="en-US" sz="2552" dirty="0"/>
          </a:p>
        </p:txBody>
      </p:sp>
      <p:sp>
        <p:nvSpPr>
          <p:cNvPr id="12" name="Text 10"/>
          <p:cNvSpPr/>
          <p:nvPr/>
        </p:nvSpPr>
        <p:spPr>
          <a:xfrm>
            <a:off x="6049328" y="2865477"/>
            <a:ext cx="3333988" cy="1975247"/>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Loan grade, employment length, and geography emerge as critical risk factors requiring targeted mitigation strategies.</a:t>
            </a:r>
            <a:endParaRPr lang="en-US" sz="1944" dirty="0"/>
          </a:p>
        </p:txBody>
      </p:sp>
      <p:sp>
        <p:nvSpPr>
          <p:cNvPr id="13" name="Shape 11"/>
          <p:cNvSpPr/>
          <p:nvPr/>
        </p:nvSpPr>
        <p:spPr>
          <a:xfrm>
            <a:off x="9630132" y="2312313"/>
            <a:ext cx="555427" cy="555427"/>
          </a:xfrm>
          <a:prstGeom prst="roundRect">
            <a:avLst>
              <a:gd name="adj" fmla="val 6668"/>
            </a:avLst>
          </a:prstGeom>
          <a:solidFill>
            <a:srgbClr val="F2EEEE"/>
          </a:solidFill>
          <a:ln/>
        </p:spPr>
        <p:txBody>
          <a:bodyPr/>
          <a:lstStyle/>
          <a:p>
            <a:endParaRPr lang="en-US"/>
          </a:p>
        </p:txBody>
      </p:sp>
      <p:sp>
        <p:nvSpPr>
          <p:cNvPr id="14" name="Text 12"/>
          <p:cNvSpPr/>
          <p:nvPr/>
        </p:nvSpPr>
        <p:spPr>
          <a:xfrm>
            <a:off x="9804202" y="2395538"/>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3</a:t>
            </a:r>
            <a:endParaRPr lang="en-US" sz="3062" dirty="0"/>
          </a:p>
        </p:txBody>
      </p:sp>
      <p:sp>
        <p:nvSpPr>
          <p:cNvPr id="15" name="Text 13"/>
          <p:cNvSpPr/>
          <p:nvPr/>
        </p:nvSpPr>
        <p:spPr>
          <a:xfrm>
            <a:off x="10432375" y="2312313"/>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Verification Impact</a:t>
            </a:r>
            <a:endParaRPr lang="en-US" sz="2552" dirty="0"/>
          </a:p>
        </p:txBody>
      </p:sp>
      <p:sp>
        <p:nvSpPr>
          <p:cNvPr id="16" name="Text 14"/>
          <p:cNvSpPr/>
          <p:nvPr/>
        </p:nvSpPr>
        <p:spPr>
          <a:xfrm>
            <a:off x="10432375" y="2865477"/>
            <a:ext cx="3333988" cy="1975247"/>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Higher verification rates could potentially reduce risk by providing more robust borrower information and mitigating fraud.</a:t>
            </a:r>
            <a:endParaRPr lang="en-US" sz="1944" dirty="0"/>
          </a:p>
        </p:txBody>
      </p:sp>
      <p:sp>
        <p:nvSpPr>
          <p:cNvPr id="17" name="Shape 15"/>
          <p:cNvSpPr/>
          <p:nvPr/>
        </p:nvSpPr>
        <p:spPr>
          <a:xfrm>
            <a:off x="864037" y="5365194"/>
            <a:ext cx="555427" cy="555427"/>
          </a:xfrm>
          <a:prstGeom prst="roundRect">
            <a:avLst>
              <a:gd name="adj" fmla="val 6668"/>
            </a:avLst>
          </a:prstGeom>
          <a:solidFill>
            <a:srgbClr val="F2EEEE"/>
          </a:solidFill>
          <a:ln/>
        </p:spPr>
        <p:txBody>
          <a:bodyPr/>
          <a:lstStyle/>
          <a:p>
            <a:endParaRPr lang="en-US"/>
          </a:p>
        </p:txBody>
      </p:sp>
      <p:sp>
        <p:nvSpPr>
          <p:cNvPr id="18" name="Text 16"/>
          <p:cNvSpPr/>
          <p:nvPr/>
        </p:nvSpPr>
        <p:spPr>
          <a:xfrm>
            <a:off x="1038106" y="5448419"/>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4</a:t>
            </a:r>
            <a:endParaRPr lang="en-US" sz="3062" dirty="0"/>
          </a:p>
        </p:txBody>
      </p:sp>
      <p:sp>
        <p:nvSpPr>
          <p:cNvPr id="19" name="Text 17"/>
          <p:cNvSpPr/>
          <p:nvPr/>
        </p:nvSpPr>
        <p:spPr>
          <a:xfrm>
            <a:off x="1666280" y="5365194"/>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Loan Terms</a:t>
            </a:r>
            <a:endParaRPr lang="en-US" sz="2552" dirty="0"/>
          </a:p>
        </p:txBody>
      </p:sp>
      <p:sp>
        <p:nvSpPr>
          <p:cNvPr id="20" name="Text 18"/>
          <p:cNvSpPr/>
          <p:nvPr/>
        </p:nvSpPr>
        <p:spPr>
          <a:xfrm>
            <a:off x="1666280" y="5918359"/>
            <a:ext cx="5525572" cy="118514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Shorter loan terms (36 months) may be less risky than longer terms, suggesting a potential shift in loan structure.</a:t>
            </a:r>
            <a:endParaRPr lang="en-US" sz="1944" dirty="0"/>
          </a:p>
        </p:txBody>
      </p:sp>
      <p:sp>
        <p:nvSpPr>
          <p:cNvPr id="21" name="Shape 19"/>
          <p:cNvSpPr/>
          <p:nvPr/>
        </p:nvSpPr>
        <p:spPr>
          <a:xfrm>
            <a:off x="7438668" y="5365194"/>
            <a:ext cx="555427" cy="555427"/>
          </a:xfrm>
          <a:prstGeom prst="roundRect">
            <a:avLst>
              <a:gd name="adj" fmla="val 6668"/>
            </a:avLst>
          </a:prstGeom>
          <a:solidFill>
            <a:srgbClr val="F2EEEE"/>
          </a:solidFill>
          <a:ln/>
        </p:spPr>
        <p:txBody>
          <a:bodyPr/>
          <a:lstStyle/>
          <a:p>
            <a:endParaRPr lang="en-US"/>
          </a:p>
        </p:txBody>
      </p:sp>
      <p:sp>
        <p:nvSpPr>
          <p:cNvPr id="22" name="Text 20"/>
          <p:cNvSpPr/>
          <p:nvPr/>
        </p:nvSpPr>
        <p:spPr>
          <a:xfrm>
            <a:off x="7612737" y="5448419"/>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5</a:t>
            </a:r>
            <a:endParaRPr lang="en-US" sz="3062" dirty="0"/>
          </a:p>
        </p:txBody>
      </p:sp>
      <p:sp>
        <p:nvSpPr>
          <p:cNvPr id="23" name="Text 21"/>
          <p:cNvSpPr/>
          <p:nvPr/>
        </p:nvSpPr>
        <p:spPr>
          <a:xfrm>
            <a:off x="8240911" y="5365194"/>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MTD Performance</a:t>
            </a:r>
            <a:endParaRPr lang="en-US" sz="2552" dirty="0"/>
          </a:p>
        </p:txBody>
      </p:sp>
      <p:sp>
        <p:nvSpPr>
          <p:cNvPr id="24" name="Text 22"/>
          <p:cNvSpPr/>
          <p:nvPr/>
        </p:nvSpPr>
        <p:spPr>
          <a:xfrm>
            <a:off x="8240911" y="5918359"/>
            <a:ext cx="5525572" cy="158019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MTD charge-off rate is higher than the overall portfolio average, indicating a need for closer monitoring and potential adjustments to risk assessment.</a:t>
            </a:r>
            <a:endParaRPr lang="en-US" sz="1944"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1512570"/>
            <a:ext cx="10659308"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Recommendations - Risk Assessment</a:t>
            </a:r>
            <a:endParaRPr lang="en-US" sz="5103" dirty="0"/>
          </a:p>
        </p:txBody>
      </p:sp>
      <p:sp>
        <p:nvSpPr>
          <p:cNvPr id="5" name="Text 3"/>
          <p:cNvSpPr/>
          <p:nvPr/>
        </p:nvSpPr>
        <p:spPr>
          <a:xfrm>
            <a:off x="1258967" y="2816304"/>
            <a:ext cx="12507397" cy="395049"/>
          </a:xfrm>
          <a:prstGeom prst="rect">
            <a:avLst/>
          </a:prstGeom>
          <a:noFill/>
          <a:ln/>
        </p:spPr>
        <p:txBody>
          <a:bodyPr wrap="none" rtlCol="0" anchor="t"/>
          <a:lstStyle/>
          <a:p>
            <a:pPr marL="342900" indent="-342900" algn="l">
              <a:lnSpc>
                <a:spcPts val="3110"/>
              </a:lnSpc>
              <a:buSzPct val="100000"/>
              <a:buChar char="•"/>
            </a:pPr>
            <a:r>
              <a:rPr lang="en-US" sz="1944" b="1" dirty="0">
                <a:solidFill>
                  <a:srgbClr val="383838"/>
                </a:solidFill>
                <a:latin typeface="DM Sans" pitchFamily="34" charset="0"/>
                <a:ea typeface="DM Sans" pitchFamily="34" charset="-122"/>
                <a:cs typeface="DM Sans" pitchFamily="34" charset="-120"/>
              </a:rPr>
              <a:t>Enhance criteria for Grade C and D loans</a:t>
            </a:r>
            <a:r>
              <a:rPr lang="en-US" sz="1944" dirty="0">
                <a:solidFill>
                  <a:srgbClr val="383838"/>
                </a:solidFill>
                <a:latin typeface="DM Sans" pitchFamily="34" charset="0"/>
                <a:ea typeface="DM Sans" pitchFamily="34" charset="-122"/>
                <a:cs typeface="DM Sans" pitchFamily="34" charset="-120"/>
              </a:rPr>
              <a:t> to more accurately assess risk and pricing for these tiers.</a:t>
            </a:r>
            <a:endParaRPr lang="en-US" sz="1944" dirty="0"/>
          </a:p>
        </p:txBody>
      </p:sp>
      <p:sp>
        <p:nvSpPr>
          <p:cNvPr id="6" name="Text 4"/>
          <p:cNvSpPr/>
          <p:nvPr/>
        </p:nvSpPr>
        <p:spPr>
          <a:xfrm>
            <a:off x="1258967" y="3297674"/>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383838"/>
                </a:solidFill>
                <a:latin typeface="DM Sans" pitchFamily="34" charset="0"/>
                <a:ea typeface="DM Sans" pitchFamily="34" charset="-122"/>
                <a:cs typeface="DM Sans" pitchFamily="34" charset="-120"/>
              </a:rPr>
              <a:t>Adjust interest rates for high-risk grades (E, F, G)</a:t>
            </a:r>
            <a:r>
              <a:rPr lang="en-US" sz="1944" dirty="0">
                <a:solidFill>
                  <a:srgbClr val="383838"/>
                </a:solidFill>
                <a:latin typeface="DM Sans" pitchFamily="34" charset="0"/>
                <a:ea typeface="DM Sans" pitchFamily="34" charset="-122"/>
                <a:cs typeface="DM Sans" pitchFamily="34" charset="-120"/>
              </a:rPr>
              <a:t> to better reflect the elevated default probability and provide appropriate risk-adjusted returns.</a:t>
            </a:r>
            <a:endParaRPr lang="en-US" sz="1944" dirty="0"/>
          </a:p>
        </p:txBody>
      </p:sp>
      <p:sp>
        <p:nvSpPr>
          <p:cNvPr id="7" name="Text 5"/>
          <p:cNvSpPr/>
          <p:nvPr/>
        </p:nvSpPr>
        <p:spPr>
          <a:xfrm>
            <a:off x="1258967" y="4174093"/>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383838"/>
                </a:solidFill>
                <a:latin typeface="DM Sans" pitchFamily="34" charset="0"/>
                <a:ea typeface="DM Sans" pitchFamily="34" charset="-122"/>
                <a:cs typeface="DM Sans" pitchFamily="34" charset="-120"/>
              </a:rPr>
              <a:t>Implement additional screening for 2-year employment applicants</a:t>
            </a:r>
            <a:r>
              <a:rPr lang="en-US" sz="1944" dirty="0">
                <a:solidFill>
                  <a:srgbClr val="383838"/>
                </a:solidFill>
                <a:latin typeface="DM Sans" pitchFamily="34" charset="0"/>
                <a:ea typeface="DM Sans" pitchFamily="34" charset="-122"/>
                <a:cs typeface="DM Sans" pitchFamily="34" charset="-120"/>
              </a:rPr>
              <a:t> to ensure stability and mitigate the higher risk associated with shorter job tenure.</a:t>
            </a:r>
            <a:endParaRPr lang="en-US" sz="1944" dirty="0"/>
          </a:p>
        </p:txBody>
      </p:sp>
      <p:sp>
        <p:nvSpPr>
          <p:cNvPr id="8" name="Text 6"/>
          <p:cNvSpPr/>
          <p:nvPr/>
        </p:nvSpPr>
        <p:spPr>
          <a:xfrm>
            <a:off x="1258967" y="5050512"/>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383838"/>
                </a:solidFill>
                <a:latin typeface="DM Sans" pitchFamily="34" charset="0"/>
                <a:ea typeface="DM Sans" pitchFamily="34" charset="-122"/>
                <a:cs typeface="DM Sans" pitchFamily="34" charset="-120"/>
              </a:rPr>
              <a:t>Develop specific risk assessment for California applicants</a:t>
            </a:r>
            <a:r>
              <a:rPr lang="en-US" sz="1944" dirty="0">
                <a:solidFill>
                  <a:srgbClr val="383838"/>
                </a:solidFill>
                <a:latin typeface="DM Sans" pitchFamily="34" charset="0"/>
                <a:ea typeface="DM Sans" pitchFamily="34" charset="-122"/>
                <a:cs typeface="DM Sans" pitchFamily="34" charset="-120"/>
              </a:rPr>
              <a:t> to account for regional economic and demographic factors that may impact loan performance.</a:t>
            </a:r>
            <a:endParaRPr lang="en-US" sz="1944" dirty="0"/>
          </a:p>
        </p:txBody>
      </p:sp>
      <p:sp>
        <p:nvSpPr>
          <p:cNvPr id="9" name="Text 7"/>
          <p:cNvSpPr/>
          <p:nvPr/>
        </p:nvSpPr>
        <p:spPr>
          <a:xfrm>
            <a:off x="1258967" y="5926931"/>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383838"/>
                </a:solidFill>
                <a:latin typeface="DM Sans" pitchFamily="34" charset="0"/>
                <a:ea typeface="DM Sans" pitchFamily="34" charset="-122"/>
                <a:cs typeface="DM Sans" pitchFamily="34" charset="-120"/>
              </a:rPr>
              <a:t>Increase loan verification rate (target &gt;80%)</a:t>
            </a:r>
            <a:r>
              <a:rPr lang="en-US" sz="1944" dirty="0">
                <a:solidFill>
                  <a:srgbClr val="383838"/>
                </a:solidFill>
                <a:latin typeface="DM Sans" pitchFamily="34" charset="0"/>
                <a:ea typeface="DM Sans" pitchFamily="34" charset="-122"/>
                <a:cs typeface="DM Sans" pitchFamily="34" charset="-120"/>
              </a:rPr>
              <a:t> to strengthen underwriting and reduce the risk of fraud or inaccurate borrower information.</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1753195"/>
            <a:ext cx="10170676"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Recommendations - Loan Structure</a:t>
            </a:r>
            <a:endParaRPr lang="en-US" sz="5103" dirty="0"/>
          </a:p>
        </p:txBody>
      </p:sp>
      <p:sp>
        <p:nvSpPr>
          <p:cNvPr id="5" name="Text 3"/>
          <p:cNvSpPr/>
          <p:nvPr/>
        </p:nvSpPr>
        <p:spPr>
          <a:xfrm>
            <a:off x="1258967" y="3056930"/>
            <a:ext cx="12507397" cy="790099"/>
          </a:xfrm>
          <a:prstGeom prst="rect">
            <a:avLst/>
          </a:prstGeom>
          <a:noFill/>
          <a:ln/>
        </p:spPr>
        <p:txBody>
          <a:bodyPr wrap="square" rtlCol="0" anchor="t"/>
          <a:lstStyle/>
          <a:p>
            <a:pPr marL="342900" indent="-342900" algn="l">
              <a:lnSpc>
                <a:spcPts val="3110"/>
              </a:lnSpc>
              <a:buSzPct val="100000"/>
              <a:buFont typeface="+mj-lt"/>
              <a:buAutoNum type="arabicPeriod"/>
            </a:pPr>
            <a:r>
              <a:rPr lang="en-US" sz="1944" b="1" dirty="0">
                <a:solidFill>
                  <a:srgbClr val="383838"/>
                </a:solidFill>
                <a:latin typeface="DM Sans" pitchFamily="34" charset="0"/>
                <a:ea typeface="DM Sans" pitchFamily="34" charset="-122"/>
                <a:cs typeface="DM Sans" pitchFamily="34" charset="-120"/>
              </a:rPr>
              <a:t>Encourage shorter-term loans (36 months)</a:t>
            </a:r>
            <a:r>
              <a:rPr lang="en-US" sz="1944" dirty="0">
                <a:solidFill>
                  <a:srgbClr val="383838"/>
                </a:solidFill>
                <a:latin typeface="DM Sans" pitchFamily="34" charset="0"/>
                <a:ea typeface="DM Sans" pitchFamily="34" charset="-122"/>
                <a:cs typeface="DM Sans" pitchFamily="34" charset="-120"/>
              </a:rPr>
              <a:t> to reduce overall risk exposure and improve portfolio performance.</a:t>
            </a:r>
            <a:endParaRPr lang="en-US" sz="1944" dirty="0"/>
          </a:p>
        </p:txBody>
      </p:sp>
      <p:sp>
        <p:nvSpPr>
          <p:cNvPr id="6" name="Text 4"/>
          <p:cNvSpPr/>
          <p:nvPr/>
        </p:nvSpPr>
        <p:spPr>
          <a:xfrm>
            <a:off x="1258967" y="3933349"/>
            <a:ext cx="12507397" cy="790099"/>
          </a:xfrm>
          <a:prstGeom prst="rect">
            <a:avLst/>
          </a:prstGeom>
          <a:noFill/>
          <a:ln/>
        </p:spPr>
        <p:txBody>
          <a:bodyPr wrap="square" rtlCol="0" anchor="t"/>
          <a:lstStyle/>
          <a:p>
            <a:pPr marL="342900" indent="-342900" algn="l">
              <a:lnSpc>
                <a:spcPts val="3110"/>
              </a:lnSpc>
              <a:buSzPct val="100000"/>
              <a:buFont typeface="+mj-lt"/>
              <a:buAutoNum type="arabicPeriod" startAt="2"/>
            </a:pPr>
            <a:r>
              <a:rPr lang="en-US" sz="1944" b="1" dirty="0">
                <a:solidFill>
                  <a:srgbClr val="383838"/>
                </a:solidFill>
                <a:latin typeface="DM Sans" pitchFamily="34" charset="0"/>
                <a:ea typeface="DM Sans" pitchFamily="34" charset="-122"/>
                <a:cs typeface="DM Sans" pitchFamily="34" charset="-120"/>
              </a:rPr>
              <a:t>Set stricter debt-to-income (DTI) thresholds</a:t>
            </a:r>
            <a:r>
              <a:rPr lang="en-US" sz="1944" dirty="0">
                <a:solidFill>
                  <a:srgbClr val="383838"/>
                </a:solidFill>
                <a:latin typeface="DM Sans" pitchFamily="34" charset="0"/>
                <a:ea typeface="DM Sans" pitchFamily="34" charset="-122"/>
                <a:cs typeface="DM Sans" pitchFamily="34" charset="-120"/>
              </a:rPr>
              <a:t>, especially for higher-risk loan grades, to ensure borrowers have sufficient capacity to repay.</a:t>
            </a:r>
            <a:endParaRPr lang="en-US" sz="1944" dirty="0"/>
          </a:p>
        </p:txBody>
      </p:sp>
      <p:sp>
        <p:nvSpPr>
          <p:cNvPr id="7" name="Text 5"/>
          <p:cNvSpPr/>
          <p:nvPr/>
        </p:nvSpPr>
        <p:spPr>
          <a:xfrm>
            <a:off x="1258967" y="4809768"/>
            <a:ext cx="12507397" cy="790099"/>
          </a:xfrm>
          <a:prstGeom prst="rect">
            <a:avLst/>
          </a:prstGeom>
          <a:noFill/>
          <a:ln/>
        </p:spPr>
        <p:txBody>
          <a:bodyPr wrap="square" rtlCol="0" anchor="t"/>
          <a:lstStyle/>
          <a:p>
            <a:pPr marL="342900" indent="-342900" algn="l">
              <a:lnSpc>
                <a:spcPts val="3110"/>
              </a:lnSpc>
              <a:buSzPct val="100000"/>
              <a:buFont typeface="+mj-lt"/>
              <a:buAutoNum type="arabicPeriod" startAt="3"/>
            </a:pPr>
            <a:r>
              <a:rPr lang="en-US" sz="1944" b="1" dirty="0">
                <a:solidFill>
                  <a:srgbClr val="383838"/>
                </a:solidFill>
                <a:latin typeface="DM Sans" pitchFamily="34" charset="0"/>
                <a:ea typeface="DM Sans" pitchFamily="34" charset="-122"/>
                <a:cs typeface="DM Sans" pitchFamily="34" charset="-120"/>
              </a:rPr>
              <a:t>Develop robust assessment for renters and mortgage holders</a:t>
            </a:r>
            <a:r>
              <a:rPr lang="en-US" sz="1944" dirty="0">
                <a:solidFill>
                  <a:srgbClr val="383838"/>
                </a:solidFill>
                <a:latin typeface="DM Sans" pitchFamily="34" charset="0"/>
                <a:ea typeface="DM Sans" pitchFamily="34" charset="-122"/>
                <a:cs typeface="DM Sans" pitchFamily="34" charset="-120"/>
              </a:rPr>
              <a:t> to better understand the unique financial profiles and risks associated with each housing status.</a:t>
            </a:r>
            <a:endParaRPr lang="en-US" sz="1944" dirty="0"/>
          </a:p>
        </p:txBody>
      </p:sp>
      <p:sp>
        <p:nvSpPr>
          <p:cNvPr id="8" name="Text 6"/>
          <p:cNvSpPr/>
          <p:nvPr/>
        </p:nvSpPr>
        <p:spPr>
          <a:xfrm>
            <a:off x="1258967" y="5686187"/>
            <a:ext cx="12507397" cy="790099"/>
          </a:xfrm>
          <a:prstGeom prst="rect">
            <a:avLst/>
          </a:prstGeom>
          <a:noFill/>
          <a:ln/>
        </p:spPr>
        <p:txBody>
          <a:bodyPr wrap="square" rtlCol="0" anchor="t"/>
          <a:lstStyle/>
          <a:p>
            <a:pPr marL="342900" indent="-342900" algn="l">
              <a:lnSpc>
                <a:spcPts val="3110"/>
              </a:lnSpc>
              <a:buSzPct val="100000"/>
              <a:buFont typeface="+mj-lt"/>
              <a:buAutoNum type="arabicPeriod" startAt="4"/>
            </a:pPr>
            <a:r>
              <a:rPr lang="en-US" sz="1944" b="1" dirty="0">
                <a:solidFill>
                  <a:srgbClr val="383838"/>
                </a:solidFill>
                <a:latin typeface="DM Sans" pitchFamily="34" charset="0"/>
                <a:ea typeface="DM Sans" pitchFamily="34" charset="-122"/>
                <a:cs typeface="DM Sans" pitchFamily="34" charset="-120"/>
              </a:rPr>
              <a:t>Optimize loan terms for categories with higher charge-off rates</a:t>
            </a:r>
            <a:r>
              <a:rPr lang="en-US" sz="1944" dirty="0">
                <a:solidFill>
                  <a:srgbClr val="383838"/>
                </a:solidFill>
                <a:latin typeface="DM Sans" pitchFamily="34" charset="0"/>
                <a:ea typeface="DM Sans" pitchFamily="34" charset="-122"/>
                <a:cs typeface="DM Sans" pitchFamily="34" charset="-120"/>
              </a:rPr>
              <a:t>, such as adjusting interest rates or reducing maximum loan amounts, to align with the elevated risk.</a:t>
            </a:r>
            <a:endParaRPr lang="en-US" sz="194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920996"/>
          </a:xfrm>
          <a:prstGeom prst="rect">
            <a:avLst/>
          </a:prstGeom>
          <a:solidFill>
            <a:srgbClr val="FFFFFF"/>
          </a:solidFill>
          <a:ln/>
        </p:spPr>
        <p:txBody>
          <a:bodyPr/>
          <a:lstStyle/>
          <a:p>
            <a:endParaRPr lang="en-US"/>
          </a:p>
        </p:txBody>
      </p:sp>
      <p:sp>
        <p:nvSpPr>
          <p:cNvPr id="4" name="Text 2"/>
          <p:cNvSpPr/>
          <p:nvPr/>
        </p:nvSpPr>
        <p:spPr>
          <a:xfrm>
            <a:off x="2594967" y="475178"/>
            <a:ext cx="4536519" cy="566976"/>
          </a:xfrm>
          <a:prstGeom prst="rect">
            <a:avLst/>
          </a:prstGeom>
          <a:noFill/>
          <a:ln/>
        </p:spPr>
        <p:txBody>
          <a:bodyPr wrap="none" rtlCol="0" anchor="t"/>
          <a:lstStyle/>
          <a:p>
            <a:pPr marL="0" indent="0">
              <a:lnSpc>
                <a:spcPts val="4465"/>
              </a:lnSpc>
              <a:buNone/>
            </a:pPr>
            <a:r>
              <a:rPr lang="en-US" sz="3572" dirty="0">
                <a:solidFill>
                  <a:srgbClr val="020202"/>
                </a:solidFill>
                <a:latin typeface="PT Serif" pitchFamily="34" charset="0"/>
                <a:ea typeface="PT Serif" pitchFamily="34" charset="-122"/>
                <a:cs typeface="PT Serif" pitchFamily="34" charset="-120"/>
              </a:rPr>
              <a:t>Expected Outcomes</a:t>
            </a:r>
            <a:endParaRPr lang="en-US" sz="3572" dirty="0"/>
          </a:p>
        </p:txBody>
      </p:sp>
      <p:pic>
        <p:nvPicPr>
          <p:cNvPr id="5" name="Image 0" descr="preencoded.png"/>
          <p:cNvPicPr>
            <a:picLocks noChangeAspect="1"/>
          </p:cNvPicPr>
          <p:nvPr/>
        </p:nvPicPr>
        <p:blipFill>
          <a:blip r:embed="rId3"/>
          <a:stretch>
            <a:fillRect/>
          </a:stretch>
        </p:blipFill>
        <p:spPr>
          <a:xfrm>
            <a:off x="2594967" y="1387793"/>
            <a:ext cx="9440347" cy="4767977"/>
          </a:xfrm>
          <a:prstGeom prst="rect">
            <a:avLst/>
          </a:prstGeom>
        </p:spPr>
      </p:pic>
      <p:sp>
        <p:nvSpPr>
          <p:cNvPr id="6" name="Shape 3"/>
          <p:cNvSpPr/>
          <p:nvPr/>
        </p:nvSpPr>
        <p:spPr>
          <a:xfrm>
            <a:off x="6285905" y="6328648"/>
            <a:ext cx="172760" cy="172760"/>
          </a:xfrm>
          <a:prstGeom prst="roundRect">
            <a:avLst>
              <a:gd name="adj" fmla="val 10586"/>
            </a:avLst>
          </a:prstGeom>
          <a:solidFill>
            <a:srgbClr val="4D1B00"/>
          </a:solidFill>
          <a:ln/>
        </p:spPr>
        <p:txBody>
          <a:bodyPr/>
          <a:lstStyle/>
          <a:p>
            <a:endParaRPr lang="en-US"/>
          </a:p>
        </p:txBody>
      </p:sp>
      <p:sp>
        <p:nvSpPr>
          <p:cNvPr id="7" name="Text 4"/>
          <p:cNvSpPr/>
          <p:nvPr/>
        </p:nvSpPr>
        <p:spPr>
          <a:xfrm>
            <a:off x="6544985" y="6328648"/>
            <a:ext cx="612458" cy="172760"/>
          </a:xfrm>
          <a:prstGeom prst="rect">
            <a:avLst/>
          </a:prstGeom>
          <a:noFill/>
          <a:ln/>
        </p:spPr>
        <p:txBody>
          <a:bodyPr wrap="none" rtlCol="0" anchor="t"/>
          <a:lstStyle/>
          <a:p>
            <a:pPr marL="0" indent="0">
              <a:lnSpc>
                <a:spcPts val="1361"/>
              </a:lnSpc>
              <a:buNone/>
            </a:pPr>
            <a:r>
              <a:rPr lang="en-US" sz="1361" dirty="0">
                <a:solidFill>
                  <a:srgbClr val="383838"/>
                </a:solidFill>
                <a:latin typeface="DM Sans" pitchFamily="34" charset="0"/>
                <a:ea typeface="DM Sans" pitchFamily="34" charset="-122"/>
                <a:cs typeface="DM Sans" pitchFamily="34" charset="-120"/>
              </a:rPr>
              <a:t>Current</a:t>
            </a:r>
            <a:endParaRPr lang="en-US" sz="1361" dirty="0"/>
          </a:p>
        </p:txBody>
      </p:sp>
      <p:sp>
        <p:nvSpPr>
          <p:cNvPr id="8" name="Shape 5"/>
          <p:cNvSpPr/>
          <p:nvPr/>
        </p:nvSpPr>
        <p:spPr>
          <a:xfrm>
            <a:off x="7416522" y="6328648"/>
            <a:ext cx="172760" cy="172760"/>
          </a:xfrm>
          <a:prstGeom prst="roundRect">
            <a:avLst>
              <a:gd name="adj" fmla="val 10586"/>
            </a:avLst>
          </a:prstGeom>
          <a:solidFill>
            <a:srgbClr val="A63A00"/>
          </a:solidFill>
          <a:ln/>
        </p:spPr>
        <p:txBody>
          <a:bodyPr/>
          <a:lstStyle/>
          <a:p>
            <a:endParaRPr lang="en-US"/>
          </a:p>
        </p:txBody>
      </p:sp>
      <p:sp>
        <p:nvSpPr>
          <p:cNvPr id="9" name="Text 6"/>
          <p:cNvSpPr/>
          <p:nvPr/>
        </p:nvSpPr>
        <p:spPr>
          <a:xfrm>
            <a:off x="7675602" y="6328648"/>
            <a:ext cx="495895" cy="172760"/>
          </a:xfrm>
          <a:prstGeom prst="rect">
            <a:avLst/>
          </a:prstGeom>
          <a:noFill/>
          <a:ln/>
        </p:spPr>
        <p:txBody>
          <a:bodyPr wrap="none" rtlCol="0" anchor="t"/>
          <a:lstStyle/>
          <a:p>
            <a:pPr marL="0" indent="0">
              <a:lnSpc>
                <a:spcPts val="1361"/>
              </a:lnSpc>
              <a:buNone/>
            </a:pPr>
            <a:r>
              <a:rPr lang="en-US" sz="1361" dirty="0">
                <a:solidFill>
                  <a:srgbClr val="383838"/>
                </a:solidFill>
                <a:latin typeface="DM Sans" pitchFamily="34" charset="0"/>
                <a:ea typeface="DM Sans" pitchFamily="34" charset="-122"/>
                <a:cs typeface="DM Sans" pitchFamily="34" charset="-120"/>
              </a:rPr>
              <a:t>Target</a:t>
            </a:r>
            <a:endParaRPr lang="en-US" sz="1361" dirty="0"/>
          </a:p>
        </p:txBody>
      </p:sp>
      <p:sp>
        <p:nvSpPr>
          <p:cNvPr id="10" name="Text 7"/>
          <p:cNvSpPr/>
          <p:nvPr/>
        </p:nvSpPr>
        <p:spPr>
          <a:xfrm>
            <a:off x="2594967" y="6868597"/>
            <a:ext cx="9440347" cy="829747"/>
          </a:xfrm>
          <a:prstGeom prst="rect">
            <a:avLst/>
          </a:prstGeom>
          <a:noFill/>
          <a:ln/>
        </p:spPr>
        <p:txBody>
          <a:bodyPr wrap="square" rtlCol="0" anchor="t"/>
          <a:lstStyle/>
          <a:p>
            <a:pPr marL="0" indent="0">
              <a:lnSpc>
                <a:spcPts val="2177"/>
              </a:lnSpc>
              <a:buNone/>
            </a:pPr>
            <a:r>
              <a:rPr lang="en-US" sz="1361" dirty="0">
                <a:solidFill>
                  <a:srgbClr val="383838"/>
                </a:solidFill>
                <a:latin typeface="DM Sans" pitchFamily="34" charset="0"/>
                <a:ea typeface="DM Sans" pitchFamily="34" charset="-122"/>
                <a:cs typeface="DM Sans" pitchFamily="34" charset="-120"/>
              </a:rPr>
              <a:t>The key expected outcomes for the loan portfolio include reducing the bad loan percentage from 16.7% to under 10%, improving the overall portfolio return on investment (ROI) from 8.6% to over 12%, and increasing the loan verification rate from 53% to more than 80%. These targets aim to strengthen the portfolio's overall health and performance.</a:t>
            </a:r>
            <a:endParaRPr lang="en-US" sz="1361" dirty="0"/>
          </a:p>
        </p:txBody>
      </p:sp>
      <p:sp>
        <p:nvSpPr>
          <p:cNvPr id="11" name="Text 8"/>
          <p:cNvSpPr/>
          <p:nvPr/>
        </p:nvSpPr>
        <p:spPr>
          <a:xfrm>
            <a:off x="2594967" y="7892653"/>
            <a:ext cx="9440347" cy="553164"/>
          </a:xfrm>
          <a:prstGeom prst="rect">
            <a:avLst/>
          </a:prstGeom>
          <a:noFill/>
          <a:ln/>
        </p:spPr>
        <p:txBody>
          <a:bodyPr wrap="square" rtlCol="0" anchor="t"/>
          <a:lstStyle/>
          <a:p>
            <a:pPr marL="0" indent="0">
              <a:lnSpc>
                <a:spcPts val="2177"/>
              </a:lnSpc>
              <a:buNone/>
            </a:pPr>
            <a:r>
              <a:rPr lang="en-US" sz="1361" dirty="0">
                <a:solidFill>
                  <a:srgbClr val="383838"/>
                </a:solidFill>
                <a:latin typeface="DM Sans" pitchFamily="34" charset="0"/>
                <a:ea typeface="DM Sans" pitchFamily="34" charset="-122"/>
                <a:cs typeface="DM Sans" pitchFamily="34" charset="-120"/>
              </a:rPr>
              <a:t>Additionally, the analysis seeks to achieve a more balanced geographical distribution of loans and enhance the early warning system for potential defaults, allowing the bank to proactively manage risk and optimize the portfolio.</a:t>
            </a:r>
            <a:endParaRPr lang="en-US" sz="136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672834"/>
            <a:ext cx="6480810"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Conclusion</a:t>
            </a:r>
            <a:endParaRPr lang="en-US" sz="5103" dirty="0"/>
          </a:p>
        </p:txBody>
      </p:sp>
      <p:sp>
        <p:nvSpPr>
          <p:cNvPr id="5" name="Text 3"/>
          <p:cNvSpPr/>
          <p:nvPr/>
        </p:nvSpPr>
        <p:spPr>
          <a:xfrm>
            <a:off x="864037" y="3976568"/>
            <a:ext cx="12902327" cy="158019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In summary, this comprehensive strategy outlines a detailed plan to optimize the bank's loan portfolio and reduce overall risk. The key next steps involve prioritizing the recommended short-term actions and immediately beginning the implementation process. This will help the bank achieve its goals of reducing the bad loan percentage, improving portfolio ROI, and increasing the loan verification rate.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38"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38"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648463" cy="82296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 y="0"/>
            <a:ext cx="14626743" cy="8229601"/>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EF68414-CC09-0865-0A64-9307EB7B1B68}"/>
              </a:ext>
            </a:extLst>
          </p:cNvPr>
          <p:cNvSpPr txBox="1">
            <a:spLocks/>
          </p:cNvSpPr>
          <p:nvPr/>
        </p:nvSpPr>
        <p:spPr>
          <a:xfrm>
            <a:off x="943662" y="1009497"/>
            <a:ext cx="4218292" cy="640811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5800" kern="1200">
                <a:solidFill>
                  <a:schemeClr val="bg1"/>
                </a:solidFill>
                <a:latin typeface="+mj-lt"/>
                <a:ea typeface="+mj-ea"/>
                <a:cs typeface="+mj-cs"/>
              </a:rPr>
              <a:t>Steps:</a:t>
            </a:r>
          </a:p>
        </p:txBody>
      </p:sp>
      <p:graphicFrame>
        <p:nvGraphicFramePr>
          <p:cNvPr id="5" name="Content Placeholder 2">
            <a:extLst>
              <a:ext uri="{FF2B5EF4-FFF2-40B4-BE49-F238E27FC236}">
                <a16:creationId xmlns:a16="http://schemas.microsoft.com/office/drawing/2014/main" id="{4AE34AF0-60EF-DF25-74A7-658E85B106B8}"/>
              </a:ext>
            </a:extLst>
          </p:cNvPr>
          <p:cNvGraphicFramePr>
            <a:graphicFrameLocks/>
          </p:cNvGraphicFramePr>
          <p:nvPr>
            <p:extLst>
              <p:ext uri="{D42A27DB-BD31-4B8C-83A1-F6EECF244321}">
                <p14:modId xmlns:p14="http://schemas.microsoft.com/office/powerpoint/2010/main" val="2792897997"/>
              </p:ext>
            </p:extLst>
          </p:nvPr>
        </p:nvGraphicFramePr>
        <p:xfrm>
          <a:off x="5983063" y="277207"/>
          <a:ext cx="7641495" cy="7686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85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62B55-7DF8-61FE-B72C-5A58A4CB7B92}"/>
              </a:ext>
            </a:extLst>
          </p:cNvPr>
          <p:cNvSpPr txBox="1">
            <a:spLocks/>
          </p:cNvSpPr>
          <p:nvPr/>
        </p:nvSpPr>
        <p:spPr>
          <a:xfrm>
            <a:off x="1005840" y="668625"/>
            <a:ext cx="12618720" cy="1360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spcAft>
                <a:spcPts val="600"/>
              </a:spcAft>
            </a:pPr>
            <a:r>
              <a:rPr lang="en-US" sz="6200" kern="1200">
                <a:solidFill>
                  <a:schemeClr val="tx1"/>
                </a:solidFill>
                <a:latin typeface="+mj-lt"/>
                <a:ea typeface="+mj-ea"/>
                <a:cs typeface="+mj-cs"/>
              </a:rPr>
              <a:t>Features in data</a:t>
            </a:r>
          </a:p>
        </p:txBody>
      </p:sp>
      <p:graphicFrame>
        <p:nvGraphicFramePr>
          <p:cNvPr id="6" name="Rectangle 1">
            <a:extLst>
              <a:ext uri="{FF2B5EF4-FFF2-40B4-BE49-F238E27FC236}">
                <a16:creationId xmlns:a16="http://schemas.microsoft.com/office/drawing/2014/main" id="{C202032C-0FE8-928C-44FA-CFCDDF205B11}"/>
              </a:ext>
            </a:extLst>
          </p:cNvPr>
          <p:cNvGraphicFramePr>
            <a:graphicFrameLocks/>
          </p:cNvGraphicFramePr>
          <p:nvPr>
            <p:extLst>
              <p:ext uri="{D42A27DB-BD31-4B8C-83A1-F6EECF244321}">
                <p14:modId xmlns:p14="http://schemas.microsoft.com/office/powerpoint/2010/main" val="640511271"/>
              </p:ext>
            </p:extLst>
          </p:nvPr>
        </p:nvGraphicFramePr>
        <p:xfrm>
          <a:off x="1005840" y="2194560"/>
          <a:ext cx="12618720" cy="5223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35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91412" y="2101572"/>
            <a:ext cx="4991457" cy="4026456"/>
          </a:xfrm>
          <a:prstGeom prst="rect">
            <a:avLst/>
          </a:prstGeom>
        </p:spPr>
      </p:pic>
      <p:sp>
        <p:nvSpPr>
          <p:cNvPr id="6" name="Text 2"/>
          <p:cNvSpPr/>
          <p:nvPr/>
        </p:nvSpPr>
        <p:spPr>
          <a:xfrm>
            <a:off x="692825" y="1019532"/>
            <a:ext cx="5196126" cy="649486"/>
          </a:xfrm>
          <a:prstGeom prst="rect">
            <a:avLst/>
          </a:prstGeom>
          <a:noFill/>
          <a:ln/>
        </p:spPr>
        <p:txBody>
          <a:bodyPr wrap="none" rtlCol="0" anchor="t"/>
          <a:lstStyle/>
          <a:p>
            <a:pPr marL="0" indent="0">
              <a:lnSpc>
                <a:spcPts val="5114"/>
              </a:lnSpc>
              <a:buNone/>
            </a:pPr>
            <a:r>
              <a:rPr lang="en-US" sz="4091" dirty="0">
                <a:solidFill>
                  <a:srgbClr val="020202"/>
                </a:solidFill>
                <a:latin typeface="PT Serif" pitchFamily="34" charset="0"/>
                <a:ea typeface="PT Serif" pitchFamily="34" charset="-122"/>
                <a:cs typeface="PT Serif" pitchFamily="34" charset="-120"/>
              </a:rPr>
              <a:t>Executive Summary</a:t>
            </a:r>
            <a:endParaRPr lang="en-US" sz="4091" dirty="0"/>
          </a:p>
        </p:txBody>
      </p:sp>
      <p:sp>
        <p:nvSpPr>
          <p:cNvPr id="7" name="Shape 3"/>
          <p:cNvSpPr/>
          <p:nvPr/>
        </p:nvSpPr>
        <p:spPr>
          <a:xfrm>
            <a:off x="692825" y="2188488"/>
            <a:ext cx="445294" cy="445294"/>
          </a:xfrm>
          <a:prstGeom prst="roundRect">
            <a:avLst>
              <a:gd name="adj" fmla="val 6668"/>
            </a:avLst>
          </a:prstGeom>
          <a:solidFill>
            <a:srgbClr val="F2EEEE"/>
          </a:solidFill>
          <a:ln/>
        </p:spPr>
        <p:txBody>
          <a:bodyPr/>
          <a:lstStyle/>
          <a:p>
            <a:endParaRPr lang="en-US"/>
          </a:p>
        </p:txBody>
      </p:sp>
      <p:sp>
        <p:nvSpPr>
          <p:cNvPr id="8" name="Text 4"/>
          <p:cNvSpPr/>
          <p:nvPr/>
        </p:nvSpPr>
        <p:spPr>
          <a:xfrm>
            <a:off x="832366" y="2255163"/>
            <a:ext cx="166211" cy="311825"/>
          </a:xfrm>
          <a:prstGeom prst="rect">
            <a:avLst/>
          </a:prstGeom>
          <a:noFill/>
          <a:ln/>
        </p:spPr>
        <p:txBody>
          <a:bodyPr wrap="none" rtlCol="0" anchor="t"/>
          <a:lstStyle/>
          <a:p>
            <a:pPr marL="0" indent="0" algn="ctr">
              <a:lnSpc>
                <a:spcPts val="2455"/>
              </a:lnSpc>
              <a:buNone/>
            </a:pPr>
            <a:r>
              <a:rPr lang="en-US" sz="2455" dirty="0">
                <a:solidFill>
                  <a:srgbClr val="383838"/>
                </a:solidFill>
                <a:latin typeface="PT Serif" pitchFamily="34" charset="0"/>
                <a:ea typeface="PT Serif" pitchFamily="34" charset="-122"/>
                <a:cs typeface="PT Serif" pitchFamily="34" charset="-120"/>
              </a:rPr>
              <a:t>1</a:t>
            </a:r>
            <a:endParaRPr lang="en-US" sz="2455" dirty="0"/>
          </a:p>
        </p:txBody>
      </p:sp>
      <p:sp>
        <p:nvSpPr>
          <p:cNvPr id="9" name="Text 5"/>
          <p:cNvSpPr/>
          <p:nvPr/>
        </p:nvSpPr>
        <p:spPr>
          <a:xfrm>
            <a:off x="1336000" y="2188488"/>
            <a:ext cx="2598063" cy="324683"/>
          </a:xfrm>
          <a:prstGeom prst="rect">
            <a:avLst/>
          </a:prstGeom>
          <a:noFill/>
          <a:ln/>
        </p:spPr>
        <p:txBody>
          <a:bodyPr wrap="none" rtlCol="0" anchor="t"/>
          <a:lstStyle/>
          <a:p>
            <a:pPr marL="0" indent="0">
              <a:lnSpc>
                <a:spcPts val="2557"/>
              </a:lnSpc>
              <a:buNone/>
            </a:pPr>
            <a:r>
              <a:rPr lang="en-US" sz="2046" dirty="0">
                <a:solidFill>
                  <a:srgbClr val="383838"/>
                </a:solidFill>
                <a:latin typeface="PT Serif" pitchFamily="34" charset="0"/>
                <a:ea typeface="PT Serif" pitchFamily="34" charset="-122"/>
                <a:cs typeface="PT Serif" pitchFamily="34" charset="-120"/>
              </a:rPr>
              <a:t>Portfolio Overview</a:t>
            </a:r>
            <a:endParaRPr lang="en-US" sz="2046" dirty="0"/>
          </a:p>
        </p:txBody>
      </p:sp>
      <p:sp>
        <p:nvSpPr>
          <p:cNvPr id="10" name="Text 6"/>
          <p:cNvSpPr/>
          <p:nvPr/>
        </p:nvSpPr>
        <p:spPr>
          <a:xfrm>
            <a:off x="1336000" y="2631877"/>
            <a:ext cx="7115175" cy="950119"/>
          </a:xfrm>
          <a:prstGeom prst="rect">
            <a:avLst/>
          </a:prstGeom>
          <a:noFill/>
          <a:ln/>
        </p:spPr>
        <p:txBody>
          <a:bodyPr wrap="square" rtlCol="0" anchor="t"/>
          <a:lstStyle/>
          <a:p>
            <a:pPr marL="0" indent="0">
              <a:lnSpc>
                <a:spcPts val="2494"/>
              </a:lnSpc>
              <a:buNone/>
            </a:pPr>
            <a:r>
              <a:rPr lang="en-US" sz="1559" dirty="0">
                <a:solidFill>
                  <a:srgbClr val="383838"/>
                </a:solidFill>
                <a:latin typeface="DM Sans" pitchFamily="34" charset="0"/>
                <a:ea typeface="DM Sans" pitchFamily="34" charset="-122"/>
                <a:cs typeface="DM Sans" pitchFamily="34" charset="-120"/>
              </a:rPr>
              <a:t>The bank's loan portfolio consists of 38.6K loans with a total funded amount of $435.8M. Of these loans, 83.3% are considered "good" with a positive ROI, while 16.7% are classified as "bad" with a negative ROI.</a:t>
            </a:r>
            <a:endParaRPr lang="en-US" sz="1559" dirty="0"/>
          </a:p>
        </p:txBody>
      </p:sp>
      <p:sp>
        <p:nvSpPr>
          <p:cNvPr id="11" name="Shape 7"/>
          <p:cNvSpPr/>
          <p:nvPr/>
        </p:nvSpPr>
        <p:spPr>
          <a:xfrm>
            <a:off x="692825" y="4002524"/>
            <a:ext cx="445294" cy="445294"/>
          </a:xfrm>
          <a:prstGeom prst="roundRect">
            <a:avLst>
              <a:gd name="adj" fmla="val 6668"/>
            </a:avLst>
          </a:prstGeom>
          <a:solidFill>
            <a:srgbClr val="F2EEEE"/>
          </a:solidFill>
          <a:ln/>
        </p:spPr>
        <p:txBody>
          <a:bodyPr/>
          <a:lstStyle/>
          <a:p>
            <a:endParaRPr lang="en-US"/>
          </a:p>
        </p:txBody>
      </p:sp>
      <p:sp>
        <p:nvSpPr>
          <p:cNvPr id="12" name="Text 8"/>
          <p:cNvSpPr/>
          <p:nvPr/>
        </p:nvSpPr>
        <p:spPr>
          <a:xfrm>
            <a:off x="832366" y="4069199"/>
            <a:ext cx="166211" cy="311825"/>
          </a:xfrm>
          <a:prstGeom prst="rect">
            <a:avLst/>
          </a:prstGeom>
          <a:noFill/>
          <a:ln/>
        </p:spPr>
        <p:txBody>
          <a:bodyPr wrap="none" rtlCol="0" anchor="t"/>
          <a:lstStyle/>
          <a:p>
            <a:pPr marL="0" indent="0" algn="ctr">
              <a:lnSpc>
                <a:spcPts val="2455"/>
              </a:lnSpc>
              <a:buNone/>
            </a:pPr>
            <a:r>
              <a:rPr lang="en-US" sz="2455" dirty="0">
                <a:solidFill>
                  <a:srgbClr val="383838"/>
                </a:solidFill>
                <a:latin typeface="PT Serif" pitchFamily="34" charset="0"/>
                <a:ea typeface="PT Serif" pitchFamily="34" charset="-122"/>
                <a:cs typeface="PT Serif" pitchFamily="34" charset="-120"/>
              </a:rPr>
              <a:t>2</a:t>
            </a:r>
            <a:endParaRPr lang="en-US" sz="2455" dirty="0"/>
          </a:p>
        </p:txBody>
      </p:sp>
      <p:sp>
        <p:nvSpPr>
          <p:cNvPr id="13" name="Text 9"/>
          <p:cNvSpPr/>
          <p:nvPr/>
        </p:nvSpPr>
        <p:spPr>
          <a:xfrm>
            <a:off x="1336000" y="4002524"/>
            <a:ext cx="2598063" cy="324683"/>
          </a:xfrm>
          <a:prstGeom prst="rect">
            <a:avLst/>
          </a:prstGeom>
          <a:noFill/>
          <a:ln/>
        </p:spPr>
        <p:txBody>
          <a:bodyPr wrap="none" rtlCol="0" anchor="t"/>
          <a:lstStyle/>
          <a:p>
            <a:pPr marL="0" indent="0">
              <a:lnSpc>
                <a:spcPts val="2557"/>
              </a:lnSpc>
              <a:buNone/>
            </a:pPr>
            <a:r>
              <a:rPr lang="en-US" sz="2046" dirty="0">
                <a:solidFill>
                  <a:srgbClr val="383838"/>
                </a:solidFill>
                <a:latin typeface="PT Serif" pitchFamily="34" charset="0"/>
                <a:ea typeface="PT Serif" pitchFamily="34" charset="-122"/>
                <a:cs typeface="PT Serif" pitchFamily="34" charset="-120"/>
              </a:rPr>
              <a:t>Overall Performance</a:t>
            </a:r>
            <a:endParaRPr lang="en-US" sz="2046" dirty="0"/>
          </a:p>
        </p:txBody>
      </p:sp>
      <p:sp>
        <p:nvSpPr>
          <p:cNvPr id="14" name="Text 10"/>
          <p:cNvSpPr/>
          <p:nvPr/>
        </p:nvSpPr>
        <p:spPr>
          <a:xfrm>
            <a:off x="1336000" y="4445913"/>
            <a:ext cx="7115175" cy="950119"/>
          </a:xfrm>
          <a:prstGeom prst="rect">
            <a:avLst/>
          </a:prstGeom>
          <a:noFill/>
          <a:ln/>
        </p:spPr>
        <p:txBody>
          <a:bodyPr wrap="square" rtlCol="0" anchor="t"/>
          <a:lstStyle/>
          <a:p>
            <a:pPr marL="0" indent="0">
              <a:lnSpc>
                <a:spcPts val="2494"/>
              </a:lnSpc>
              <a:buNone/>
            </a:pPr>
            <a:r>
              <a:rPr lang="en-US" sz="1559" dirty="0">
                <a:solidFill>
                  <a:srgbClr val="383838"/>
                </a:solidFill>
                <a:latin typeface="DM Sans" pitchFamily="34" charset="0"/>
                <a:ea typeface="DM Sans" pitchFamily="34" charset="-122"/>
                <a:cs typeface="DM Sans" pitchFamily="34" charset="-120"/>
              </a:rPr>
              <a:t>The overall portfolio exhibits an ROI of 8.6%, with $473.1M received against $435.8M funded. However, the negative ROI on bad loans (-27.1%) presents a significant challenge that requires strategic mitigation.</a:t>
            </a:r>
            <a:endParaRPr lang="en-US" sz="1559" dirty="0"/>
          </a:p>
        </p:txBody>
      </p:sp>
      <p:sp>
        <p:nvSpPr>
          <p:cNvPr id="15" name="Shape 11"/>
          <p:cNvSpPr/>
          <p:nvPr/>
        </p:nvSpPr>
        <p:spPr>
          <a:xfrm>
            <a:off x="692825" y="5816560"/>
            <a:ext cx="445294" cy="445294"/>
          </a:xfrm>
          <a:prstGeom prst="roundRect">
            <a:avLst>
              <a:gd name="adj" fmla="val 6668"/>
            </a:avLst>
          </a:prstGeom>
          <a:solidFill>
            <a:srgbClr val="F2EEEE"/>
          </a:solidFill>
          <a:ln/>
        </p:spPr>
        <p:txBody>
          <a:bodyPr/>
          <a:lstStyle/>
          <a:p>
            <a:endParaRPr lang="en-US"/>
          </a:p>
        </p:txBody>
      </p:sp>
      <p:sp>
        <p:nvSpPr>
          <p:cNvPr id="16" name="Text 12"/>
          <p:cNvSpPr/>
          <p:nvPr/>
        </p:nvSpPr>
        <p:spPr>
          <a:xfrm>
            <a:off x="832366" y="5883235"/>
            <a:ext cx="166211" cy="311825"/>
          </a:xfrm>
          <a:prstGeom prst="rect">
            <a:avLst/>
          </a:prstGeom>
          <a:noFill/>
          <a:ln/>
        </p:spPr>
        <p:txBody>
          <a:bodyPr wrap="none" rtlCol="0" anchor="t"/>
          <a:lstStyle/>
          <a:p>
            <a:pPr marL="0" indent="0" algn="ctr">
              <a:lnSpc>
                <a:spcPts val="2455"/>
              </a:lnSpc>
              <a:buNone/>
            </a:pPr>
            <a:r>
              <a:rPr lang="en-US" sz="2455" dirty="0">
                <a:solidFill>
                  <a:srgbClr val="383838"/>
                </a:solidFill>
                <a:latin typeface="PT Serif" pitchFamily="34" charset="0"/>
                <a:ea typeface="PT Serif" pitchFamily="34" charset="-122"/>
                <a:cs typeface="PT Serif" pitchFamily="34" charset="-120"/>
              </a:rPr>
              <a:t>3</a:t>
            </a:r>
            <a:endParaRPr lang="en-US" sz="2455" dirty="0"/>
          </a:p>
        </p:txBody>
      </p:sp>
      <p:sp>
        <p:nvSpPr>
          <p:cNvPr id="17" name="Text 13"/>
          <p:cNvSpPr/>
          <p:nvPr/>
        </p:nvSpPr>
        <p:spPr>
          <a:xfrm>
            <a:off x="1336000" y="5816560"/>
            <a:ext cx="2598063" cy="324683"/>
          </a:xfrm>
          <a:prstGeom prst="rect">
            <a:avLst/>
          </a:prstGeom>
          <a:noFill/>
          <a:ln/>
        </p:spPr>
        <p:txBody>
          <a:bodyPr wrap="none" rtlCol="0" anchor="t"/>
          <a:lstStyle/>
          <a:p>
            <a:pPr marL="0" indent="0">
              <a:lnSpc>
                <a:spcPts val="2557"/>
              </a:lnSpc>
              <a:buNone/>
            </a:pPr>
            <a:r>
              <a:rPr lang="en-US" sz="2046" dirty="0">
                <a:solidFill>
                  <a:srgbClr val="383838"/>
                </a:solidFill>
                <a:latin typeface="PT Serif" pitchFamily="34" charset="0"/>
                <a:ea typeface="PT Serif" pitchFamily="34" charset="-122"/>
                <a:cs typeface="PT Serif" pitchFamily="34" charset="-120"/>
              </a:rPr>
              <a:t>Key Challenge</a:t>
            </a:r>
            <a:endParaRPr lang="en-US" sz="2046" dirty="0"/>
          </a:p>
        </p:txBody>
      </p:sp>
      <p:sp>
        <p:nvSpPr>
          <p:cNvPr id="18" name="Text 14"/>
          <p:cNvSpPr/>
          <p:nvPr/>
        </p:nvSpPr>
        <p:spPr>
          <a:xfrm>
            <a:off x="1336000" y="6259949"/>
            <a:ext cx="7115175" cy="950119"/>
          </a:xfrm>
          <a:prstGeom prst="rect">
            <a:avLst/>
          </a:prstGeom>
          <a:noFill/>
          <a:ln/>
        </p:spPr>
        <p:txBody>
          <a:bodyPr wrap="square" rtlCol="0" anchor="t"/>
          <a:lstStyle/>
          <a:p>
            <a:pPr marL="0" indent="0">
              <a:lnSpc>
                <a:spcPts val="2494"/>
              </a:lnSpc>
              <a:buNone/>
            </a:pPr>
            <a:r>
              <a:rPr lang="en-US" sz="1559" dirty="0">
                <a:solidFill>
                  <a:srgbClr val="383838"/>
                </a:solidFill>
                <a:latin typeface="DM Sans" pitchFamily="34" charset="0"/>
                <a:ea typeface="DM Sans" pitchFamily="34" charset="-122"/>
                <a:cs typeface="DM Sans" pitchFamily="34" charset="-120"/>
              </a:rPr>
              <a:t>The primary challenge lies in addressing the negative ROI on bad loans, which constitutes a substantial portion of the portfolio. This requires a focused approach to identify and mitigate risk factors associated with these loans.</a:t>
            </a:r>
            <a:endParaRPr lang="en-US" sz="15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Shape 2"/>
          <p:cNvSpPr/>
          <p:nvPr/>
        </p:nvSpPr>
        <p:spPr>
          <a:xfrm>
            <a:off x="9144000" y="0"/>
            <a:ext cx="5486400" cy="8229600"/>
          </a:xfrm>
          <a:prstGeom prst="rect">
            <a:avLst/>
          </a:prstGeom>
          <a:solidFill>
            <a:srgbClr val="E5E0DF"/>
          </a:solidFill>
          <a:ln/>
        </p:spPr>
        <p:txBody>
          <a:bodyPr/>
          <a:lstStyle/>
          <a:p>
            <a:endParaRPr lang="en-US"/>
          </a:p>
        </p:txBody>
      </p:sp>
      <p:sp>
        <p:nvSpPr>
          <p:cNvPr id="6" name="Text 3"/>
          <p:cNvSpPr/>
          <p:nvPr/>
        </p:nvSpPr>
        <p:spPr>
          <a:xfrm>
            <a:off x="864037" y="855940"/>
            <a:ext cx="6975753"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Loan Portfolio Overview</a:t>
            </a:r>
            <a:endParaRPr lang="en-US" sz="5103" dirty="0"/>
          </a:p>
        </p:txBody>
      </p:sp>
      <p:sp>
        <p:nvSpPr>
          <p:cNvPr id="8" name="Shape 5"/>
          <p:cNvSpPr/>
          <p:nvPr/>
        </p:nvSpPr>
        <p:spPr>
          <a:xfrm>
            <a:off x="864037" y="2708910"/>
            <a:ext cx="7415927" cy="4664631"/>
          </a:xfrm>
          <a:prstGeom prst="roundRect">
            <a:avLst>
              <a:gd name="adj" fmla="val 794"/>
            </a:avLst>
          </a:prstGeom>
          <a:noFill/>
          <a:ln w="15240">
            <a:solidFill>
              <a:srgbClr val="000000">
                <a:alpha val="8000"/>
              </a:srgbClr>
            </a:solidFill>
            <a:prstDash val="solid"/>
          </a:ln>
        </p:spPr>
        <p:txBody>
          <a:bodyPr/>
          <a:lstStyle/>
          <a:p>
            <a:endParaRPr lang="en-US"/>
          </a:p>
        </p:txBody>
      </p:sp>
      <p:sp>
        <p:nvSpPr>
          <p:cNvPr id="9" name="Shape 6"/>
          <p:cNvSpPr/>
          <p:nvPr/>
        </p:nvSpPr>
        <p:spPr>
          <a:xfrm>
            <a:off x="879277" y="2724150"/>
            <a:ext cx="7384613" cy="706517"/>
          </a:xfrm>
          <a:prstGeom prst="rect">
            <a:avLst/>
          </a:prstGeom>
          <a:solidFill>
            <a:srgbClr val="FFFFFF">
              <a:alpha val="4000"/>
            </a:srgbClr>
          </a:solidFill>
          <a:ln/>
        </p:spPr>
        <p:txBody>
          <a:bodyPr/>
          <a:lstStyle/>
          <a:p>
            <a:endParaRPr lang="en-US"/>
          </a:p>
        </p:txBody>
      </p:sp>
      <p:sp>
        <p:nvSpPr>
          <p:cNvPr id="10" name="Text 7"/>
          <p:cNvSpPr/>
          <p:nvPr/>
        </p:nvSpPr>
        <p:spPr>
          <a:xfrm>
            <a:off x="1126927" y="2879884"/>
            <a:ext cx="196381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Metric</a:t>
            </a:r>
            <a:endParaRPr lang="en-US" sz="1944" dirty="0"/>
          </a:p>
        </p:txBody>
      </p:sp>
      <p:sp>
        <p:nvSpPr>
          <p:cNvPr id="11" name="Text 8"/>
          <p:cNvSpPr/>
          <p:nvPr/>
        </p:nvSpPr>
        <p:spPr>
          <a:xfrm>
            <a:off x="3591997" y="2879884"/>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Total</a:t>
            </a:r>
            <a:endParaRPr lang="en-US" sz="1944" dirty="0"/>
          </a:p>
        </p:txBody>
      </p:sp>
      <p:sp>
        <p:nvSpPr>
          <p:cNvPr id="13" name="Shape 10"/>
          <p:cNvSpPr/>
          <p:nvPr/>
        </p:nvSpPr>
        <p:spPr>
          <a:xfrm>
            <a:off x="879277" y="3430667"/>
            <a:ext cx="7384613" cy="706517"/>
          </a:xfrm>
          <a:prstGeom prst="rect">
            <a:avLst/>
          </a:prstGeom>
          <a:solidFill>
            <a:srgbClr val="000000">
              <a:alpha val="4000"/>
            </a:srgbClr>
          </a:solidFill>
          <a:ln/>
        </p:spPr>
        <p:txBody>
          <a:bodyPr/>
          <a:lstStyle/>
          <a:p>
            <a:endParaRPr lang="en-US"/>
          </a:p>
        </p:txBody>
      </p:sp>
      <p:sp>
        <p:nvSpPr>
          <p:cNvPr id="14" name="Text 11"/>
          <p:cNvSpPr/>
          <p:nvPr/>
        </p:nvSpPr>
        <p:spPr>
          <a:xfrm>
            <a:off x="1126927" y="3586401"/>
            <a:ext cx="196381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Applications</a:t>
            </a:r>
            <a:endParaRPr lang="en-US" sz="1944" dirty="0"/>
          </a:p>
        </p:txBody>
      </p:sp>
      <p:sp>
        <p:nvSpPr>
          <p:cNvPr id="15" name="Text 12"/>
          <p:cNvSpPr/>
          <p:nvPr/>
        </p:nvSpPr>
        <p:spPr>
          <a:xfrm>
            <a:off x="3591997" y="3586401"/>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38.6K</a:t>
            </a:r>
            <a:endParaRPr lang="en-US" sz="1944" dirty="0"/>
          </a:p>
        </p:txBody>
      </p:sp>
      <p:sp>
        <p:nvSpPr>
          <p:cNvPr id="16" name="Text 13"/>
          <p:cNvSpPr/>
          <p:nvPr/>
        </p:nvSpPr>
        <p:spPr>
          <a:xfrm>
            <a:off x="6053257" y="3586401"/>
            <a:ext cx="1963817" cy="395049"/>
          </a:xfrm>
          <a:prstGeom prst="rect">
            <a:avLst/>
          </a:prstGeom>
          <a:noFill/>
          <a:ln/>
        </p:spPr>
        <p:txBody>
          <a:bodyPr wrap="none" rtlCol="0" anchor="t"/>
          <a:lstStyle/>
          <a:p>
            <a:pPr marL="0" indent="0">
              <a:lnSpc>
                <a:spcPts val="3110"/>
              </a:lnSpc>
              <a:buNone/>
            </a:pPr>
            <a:endParaRPr lang="en-US" sz="1944" dirty="0"/>
          </a:p>
        </p:txBody>
      </p:sp>
      <p:sp>
        <p:nvSpPr>
          <p:cNvPr id="17" name="Shape 14"/>
          <p:cNvSpPr/>
          <p:nvPr/>
        </p:nvSpPr>
        <p:spPr>
          <a:xfrm>
            <a:off x="879277" y="4137184"/>
            <a:ext cx="7384613" cy="706517"/>
          </a:xfrm>
          <a:prstGeom prst="rect">
            <a:avLst/>
          </a:prstGeom>
          <a:solidFill>
            <a:srgbClr val="FFFFFF">
              <a:alpha val="4000"/>
            </a:srgbClr>
          </a:solidFill>
          <a:ln/>
        </p:spPr>
        <p:txBody>
          <a:bodyPr/>
          <a:lstStyle/>
          <a:p>
            <a:endParaRPr lang="en-US"/>
          </a:p>
        </p:txBody>
      </p:sp>
      <p:sp>
        <p:nvSpPr>
          <p:cNvPr id="18" name="Text 15"/>
          <p:cNvSpPr/>
          <p:nvPr/>
        </p:nvSpPr>
        <p:spPr>
          <a:xfrm>
            <a:off x="1126927" y="4292918"/>
            <a:ext cx="196381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Funded Amount</a:t>
            </a:r>
            <a:endParaRPr lang="en-US" sz="1944" dirty="0"/>
          </a:p>
        </p:txBody>
      </p:sp>
      <p:sp>
        <p:nvSpPr>
          <p:cNvPr id="19" name="Text 16"/>
          <p:cNvSpPr/>
          <p:nvPr/>
        </p:nvSpPr>
        <p:spPr>
          <a:xfrm>
            <a:off x="3591997" y="4292918"/>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$435.8M</a:t>
            </a:r>
            <a:endParaRPr lang="en-US" sz="1944" dirty="0"/>
          </a:p>
        </p:txBody>
      </p:sp>
      <p:sp>
        <p:nvSpPr>
          <p:cNvPr id="20" name="Text 17"/>
          <p:cNvSpPr/>
          <p:nvPr/>
        </p:nvSpPr>
        <p:spPr>
          <a:xfrm>
            <a:off x="6053257" y="4292918"/>
            <a:ext cx="1963817" cy="395049"/>
          </a:xfrm>
          <a:prstGeom prst="rect">
            <a:avLst/>
          </a:prstGeom>
          <a:noFill/>
          <a:ln/>
        </p:spPr>
        <p:txBody>
          <a:bodyPr wrap="none" rtlCol="0" anchor="t"/>
          <a:lstStyle/>
          <a:p>
            <a:pPr marL="0" indent="0">
              <a:lnSpc>
                <a:spcPts val="3110"/>
              </a:lnSpc>
              <a:buNone/>
            </a:pPr>
            <a:endParaRPr lang="en-US" sz="1944" dirty="0"/>
          </a:p>
        </p:txBody>
      </p:sp>
      <p:sp>
        <p:nvSpPr>
          <p:cNvPr id="21" name="Shape 18"/>
          <p:cNvSpPr/>
          <p:nvPr/>
        </p:nvSpPr>
        <p:spPr>
          <a:xfrm>
            <a:off x="879277" y="4843701"/>
            <a:ext cx="7384613" cy="1101566"/>
          </a:xfrm>
          <a:prstGeom prst="rect">
            <a:avLst/>
          </a:prstGeom>
          <a:solidFill>
            <a:srgbClr val="000000">
              <a:alpha val="4000"/>
            </a:srgbClr>
          </a:solidFill>
          <a:ln/>
        </p:spPr>
        <p:txBody>
          <a:bodyPr/>
          <a:lstStyle/>
          <a:p>
            <a:endParaRPr lang="en-US"/>
          </a:p>
        </p:txBody>
      </p:sp>
      <p:sp>
        <p:nvSpPr>
          <p:cNvPr id="22" name="Text 19"/>
          <p:cNvSpPr/>
          <p:nvPr/>
        </p:nvSpPr>
        <p:spPr>
          <a:xfrm>
            <a:off x="1126927" y="4999434"/>
            <a:ext cx="1963817" cy="790099"/>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Amount Received</a:t>
            </a:r>
            <a:endParaRPr lang="en-US" sz="1944" dirty="0"/>
          </a:p>
        </p:txBody>
      </p:sp>
      <p:sp>
        <p:nvSpPr>
          <p:cNvPr id="23" name="Text 20"/>
          <p:cNvSpPr/>
          <p:nvPr/>
        </p:nvSpPr>
        <p:spPr>
          <a:xfrm>
            <a:off x="3591997" y="4999434"/>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$473.1M</a:t>
            </a:r>
            <a:endParaRPr lang="en-US" sz="1944" dirty="0"/>
          </a:p>
        </p:txBody>
      </p:sp>
      <p:sp>
        <p:nvSpPr>
          <p:cNvPr id="24" name="Text 21"/>
          <p:cNvSpPr/>
          <p:nvPr/>
        </p:nvSpPr>
        <p:spPr>
          <a:xfrm>
            <a:off x="6053257" y="4999434"/>
            <a:ext cx="1963817" cy="395049"/>
          </a:xfrm>
          <a:prstGeom prst="rect">
            <a:avLst/>
          </a:prstGeom>
          <a:noFill/>
          <a:ln/>
        </p:spPr>
        <p:txBody>
          <a:bodyPr wrap="none" rtlCol="0" anchor="t"/>
          <a:lstStyle/>
          <a:p>
            <a:pPr marL="0" indent="0">
              <a:lnSpc>
                <a:spcPts val="3110"/>
              </a:lnSpc>
              <a:buNone/>
            </a:pPr>
            <a:endParaRPr lang="en-US" sz="1944" dirty="0"/>
          </a:p>
        </p:txBody>
      </p:sp>
      <p:sp>
        <p:nvSpPr>
          <p:cNvPr id="25" name="Shape 22"/>
          <p:cNvSpPr/>
          <p:nvPr/>
        </p:nvSpPr>
        <p:spPr>
          <a:xfrm>
            <a:off x="879277" y="5945267"/>
            <a:ext cx="7384613" cy="706517"/>
          </a:xfrm>
          <a:prstGeom prst="rect">
            <a:avLst/>
          </a:prstGeom>
          <a:solidFill>
            <a:srgbClr val="FFFFFF">
              <a:alpha val="4000"/>
            </a:srgbClr>
          </a:solidFill>
          <a:ln/>
        </p:spPr>
        <p:txBody>
          <a:bodyPr/>
          <a:lstStyle/>
          <a:p>
            <a:endParaRPr lang="en-US"/>
          </a:p>
        </p:txBody>
      </p:sp>
      <p:sp>
        <p:nvSpPr>
          <p:cNvPr id="26" name="Text 23"/>
          <p:cNvSpPr/>
          <p:nvPr/>
        </p:nvSpPr>
        <p:spPr>
          <a:xfrm>
            <a:off x="1126927" y="6101001"/>
            <a:ext cx="196381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Interest Rate</a:t>
            </a:r>
            <a:endParaRPr lang="en-US" sz="1944" dirty="0"/>
          </a:p>
        </p:txBody>
      </p:sp>
      <p:sp>
        <p:nvSpPr>
          <p:cNvPr id="27" name="Text 24"/>
          <p:cNvSpPr/>
          <p:nvPr/>
        </p:nvSpPr>
        <p:spPr>
          <a:xfrm>
            <a:off x="3591997" y="6101001"/>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12.05%</a:t>
            </a:r>
            <a:endParaRPr lang="en-US" sz="1944" dirty="0"/>
          </a:p>
        </p:txBody>
      </p:sp>
      <p:sp>
        <p:nvSpPr>
          <p:cNvPr id="28" name="Text 25"/>
          <p:cNvSpPr/>
          <p:nvPr/>
        </p:nvSpPr>
        <p:spPr>
          <a:xfrm>
            <a:off x="6053257" y="6101001"/>
            <a:ext cx="1963817" cy="395049"/>
          </a:xfrm>
          <a:prstGeom prst="rect">
            <a:avLst/>
          </a:prstGeom>
          <a:noFill/>
          <a:ln/>
        </p:spPr>
        <p:txBody>
          <a:bodyPr wrap="none" rtlCol="0" anchor="t"/>
          <a:lstStyle/>
          <a:p>
            <a:pPr marL="0" indent="0">
              <a:lnSpc>
                <a:spcPts val="3110"/>
              </a:lnSpc>
              <a:buNone/>
            </a:pPr>
            <a:endParaRPr lang="en-US" sz="1944" dirty="0"/>
          </a:p>
        </p:txBody>
      </p:sp>
      <p:sp>
        <p:nvSpPr>
          <p:cNvPr id="29" name="Shape 26"/>
          <p:cNvSpPr/>
          <p:nvPr/>
        </p:nvSpPr>
        <p:spPr>
          <a:xfrm>
            <a:off x="879277" y="6651784"/>
            <a:ext cx="7384613" cy="706517"/>
          </a:xfrm>
          <a:prstGeom prst="rect">
            <a:avLst/>
          </a:prstGeom>
          <a:solidFill>
            <a:srgbClr val="000000">
              <a:alpha val="4000"/>
            </a:srgbClr>
          </a:solidFill>
          <a:ln/>
        </p:spPr>
        <p:txBody>
          <a:bodyPr/>
          <a:lstStyle/>
          <a:p>
            <a:endParaRPr lang="en-US"/>
          </a:p>
        </p:txBody>
      </p:sp>
      <p:sp>
        <p:nvSpPr>
          <p:cNvPr id="30" name="Text 27"/>
          <p:cNvSpPr/>
          <p:nvPr/>
        </p:nvSpPr>
        <p:spPr>
          <a:xfrm>
            <a:off x="1126927" y="6807517"/>
            <a:ext cx="196381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DTI Ratio</a:t>
            </a:r>
            <a:endParaRPr lang="en-US" sz="1944" dirty="0"/>
          </a:p>
        </p:txBody>
      </p:sp>
      <p:sp>
        <p:nvSpPr>
          <p:cNvPr id="31" name="Text 28"/>
          <p:cNvSpPr/>
          <p:nvPr/>
        </p:nvSpPr>
        <p:spPr>
          <a:xfrm>
            <a:off x="3591997" y="6807517"/>
            <a:ext cx="1960007" cy="395049"/>
          </a:xfrm>
          <a:prstGeom prst="rect">
            <a:avLst/>
          </a:prstGeom>
          <a:noFill/>
          <a:ln/>
        </p:spPr>
        <p:txBody>
          <a:bodyPr wrap="non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13.33%</a:t>
            </a:r>
            <a:endParaRPr lang="en-US" sz="1944" dirty="0"/>
          </a:p>
        </p:txBody>
      </p:sp>
      <p:sp>
        <p:nvSpPr>
          <p:cNvPr id="32" name="Text 29"/>
          <p:cNvSpPr/>
          <p:nvPr/>
        </p:nvSpPr>
        <p:spPr>
          <a:xfrm>
            <a:off x="6053257" y="6807517"/>
            <a:ext cx="196381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353270"/>
            <a:ext cx="10600968"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Loan Portfolio Overview (Continued)</a:t>
            </a:r>
            <a:endParaRPr lang="en-US" sz="5103" dirty="0"/>
          </a:p>
        </p:txBody>
      </p:sp>
      <p:sp>
        <p:nvSpPr>
          <p:cNvPr id="5" name="Text 3"/>
          <p:cNvSpPr/>
          <p:nvPr/>
        </p:nvSpPr>
        <p:spPr>
          <a:xfrm>
            <a:off x="864037" y="3780353"/>
            <a:ext cx="3240405"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Loan Status</a:t>
            </a:r>
            <a:endParaRPr lang="en-US" sz="2552" dirty="0"/>
          </a:p>
        </p:txBody>
      </p:sp>
      <p:sp>
        <p:nvSpPr>
          <p:cNvPr id="6" name="Text 4"/>
          <p:cNvSpPr/>
          <p:nvPr/>
        </p:nvSpPr>
        <p:spPr>
          <a:xfrm>
            <a:off x="864037" y="4432221"/>
            <a:ext cx="6150054" cy="118514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loan portfolio exhibits a healthy distribution of loan statuses, with 83.2% of loans fully paid, 13.7% charged off, and 2.8% currently active.</a:t>
            </a:r>
            <a:endParaRPr lang="en-US" sz="1944" dirty="0"/>
          </a:p>
        </p:txBody>
      </p:sp>
      <p:sp>
        <p:nvSpPr>
          <p:cNvPr id="7" name="Text 5"/>
          <p:cNvSpPr/>
          <p:nvPr/>
        </p:nvSpPr>
        <p:spPr>
          <a:xfrm>
            <a:off x="7623929" y="3780353"/>
            <a:ext cx="3240405"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Key Metrics</a:t>
            </a:r>
            <a:endParaRPr lang="en-US" sz="2552" dirty="0"/>
          </a:p>
        </p:txBody>
      </p:sp>
      <p:sp>
        <p:nvSpPr>
          <p:cNvPr id="8" name="Text 6"/>
          <p:cNvSpPr/>
          <p:nvPr/>
        </p:nvSpPr>
        <p:spPr>
          <a:xfrm>
            <a:off x="8018859" y="4432221"/>
            <a:ext cx="5755124" cy="395049"/>
          </a:xfrm>
          <a:prstGeom prst="rect">
            <a:avLst/>
          </a:prstGeom>
          <a:noFill/>
          <a:ln/>
        </p:spPr>
        <p:txBody>
          <a:bodyPr wrap="none" rtlCol="0" anchor="t"/>
          <a:lstStyle/>
          <a:p>
            <a:pPr marL="342900" indent="-342900" algn="l">
              <a:lnSpc>
                <a:spcPts val="3110"/>
              </a:lnSpc>
              <a:buSzPct val="100000"/>
              <a:buFont typeface="+mj-lt"/>
              <a:buAutoNum type="arabicPeriod"/>
            </a:pPr>
            <a:r>
              <a:rPr lang="en-US" sz="1944" dirty="0">
                <a:solidFill>
                  <a:srgbClr val="383838"/>
                </a:solidFill>
                <a:latin typeface="DM Sans" pitchFamily="34" charset="0"/>
                <a:ea typeface="DM Sans" pitchFamily="34" charset="-122"/>
                <a:cs typeface="DM Sans" pitchFamily="34" charset="-120"/>
              </a:rPr>
              <a:t>Applications: 38.6K</a:t>
            </a:r>
            <a:endParaRPr lang="en-US" sz="1944" dirty="0"/>
          </a:p>
        </p:txBody>
      </p:sp>
      <p:sp>
        <p:nvSpPr>
          <p:cNvPr id="9" name="Text 7"/>
          <p:cNvSpPr/>
          <p:nvPr/>
        </p:nvSpPr>
        <p:spPr>
          <a:xfrm>
            <a:off x="8018859" y="4913590"/>
            <a:ext cx="5755124" cy="395049"/>
          </a:xfrm>
          <a:prstGeom prst="rect">
            <a:avLst/>
          </a:prstGeom>
          <a:noFill/>
          <a:ln/>
        </p:spPr>
        <p:txBody>
          <a:bodyPr wrap="none" rtlCol="0" anchor="t"/>
          <a:lstStyle/>
          <a:p>
            <a:pPr marL="342900" indent="-342900" algn="l">
              <a:lnSpc>
                <a:spcPts val="3110"/>
              </a:lnSpc>
              <a:buSzPct val="100000"/>
              <a:buFont typeface="+mj-lt"/>
              <a:buAutoNum type="arabicPeriod" startAt="2"/>
            </a:pPr>
            <a:r>
              <a:rPr lang="en-US" sz="1944" dirty="0">
                <a:solidFill>
                  <a:srgbClr val="383838"/>
                </a:solidFill>
                <a:latin typeface="DM Sans" pitchFamily="34" charset="0"/>
                <a:ea typeface="DM Sans" pitchFamily="34" charset="-122"/>
                <a:cs typeface="DM Sans" pitchFamily="34" charset="-120"/>
              </a:rPr>
              <a:t>Funded Amount: $435.8M</a:t>
            </a:r>
            <a:endParaRPr lang="en-US" sz="1944" dirty="0"/>
          </a:p>
        </p:txBody>
      </p:sp>
      <p:sp>
        <p:nvSpPr>
          <p:cNvPr id="10" name="Text 8"/>
          <p:cNvSpPr/>
          <p:nvPr/>
        </p:nvSpPr>
        <p:spPr>
          <a:xfrm>
            <a:off x="8018859" y="5394960"/>
            <a:ext cx="5755124" cy="395049"/>
          </a:xfrm>
          <a:prstGeom prst="rect">
            <a:avLst/>
          </a:prstGeom>
          <a:noFill/>
          <a:ln/>
        </p:spPr>
        <p:txBody>
          <a:bodyPr wrap="none" rtlCol="0" anchor="t"/>
          <a:lstStyle/>
          <a:p>
            <a:pPr marL="342900" indent="-342900" algn="l">
              <a:lnSpc>
                <a:spcPts val="3110"/>
              </a:lnSpc>
              <a:buSzPct val="100000"/>
              <a:buFont typeface="+mj-lt"/>
              <a:buAutoNum type="arabicPeriod" startAt="3"/>
            </a:pPr>
            <a:r>
              <a:rPr lang="en-US" sz="1944" dirty="0">
                <a:solidFill>
                  <a:srgbClr val="383838"/>
                </a:solidFill>
                <a:latin typeface="DM Sans" pitchFamily="34" charset="0"/>
                <a:ea typeface="DM Sans" pitchFamily="34" charset="-122"/>
                <a:cs typeface="DM Sans" pitchFamily="34" charset="-120"/>
              </a:rPr>
              <a:t>Amount Received: $473.1M</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864037" y="2174081"/>
            <a:ext cx="7694414" cy="809982"/>
          </a:xfrm>
          <a:prstGeom prst="rect">
            <a:avLst/>
          </a:prstGeom>
          <a:noFill/>
          <a:ln/>
        </p:spPr>
        <p:txBody>
          <a:bodyPr wrap="non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Good vs Bad Loan Analysis</a:t>
            </a:r>
            <a:endParaRPr lang="en-US" sz="5103" dirty="0"/>
          </a:p>
        </p:txBody>
      </p:sp>
      <p:sp>
        <p:nvSpPr>
          <p:cNvPr id="5" name="Text 3"/>
          <p:cNvSpPr/>
          <p:nvPr/>
        </p:nvSpPr>
        <p:spPr>
          <a:xfrm>
            <a:off x="864037" y="3601164"/>
            <a:ext cx="3240405"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Good Loans (83.3%)</a:t>
            </a:r>
            <a:endParaRPr lang="en-US" sz="2552" dirty="0"/>
          </a:p>
        </p:txBody>
      </p:sp>
      <p:sp>
        <p:nvSpPr>
          <p:cNvPr id="6" name="Text 4"/>
          <p:cNvSpPr/>
          <p:nvPr/>
        </p:nvSpPr>
        <p:spPr>
          <a:xfrm>
            <a:off x="864037" y="4253032"/>
            <a:ext cx="6150054" cy="158019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Good loans represent 83.3% of the portfolio, with 32.1K loans funded for $351.4M. These loans have generated $411.6M in received funds, resulting in a positive ROI of 17.1%.</a:t>
            </a:r>
            <a:endParaRPr lang="en-US" sz="1944" dirty="0"/>
          </a:p>
        </p:txBody>
      </p:sp>
      <p:sp>
        <p:nvSpPr>
          <p:cNvPr id="7" name="Text 5"/>
          <p:cNvSpPr/>
          <p:nvPr/>
        </p:nvSpPr>
        <p:spPr>
          <a:xfrm>
            <a:off x="7623929" y="3601164"/>
            <a:ext cx="3240405" cy="405051"/>
          </a:xfrm>
          <a:prstGeom prst="rect">
            <a:avLst/>
          </a:prstGeom>
          <a:noFill/>
          <a:ln/>
        </p:spPr>
        <p:txBody>
          <a:bodyPr wrap="none" rtlCol="0" anchor="t"/>
          <a:lstStyle/>
          <a:p>
            <a:pPr marL="0" indent="0">
              <a:lnSpc>
                <a:spcPts val="3189"/>
              </a:lnSpc>
              <a:buNone/>
            </a:pPr>
            <a:r>
              <a:rPr lang="en-US" sz="2552" dirty="0">
                <a:solidFill>
                  <a:srgbClr val="020202"/>
                </a:solidFill>
                <a:latin typeface="PT Serif" pitchFamily="34" charset="0"/>
                <a:ea typeface="PT Serif" pitchFamily="34" charset="-122"/>
                <a:cs typeface="PT Serif" pitchFamily="34" charset="-120"/>
              </a:rPr>
              <a:t>Bad Loans (16.7%)</a:t>
            </a:r>
            <a:endParaRPr lang="en-US" sz="2552" dirty="0"/>
          </a:p>
        </p:txBody>
      </p:sp>
      <p:sp>
        <p:nvSpPr>
          <p:cNvPr id="8" name="Text 6"/>
          <p:cNvSpPr/>
          <p:nvPr/>
        </p:nvSpPr>
        <p:spPr>
          <a:xfrm>
            <a:off x="7623929" y="4253032"/>
            <a:ext cx="6150054" cy="158019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Bad loans constitute 16.7% of the portfolio, with 6.4K loans funded for $84.4M. These loans have generated only $61.5M in received funds, resulting in a negative ROI of -27.1%.</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0337" y="1772960"/>
            <a:ext cx="5053608" cy="4683562"/>
          </a:xfrm>
          <a:prstGeom prst="rect">
            <a:avLst/>
          </a:prstGeom>
        </p:spPr>
      </p:pic>
      <p:sp>
        <p:nvSpPr>
          <p:cNvPr id="6" name="Text 2"/>
          <p:cNvSpPr/>
          <p:nvPr/>
        </p:nvSpPr>
        <p:spPr>
          <a:xfrm>
            <a:off x="605909" y="1168360"/>
            <a:ext cx="4544973" cy="568047"/>
          </a:xfrm>
          <a:prstGeom prst="rect">
            <a:avLst/>
          </a:prstGeom>
          <a:noFill/>
          <a:ln/>
        </p:spPr>
        <p:txBody>
          <a:bodyPr wrap="none" rtlCol="0" anchor="t"/>
          <a:lstStyle/>
          <a:p>
            <a:pPr marL="0" indent="0">
              <a:lnSpc>
                <a:spcPts val="4473"/>
              </a:lnSpc>
              <a:buNone/>
            </a:pPr>
            <a:r>
              <a:rPr lang="en-US" sz="3579" dirty="0">
                <a:solidFill>
                  <a:srgbClr val="020202"/>
                </a:solidFill>
                <a:latin typeface="PT Serif" pitchFamily="34" charset="0"/>
                <a:ea typeface="PT Serif" pitchFamily="34" charset="-122"/>
                <a:cs typeface="PT Serif" pitchFamily="34" charset="-120"/>
              </a:rPr>
              <a:t>Key Risk Indicators</a:t>
            </a:r>
            <a:endParaRPr lang="en-US" sz="3579" dirty="0"/>
          </a:p>
        </p:txBody>
      </p:sp>
      <p:sp>
        <p:nvSpPr>
          <p:cNvPr id="7" name="Shape 3"/>
          <p:cNvSpPr/>
          <p:nvPr/>
        </p:nvSpPr>
        <p:spPr>
          <a:xfrm>
            <a:off x="605909" y="2190750"/>
            <a:ext cx="389453" cy="389453"/>
          </a:xfrm>
          <a:prstGeom prst="roundRect">
            <a:avLst>
              <a:gd name="adj" fmla="val 6669"/>
            </a:avLst>
          </a:prstGeom>
          <a:solidFill>
            <a:srgbClr val="F2EEEE"/>
          </a:solidFill>
          <a:ln/>
        </p:spPr>
        <p:txBody>
          <a:bodyPr/>
          <a:lstStyle/>
          <a:p>
            <a:endParaRPr lang="en-US"/>
          </a:p>
        </p:txBody>
      </p:sp>
      <p:sp>
        <p:nvSpPr>
          <p:cNvPr id="8" name="Text 4"/>
          <p:cNvSpPr/>
          <p:nvPr/>
        </p:nvSpPr>
        <p:spPr>
          <a:xfrm>
            <a:off x="727948" y="2249091"/>
            <a:ext cx="145375" cy="272653"/>
          </a:xfrm>
          <a:prstGeom prst="rect">
            <a:avLst/>
          </a:prstGeom>
          <a:noFill/>
          <a:ln/>
        </p:spPr>
        <p:txBody>
          <a:bodyPr wrap="none" rtlCol="0" anchor="t"/>
          <a:lstStyle/>
          <a:p>
            <a:pPr marL="0" indent="0" algn="ctr">
              <a:lnSpc>
                <a:spcPts val="2147"/>
              </a:lnSpc>
              <a:buNone/>
            </a:pPr>
            <a:r>
              <a:rPr lang="en-US" sz="2147" dirty="0">
                <a:solidFill>
                  <a:srgbClr val="383838"/>
                </a:solidFill>
                <a:latin typeface="PT Serif" pitchFamily="34" charset="0"/>
                <a:ea typeface="PT Serif" pitchFamily="34" charset="-122"/>
                <a:cs typeface="PT Serif" pitchFamily="34" charset="-120"/>
              </a:rPr>
              <a:t>1</a:t>
            </a:r>
            <a:endParaRPr lang="en-US" sz="2147" dirty="0"/>
          </a:p>
        </p:txBody>
      </p:sp>
      <p:sp>
        <p:nvSpPr>
          <p:cNvPr id="9" name="Text 5"/>
          <p:cNvSpPr/>
          <p:nvPr/>
        </p:nvSpPr>
        <p:spPr>
          <a:xfrm>
            <a:off x="1168479" y="2190750"/>
            <a:ext cx="2272427" cy="284083"/>
          </a:xfrm>
          <a:prstGeom prst="rect">
            <a:avLst/>
          </a:prstGeom>
          <a:noFill/>
          <a:ln/>
        </p:spPr>
        <p:txBody>
          <a:bodyPr wrap="none" rtlCol="0" anchor="t"/>
          <a:lstStyle/>
          <a:p>
            <a:pPr marL="0" indent="0">
              <a:lnSpc>
                <a:spcPts val="2237"/>
              </a:lnSpc>
              <a:buNone/>
            </a:pPr>
            <a:r>
              <a:rPr lang="en-US" sz="1789" dirty="0">
                <a:solidFill>
                  <a:srgbClr val="383838"/>
                </a:solidFill>
                <a:latin typeface="PT Serif" pitchFamily="34" charset="0"/>
                <a:ea typeface="PT Serif" pitchFamily="34" charset="-122"/>
                <a:cs typeface="PT Serif" pitchFamily="34" charset="-120"/>
              </a:rPr>
              <a:t>Loan Grade</a:t>
            </a:r>
            <a:endParaRPr lang="en-US" sz="1789" dirty="0"/>
          </a:p>
        </p:txBody>
      </p:sp>
      <p:sp>
        <p:nvSpPr>
          <p:cNvPr id="10" name="Text 6"/>
          <p:cNvSpPr/>
          <p:nvPr/>
        </p:nvSpPr>
        <p:spPr>
          <a:xfrm>
            <a:off x="1168479" y="2578656"/>
            <a:ext cx="7369612" cy="553879"/>
          </a:xfrm>
          <a:prstGeom prst="rect">
            <a:avLst/>
          </a:prstGeom>
          <a:noFill/>
          <a:ln/>
        </p:spPr>
        <p:txBody>
          <a:bodyPr wrap="square" rtlCol="0" anchor="t"/>
          <a:lstStyle/>
          <a:p>
            <a:pPr marL="0" indent="0">
              <a:lnSpc>
                <a:spcPts val="2181"/>
              </a:lnSpc>
              <a:buNone/>
            </a:pPr>
            <a:r>
              <a:rPr lang="en-US" sz="1363" dirty="0">
                <a:solidFill>
                  <a:srgbClr val="383838"/>
                </a:solidFill>
                <a:latin typeface="DM Sans" pitchFamily="34" charset="0"/>
                <a:ea typeface="DM Sans" pitchFamily="34" charset="-122"/>
                <a:cs typeface="DM Sans" pitchFamily="34" charset="-120"/>
              </a:rPr>
              <a:t>The analysis reveals that the highest concentration of bad loans falls within loan grades C and D, indicating a potential correlation between loan grade and risk.</a:t>
            </a:r>
            <a:endParaRPr lang="en-US" sz="1363" dirty="0"/>
          </a:p>
        </p:txBody>
      </p:sp>
      <p:sp>
        <p:nvSpPr>
          <p:cNvPr id="11" name="Shape 7"/>
          <p:cNvSpPr/>
          <p:nvPr/>
        </p:nvSpPr>
        <p:spPr>
          <a:xfrm>
            <a:off x="605909" y="3500318"/>
            <a:ext cx="389453" cy="389453"/>
          </a:xfrm>
          <a:prstGeom prst="roundRect">
            <a:avLst>
              <a:gd name="adj" fmla="val 6669"/>
            </a:avLst>
          </a:prstGeom>
          <a:solidFill>
            <a:srgbClr val="F2EEEE"/>
          </a:solidFill>
          <a:ln/>
        </p:spPr>
        <p:txBody>
          <a:bodyPr/>
          <a:lstStyle/>
          <a:p>
            <a:endParaRPr lang="en-US"/>
          </a:p>
        </p:txBody>
      </p:sp>
      <p:sp>
        <p:nvSpPr>
          <p:cNvPr id="12" name="Text 8"/>
          <p:cNvSpPr/>
          <p:nvPr/>
        </p:nvSpPr>
        <p:spPr>
          <a:xfrm>
            <a:off x="727948" y="3558659"/>
            <a:ext cx="145375" cy="272653"/>
          </a:xfrm>
          <a:prstGeom prst="rect">
            <a:avLst/>
          </a:prstGeom>
          <a:noFill/>
          <a:ln/>
        </p:spPr>
        <p:txBody>
          <a:bodyPr wrap="none" rtlCol="0" anchor="t"/>
          <a:lstStyle/>
          <a:p>
            <a:pPr marL="0" indent="0" algn="ctr">
              <a:lnSpc>
                <a:spcPts val="2147"/>
              </a:lnSpc>
              <a:buNone/>
            </a:pPr>
            <a:r>
              <a:rPr lang="en-US" sz="2147" dirty="0">
                <a:solidFill>
                  <a:srgbClr val="383838"/>
                </a:solidFill>
                <a:latin typeface="PT Serif" pitchFamily="34" charset="0"/>
                <a:ea typeface="PT Serif" pitchFamily="34" charset="-122"/>
                <a:cs typeface="PT Serif" pitchFamily="34" charset="-120"/>
              </a:rPr>
              <a:t>2</a:t>
            </a:r>
            <a:endParaRPr lang="en-US" sz="2147" dirty="0"/>
          </a:p>
        </p:txBody>
      </p:sp>
      <p:sp>
        <p:nvSpPr>
          <p:cNvPr id="13" name="Text 9"/>
          <p:cNvSpPr/>
          <p:nvPr/>
        </p:nvSpPr>
        <p:spPr>
          <a:xfrm>
            <a:off x="1168479" y="3500318"/>
            <a:ext cx="2272427" cy="284083"/>
          </a:xfrm>
          <a:prstGeom prst="rect">
            <a:avLst/>
          </a:prstGeom>
          <a:noFill/>
          <a:ln/>
        </p:spPr>
        <p:txBody>
          <a:bodyPr wrap="none" rtlCol="0" anchor="t"/>
          <a:lstStyle/>
          <a:p>
            <a:pPr marL="0" indent="0">
              <a:lnSpc>
                <a:spcPts val="2237"/>
              </a:lnSpc>
              <a:buNone/>
            </a:pPr>
            <a:r>
              <a:rPr lang="en-US" sz="1789" dirty="0">
                <a:solidFill>
                  <a:srgbClr val="383838"/>
                </a:solidFill>
                <a:latin typeface="PT Serif" pitchFamily="34" charset="0"/>
                <a:ea typeface="PT Serif" pitchFamily="34" charset="-122"/>
                <a:cs typeface="PT Serif" pitchFamily="34" charset="-120"/>
              </a:rPr>
              <a:t>Interest Rate</a:t>
            </a:r>
            <a:endParaRPr lang="en-US" sz="1789" dirty="0"/>
          </a:p>
        </p:txBody>
      </p:sp>
      <p:sp>
        <p:nvSpPr>
          <p:cNvPr id="14" name="Text 10"/>
          <p:cNvSpPr/>
          <p:nvPr/>
        </p:nvSpPr>
        <p:spPr>
          <a:xfrm>
            <a:off x="1168479" y="3888224"/>
            <a:ext cx="7369612" cy="553879"/>
          </a:xfrm>
          <a:prstGeom prst="rect">
            <a:avLst/>
          </a:prstGeom>
          <a:noFill/>
          <a:ln/>
        </p:spPr>
        <p:txBody>
          <a:bodyPr wrap="square" rtlCol="0" anchor="t"/>
          <a:lstStyle/>
          <a:p>
            <a:pPr marL="0" indent="0">
              <a:lnSpc>
                <a:spcPts val="2181"/>
              </a:lnSpc>
              <a:buNone/>
            </a:pPr>
            <a:r>
              <a:rPr lang="en-US" sz="1363" dirty="0">
                <a:solidFill>
                  <a:srgbClr val="383838"/>
                </a:solidFill>
                <a:latin typeface="DM Sans" pitchFamily="34" charset="0"/>
                <a:ea typeface="DM Sans" pitchFamily="34" charset="-122"/>
                <a:cs typeface="DM Sans" pitchFamily="34" charset="-120"/>
              </a:rPr>
              <a:t>A positive correlation exists between loan grade and interest rate, suggesting that higher interest rates may be associated with higher risk loans.</a:t>
            </a:r>
            <a:endParaRPr lang="en-US" sz="1363" dirty="0"/>
          </a:p>
        </p:txBody>
      </p:sp>
      <p:sp>
        <p:nvSpPr>
          <p:cNvPr id="15" name="Shape 11"/>
          <p:cNvSpPr/>
          <p:nvPr/>
        </p:nvSpPr>
        <p:spPr>
          <a:xfrm>
            <a:off x="605909" y="4809887"/>
            <a:ext cx="389453" cy="389453"/>
          </a:xfrm>
          <a:prstGeom prst="roundRect">
            <a:avLst>
              <a:gd name="adj" fmla="val 6669"/>
            </a:avLst>
          </a:prstGeom>
          <a:solidFill>
            <a:srgbClr val="F2EEEE"/>
          </a:solidFill>
          <a:ln/>
        </p:spPr>
        <p:txBody>
          <a:bodyPr/>
          <a:lstStyle/>
          <a:p>
            <a:endParaRPr lang="en-US"/>
          </a:p>
        </p:txBody>
      </p:sp>
      <p:sp>
        <p:nvSpPr>
          <p:cNvPr id="16" name="Text 12"/>
          <p:cNvSpPr/>
          <p:nvPr/>
        </p:nvSpPr>
        <p:spPr>
          <a:xfrm>
            <a:off x="727948" y="4868228"/>
            <a:ext cx="145375" cy="272653"/>
          </a:xfrm>
          <a:prstGeom prst="rect">
            <a:avLst/>
          </a:prstGeom>
          <a:noFill/>
          <a:ln/>
        </p:spPr>
        <p:txBody>
          <a:bodyPr wrap="none" rtlCol="0" anchor="t"/>
          <a:lstStyle/>
          <a:p>
            <a:pPr marL="0" indent="0" algn="ctr">
              <a:lnSpc>
                <a:spcPts val="2147"/>
              </a:lnSpc>
              <a:buNone/>
            </a:pPr>
            <a:r>
              <a:rPr lang="en-US" sz="2147" dirty="0">
                <a:solidFill>
                  <a:srgbClr val="383838"/>
                </a:solidFill>
                <a:latin typeface="PT Serif" pitchFamily="34" charset="0"/>
                <a:ea typeface="PT Serif" pitchFamily="34" charset="-122"/>
                <a:cs typeface="PT Serif" pitchFamily="34" charset="-120"/>
              </a:rPr>
              <a:t>3</a:t>
            </a:r>
            <a:endParaRPr lang="en-US" sz="2147" dirty="0"/>
          </a:p>
        </p:txBody>
      </p:sp>
      <p:sp>
        <p:nvSpPr>
          <p:cNvPr id="17" name="Text 13"/>
          <p:cNvSpPr/>
          <p:nvPr/>
        </p:nvSpPr>
        <p:spPr>
          <a:xfrm>
            <a:off x="1168479" y="4809887"/>
            <a:ext cx="2272427" cy="284083"/>
          </a:xfrm>
          <a:prstGeom prst="rect">
            <a:avLst/>
          </a:prstGeom>
          <a:noFill/>
          <a:ln/>
        </p:spPr>
        <p:txBody>
          <a:bodyPr wrap="none" rtlCol="0" anchor="t"/>
          <a:lstStyle/>
          <a:p>
            <a:pPr marL="0" indent="0">
              <a:lnSpc>
                <a:spcPts val="2237"/>
              </a:lnSpc>
              <a:buNone/>
            </a:pPr>
            <a:r>
              <a:rPr lang="en-US" sz="1789" dirty="0">
                <a:solidFill>
                  <a:srgbClr val="383838"/>
                </a:solidFill>
                <a:latin typeface="PT Serif" pitchFamily="34" charset="0"/>
                <a:ea typeface="PT Serif" pitchFamily="34" charset="-122"/>
                <a:cs typeface="PT Serif" pitchFamily="34" charset="-120"/>
              </a:rPr>
              <a:t>Employment Length</a:t>
            </a:r>
            <a:endParaRPr lang="en-US" sz="1789" dirty="0"/>
          </a:p>
        </p:txBody>
      </p:sp>
      <p:sp>
        <p:nvSpPr>
          <p:cNvPr id="18" name="Text 14"/>
          <p:cNvSpPr/>
          <p:nvPr/>
        </p:nvSpPr>
        <p:spPr>
          <a:xfrm>
            <a:off x="1168479" y="5197793"/>
            <a:ext cx="7369612" cy="553879"/>
          </a:xfrm>
          <a:prstGeom prst="rect">
            <a:avLst/>
          </a:prstGeom>
          <a:noFill/>
          <a:ln/>
        </p:spPr>
        <p:txBody>
          <a:bodyPr wrap="square" rtlCol="0" anchor="t"/>
          <a:lstStyle/>
          <a:p>
            <a:pPr marL="0" indent="0">
              <a:lnSpc>
                <a:spcPts val="2181"/>
              </a:lnSpc>
              <a:buNone/>
            </a:pPr>
            <a:r>
              <a:rPr lang="en-US" sz="1363" dirty="0">
                <a:solidFill>
                  <a:srgbClr val="383838"/>
                </a:solidFill>
                <a:latin typeface="DM Sans" pitchFamily="34" charset="0"/>
                <a:ea typeface="DM Sans" pitchFamily="34" charset="-122"/>
                <a:cs typeface="DM Sans" pitchFamily="34" charset="-120"/>
              </a:rPr>
              <a:t>Applicants with 2 years of employment exhibit the highest concentration of bad loans, highlighting the importance of employment stability in loan risk assessment.</a:t>
            </a:r>
            <a:endParaRPr lang="en-US" sz="1363" dirty="0"/>
          </a:p>
        </p:txBody>
      </p:sp>
      <p:sp>
        <p:nvSpPr>
          <p:cNvPr id="19" name="Shape 15"/>
          <p:cNvSpPr/>
          <p:nvPr/>
        </p:nvSpPr>
        <p:spPr>
          <a:xfrm>
            <a:off x="605909" y="6119455"/>
            <a:ext cx="389453" cy="389453"/>
          </a:xfrm>
          <a:prstGeom prst="roundRect">
            <a:avLst>
              <a:gd name="adj" fmla="val 6669"/>
            </a:avLst>
          </a:prstGeom>
          <a:solidFill>
            <a:srgbClr val="F2EEEE"/>
          </a:solidFill>
          <a:ln/>
        </p:spPr>
        <p:txBody>
          <a:bodyPr/>
          <a:lstStyle/>
          <a:p>
            <a:endParaRPr lang="en-US"/>
          </a:p>
        </p:txBody>
      </p:sp>
      <p:sp>
        <p:nvSpPr>
          <p:cNvPr id="20" name="Text 16"/>
          <p:cNvSpPr/>
          <p:nvPr/>
        </p:nvSpPr>
        <p:spPr>
          <a:xfrm>
            <a:off x="727948" y="6177796"/>
            <a:ext cx="145375" cy="272653"/>
          </a:xfrm>
          <a:prstGeom prst="rect">
            <a:avLst/>
          </a:prstGeom>
          <a:noFill/>
          <a:ln/>
        </p:spPr>
        <p:txBody>
          <a:bodyPr wrap="none" rtlCol="0" anchor="t"/>
          <a:lstStyle/>
          <a:p>
            <a:pPr marL="0" indent="0" algn="ctr">
              <a:lnSpc>
                <a:spcPts val="2147"/>
              </a:lnSpc>
              <a:buNone/>
            </a:pPr>
            <a:r>
              <a:rPr lang="en-US" sz="2147" dirty="0">
                <a:solidFill>
                  <a:srgbClr val="383838"/>
                </a:solidFill>
                <a:latin typeface="PT Serif" pitchFamily="34" charset="0"/>
                <a:ea typeface="PT Serif" pitchFamily="34" charset="-122"/>
                <a:cs typeface="PT Serif" pitchFamily="34" charset="-120"/>
              </a:rPr>
              <a:t>4</a:t>
            </a:r>
            <a:endParaRPr lang="en-US" sz="2147" dirty="0"/>
          </a:p>
        </p:txBody>
      </p:sp>
      <p:sp>
        <p:nvSpPr>
          <p:cNvPr id="21" name="Text 17"/>
          <p:cNvSpPr/>
          <p:nvPr/>
        </p:nvSpPr>
        <p:spPr>
          <a:xfrm>
            <a:off x="1168479" y="6119455"/>
            <a:ext cx="2272427" cy="284083"/>
          </a:xfrm>
          <a:prstGeom prst="rect">
            <a:avLst/>
          </a:prstGeom>
          <a:noFill/>
          <a:ln/>
        </p:spPr>
        <p:txBody>
          <a:bodyPr wrap="none" rtlCol="0" anchor="t"/>
          <a:lstStyle/>
          <a:p>
            <a:pPr marL="0" indent="0">
              <a:lnSpc>
                <a:spcPts val="2237"/>
              </a:lnSpc>
              <a:buNone/>
            </a:pPr>
            <a:r>
              <a:rPr lang="en-US" sz="1789" dirty="0">
                <a:solidFill>
                  <a:srgbClr val="383838"/>
                </a:solidFill>
                <a:latin typeface="PT Serif" pitchFamily="34" charset="0"/>
                <a:ea typeface="PT Serif" pitchFamily="34" charset="-122"/>
                <a:cs typeface="PT Serif" pitchFamily="34" charset="-120"/>
              </a:rPr>
              <a:t>Geography</a:t>
            </a:r>
            <a:endParaRPr lang="en-US" sz="1789" dirty="0"/>
          </a:p>
        </p:txBody>
      </p:sp>
      <p:sp>
        <p:nvSpPr>
          <p:cNvPr id="22" name="Text 18"/>
          <p:cNvSpPr/>
          <p:nvPr/>
        </p:nvSpPr>
        <p:spPr>
          <a:xfrm>
            <a:off x="1168479" y="6507361"/>
            <a:ext cx="7369612" cy="553879"/>
          </a:xfrm>
          <a:prstGeom prst="rect">
            <a:avLst/>
          </a:prstGeom>
          <a:noFill/>
          <a:ln/>
        </p:spPr>
        <p:txBody>
          <a:bodyPr wrap="square" rtlCol="0" anchor="t"/>
          <a:lstStyle/>
          <a:p>
            <a:pPr marL="0" indent="0">
              <a:lnSpc>
                <a:spcPts val="2181"/>
              </a:lnSpc>
              <a:buNone/>
            </a:pPr>
            <a:r>
              <a:rPr lang="en-US" sz="1363" dirty="0">
                <a:solidFill>
                  <a:srgbClr val="383838"/>
                </a:solidFill>
                <a:latin typeface="DM Sans" pitchFamily="34" charset="0"/>
                <a:ea typeface="DM Sans" pitchFamily="34" charset="-122"/>
                <a:cs typeface="DM Sans" pitchFamily="34" charset="-120"/>
              </a:rPr>
              <a:t>California demonstrates the highest concentration of bad loans, indicating a potential need for region-specific risk assessment strategies.</a:t>
            </a:r>
            <a:endParaRPr lang="en-US" sz="136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729" y="2978706"/>
            <a:ext cx="4868942" cy="2272189"/>
          </a:xfrm>
          <a:prstGeom prst="rect">
            <a:avLst/>
          </a:prstGeom>
        </p:spPr>
      </p:pic>
      <p:sp>
        <p:nvSpPr>
          <p:cNvPr id="6" name="Text 2"/>
          <p:cNvSpPr/>
          <p:nvPr/>
        </p:nvSpPr>
        <p:spPr>
          <a:xfrm>
            <a:off x="864037" y="782717"/>
            <a:ext cx="7415927" cy="1619964"/>
          </a:xfrm>
          <a:prstGeom prst="rect">
            <a:avLst/>
          </a:prstGeom>
          <a:noFill/>
          <a:ln/>
        </p:spPr>
        <p:txBody>
          <a:bodyPr wrap="square" rtlCol="0" anchor="t"/>
          <a:lstStyle/>
          <a:p>
            <a:pPr marL="0" indent="0">
              <a:lnSpc>
                <a:spcPts val="6379"/>
              </a:lnSpc>
              <a:buNone/>
            </a:pPr>
            <a:r>
              <a:rPr lang="en-US" sz="5103" dirty="0">
                <a:solidFill>
                  <a:srgbClr val="020202"/>
                </a:solidFill>
                <a:latin typeface="PT Serif" pitchFamily="34" charset="0"/>
                <a:ea typeface="PT Serif" pitchFamily="34" charset="-122"/>
                <a:cs typeface="PT Serif" pitchFamily="34" charset="-120"/>
              </a:rPr>
              <a:t>Key Risk Indicators (Continued)</a:t>
            </a:r>
            <a:endParaRPr lang="en-US" sz="5103" dirty="0"/>
          </a:p>
        </p:txBody>
      </p:sp>
      <p:sp>
        <p:nvSpPr>
          <p:cNvPr id="7" name="Shape 3"/>
          <p:cNvSpPr/>
          <p:nvPr/>
        </p:nvSpPr>
        <p:spPr>
          <a:xfrm>
            <a:off x="864037" y="3050619"/>
            <a:ext cx="555427" cy="555427"/>
          </a:xfrm>
          <a:prstGeom prst="roundRect">
            <a:avLst>
              <a:gd name="adj" fmla="val 6668"/>
            </a:avLst>
          </a:prstGeom>
          <a:solidFill>
            <a:srgbClr val="F2EEEE"/>
          </a:solidFill>
          <a:ln/>
        </p:spPr>
        <p:txBody>
          <a:bodyPr/>
          <a:lstStyle/>
          <a:p>
            <a:endParaRPr lang="en-US"/>
          </a:p>
        </p:txBody>
      </p:sp>
      <p:sp>
        <p:nvSpPr>
          <p:cNvPr id="8" name="Text 4"/>
          <p:cNvSpPr/>
          <p:nvPr/>
        </p:nvSpPr>
        <p:spPr>
          <a:xfrm>
            <a:off x="1038106" y="3133844"/>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1</a:t>
            </a:r>
            <a:endParaRPr lang="en-US" sz="3062" dirty="0"/>
          </a:p>
        </p:txBody>
      </p:sp>
      <p:sp>
        <p:nvSpPr>
          <p:cNvPr id="9" name="Text 5"/>
          <p:cNvSpPr/>
          <p:nvPr/>
        </p:nvSpPr>
        <p:spPr>
          <a:xfrm>
            <a:off x="1666280" y="3050619"/>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Loan Term</a:t>
            </a:r>
            <a:endParaRPr lang="en-US" sz="2552" dirty="0"/>
          </a:p>
        </p:txBody>
      </p:sp>
      <p:sp>
        <p:nvSpPr>
          <p:cNvPr id="10" name="Text 6"/>
          <p:cNvSpPr/>
          <p:nvPr/>
        </p:nvSpPr>
        <p:spPr>
          <a:xfrm>
            <a:off x="1666280" y="3603784"/>
            <a:ext cx="6613684" cy="158019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The analysis reveals a significant number of bad loans associated with both 60-month and 36-month loan terms, suggesting that loan term alone may not be a primary risk indicator.</a:t>
            </a:r>
            <a:endParaRPr lang="en-US" sz="1944" dirty="0"/>
          </a:p>
        </p:txBody>
      </p:sp>
      <p:sp>
        <p:nvSpPr>
          <p:cNvPr id="11" name="Shape 7"/>
          <p:cNvSpPr/>
          <p:nvPr/>
        </p:nvSpPr>
        <p:spPr>
          <a:xfrm>
            <a:off x="864037" y="5708452"/>
            <a:ext cx="555427" cy="555427"/>
          </a:xfrm>
          <a:prstGeom prst="roundRect">
            <a:avLst>
              <a:gd name="adj" fmla="val 6668"/>
            </a:avLst>
          </a:prstGeom>
          <a:solidFill>
            <a:srgbClr val="F2EEEE"/>
          </a:solidFill>
          <a:ln/>
        </p:spPr>
        <p:txBody>
          <a:bodyPr/>
          <a:lstStyle/>
          <a:p>
            <a:endParaRPr lang="en-US"/>
          </a:p>
        </p:txBody>
      </p:sp>
      <p:sp>
        <p:nvSpPr>
          <p:cNvPr id="12" name="Text 8"/>
          <p:cNvSpPr/>
          <p:nvPr/>
        </p:nvSpPr>
        <p:spPr>
          <a:xfrm>
            <a:off x="1038106" y="5791676"/>
            <a:ext cx="207288" cy="388858"/>
          </a:xfrm>
          <a:prstGeom prst="rect">
            <a:avLst/>
          </a:prstGeom>
          <a:noFill/>
          <a:ln/>
        </p:spPr>
        <p:txBody>
          <a:bodyPr wrap="none" rtlCol="0" anchor="t"/>
          <a:lstStyle/>
          <a:p>
            <a:pPr marL="0" indent="0" algn="ctr">
              <a:lnSpc>
                <a:spcPts val="3062"/>
              </a:lnSpc>
              <a:buNone/>
            </a:pPr>
            <a:r>
              <a:rPr lang="en-US" sz="3062" dirty="0">
                <a:solidFill>
                  <a:srgbClr val="383838"/>
                </a:solidFill>
                <a:latin typeface="PT Serif" pitchFamily="34" charset="0"/>
                <a:ea typeface="PT Serif" pitchFamily="34" charset="-122"/>
                <a:cs typeface="PT Serif" pitchFamily="34" charset="-120"/>
              </a:rPr>
              <a:t>2</a:t>
            </a:r>
            <a:endParaRPr lang="en-US" sz="3062" dirty="0"/>
          </a:p>
        </p:txBody>
      </p:sp>
      <p:sp>
        <p:nvSpPr>
          <p:cNvPr id="13" name="Text 9"/>
          <p:cNvSpPr/>
          <p:nvPr/>
        </p:nvSpPr>
        <p:spPr>
          <a:xfrm>
            <a:off x="1666280" y="5708452"/>
            <a:ext cx="3240405" cy="405051"/>
          </a:xfrm>
          <a:prstGeom prst="rect">
            <a:avLst/>
          </a:prstGeom>
          <a:noFill/>
          <a:ln/>
        </p:spPr>
        <p:txBody>
          <a:bodyPr wrap="none" rtlCol="0" anchor="t"/>
          <a:lstStyle/>
          <a:p>
            <a:pPr marL="0" indent="0">
              <a:lnSpc>
                <a:spcPts val="3189"/>
              </a:lnSpc>
              <a:buNone/>
            </a:pPr>
            <a:r>
              <a:rPr lang="en-US" sz="2552" dirty="0">
                <a:solidFill>
                  <a:srgbClr val="383838"/>
                </a:solidFill>
                <a:latin typeface="PT Serif" pitchFamily="34" charset="0"/>
                <a:ea typeface="PT Serif" pitchFamily="34" charset="-122"/>
                <a:cs typeface="PT Serif" pitchFamily="34" charset="-120"/>
              </a:rPr>
              <a:t>Loan Term Breakdown</a:t>
            </a:r>
            <a:endParaRPr lang="en-US" sz="2552" dirty="0"/>
          </a:p>
        </p:txBody>
      </p:sp>
      <p:sp>
        <p:nvSpPr>
          <p:cNvPr id="14" name="Text 10"/>
          <p:cNvSpPr/>
          <p:nvPr/>
        </p:nvSpPr>
        <p:spPr>
          <a:xfrm>
            <a:off x="1666280" y="6261616"/>
            <a:ext cx="6613684" cy="1185148"/>
          </a:xfrm>
          <a:prstGeom prst="rect">
            <a:avLst/>
          </a:prstGeom>
          <a:noFill/>
          <a:ln/>
        </p:spPr>
        <p:txBody>
          <a:bodyPr wrap="square" rtlCol="0" anchor="t"/>
          <a:lstStyle/>
          <a:p>
            <a:pPr marL="0" indent="0">
              <a:lnSpc>
                <a:spcPts val="3110"/>
              </a:lnSpc>
              <a:buNone/>
            </a:pPr>
            <a:r>
              <a:rPr lang="en-US" sz="1944" dirty="0">
                <a:solidFill>
                  <a:srgbClr val="383838"/>
                </a:solidFill>
                <a:latin typeface="DM Sans" pitchFamily="34" charset="0"/>
                <a:ea typeface="DM Sans" pitchFamily="34" charset="-122"/>
                <a:cs typeface="DM Sans" pitchFamily="34" charset="-120"/>
              </a:rPr>
              <a:t>Specifically, 3,408 bad loans are associated with 60-month terms, while 3,023 bad loans are linked to 36-month terms.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1415</Words>
  <Application>Microsoft Office PowerPoint</Application>
  <PresentationFormat>Custom</PresentationFormat>
  <Paragraphs>149</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DM Sans</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Ms0689</cp:lastModifiedBy>
  <cp:revision>2</cp:revision>
  <dcterms:created xsi:type="dcterms:W3CDTF">2024-08-06T13:53:06Z</dcterms:created>
  <dcterms:modified xsi:type="dcterms:W3CDTF">2024-08-06T14:24:17Z</dcterms:modified>
</cp:coreProperties>
</file>