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0" r:id="rId1"/>
  </p:sldMasterIdLst>
  <p:sldIdLst>
    <p:sldId id="256" r:id="rId2"/>
    <p:sldId id="257" r:id="rId3"/>
    <p:sldId id="258" r:id="rId4"/>
    <p:sldId id="259" r:id="rId5"/>
    <p:sldId id="261" r:id="rId6"/>
    <p:sldId id="262" r:id="rId7"/>
    <p:sldId id="263" r:id="rId8"/>
    <p:sldId id="285" r:id="rId9"/>
    <p:sldId id="264" r:id="rId10"/>
    <p:sldId id="266" r:id="rId11"/>
    <p:sldId id="267" r:id="rId12"/>
    <p:sldId id="268" r:id="rId13"/>
    <p:sldId id="286" r:id="rId14"/>
    <p:sldId id="269" r:id="rId15"/>
    <p:sldId id="270" r:id="rId16"/>
    <p:sldId id="271" r:id="rId17"/>
    <p:sldId id="287" r:id="rId18"/>
    <p:sldId id="272" r:id="rId19"/>
    <p:sldId id="273" r:id="rId20"/>
    <p:sldId id="274" r:id="rId21"/>
    <p:sldId id="275" r:id="rId22"/>
    <p:sldId id="276"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9969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8661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81694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B618960-8005-486C-9A75-10CB2AAC16F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01019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10138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85271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48379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46759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3A1C593-65D0-4073-BCC9-577B9352EA97}" type="datetimeFigureOut">
              <a:rPr lang="en-US" smtClean="0"/>
              <a:t>1/25/2024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30089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9822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8475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377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0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3506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3A1C593-65D0-4073-BCC9-577B9352EA97}"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4167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5396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6236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t>1/25/2024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780097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653"/>
            <a:ext cx="9144000" cy="2387600"/>
          </a:xfrm>
        </p:spPr>
        <p:txBody>
          <a:bodyPr>
            <a:normAutofit/>
          </a:bodyPr>
          <a:lstStyle/>
          <a:p>
            <a:r>
              <a:rPr lang="en-US" dirty="0"/>
              <a:t>Decoding Success: Digital Marketing Internship Project</a:t>
            </a:r>
          </a:p>
        </p:txBody>
      </p:sp>
      <p:sp>
        <p:nvSpPr>
          <p:cNvPr id="3" name="Subtitle 2"/>
          <p:cNvSpPr>
            <a:spLocks noGrp="1"/>
          </p:cNvSpPr>
          <p:nvPr>
            <p:ph type="subTitle" idx="1"/>
          </p:nvPr>
        </p:nvSpPr>
        <p:spPr/>
        <p:txBody>
          <a:bodyPr>
            <a:normAutofit/>
          </a:bodyPr>
          <a:lstStyle/>
          <a:p>
            <a:pPr algn="l"/>
            <a:r>
              <a:rPr lang="en-US" u="sng" dirty="0" smtClean="0"/>
              <a:t>Mr. Shree </a:t>
            </a:r>
            <a:r>
              <a:rPr lang="en-US" u="sng" dirty="0" err="1" smtClean="0"/>
              <a:t>Chintamani</a:t>
            </a:r>
            <a:r>
              <a:rPr lang="en-US" u="sng" dirty="0" smtClean="0"/>
              <a:t> </a:t>
            </a:r>
            <a:r>
              <a:rPr lang="en-US" u="sng" dirty="0" err="1" smtClean="0"/>
              <a:t>Sapre</a:t>
            </a:r>
            <a:endParaRPr lang="en-US" u="sng" dirty="0"/>
          </a:p>
          <a:p>
            <a:pPr algn="l"/>
            <a:r>
              <a:rPr lang="en-US" dirty="0"/>
              <a:t>Internship Duration :-  January 2024 - February 2024</a:t>
            </a:r>
          </a:p>
          <a:p>
            <a:pPr algn="l"/>
            <a:endParaRPr lang="en-US" dirty="0"/>
          </a:p>
          <a:p>
            <a:pPr algn="l"/>
            <a:endParaRPr lang="en-US" dirty="0"/>
          </a:p>
        </p:txBody>
      </p:sp>
      <p:pic>
        <p:nvPicPr>
          <p:cNvPr id="4" name="Picture 3" descr="Logo PNG"/>
          <p:cNvPicPr>
            <a:picLocks noChangeAspect="1"/>
          </p:cNvPicPr>
          <p:nvPr/>
        </p:nvPicPr>
        <p:blipFill>
          <a:blip r:embed="rId2"/>
          <a:stretch>
            <a:fillRect/>
          </a:stretch>
        </p:blipFill>
        <p:spPr>
          <a:xfrm>
            <a:off x="10199076" y="4882661"/>
            <a:ext cx="1992923" cy="199292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400" y="2766060"/>
            <a:ext cx="10515600" cy="1325563"/>
          </a:xfrm>
        </p:spPr>
        <p:txBody>
          <a:bodyPr/>
          <a:lstStyle/>
          <a:p>
            <a:pPr algn="ctr"/>
            <a:r>
              <a:rPr lang="en-US" b="1" u="sng" dirty="0">
                <a:solidFill>
                  <a:srgbClr val="FFC000"/>
                </a:solidFill>
              </a:rPr>
              <a:t>Section 2: Content Writing</a:t>
            </a:r>
          </a:p>
        </p:txBody>
      </p:sp>
      <p:pic>
        <p:nvPicPr>
          <p:cNvPr id="4" name="Content Placeholder 3" descr="Logo PNG"/>
          <p:cNvPicPr>
            <a:picLocks noGrp="1" noChangeAspect="1"/>
          </p:cNvPicPr>
          <p:nvPr>
            <p:ph idx="1"/>
          </p:nvPr>
        </p:nvPicPr>
        <p:blipFill>
          <a:blip r:embed="rId2"/>
          <a:stretch>
            <a:fillRect/>
          </a:stretch>
        </p:blipFill>
        <p:spPr>
          <a:xfrm>
            <a:off x="10055469" y="4721469"/>
            <a:ext cx="2136531" cy="213653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Crafting Compelling Content</a:t>
            </a:r>
          </a:p>
        </p:txBody>
      </p:sp>
      <p:sp>
        <p:nvSpPr>
          <p:cNvPr id="3" name="Content Placeholder 2"/>
          <p:cNvSpPr>
            <a:spLocks noGrp="1"/>
          </p:cNvSpPr>
          <p:nvPr>
            <p:ph idx="1"/>
          </p:nvPr>
        </p:nvSpPr>
        <p:spPr>
          <a:xfrm>
            <a:off x="680321" y="2071811"/>
            <a:ext cx="10515600" cy="4663098"/>
          </a:xfrm>
        </p:spPr>
        <p:txBody>
          <a:bodyPr>
            <a:noAutofit/>
          </a:bodyPr>
          <a:lstStyle/>
          <a:p>
            <a:pPr marL="0" indent="0">
              <a:buNone/>
            </a:pPr>
            <a:r>
              <a:rPr lang="en-US" sz="1200" b="1" dirty="0">
                <a:solidFill>
                  <a:srgbClr val="FFC000"/>
                </a:solidFill>
              </a:rPr>
              <a:t>Audience-Centric Approach</a:t>
            </a:r>
            <a:r>
              <a:rPr lang="en-US" sz="1200" b="1" dirty="0"/>
              <a:t>:</a:t>
            </a:r>
          </a:p>
          <a:p>
            <a:pPr marL="0" indent="0">
              <a:buNone/>
            </a:pPr>
            <a:r>
              <a:rPr lang="en-US" sz="1200" dirty="0"/>
              <a:t>Highlight: Prioritize understanding your target audience's needs, interests, and preferences. Tailor your content to address their specific challenges or provide valuable information that resonates with them.</a:t>
            </a:r>
          </a:p>
          <a:p>
            <a:pPr marL="0" indent="0">
              <a:buNone/>
            </a:pPr>
            <a:r>
              <a:rPr lang="en-US" sz="1200" b="1" dirty="0">
                <a:solidFill>
                  <a:srgbClr val="FFC000"/>
                </a:solidFill>
              </a:rPr>
              <a:t>Compelling Headlines and Openers</a:t>
            </a:r>
            <a:r>
              <a:rPr lang="en-US" sz="1200" b="1" dirty="0"/>
              <a:t>:</a:t>
            </a:r>
          </a:p>
          <a:p>
            <a:pPr marL="0" indent="0">
              <a:buNone/>
            </a:pPr>
            <a:r>
              <a:rPr lang="en-US" sz="1200" dirty="0">
                <a:solidFill>
                  <a:srgbClr val="FFC000"/>
                </a:solidFill>
              </a:rPr>
              <a:t>Highlight</a:t>
            </a:r>
            <a:r>
              <a:rPr lang="en-US" sz="1200" dirty="0"/>
              <a:t>: Craft attention-grabbing headlines and opening lines. These elements serve as the first impression and determine whether the audience will continue reading. Make them compelling, clear, and intriguing.</a:t>
            </a:r>
          </a:p>
          <a:p>
            <a:pPr marL="0" indent="0">
              <a:buNone/>
            </a:pPr>
            <a:r>
              <a:rPr lang="en-US" sz="1200" b="1" dirty="0">
                <a:solidFill>
                  <a:srgbClr val="FFC000"/>
                </a:solidFill>
              </a:rPr>
              <a:t>Visual Appeal</a:t>
            </a:r>
            <a:r>
              <a:rPr lang="en-US" sz="1200" b="1" dirty="0"/>
              <a:t>:</a:t>
            </a:r>
          </a:p>
          <a:p>
            <a:pPr marL="0" indent="0">
              <a:buNone/>
            </a:pPr>
            <a:r>
              <a:rPr lang="en-US" sz="1200" dirty="0">
                <a:solidFill>
                  <a:srgbClr val="FFC000"/>
                </a:solidFill>
              </a:rPr>
              <a:t>Highlight</a:t>
            </a:r>
            <a:r>
              <a:rPr lang="en-US" sz="1200" dirty="0"/>
              <a:t>: Incorporate visually appealing elements such as images, infographics, and videos. Visual content not only breaks up text but also enhances overall engagement and </a:t>
            </a:r>
            <a:r>
              <a:rPr lang="en-US" sz="1200" dirty="0" err="1"/>
              <a:t>shareability</a:t>
            </a:r>
            <a:r>
              <a:rPr lang="en-US" sz="1200" dirty="0"/>
              <a:t>.</a:t>
            </a:r>
          </a:p>
          <a:p>
            <a:pPr marL="0" indent="0">
              <a:buNone/>
            </a:pPr>
            <a:r>
              <a:rPr lang="en-US" sz="1200" b="1" dirty="0" smtClean="0">
                <a:solidFill>
                  <a:srgbClr val="FFC000"/>
                </a:solidFill>
              </a:rPr>
              <a:t>Consistent Brand Voice</a:t>
            </a:r>
            <a:r>
              <a:rPr lang="en-US" sz="1200" b="1" dirty="0" smtClean="0"/>
              <a:t>:</a:t>
            </a:r>
            <a:endParaRPr lang="en-US" sz="1200" b="1" dirty="0"/>
          </a:p>
          <a:p>
            <a:pPr marL="0" indent="0">
              <a:buNone/>
            </a:pPr>
            <a:r>
              <a:rPr lang="en-US" sz="1200" dirty="0">
                <a:solidFill>
                  <a:srgbClr val="FFC000"/>
                </a:solidFill>
              </a:rPr>
              <a:t>Highlight</a:t>
            </a:r>
            <a:r>
              <a:rPr lang="en-US" sz="1200" dirty="0"/>
              <a:t>: Maintain a consistent brand voice across your content. Consistency builds familiarity, trust, and a strong brand identity. Ensure that your tone aligns with your brand values and resonates with your audience.</a:t>
            </a:r>
          </a:p>
          <a:p>
            <a:pPr marL="0" indent="0">
              <a:buNone/>
            </a:pPr>
            <a:r>
              <a:rPr lang="en-US" sz="1200" b="1" dirty="0">
                <a:solidFill>
                  <a:srgbClr val="FFC000"/>
                </a:solidFill>
              </a:rPr>
              <a:t>Storytelling Techniques</a:t>
            </a:r>
            <a:r>
              <a:rPr lang="en-US" sz="1200" b="1" dirty="0"/>
              <a:t>:</a:t>
            </a:r>
          </a:p>
          <a:p>
            <a:pPr marL="0" indent="0">
              <a:buNone/>
            </a:pPr>
            <a:r>
              <a:rPr lang="en-US" sz="1200" dirty="0"/>
              <a:t>Highlight: Use storytelling to create an emotional connection with your audience. Narratives make content more relatable and memorable. Share stories that evoke emotions and convey your message effectively.</a:t>
            </a:r>
          </a:p>
          <a:p>
            <a:pPr marL="0" indent="0">
              <a:buNone/>
            </a:pPr>
            <a:r>
              <a:rPr lang="en-US" sz="1200" b="1" dirty="0">
                <a:solidFill>
                  <a:srgbClr val="FFC000"/>
                </a:solidFill>
              </a:rPr>
              <a:t>Interactive Elements</a:t>
            </a:r>
            <a:r>
              <a:rPr lang="en-US" sz="1200" b="1" dirty="0"/>
              <a:t>:</a:t>
            </a:r>
          </a:p>
          <a:p>
            <a:pPr marL="0" indent="0">
              <a:buNone/>
            </a:pPr>
            <a:r>
              <a:rPr lang="en-US" sz="1200" dirty="0"/>
              <a:t>Highlight: Integrate interactive elements like polls, quizzes, or surveys to actively involve your audience. Participation fosters engagement and makes the content more dynamic, encouraging users to spend more time with it.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452587"/>
            <a:ext cx="9613861" cy="1080938"/>
          </a:xfrm>
        </p:spPr>
        <p:txBody>
          <a:bodyPr/>
          <a:lstStyle/>
          <a:p>
            <a:r>
              <a:rPr lang="en-US" dirty="0"/>
              <a:t>Overview :-</a:t>
            </a:r>
          </a:p>
        </p:txBody>
      </p:sp>
      <p:sp>
        <p:nvSpPr>
          <p:cNvPr id="3" name="Content Placeholder 2"/>
          <p:cNvSpPr>
            <a:spLocks noGrp="1"/>
          </p:cNvSpPr>
          <p:nvPr>
            <p:ph idx="1"/>
          </p:nvPr>
        </p:nvSpPr>
        <p:spPr>
          <a:xfrm>
            <a:off x="619370" y="2514600"/>
            <a:ext cx="10515600" cy="3877408"/>
          </a:xfrm>
        </p:spPr>
        <p:txBody>
          <a:bodyPr>
            <a:noAutofit/>
          </a:bodyPr>
          <a:lstStyle/>
          <a:p>
            <a:pPr marL="0" indent="0">
              <a:buNone/>
            </a:pPr>
            <a:r>
              <a:rPr lang="en-US" sz="1600" b="1" dirty="0"/>
              <a:t>Overview of Human Evolution</a:t>
            </a:r>
          </a:p>
          <a:p>
            <a:pPr marL="0" indent="0">
              <a:buNone/>
            </a:pPr>
            <a:r>
              <a:rPr lang="en-US" sz="1600" dirty="0"/>
              <a:t>The introduction provides a brief overview of humanity's long history, emphasizing significant changes from the Stone Age to modern times.</a:t>
            </a:r>
          </a:p>
          <a:p>
            <a:pPr marL="0" indent="0">
              <a:buNone/>
            </a:pPr>
            <a:r>
              <a:rPr lang="en-US" sz="1600" b="1" dirty="0"/>
              <a:t>Stone Age Evolution: Paleolithic, Mesolithic, and Neolithic Eras</a:t>
            </a:r>
          </a:p>
          <a:p>
            <a:pPr marL="0" indent="0">
              <a:buNone/>
            </a:pPr>
            <a:r>
              <a:rPr lang="en-US" sz="1600" dirty="0"/>
              <a:t>The Stone Age is divided into three periods: Paleolithic, Mesolithic, and Neolithic, showcasing the progression from simple tools to the development of farming and civilization.</a:t>
            </a:r>
          </a:p>
          <a:p>
            <a:pPr marL="0" indent="0">
              <a:buNone/>
            </a:pPr>
            <a:r>
              <a:rPr lang="en-US" sz="1600" b="1" dirty="0"/>
              <a:t>Challenges of the Ice Age and Adaptations</a:t>
            </a:r>
          </a:p>
          <a:p>
            <a:pPr marL="0" indent="0">
              <a:buNone/>
            </a:pPr>
            <a:r>
              <a:rPr lang="en-US" sz="1600" dirty="0"/>
              <a:t>Describes the hardships of the Ice Age, highlighting how humans adapted by becoming nomadic, mastering clothing and shelter creation, and learning to use fire for survival.</a:t>
            </a:r>
          </a:p>
          <a:p>
            <a:pPr marL="0" indent="0">
              <a:buNone/>
            </a:pPr>
            <a:r>
              <a:rPr lang="en-US" sz="1600" b="1" dirty="0"/>
              <a:t>Agricultural Revolution and Societal Shifts</a:t>
            </a:r>
          </a:p>
          <a:p>
            <a:pPr marL="0" indent="0">
              <a:buNone/>
            </a:pPr>
            <a:r>
              <a:rPr lang="en-US" sz="1600" dirty="0"/>
              <a:t>Discusses the Agricultural Revolution around 10,000 BCE, a pivotal moment where humans shifted from nomadic lifestyles to settled farming, leading to the formation of villages, towns, and complex societies</a:t>
            </a:r>
            <a:r>
              <a:rPr lang="en-US" sz="1600" dirty="0" smtClean="0"/>
              <a:t>.</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80321" y="2609435"/>
            <a:ext cx="10995864" cy="3599316"/>
          </a:xfrm>
        </p:spPr>
        <p:txBody>
          <a:bodyPr>
            <a:normAutofit fontScale="92500" lnSpcReduction="20000"/>
          </a:bodyPr>
          <a:lstStyle/>
          <a:p>
            <a:pPr marL="0" indent="0">
              <a:buNone/>
            </a:pPr>
            <a:r>
              <a:rPr lang="en-US" dirty="0"/>
              <a:t>Modern Era: Industrial Revolution and Global Connectivity</a:t>
            </a:r>
          </a:p>
          <a:p>
            <a:pPr marL="0" indent="0">
              <a:buNone/>
            </a:pPr>
            <a:r>
              <a:rPr lang="en-US" sz="1900" dirty="0"/>
              <a:t>Jumps</a:t>
            </a:r>
            <a:r>
              <a:rPr lang="en-US" dirty="0"/>
              <a:t> to the modern era, emphasizing the transformative impact of the Industrial Revolution, technological advancements, and global connectivity on contemporary living.</a:t>
            </a:r>
          </a:p>
          <a:p>
            <a:pPr marL="0" indent="0">
              <a:buNone/>
            </a:pPr>
            <a:r>
              <a:rPr lang="en-US" dirty="0"/>
              <a:t>Challenges of Modernity: Environmental Concerns and Climate Change</a:t>
            </a:r>
          </a:p>
          <a:p>
            <a:pPr marL="0" indent="0">
              <a:buNone/>
            </a:pPr>
            <a:r>
              <a:rPr lang="en-US" dirty="0"/>
              <a:t>Acknowledges the conveniences of modern life while addressing the challenges, particularly the need to address environmental issues and climate change resulting from contemporary living.</a:t>
            </a:r>
          </a:p>
          <a:p>
            <a:pPr marL="0" indent="0">
              <a:buNone/>
            </a:pPr>
            <a:r>
              <a:rPr lang="en-US" dirty="0"/>
              <a:t> Reflecting on Human Adaptability and Future Goals</a:t>
            </a:r>
          </a:p>
          <a:p>
            <a:pPr marL="0" indent="0">
              <a:buNone/>
            </a:pPr>
            <a:r>
              <a:rPr lang="en-US" dirty="0"/>
              <a:t>The conclusion emphasizes the adaptability of humans throughout history, encourages learning from the past, and advocates for a future where humanity lives harmoniously with the world, acknowledging the challenges faced in the present era.</a:t>
            </a:r>
            <a:endParaRPr lang="en-US" dirty="0"/>
          </a:p>
        </p:txBody>
      </p:sp>
    </p:spTree>
    <p:extLst>
      <p:ext uri="{BB962C8B-B14F-4D97-AF65-F5344CB8AC3E}">
        <p14:creationId xmlns:p14="http://schemas.microsoft.com/office/powerpoint/2010/main" val="3939674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a:solidFill>
                  <a:srgbClr val="FFC000"/>
                </a:solidFill>
              </a:rPr>
              <a:t>Human evolution</a:t>
            </a:r>
          </a:p>
        </p:txBody>
      </p:sp>
      <p:pic>
        <p:nvPicPr>
          <p:cNvPr id="4" name="Content Placeholder 3" descr="606px-Human_evolution_scheme.svg"/>
          <p:cNvPicPr>
            <a:picLocks noGrp="1" noChangeAspect="1"/>
          </p:cNvPicPr>
          <p:nvPr>
            <p:ph idx="1"/>
          </p:nvPr>
        </p:nvPicPr>
        <p:blipFill>
          <a:blip r:embed="rId2"/>
          <a:stretch>
            <a:fillRect/>
          </a:stretch>
        </p:blipFill>
        <p:spPr>
          <a:xfrm>
            <a:off x="5863859" y="4417585"/>
            <a:ext cx="5772150" cy="2057400"/>
          </a:xfrm>
          <a:prstGeom prst="rect">
            <a:avLst/>
          </a:prstGeom>
        </p:spPr>
      </p:pic>
      <p:pic>
        <p:nvPicPr>
          <p:cNvPr id="6" name="Picture 5" descr="330px-Ape_skeletons"/>
          <p:cNvPicPr>
            <a:picLocks noChangeAspect="1"/>
          </p:cNvPicPr>
          <p:nvPr/>
        </p:nvPicPr>
        <p:blipFill>
          <a:blip r:embed="rId3"/>
          <a:stretch>
            <a:fillRect/>
          </a:stretch>
        </p:blipFill>
        <p:spPr>
          <a:xfrm>
            <a:off x="680321" y="2376805"/>
            <a:ext cx="4597400" cy="25082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2766060"/>
            <a:ext cx="10515600" cy="1325563"/>
          </a:xfrm>
        </p:spPr>
        <p:txBody>
          <a:bodyPr/>
          <a:lstStyle/>
          <a:p>
            <a:pPr algn="ctr"/>
            <a:r>
              <a:rPr lang="en-US" b="1" u="sng" dirty="0">
                <a:solidFill>
                  <a:srgbClr val="FFC000"/>
                </a:solidFill>
              </a:rPr>
              <a:t>Section 3: Social Media</a:t>
            </a:r>
          </a:p>
        </p:txBody>
      </p:sp>
      <p:pic>
        <p:nvPicPr>
          <p:cNvPr id="4" name="Content Placeholder 3" descr="Logo PNG"/>
          <p:cNvPicPr>
            <a:picLocks noGrp="1" noChangeAspect="1"/>
          </p:cNvPicPr>
          <p:nvPr>
            <p:ph idx="1"/>
          </p:nvPr>
        </p:nvPicPr>
        <p:blipFill>
          <a:blip r:embed="rId2"/>
          <a:stretch>
            <a:fillRect/>
          </a:stretch>
        </p:blipFill>
        <p:spPr>
          <a:xfrm>
            <a:off x="10204938" y="4888522"/>
            <a:ext cx="1987062" cy="198706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432" y="636954"/>
            <a:ext cx="10515600" cy="1325563"/>
          </a:xfrm>
        </p:spPr>
        <p:txBody>
          <a:bodyPr/>
          <a:lstStyle/>
          <a:p>
            <a:r>
              <a:rPr lang="en-US" dirty="0">
                <a:sym typeface="+mn-ea"/>
              </a:rPr>
              <a:t>Transforming Blog Content :-</a:t>
            </a:r>
          </a:p>
        </p:txBody>
      </p:sp>
      <p:sp>
        <p:nvSpPr>
          <p:cNvPr id="3" name="Content Placeholder 2"/>
          <p:cNvSpPr>
            <a:spLocks noGrp="1"/>
          </p:cNvSpPr>
          <p:nvPr>
            <p:ph idx="1"/>
          </p:nvPr>
        </p:nvSpPr>
        <p:spPr>
          <a:xfrm>
            <a:off x="679939" y="2400299"/>
            <a:ext cx="10515600" cy="4542155"/>
          </a:xfrm>
        </p:spPr>
        <p:txBody>
          <a:bodyPr>
            <a:noAutofit/>
          </a:bodyPr>
          <a:lstStyle/>
          <a:p>
            <a:pPr marL="0" indent="0">
              <a:buNone/>
            </a:pPr>
            <a:r>
              <a:rPr lang="en-US" sz="1600" b="1" dirty="0">
                <a:solidFill>
                  <a:srgbClr val="FFC000"/>
                </a:solidFill>
              </a:rPr>
              <a:t>Content Selection:</a:t>
            </a:r>
          </a:p>
          <a:p>
            <a:pPr marL="0" indent="0">
              <a:buNone/>
            </a:pPr>
            <a:r>
              <a:rPr lang="en-US" sz="1600" dirty="0" err="1"/>
              <a:t>dentify</a:t>
            </a:r>
            <a:r>
              <a:rPr lang="en-US" sz="1600" dirty="0"/>
              <a:t> key points or highlights from your blog content that are suitable for social media. Focus on information that is engaging, informative, or share-worthy.</a:t>
            </a:r>
          </a:p>
          <a:p>
            <a:pPr marL="0" indent="0">
              <a:buNone/>
            </a:pPr>
            <a:r>
              <a:rPr lang="en-US" sz="1600" b="1" dirty="0">
                <a:solidFill>
                  <a:srgbClr val="FFC000"/>
                </a:solidFill>
              </a:rPr>
              <a:t>Craft Engaging Headlines</a:t>
            </a:r>
            <a:r>
              <a:rPr lang="en-US" sz="1600" b="1" dirty="0"/>
              <a:t>:</a:t>
            </a:r>
          </a:p>
          <a:p>
            <a:pPr marL="0" indent="0">
              <a:buNone/>
            </a:pPr>
            <a:r>
              <a:rPr lang="en-US" sz="1600" dirty="0"/>
              <a:t>Create attention-grabbing headlines that encapsulate the essence of your blog content. Keep them concise and compelling to encourage clicks and engagement.</a:t>
            </a:r>
          </a:p>
          <a:p>
            <a:pPr marL="0" indent="0">
              <a:buNone/>
            </a:pPr>
            <a:r>
              <a:rPr lang="en-US" sz="1600" b="1" dirty="0">
                <a:solidFill>
                  <a:srgbClr val="FFC000"/>
                </a:solidFill>
              </a:rPr>
              <a:t>Visual Content Creation</a:t>
            </a:r>
            <a:r>
              <a:rPr lang="en-US" sz="1600" b="1" dirty="0"/>
              <a:t>:</a:t>
            </a:r>
          </a:p>
          <a:p>
            <a:pPr marL="0" indent="0">
              <a:buNone/>
            </a:pPr>
            <a:r>
              <a:rPr lang="en-US" sz="1600" dirty="0"/>
              <a:t>Develop visually appealing content such as images, infographics, or quote graphics that complement the selected blog content. Visuals enhance </a:t>
            </a:r>
            <a:r>
              <a:rPr lang="en-US" sz="1600" dirty="0" err="1"/>
              <a:t>shareability</a:t>
            </a:r>
            <a:r>
              <a:rPr lang="en-US" sz="1600" dirty="0"/>
              <a:t> and attract attention on social media.</a:t>
            </a:r>
          </a:p>
          <a:p>
            <a:pPr marL="0" indent="0">
              <a:buNone/>
            </a:pPr>
            <a:r>
              <a:rPr lang="en-US" sz="1600" b="1" dirty="0">
                <a:solidFill>
                  <a:srgbClr val="FFC000"/>
                </a:solidFill>
              </a:rPr>
              <a:t>Condense and Summarize:</a:t>
            </a:r>
          </a:p>
          <a:p>
            <a:pPr marL="0" indent="0">
              <a:buNone/>
            </a:pPr>
            <a:r>
              <a:rPr lang="en-US" sz="1600" dirty="0"/>
              <a:t>Condense the information from your blog into shorter, digestible snippets. Summarize key points to make the content more accessible and suitable for social media consumption</a:t>
            </a:r>
            <a:r>
              <a:rPr lang="en-US" sz="1600" dirty="0" smtClean="0"/>
              <a:t>.</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80321" y="2336872"/>
            <a:ext cx="9613861" cy="4450789"/>
          </a:xfrm>
        </p:spPr>
        <p:txBody>
          <a:bodyPr>
            <a:normAutofit/>
          </a:bodyPr>
          <a:lstStyle/>
          <a:p>
            <a:pPr marL="0" indent="0">
              <a:buNone/>
            </a:pPr>
            <a:r>
              <a:rPr lang="en-US" sz="1900" b="1" dirty="0">
                <a:solidFill>
                  <a:srgbClr val="FFC000"/>
                </a:solidFill>
              </a:rPr>
              <a:t>Tailor for Each Platform</a:t>
            </a:r>
            <a:r>
              <a:rPr lang="en-US" sz="1900" b="1" dirty="0"/>
              <a:t>:</a:t>
            </a:r>
          </a:p>
          <a:p>
            <a:pPr marL="0" indent="0">
              <a:buNone/>
            </a:pPr>
            <a:r>
              <a:rPr lang="en-US" sz="1900" dirty="0"/>
              <a:t>Customize your posts for different social media platforms, considering character limits, image dimensions, and the preferred style of content for each platform (e.g., Instagram, Twitter, LinkedIn).</a:t>
            </a:r>
          </a:p>
          <a:p>
            <a:pPr marL="0" indent="0">
              <a:buNone/>
            </a:pPr>
            <a:r>
              <a:rPr lang="en-US" sz="1900" b="1" dirty="0">
                <a:solidFill>
                  <a:srgbClr val="FFC000"/>
                </a:solidFill>
              </a:rPr>
              <a:t>Use Hashtags Strategically</a:t>
            </a:r>
            <a:r>
              <a:rPr lang="en-US" sz="1900" b="1" dirty="0"/>
              <a:t>:</a:t>
            </a:r>
          </a:p>
          <a:p>
            <a:pPr marL="0" indent="0">
              <a:buNone/>
            </a:pPr>
            <a:r>
              <a:rPr lang="en-US" sz="1900" dirty="0"/>
              <a:t>Incorporate relevant hashtags to increase the discoverability of your social media posts. Research popular and niche hashtags related to your content and industry.</a:t>
            </a:r>
          </a:p>
          <a:p>
            <a:pPr marL="0" indent="0">
              <a:buNone/>
            </a:pPr>
            <a:r>
              <a:rPr lang="en-US" sz="1900" b="1" dirty="0">
                <a:solidFill>
                  <a:srgbClr val="FFC000"/>
                </a:solidFill>
              </a:rPr>
              <a:t>Encourage Engagement</a:t>
            </a:r>
            <a:r>
              <a:rPr lang="en-US" sz="1900" b="1" dirty="0"/>
              <a:t>:</a:t>
            </a:r>
          </a:p>
          <a:p>
            <a:pPr marL="0" indent="0">
              <a:buNone/>
            </a:pPr>
            <a:r>
              <a:rPr lang="en-US" sz="1900" dirty="0"/>
              <a:t>Craft captions that encourage audience engagement. Pose questions, invite comments, or create polls related to your blog content. Foster a sense of community and interaction around your posts</a:t>
            </a:r>
            <a:r>
              <a:rPr lang="en-US" dirty="0"/>
              <a:t>.</a:t>
            </a:r>
            <a:endParaRPr lang="en-US" dirty="0"/>
          </a:p>
        </p:txBody>
      </p:sp>
    </p:spTree>
    <p:extLst>
      <p:ext uri="{BB962C8B-B14F-4D97-AF65-F5344CB8AC3E}">
        <p14:creationId xmlns:p14="http://schemas.microsoft.com/office/powerpoint/2010/main" val="290788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2766060"/>
            <a:ext cx="10515600" cy="1325563"/>
          </a:xfrm>
        </p:spPr>
        <p:txBody>
          <a:bodyPr/>
          <a:lstStyle/>
          <a:p>
            <a:pPr algn="ctr"/>
            <a:r>
              <a:rPr lang="en-US" b="1" u="sng" dirty="0">
                <a:solidFill>
                  <a:srgbClr val="FFC000"/>
                </a:solidFill>
              </a:rPr>
              <a:t>Before </a:t>
            </a:r>
            <a:r>
              <a:rPr lang="en-US" b="1" u="sng" dirty="0" smtClean="0">
                <a:solidFill>
                  <a:srgbClr val="FFC000"/>
                </a:solidFill>
              </a:rPr>
              <a:t>&amp;</a:t>
            </a:r>
            <a:br>
              <a:rPr lang="en-US" b="1" u="sng" dirty="0" smtClean="0">
                <a:solidFill>
                  <a:srgbClr val="FFC000"/>
                </a:solidFill>
              </a:rPr>
            </a:br>
            <a:r>
              <a:rPr lang="en-US" b="1" u="sng" dirty="0" smtClean="0">
                <a:solidFill>
                  <a:srgbClr val="FFC000"/>
                </a:solidFill>
              </a:rPr>
              <a:t> </a:t>
            </a:r>
            <a:r>
              <a:rPr lang="en-US" b="1" u="sng" dirty="0">
                <a:solidFill>
                  <a:srgbClr val="FFC000"/>
                </a:solidFill>
              </a:rPr>
              <a:t>After </a:t>
            </a:r>
          </a:p>
        </p:txBody>
      </p:sp>
      <p:pic>
        <p:nvPicPr>
          <p:cNvPr id="4" name="Content Placeholder 3" descr="Capture"/>
          <p:cNvPicPr>
            <a:picLocks noGrp="1" noChangeAspect="1"/>
          </p:cNvPicPr>
          <p:nvPr>
            <p:ph idx="1"/>
          </p:nvPr>
        </p:nvPicPr>
        <p:blipFill>
          <a:blip r:embed="rId2"/>
          <a:stretch>
            <a:fillRect/>
          </a:stretch>
        </p:blipFill>
        <p:spPr>
          <a:xfrm>
            <a:off x="0" y="-159"/>
            <a:ext cx="5196254" cy="6858000"/>
          </a:xfrm>
          <a:prstGeom prst="rect">
            <a:avLst/>
          </a:prstGeom>
        </p:spPr>
      </p:pic>
      <p:pic>
        <p:nvPicPr>
          <p:cNvPr id="5" name="Picture 4" descr="Screenshot_20240122_005312_LinkedIn"/>
          <p:cNvPicPr>
            <a:picLocks noChangeAspect="1"/>
          </p:cNvPicPr>
          <p:nvPr/>
        </p:nvPicPr>
        <p:blipFill>
          <a:blip r:embed="rId3"/>
          <a:stretch>
            <a:fillRect/>
          </a:stretch>
        </p:blipFill>
        <p:spPr>
          <a:xfrm>
            <a:off x="7367955" y="0"/>
            <a:ext cx="4824046" cy="6858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563"/>
          </a:xfrm>
        </p:spPr>
        <p:txBody>
          <a:bodyPr/>
          <a:lstStyle/>
          <a:p>
            <a:pPr algn="ctr"/>
            <a:r>
              <a:rPr lang="en-US" b="1" u="sng" dirty="0">
                <a:solidFill>
                  <a:srgbClr val="FFC000"/>
                </a:solidFill>
              </a:rPr>
              <a:t>Section 4: Keyword Research</a:t>
            </a:r>
          </a:p>
        </p:txBody>
      </p:sp>
      <p:pic>
        <p:nvPicPr>
          <p:cNvPr id="4" name="Content Placeholder 3" descr="Logo PNG"/>
          <p:cNvPicPr>
            <a:picLocks noGrp="1" noChangeAspect="1"/>
          </p:cNvPicPr>
          <p:nvPr>
            <p:ph idx="1"/>
          </p:nvPr>
        </p:nvPicPr>
        <p:blipFill>
          <a:blip r:embed="rId2"/>
          <a:stretch>
            <a:fillRect/>
          </a:stretch>
        </p:blipFill>
        <p:spPr>
          <a:xfrm>
            <a:off x="10128738" y="4794738"/>
            <a:ext cx="2063262" cy="206326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680321" y="2345665"/>
            <a:ext cx="10151802" cy="4055135"/>
          </a:xfrm>
        </p:spPr>
        <p:txBody>
          <a:bodyPr>
            <a:normAutofit fontScale="97500" lnSpcReduction="10000"/>
          </a:bodyPr>
          <a:lstStyle/>
          <a:p>
            <a:r>
              <a:rPr lang="en-US" b="1" dirty="0" smtClean="0">
                <a:solidFill>
                  <a:srgbClr val="FFC000"/>
                </a:solidFill>
              </a:rPr>
              <a:t>Objective:</a:t>
            </a:r>
            <a:r>
              <a:rPr lang="en-US" dirty="0" smtClean="0"/>
              <a:t> To gain practical experience in digital marketing through a virtual internship at Decoder Bot.</a:t>
            </a:r>
          </a:p>
          <a:p>
            <a:r>
              <a:rPr lang="en-US" b="1" dirty="0" smtClean="0">
                <a:solidFill>
                  <a:srgbClr val="FFC000"/>
                </a:solidFill>
              </a:rPr>
              <a:t>Goals</a:t>
            </a:r>
            <a:r>
              <a:rPr lang="en-US" b="1" dirty="0">
                <a:solidFill>
                  <a:srgbClr val="FFC000"/>
                </a:solidFill>
              </a:rPr>
              <a:t>:</a:t>
            </a:r>
          </a:p>
          <a:p>
            <a:r>
              <a:rPr lang="en-US" b="1" dirty="0">
                <a:solidFill>
                  <a:srgbClr val="FFC000"/>
                </a:solidFill>
              </a:rPr>
              <a:t>Enhance Blog Writing Skills: </a:t>
            </a:r>
            <a:r>
              <a:rPr lang="en-US" dirty="0"/>
              <a:t>Sharpened my blog writing skills to create engaging and informative content.</a:t>
            </a:r>
          </a:p>
          <a:p>
            <a:r>
              <a:rPr lang="en-US" b="1" dirty="0">
                <a:solidFill>
                  <a:srgbClr val="FFC000"/>
                </a:solidFill>
              </a:rPr>
              <a:t>Master Content Creation: </a:t>
            </a:r>
            <a:r>
              <a:rPr lang="en-US" dirty="0"/>
              <a:t>Developed proficiency in crafting compelling content for diverse digital platforms.</a:t>
            </a:r>
          </a:p>
          <a:p>
            <a:r>
              <a:rPr lang="en-US" b="1" dirty="0">
                <a:solidFill>
                  <a:srgbClr val="FFC000"/>
                </a:solidFill>
              </a:rPr>
              <a:t>Effective Social Media Integration</a:t>
            </a:r>
            <a:r>
              <a:rPr lang="en-US" dirty="0">
                <a:solidFill>
                  <a:srgbClr val="FFC000"/>
                </a:solidFill>
              </a:rPr>
              <a:t>:</a:t>
            </a:r>
            <a:r>
              <a:rPr lang="en-US" dirty="0"/>
              <a:t> Successfully transformed blog content into impactful social media posts, maximizing online presence.</a:t>
            </a:r>
          </a:p>
          <a:p>
            <a:r>
              <a:rPr lang="en-US" b="1" dirty="0" smtClean="0">
                <a:solidFill>
                  <a:srgbClr val="FFC000"/>
                </a:solidFill>
              </a:rPr>
              <a:t>Master Keyword Research: </a:t>
            </a:r>
            <a:r>
              <a:rPr lang="en-US" dirty="0" smtClean="0"/>
              <a:t>Gained expertise in keyword research to optimize content for search engines.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Importance of Keywords Research </a:t>
            </a:r>
          </a:p>
        </p:txBody>
      </p:sp>
      <p:sp>
        <p:nvSpPr>
          <p:cNvPr id="3" name="Content Placeholder 2"/>
          <p:cNvSpPr>
            <a:spLocks noGrp="1"/>
          </p:cNvSpPr>
          <p:nvPr>
            <p:ph idx="1"/>
          </p:nvPr>
        </p:nvSpPr>
        <p:spPr>
          <a:xfrm>
            <a:off x="838200" y="1825625"/>
            <a:ext cx="10515600" cy="5032375"/>
          </a:xfrm>
        </p:spPr>
        <p:txBody>
          <a:bodyPr>
            <a:normAutofit/>
          </a:bodyPr>
          <a:lstStyle/>
          <a:p>
            <a:pPr marL="0" indent="0">
              <a:buNone/>
            </a:pPr>
            <a:endParaRPr lang="en-US" sz="1200" b="1" dirty="0"/>
          </a:p>
          <a:p>
            <a:pPr marL="0" indent="0">
              <a:buNone/>
            </a:pPr>
            <a:r>
              <a:rPr lang="en-US" sz="1200" b="1" dirty="0"/>
              <a:t>Search Engine Optimization (SEO</a:t>
            </a:r>
            <a:r>
              <a:rPr lang="en-US" sz="1200" dirty="0"/>
              <a:t>) is about making a website show up higher in search results. Keywords are like the key words or terms that people type into search engines. These are crucial because search engines use special formulas to figure out if a webpage is a good match for what someone is looking for. So, by cleverly using the right words in website content, tags, and other parts, marketers can make a website more likely to appear when someone searches for something.</a:t>
            </a:r>
          </a:p>
          <a:p>
            <a:pPr marL="0" indent="0">
              <a:buNone/>
            </a:pPr>
            <a:endParaRPr lang="en-US" sz="1200" dirty="0"/>
          </a:p>
          <a:p>
            <a:pPr marL="0" indent="0">
              <a:buNone/>
            </a:pPr>
            <a:r>
              <a:rPr lang="en-US" sz="1200" b="1" dirty="0"/>
              <a:t>Paid Advertising (PPC)</a:t>
            </a:r>
            <a:r>
              <a:rPr lang="en-US" sz="1200" dirty="0"/>
              <a:t>: In paid ads, businesses bid on specific words to show their ads when people search for those words. Picking the right words ensures that the ads are seen by the right people, making it more likely to get potential customers. This not only helps in showing ads to the right audience but also in spending money on ads more wisely.</a:t>
            </a:r>
          </a:p>
          <a:p>
            <a:pPr marL="0" indent="0">
              <a:buNone/>
            </a:pPr>
            <a:endParaRPr lang="en-US" sz="1200" dirty="0"/>
          </a:p>
          <a:p>
            <a:pPr marL="0" indent="0">
              <a:buNone/>
            </a:pPr>
            <a:r>
              <a:rPr lang="en-US" sz="1200" b="1" dirty="0"/>
              <a:t>Content Creation and Marketing</a:t>
            </a:r>
            <a:r>
              <a:rPr lang="en-US" sz="1200" dirty="0"/>
              <a:t>: Keywords help in creating content that people are interested in. This content, like blog posts, articles, videos, or pictures, can attract visitors to a website. It also helps in showing that a brand knows a lot about its industry.</a:t>
            </a:r>
          </a:p>
          <a:p>
            <a:pPr marL="0" indent="0">
              <a:buNone/>
            </a:pPr>
            <a:endParaRPr lang="en-US" sz="1200" dirty="0"/>
          </a:p>
          <a:p>
            <a:pPr marL="0" indent="0">
              <a:buNone/>
            </a:pPr>
            <a:r>
              <a:rPr lang="en-US" sz="1200" b="1" dirty="0"/>
              <a:t>User Intent and Relevance</a:t>
            </a:r>
            <a:r>
              <a:rPr lang="en-US" sz="1200" dirty="0"/>
              <a:t>: Understanding what people are looking for when they search is crucial. By using the right words, marketers can make sure that what they offer matches what people want. This not only helps in getting the right visitors but also in turning them into customers.</a:t>
            </a:r>
          </a:p>
          <a:p>
            <a:pPr marL="0" indent="0">
              <a:buNone/>
            </a:pPr>
            <a:endParaRPr lang="en-US" sz="1200" dirty="0"/>
          </a:p>
          <a:p>
            <a:pPr marL="0" indent="0">
              <a:buNone/>
            </a:pPr>
            <a:r>
              <a:rPr lang="en-US" sz="1200" b="1" dirty="0"/>
              <a:t>Competitive Analysis</a:t>
            </a:r>
            <a:r>
              <a:rPr lang="en-US" sz="1200" dirty="0"/>
              <a:t>: Looking at the words that competitors use is important. By knowing what words work well for others, businesses can decide which words to use to stand out and stay competitive.</a:t>
            </a:r>
          </a:p>
          <a:p>
            <a:pPr marL="0" indent="0">
              <a:buNone/>
            </a:pPr>
            <a:r>
              <a:rPr lang="en-US" sz="1200" dirty="0"/>
              <a:t>Measuring and Analyzing Performance: Keywords help in figuring out how well a website is doing. Tools like Google Analytics show which words bring in visitors, keep them engaged, and make them take actions like buying something. This information helps in making the website better over time.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Keyword Research Process </a:t>
            </a:r>
          </a:p>
        </p:txBody>
      </p:sp>
      <p:sp>
        <p:nvSpPr>
          <p:cNvPr id="3" name="Content Placeholder 2"/>
          <p:cNvSpPr>
            <a:spLocks noGrp="1"/>
          </p:cNvSpPr>
          <p:nvPr>
            <p:ph idx="1"/>
          </p:nvPr>
        </p:nvSpPr>
        <p:spPr>
          <a:xfrm>
            <a:off x="680321" y="2259623"/>
            <a:ext cx="10515600" cy="4413739"/>
          </a:xfrm>
        </p:spPr>
        <p:txBody>
          <a:bodyPr>
            <a:normAutofit fontScale="57500" lnSpcReduction="20000"/>
          </a:bodyPr>
          <a:lstStyle/>
          <a:p>
            <a:pPr marL="0" indent="0">
              <a:buNone/>
            </a:pPr>
            <a:r>
              <a:rPr lang="en-US" b="1" dirty="0">
                <a:solidFill>
                  <a:srgbClr val="FFC000"/>
                </a:solidFill>
              </a:rPr>
              <a:t>Define Objectives</a:t>
            </a:r>
            <a:r>
              <a:rPr lang="en-US" b="1" dirty="0"/>
              <a:t>:</a:t>
            </a:r>
          </a:p>
          <a:p>
            <a:pPr marL="0" indent="0">
              <a:buNone/>
            </a:pPr>
            <a:r>
              <a:rPr lang="en-US" dirty="0"/>
              <a:t>Clearly outline the goals of your keyword research. Identify whether it's for SEO, PPC campaigns, content creation, or a combination of these.</a:t>
            </a:r>
          </a:p>
          <a:p>
            <a:pPr marL="0" indent="0">
              <a:buNone/>
            </a:pPr>
            <a:r>
              <a:rPr lang="en-US" dirty="0">
                <a:solidFill>
                  <a:srgbClr val="FFC000"/>
                </a:solidFill>
              </a:rPr>
              <a:t>Identify Seed Keywords</a:t>
            </a:r>
            <a:r>
              <a:rPr lang="en-US" dirty="0"/>
              <a:t>:</a:t>
            </a:r>
          </a:p>
          <a:p>
            <a:pPr marL="0" indent="0">
              <a:buNone/>
            </a:pPr>
            <a:r>
              <a:rPr lang="en-US" dirty="0"/>
              <a:t>Start with a list of broad and general keywords related to your business or industry. These are the initial terms from which you'll expand your research.</a:t>
            </a:r>
          </a:p>
          <a:p>
            <a:pPr marL="0" indent="0">
              <a:buNone/>
            </a:pPr>
            <a:r>
              <a:rPr lang="en-US" b="1" dirty="0">
                <a:solidFill>
                  <a:srgbClr val="FFC000"/>
                </a:solidFill>
              </a:rPr>
              <a:t>Use Keyword Research Tools</a:t>
            </a:r>
            <a:r>
              <a:rPr lang="en-US" b="1" dirty="0"/>
              <a:t>:</a:t>
            </a:r>
          </a:p>
          <a:p>
            <a:pPr marL="0" indent="0">
              <a:buNone/>
            </a:pPr>
            <a:r>
              <a:rPr lang="en-US" dirty="0"/>
              <a:t>Employ tools like Google Keyword Planner, SEMrush, or </a:t>
            </a:r>
            <a:r>
              <a:rPr lang="en-US" dirty="0" err="1"/>
              <a:t>Ahrefs</a:t>
            </a:r>
            <a:r>
              <a:rPr lang="en-US" dirty="0"/>
              <a:t> to discover related keywords. Pay attention to search volume, competition, and relevance.</a:t>
            </a:r>
          </a:p>
          <a:p>
            <a:pPr marL="0" indent="0">
              <a:buNone/>
            </a:pPr>
            <a:r>
              <a:rPr lang="en-US" b="1" dirty="0">
                <a:solidFill>
                  <a:srgbClr val="FFC000"/>
                </a:solidFill>
              </a:rPr>
              <a:t>Consider User Intent</a:t>
            </a:r>
            <a:r>
              <a:rPr lang="en-US" b="1" dirty="0"/>
              <a:t>:</a:t>
            </a:r>
          </a:p>
          <a:p>
            <a:pPr marL="0" indent="0">
              <a:buNone/>
            </a:pPr>
            <a:r>
              <a:rPr lang="en-US" dirty="0"/>
              <a:t>Understand the intent behind user searches. Determine whether users are looking for information, products, or specific services. Tailor your keyword selection to match this intent.</a:t>
            </a:r>
          </a:p>
          <a:p>
            <a:pPr marL="0" indent="0">
              <a:buNone/>
            </a:pPr>
            <a:r>
              <a:rPr lang="en-US" b="1" dirty="0">
                <a:solidFill>
                  <a:srgbClr val="FFC000"/>
                </a:solidFill>
              </a:rPr>
              <a:t>Evaluate and Prioritize</a:t>
            </a:r>
            <a:r>
              <a:rPr lang="en-US" b="1" dirty="0"/>
              <a:t>:</a:t>
            </a:r>
          </a:p>
          <a:p>
            <a:pPr marL="0" indent="0">
              <a:buNone/>
            </a:pPr>
            <a:r>
              <a:rPr lang="en-US" dirty="0"/>
              <a:t>Assess the search volume and competition for each keyword. Strike a balance between high-volume keywords and those with lower competition. Prioritize keywords based on relevance to your goals.</a:t>
            </a:r>
          </a:p>
          <a:p>
            <a:pPr marL="0" indent="0">
              <a:buNone/>
            </a:pPr>
            <a:r>
              <a:rPr lang="en-US" b="1" dirty="0">
                <a:solidFill>
                  <a:srgbClr val="FFC000"/>
                </a:solidFill>
              </a:rPr>
              <a:t>Create a Keyword Strategy</a:t>
            </a:r>
            <a:r>
              <a:rPr lang="en-US" b="1" dirty="0"/>
              <a:t>:</a:t>
            </a:r>
          </a:p>
          <a:p>
            <a:pPr marL="0" indent="0">
              <a:buNone/>
            </a:pPr>
            <a:r>
              <a:rPr lang="en-US" dirty="0"/>
              <a:t>Develop a cohesive keyword strategy that aligns with your overall marketing objectives. Organize keywords into themes or topics, guiding your content creation, on-page optimization, and paid advertising efforts.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Significant Findings</a:t>
            </a:r>
          </a:p>
        </p:txBody>
      </p:sp>
      <p:sp>
        <p:nvSpPr>
          <p:cNvPr id="3" name="Content Placeholder 2"/>
          <p:cNvSpPr>
            <a:spLocks noGrp="1"/>
          </p:cNvSpPr>
          <p:nvPr>
            <p:ph idx="1"/>
          </p:nvPr>
        </p:nvSpPr>
        <p:spPr>
          <a:xfrm>
            <a:off x="803030" y="2162907"/>
            <a:ext cx="10515600" cy="4518953"/>
          </a:xfrm>
        </p:spPr>
        <p:txBody>
          <a:bodyPr>
            <a:normAutofit fontScale="57500" lnSpcReduction="20000"/>
          </a:bodyPr>
          <a:lstStyle/>
          <a:p>
            <a:pPr marL="0" indent="0">
              <a:buNone/>
            </a:pPr>
            <a:r>
              <a:rPr lang="en-US" b="1" dirty="0">
                <a:solidFill>
                  <a:srgbClr val="FFC000"/>
                </a:solidFill>
              </a:rPr>
              <a:t>Relevant Traffic Increase</a:t>
            </a:r>
            <a:r>
              <a:rPr lang="en-US" b="1" dirty="0"/>
              <a:t>:</a:t>
            </a:r>
          </a:p>
          <a:p>
            <a:pPr marL="0" indent="0">
              <a:buNone/>
            </a:pPr>
            <a:r>
              <a:rPr lang="en-US" dirty="0"/>
              <a:t>By identifying and targeting highly relevant keywords, you can attract traffic that is more likely to engage with your content or convert into customers. This can lead to a significant increase in the quality of traffic to your website.</a:t>
            </a:r>
          </a:p>
          <a:p>
            <a:pPr marL="0" indent="0">
              <a:buNone/>
            </a:pPr>
            <a:r>
              <a:rPr lang="en-US" b="1" dirty="0">
                <a:solidFill>
                  <a:srgbClr val="FFC000"/>
                </a:solidFill>
              </a:rPr>
              <a:t>Improved Search Engine Rankings</a:t>
            </a:r>
            <a:r>
              <a:rPr lang="en-US" b="1" dirty="0"/>
              <a:t>:</a:t>
            </a:r>
          </a:p>
          <a:p>
            <a:pPr marL="0" indent="0">
              <a:buNone/>
            </a:pPr>
            <a:r>
              <a:rPr lang="en-US" dirty="0"/>
              <a:t>Strategically incorporating relevant keywords into your website's content and meta tags can enhance its visibility in search engine results pages. This, in turn, may lead to improved rankings, making your website more easily discoverable by users.</a:t>
            </a:r>
          </a:p>
          <a:p>
            <a:pPr marL="0" indent="0">
              <a:buNone/>
            </a:pPr>
            <a:r>
              <a:rPr lang="en-US" b="1" dirty="0">
                <a:solidFill>
                  <a:srgbClr val="FFC000"/>
                </a:solidFill>
              </a:rPr>
              <a:t>Optimized Paid Advertising Campaigns</a:t>
            </a:r>
            <a:r>
              <a:rPr lang="en-US" b="1" dirty="0"/>
              <a:t>:</a:t>
            </a:r>
          </a:p>
          <a:p>
            <a:pPr marL="0" indent="0">
              <a:buNone/>
            </a:pPr>
            <a:r>
              <a:rPr lang="en-US" dirty="0"/>
              <a:t>Effective keyword research is crucial for PPC advertising. Choosing the right keywords ensures that your ads are shown to a relevant audience, improving the chances of attracting potential customers and optimizing your advertising budget.</a:t>
            </a:r>
          </a:p>
          <a:p>
            <a:pPr marL="0" indent="0">
              <a:buNone/>
            </a:pPr>
            <a:r>
              <a:rPr lang="en-US" b="1" dirty="0">
                <a:solidFill>
                  <a:srgbClr val="FFC000"/>
                </a:solidFill>
              </a:rPr>
              <a:t>Content Relevance and Authority</a:t>
            </a:r>
            <a:r>
              <a:rPr lang="en-US" b="1" dirty="0"/>
              <a:t>:</a:t>
            </a:r>
          </a:p>
          <a:p>
            <a:pPr marL="0" indent="0">
              <a:buNone/>
            </a:pPr>
            <a:r>
              <a:rPr lang="en-US" dirty="0"/>
              <a:t>Keyword research guides content creation by identifying the topics and terms your target audience is searching for. Creating high-quality, keyword-rich content helps establish your brand as an authority in its industry and attracts organic traffic.</a:t>
            </a:r>
          </a:p>
          <a:p>
            <a:pPr marL="0" indent="0">
              <a:buNone/>
            </a:pPr>
            <a:r>
              <a:rPr lang="en-US" b="1" dirty="0">
                <a:solidFill>
                  <a:srgbClr val="FFC000"/>
                </a:solidFill>
              </a:rPr>
              <a:t>Enhanced User Experience</a:t>
            </a:r>
            <a:r>
              <a:rPr lang="en-US" b="1" dirty="0"/>
              <a:t>:</a:t>
            </a:r>
          </a:p>
          <a:p>
            <a:pPr marL="0" indent="0">
              <a:buNone/>
            </a:pPr>
            <a:r>
              <a:rPr lang="en-US" dirty="0"/>
              <a:t>Understanding user intent through keyword research allows you to align your content and advertising with what users are actively searching for. This not only improves the user experience but also increases the likelihood of conversions as your offerings directly meet user needs.</a:t>
            </a:r>
          </a:p>
          <a:p>
            <a:pPr marL="0" indent="0">
              <a:buNone/>
            </a:pPr>
            <a:r>
              <a:rPr lang="en-US" b="1" dirty="0">
                <a:solidFill>
                  <a:srgbClr val="FFC000"/>
                </a:solidFill>
              </a:rPr>
              <a:t>Competitive Advantage</a:t>
            </a:r>
            <a:r>
              <a:rPr lang="en-US" b="1" dirty="0"/>
              <a:t>:</a:t>
            </a:r>
          </a:p>
          <a:p>
            <a:pPr marL="0" indent="0">
              <a:buNone/>
            </a:pPr>
            <a:r>
              <a:rPr lang="en-US" dirty="0"/>
              <a:t>Analyzing keywords used by competitors provides valuable insights. By identifying keywords that competitors are successfully targeting, you can refine your own strategy, uncover new opportunities, and maintain a competitive edge in the market.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563"/>
          </a:xfrm>
        </p:spPr>
        <p:txBody>
          <a:bodyPr/>
          <a:lstStyle/>
          <a:p>
            <a:pPr algn="ctr"/>
            <a:r>
              <a:rPr lang="en-US" b="1" u="sng" dirty="0">
                <a:solidFill>
                  <a:srgbClr val="FFC000"/>
                </a:solidFill>
              </a:rPr>
              <a:t>Section 5: Conclusion</a:t>
            </a:r>
          </a:p>
        </p:txBody>
      </p:sp>
      <p:pic>
        <p:nvPicPr>
          <p:cNvPr id="4" name="Content Placeholder 3" descr="Logo PNG"/>
          <p:cNvPicPr>
            <a:picLocks noGrp="1" noChangeAspect="1"/>
          </p:cNvPicPr>
          <p:nvPr>
            <p:ph idx="1"/>
          </p:nvPr>
        </p:nvPicPr>
        <p:blipFill>
          <a:blip r:embed="rId2"/>
          <a:stretch>
            <a:fillRect/>
          </a:stretch>
        </p:blipFill>
        <p:spPr>
          <a:xfrm>
            <a:off x="10178562" y="4844562"/>
            <a:ext cx="2013438" cy="201343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Learnings :-</a:t>
            </a:r>
          </a:p>
        </p:txBody>
      </p:sp>
      <p:sp>
        <p:nvSpPr>
          <p:cNvPr id="3" name="Content Placeholder 2"/>
          <p:cNvSpPr>
            <a:spLocks noGrp="1"/>
          </p:cNvSpPr>
          <p:nvPr>
            <p:ph idx="1"/>
          </p:nvPr>
        </p:nvSpPr>
        <p:spPr>
          <a:xfrm>
            <a:off x="838200" y="2145323"/>
            <a:ext cx="10515600" cy="4557102"/>
          </a:xfrm>
        </p:spPr>
        <p:txBody>
          <a:bodyPr>
            <a:noAutofit/>
          </a:bodyPr>
          <a:lstStyle/>
          <a:p>
            <a:pPr marL="0" indent="0">
              <a:buNone/>
            </a:pPr>
            <a:r>
              <a:rPr lang="en-US" sz="1200" b="1" dirty="0">
                <a:solidFill>
                  <a:srgbClr val="FFC000"/>
                </a:solidFill>
              </a:rPr>
              <a:t>Hands-On Experience in Keyword Research</a:t>
            </a:r>
            <a:r>
              <a:rPr lang="en-US" sz="1200" b="1" dirty="0"/>
              <a:t>:</a:t>
            </a:r>
          </a:p>
          <a:p>
            <a:pPr marL="0" indent="0">
              <a:buNone/>
            </a:pPr>
            <a:r>
              <a:rPr lang="en-US" sz="1200" dirty="0"/>
              <a:t>Your internship provided practical experience in conducting keyword research. This involved identifying, analyzing, and strategically implementing keywords to enhance online visibility and optimize content for search engines.</a:t>
            </a:r>
          </a:p>
          <a:p>
            <a:pPr marL="0" indent="0">
              <a:buNone/>
            </a:pPr>
            <a:r>
              <a:rPr lang="en-US" sz="1200" b="1" dirty="0">
                <a:solidFill>
                  <a:srgbClr val="FFC000"/>
                </a:solidFill>
              </a:rPr>
              <a:t>Content Creation and Blog Writing Skills</a:t>
            </a:r>
            <a:r>
              <a:rPr lang="en-US" sz="1200" b="1" dirty="0"/>
              <a:t>:</a:t>
            </a:r>
          </a:p>
          <a:p>
            <a:pPr marL="0" indent="0">
              <a:buNone/>
            </a:pPr>
            <a:r>
              <a:rPr lang="en-US" sz="1200" dirty="0"/>
              <a:t>The internship allowed you to develop and showcase your content creation skills. Writing blogs and creating content demonstrated your ability to produce engaging and relevant material for digital marketing purposes.</a:t>
            </a:r>
          </a:p>
          <a:p>
            <a:pPr marL="0" indent="0">
              <a:buNone/>
            </a:pPr>
            <a:r>
              <a:rPr lang="en-US" sz="1200" b="1" dirty="0">
                <a:solidFill>
                  <a:srgbClr val="FFC000"/>
                </a:solidFill>
              </a:rPr>
              <a:t>Application of SEO Strategies</a:t>
            </a:r>
            <a:r>
              <a:rPr lang="en-US" sz="1200" b="1" dirty="0"/>
              <a:t>:</a:t>
            </a:r>
          </a:p>
          <a:p>
            <a:pPr marL="0" indent="0">
              <a:buNone/>
            </a:pPr>
            <a:r>
              <a:rPr lang="en-US" sz="1200" dirty="0"/>
              <a:t>You gained insights into Search Engine Optimization (SEO) strategies by incorporating keywords into website content, meta tags, and other elements. This hands-on experience likely contributed to improving search engine rankings and driving organic traffic.</a:t>
            </a:r>
          </a:p>
          <a:p>
            <a:pPr marL="0" indent="0">
              <a:buNone/>
            </a:pPr>
            <a:r>
              <a:rPr lang="en-US" sz="1200" b="1" dirty="0">
                <a:solidFill>
                  <a:srgbClr val="FFC000"/>
                </a:solidFill>
              </a:rPr>
              <a:t>Practical Understanding of User Intent</a:t>
            </a:r>
            <a:r>
              <a:rPr lang="en-US" sz="1200" b="1" dirty="0"/>
              <a:t>:</a:t>
            </a:r>
          </a:p>
          <a:p>
            <a:pPr marL="0" indent="0">
              <a:buNone/>
            </a:pPr>
            <a:r>
              <a:rPr lang="en-US" sz="1200" dirty="0"/>
              <a:t>Through keyword research and content creation, you developed a practical understanding of user intent. Aligning content and keywords with what users are actively searching for helps enhance the user experience and increase the likelihood of conversions.</a:t>
            </a:r>
          </a:p>
          <a:p>
            <a:pPr marL="0" indent="0">
              <a:buNone/>
            </a:pPr>
            <a:r>
              <a:rPr lang="en-US" sz="1200" b="1" dirty="0">
                <a:solidFill>
                  <a:srgbClr val="FFC000"/>
                </a:solidFill>
              </a:rPr>
              <a:t>Optimizing Paid Advertising Campaigns</a:t>
            </a:r>
            <a:r>
              <a:rPr lang="en-US" sz="1200" b="1" dirty="0"/>
              <a:t>:</a:t>
            </a:r>
          </a:p>
          <a:p>
            <a:pPr marL="0" indent="0">
              <a:buNone/>
            </a:pPr>
            <a:r>
              <a:rPr lang="en-US" sz="1200" dirty="0"/>
              <a:t>Your internship involved working on paid advertising tasks, where you bid on specific keywords for PPC campaigns. This experience likely honed your skills in choosing the right keywords to target a relevant audience, thereby maximizing ad visibility and managing advertising budgets efficiently.</a:t>
            </a:r>
          </a:p>
          <a:p>
            <a:pPr marL="0" indent="0">
              <a:buNone/>
            </a:pPr>
            <a:r>
              <a:rPr lang="en-US" sz="1200" b="1" dirty="0">
                <a:solidFill>
                  <a:srgbClr val="FFC000"/>
                </a:solidFill>
              </a:rPr>
              <a:t>Competitive Analysis and Strategy Refinement</a:t>
            </a:r>
            <a:r>
              <a:rPr lang="en-US" sz="1200" b="1" dirty="0"/>
              <a:t>:</a:t>
            </a:r>
          </a:p>
          <a:p>
            <a:pPr marL="0" indent="0">
              <a:buNone/>
            </a:pPr>
            <a:r>
              <a:rPr lang="en-US" sz="1200" dirty="0"/>
              <a:t>Analyzing keywords used by competitors was a significant aspect of your internship. This competitive analysis allowed you to refine your own keyword strategy, identify potential opportunities, and maintain a competitive edge in the digital marketing landscape.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500"/>
            <a:ext cx="10515600" cy="1325563"/>
          </a:xfrm>
        </p:spPr>
        <p:txBody>
          <a:bodyPr/>
          <a:lstStyle/>
          <a:p>
            <a:r>
              <a:rPr lang="en-US"/>
              <a:t>Challenges and Solutions</a:t>
            </a:r>
          </a:p>
        </p:txBody>
      </p:sp>
      <p:sp>
        <p:nvSpPr>
          <p:cNvPr id="3" name="Content Placeholder 2"/>
          <p:cNvSpPr>
            <a:spLocks noGrp="1"/>
          </p:cNvSpPr>
          <p:nvPr>
            <p:ph idx="1"/>
          </p:nvPr>
        </p:nvSpPr>
        <p:spPr>
          <a:xfrm>
            <a:off x="838200" y="2031023"/>
            <a:ext cx="10515600" cy="4666322"/>
          </a:xfrm>
        </p:spPr>
        <p:txBody>
          <a:bodyPr>
            <a:noAutofit/>
          </a:bodyPr>
          <a:lstStyle/>
          <a:p>
            <a:pPr marL="0" indent="0">
              <a:buNone/>
            </a:pPr>
            <a:r>
              <a:rPr lang="en-US" sz="1200" b="1" dirty="0">
                <a:solidFill>
                  <a:srgbClr val="FFC000"/>
                </a:solidFill>
              </a:rPr>
              <a:t>1.Keyword Research Complexity</a:t>
            </a:r>
            <a:r>
              <a:rPr lang="en-US" sz="1200" b="1" dirty="0"/>
              <a:t>:</a:t>
            </a:r>
          </a:p>
          <a:p>
            <a:pPr marL="0" indent="0">
              <a:buNone/>
            </a:pPr>
            <a:r>
              <a:rPr lang="en-US" sz="1200" b="1" dirty="0">
                <a:solidFill>
                  <a:srgbClr val="FFC000"/>
                </a:solidFill>
              </a:rPr>
              <a:t>Challenge</a:t>
            </a:r>
            <a:r>
              <a:rPr lang="en-US" sz="1200" dirty="0"/>
              <a:t>: Understanding and navigating the complexities of keyword research, including selecting the right keywords and analyzing their effectiveness.</a:t>
            </a:r>
          </a:p>
          <a:p>
            <a:pPr marL="0" indent="0">
              <a:buNone/>
            </a:pPr>
            <a:r>
              <a:rPr lang="en-US" sz="1200" b="1" dirty="0">
                <a:solidFill>
                  <a:srgbClr val="FFC000"/>
                </a:solidFill>
              </a:rPr>
              <a:t>Overcoming Strategy</a:t>
            </a:r>
            <a:r>
              <a:rPr lang="en-US" sz="1200" dirty="0"/>
              <a:t>: Engage in comprehensive training and research on keyword research tools. Seek guidance from mentors or team members with expertise in SEO to better understand the nuances of keyword analysis.</a:t>
            </a:r>
          </a:p>
          <a:p>
            <a:pPr marL="0" indent="0">
              <a:buNone/>
            </a:pPr>
            <a:r>
              <a:rPr lang="en-US" sz="1200" b="1" dirty="0">
                <a:solidFill>
                  <a:srgbClr val="FFC000"/>
                </a:solidFill>
              </a:rPr>
              <a:t>2.Content Creation Demands</a:t>
            </a:r>
            <a:r>
              <a:rPr lang="en-US" sz="1200" b="1" dirty="0"/>
              <a:t>:</a:t>
            </a:r>
          </a:p>
          <a:p>
            <a:pPr marL="0" indent="0">
              <a:buNone/>
            </a:pPr>
            <a:r>
              <a:rPr lang="en-US" sz="1200" b="1" dirty="0">
                <a:solidFill>
                  <a:srgbClr val="FFC000"/>
                </a:solidFill>
              </a:rPr>
              <a:t>Challenge</a:t>
            </a:r>
            <a:r>
              <a:rPr lang="en-US" sz="1200" dirty="0"/>
              <a:t>: Balancing the demands of creating engaging and relevant content consistently.</a:t>
            </a:r>
          </a:p>
          <a:p>
            <a:pPr marL="0" indent="0">
              <a:buNone/>
            </a:pPr>
            <a:r>
              <a:rPr lang="en-US" sz="1200" b="1" dirty="0">
                <a:solidFill>
                  <a:srgbClr val="FFC000"/>
                </a:solidFill>
              </a:rPr>
              <a:t>Overcoming Strategy</a:t>
            </a:r>
            <a:r>
              <a:rPr lang="en-US" sz="1200" dirty="0"/>
              <a:t>: Develop a content calendar to plan and organize your content creation efforts. Break down larger tasks into smaller, manageable steps and prioritize based on deadlines and importance.</a:t>
            </a:r>
          </a:p>
          <a:p>
            <a:pPr marL="0" indent="0">
              <a:buNone/>
            </a:pPr>
            <a:r>
              <a:rPr lang="en-US" sz="1200" b="1" dirty="0">
                <a:solidFill>
                  <a:srgbClr val="FFC000"/>
                </a:solidFill>
              </a:rPr>
              <a:t>3.Staying Updated with SEO Trends</a:t>
            </a:r>
            <a:r>
              <a:rPr lang="en-US" sz="1200" b="1" dirty="0"/>
              <a:t>:</a:t>
            </a:r>
          </a:p>
          <a:p>
            <a:pPr marL="0" indent="0">
              <a:buNone/>
            </a:pPr>
            <a:r>
              <a:rPr lang="en-US" sz="1200" b="1" dirty="0">
                <a:solidFill>
                  <a:srgbClr val="FFC000"/>
                </a:solidFill>
              </a:rPr>
              <a:t>Challenge</a:t>
            </a:r>
            <a:r>
              <a:rPr lang="en-US" sz="1200" dirty="0"/>
              <a:t>: Keeping up with the ever-evolving landscape of SEO and staying informed about algorithm changes and industry trends.</a:t>
            </a:r>
          </a:p>
          <a:p>
            <a:pPr marL="0" indent="0">
              <a:buNone/>
            </a:pPr>
            <a:r>
              <a:rPr lang="en-US" sz="1200" b="1" dirty="0">
                <a:solidFill>
                  <a:srgbClr val="FFC000"/>
                </a:solidFill>
              </a:rPr>
              <a:t>Overcoming Strategy</a:t>
            </a:r>
            <a:r>
              <a:rPr lang="en-US" sz="1200" dirty="0"/>
              <a:t>: Dedicate time for continuous learning. Subscribe to industry newsletters, blogs, and forums to stay updated. Attend webinars or training sessions to enhance your knowledge of SEO best practices.</a:t>
            </a:r>
          </a:p>
          <a:p>
            <a:pPr marL="0" indent="0">
              <a:buNone/>
            </a:pPr>
            <a:r>
              <a:rPr lang="en-US" sz="1200" b="1" dirty="0">
                <a:solidFill>
                  <a:srgbClr val="FFC000"/>
                </a:solidFill>
              </a:rPr>
              <a:t>4.Balancing SEO and User Intent</a:t>
            </a:r>
            <a:r>
              <a:rPr lang="en-US" sz="1200" dirty="0"/>
              <a:t>:</a:t>
            </a:r>
          </a:p>
          <a:p>
            <a:pPr marL="0" indent="0">
              <a:buNone/>
            </a:pPr>
            <a:r>
              <a:rPr lang="en-US" sz="1200" b="1" dirty="0">
                <a:solidFill>
                  <a:srgbClr val="FFC000"/>
                </a:solidFill>
              </a:rPr>
              <a:t>Challenge</a:t>
            </a:r>
            <a:r>
              <a:rPr lang="en-US" sz="1200" dirty="0"/>
              <a:t>: Ensuring that SEO efforts align with user intent and provide a positive user experience.</a:t>
            </a:r>
          </a:p>
          <a:p>
            <a:pPr marL="0" indent="0">
              <a:buNone/>
            </a:pPr>
            <a:r>
              <a:rPr lang="en-US" sz="1200" b="1" dirty="0">
                <a:solidFill>
                  <a:srgbClr val="FFC000"/>
                </a:solidFill>
              </a:rPr>
              <a:t>Overcoming Strategy</a:t>
            </a:r>
            <a:r>
              <a:rPr lang="en-US" sz="1200" dirty="0"/>
              <a:t>: Conduct thorough user intent research alongside keyword research. Focus on creating content that addresses user needs, making it both search engine-friendly and valuable to your audience.</a:t>
            </a:r>
          </a:p>
          <a:p>
            <a:pPr marL="0" indent="0">
              <a:buNone/>
            </a:pPr>
            <a:r>
              <a:rPr lang="en-US" sz="1200" b="1" dirty="0">
                <a:solidFill>
                  <a:srgbClr val="FFC000"/>
                </a:solidFill>
              </a:rPr>
              <a:t>5.Handling Competitor Analysis</a:t>
            </a:r>
            <a:r>
              <a:rPr lang="en-US" sz="1200" b="1" dirty="0"/>
              <a:t>:</a:t>
            </a:r>
          </a:p>
          <a:p>
            <a:pPr marL="0" indent="0">
              <a:buNone/>
            </a:pPr>
            <a:r>
              <a:rPr lang="en-US" sz="1200" b="1" dirty="0"/>
              <a:t>Challenge</a:t>
            </a:r>
            <a:r>
              <a:rPr lang="en-US" sz="1200" dirty="0"/>
              <a:t>: Analyzing competitor keywords and strategies can be time-consuming and complex.</a:t>
            </a:r>
          </a:p>
          <a:p>
            <a:pPr marL="0" indent="0">
              <a:buNone/>
            </a:pPr>
            <a:r>
              <a:rPr lang="en-US" sz="1200" b="1" dirty="0"/>
              <a:t>Overcoming Strategy:</a:t>
            </a:r>
            <a:r>
              <a:rPr lang="en-US" sz="1200" dirty="0"/>
              <a:t> Break down competitor analysis into manageable steps. Utilize competitor analysis tools, collaborate with team members for insights, and prioritize key competitors to study in-depth.</a:t>
            </a:r>
          </a:p>
          <a:p>
            <a:pPr marL="0" indent="0">
              <a:buNone/>
            </a:pPr>
            <a:endParaRPr lang="en-US" sz="1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Recommendations</a:t>
            </a:r>
          </a:p>
        </p:txBody>
      </p:sp>
      <p:sp>
        <p:nvSpPr>
          <p:cNvPr id="3" name="Content Placeholder 2"/>
          <p:cNvSpPr>
            <a:spLocks noGrp="1"/>
          </p:cNvSpPr>
          <p:nvPr>
            <p:ph idx="1"/>
          </p:nvPr>
        </p:nvSpPr>
        <p:spPr>
          <a:xfrm>
            <a:off x="812206" y="2154116"/>
            <a:ext cx="9613861" cy="4563207"/>
          </a:xfrm>
        </p:spPr>
        <p:txBody>
          <a:bodyPr>
            <a:normAutofit fontScale="57500" lnSpcReduction="20000"/>
          </a:bodyPr>
          <a:lstStyle/>
          <a:p>
            <a:pPr marL="0" indent="0">
              <a:buNone/>
            </a:pPr>
            <a:r>
              <a:rPr lang="en-US" b="1" dirty="0">
                <a:solidFill>
                  <a:srgbClr val="FFC000"/>
                </a:solidFill>
              </a:rPr>
              <a:t>Strategic Blog Series</a:t>
            </a:r>
            <a:r>
              <a:rPr lang="en-US" b="1" dirty="0"/>
              <a:t>:</a:t>
            </a:r>
          </a:p>
          <a:p>
            <a:pPr marL="0" indent="0">
              <a:buNone/>
            </a:pPr>
            <a:r>
              <a:rPr lang="en-US" dirty="0"/>
              <a:t>Develop a strategic blog series that deep-dives into specific topics related to your industry or niche. Plan a series of interconnected posts that not only showcase your expertise but also provide comprehensive and valuable information for your audience.</a:t>
            </a:r>
          </a:p>
          <a:p>
            <a:pPr marL="0" indent="0">
              <a:buNone/>
            </a:pPr>
            <a:r>
              <a:rPr lang="en-US" b="1" dirty="0">
                <a:solidFill>
                  <a:srgbClr val="FFC000"/>
                </a:solidFill>
              </a:rPr>
              <a:t>Visual Content Campaign</a:t>
            </a:r>
            <a:r>
              <a:rPr lang="en-US" b="1" dirty="0"/>
              <a:t>:</a:t>
            </a:r>
          </a:p>
          <a:p>
            <a:pPr marL="0" indent="0">
              <a:buNone/>
            </a:pPr>
            <a:r>
              <a:rPr lang="en-US" dirty="0"/>
              <a:t>Launch a visual content campaign by creating visually appealing and shareable content. Consider developing infographics, videos, or interactive content that not only communicates key messages effectively but also resonates with your target audience visually.</a:t>
            </a:r>
          </a:p>
          <a:p>
            <a:pPr marL="0" indent="0">
              <a:buNone/>
            </a:pPr>
            <a:r>
              <a:rPr lang="en-US" b="1" dirty="0">
                <a:solidFill>
                  <a:srgbClr val="FFC000"/>
                </a:solidFill>
              </a:rPr>
              <a:t>Seasonal Content Calendar</a:t>
            </a:r>
            <a:r>
              <a:rPr lang="en-US" b="1" dirty="0"/>
              <a:t>:</a:t>
            </a:r>
          </a:p>
          <a:p>
            <a:pPr marL="0" indent="0">
              <a:buNone/>
            </a:pPr>
            <a:r>
              <a:rPr lang="en-US" dirty="0"/>
              <a:t>Create a seasonal content calendar to align your content with specific events, holidays, or industry trends throughout the year. This approach allows you to stay relevant, capture seasonal search traffic, and engage with your audience based on timely topics.</a:t>
            </a:r>
          </a:p>
          <a:p>
            <a:pPr marL="0" indent="0">
              <a:buNone/>
            </a:pPr>
            <a:r>
              <a:rPr lang="en-US" b="1" dirty="0">
                <a:solidFill>
                  <a:srgbClr val="FFC000"/>
                </a:solidFill>
              </a:rPr>
              <a:t>User-Generated Content Initiative</a:t>
            </a:r>
            <a:r>
              <a:rPr lang="en-US" b="1" dirty="0"/>
              <a:t>:</a:t>
            </a:r>
          </a:p>
          <a:p>
            <a:pPr marL="0" indent="0">
              <a:buNone/>
            </a:pPr>
            <a:r>
              <a:rPr lang="en-US" dirty="0"/>
              <a:t>Implement a user-generated content initiative where you encourage your audience to create and share content related to your brand or products. This not only fosters community engagement but also provides authentic and diverse content for your digital marketing efforts.</a:t>
            </a:r>
          </a:p>
          <a:p>
            <a:pPr marL="0" indent="0">
              <a:buNone/>
            </a:pPr>
            <a:r>
              <a:rPr lang="en-US" b="1" dirty="0">
                <a:solidFill>
                  <a:srgbClr val="FFC000"/>
                </a:solidFill>
              </a:rPr>
              <a:t>Multichannel Advertising Campaign</a:t>
            </a:r>
            <a:r>
              <a:rPr lang="en-US" b="1" dirty="0"/>
              <a:t>:</a:t>
            </a:r>
          </a:p>
          <a:p>
            <a:pPr marL="0" indent="0">
              <a:buNone/>
            </a:pPr>
            <a:r>
              <a:rPr lang="en-US" dirty="0"/>
              <a:t>Design a multichannel advertising campaign that spans different platforms. Utilize a mix of paid advertising on platforms like Google Ads and social media channels to reach a broader audience. Ensure consistency in messaging across channels while tailoring content to each platform's unique characteristics.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p>
        </p:txBody>
      </p:sp>
      <p:sp>
        <p:nvSpPr>
          <p:cNvPr id="3" name="Content Placeholder 2"/>
          <p:cNvSpPr>
            <a:spLocks noGrp="1"/>
          </p:cNvSpPr>
          <p:nvPr>
            <p:ph idx="1"/>
          </p:nvPr>
        </p:nvSpPr>
        <p:spPr/>
        <p:txBody>
          <a:bodyPr/>
          <a:lstStyle/>
          <a:p>
            <a:pPr marL="0" indent="0">
              <a:buNone/>
            </a:pPr>
            <a:r>
              <a:rPr lang="en-US" b="1" dirty="0">
                <a:latin typeface="Bahnschrift Light Condensed" panose="020B0502040204020203" pitchFamily="34" charset="0"/>
              </a:rPr>
              <a:t>I want to extend my sincere gratitude to my exceptional team, mentors, and all those who supported me throughout this internship. Your unwavering guidance, encouragement, and collaborative spirit have played a crucial role in my professional development. Working alongside such dedicated individuals has been both inspiring and rewarding. I appreciate the knowledge shared, the challenges overcome together, and the positive impact this experience has had on my growth. </a:t>
            </a:r>
            <a:endParaRPr lang="en-US" b="1" dirty="0" smtClean="0">
              <a:latin typeface="Bahnschrift Light Condensed" panose="020B0502040204020203" pitchFamily="34" charset="0"/>
            </a:endParaRPr>
          </a:p>
          <a:p>
            <a:pPr marL="0" indent="0">
              <a:buNone/>
            </a:pPr>
            <a:r>
              <a:rPr lang="en-US" b="1" dirty="0" smtClean="0">
                <a:latin typeface="Bahnschrift Light Condensed" panose="020B0502040204020203" pitchFamily="34" charset="0"/>
              </a:rPr>
              <a:t>Thank </a:t>
            </a:r>
            <a:r>
              <a:rPr lang="en-US" b="1" dirty="0">
                <a:latin typeface="Bahnschrift Light Condensed" panose="020B0502040204020203" pitchFamily="34" charset="0"/>
              </a:rPr>
              <a:t>you all for being an integral part of my journey during this internship.</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Contact Information :-</a:t>
            </a:r>
          </a:p>
        </p:txBody>
      </p:sp>
      <p:pic>
        <p:nvPicPr>
          <p:cNvPr id="4" name="Content Placeholder 3" descr="Email PNG"/>
          <p:cNvPicPr>
            <a:picLocks noGrp="1" noChangeAspect="1"/>
          </p:cNvPicPr>
          <p:nvPr>
            <p:ph idx="1"/>
          </p:nvPr>
        </p:nvPicPr>
        <p:blipFill>
          <a:blip r:embed="rId2"/>
          <a:stretch>
            <a:fillRect/>
          </a:stretch>
        </p:blipFill>
        <p:spPr>
          <a:xfrm>
            <a:off x="560070" y="4115435"/>
            <a:ext cx="1894840" cy="1066165"/>
          </a:xfrm>
          <a:prstGeom prst="rect">
            <a:avLst/>
          </a:prstGeom>
        </p:spPr>
      </p:pic>
      <p:pic>
        <p:nvPicPr>
          <p:cNvPr id="6" name="Picture 5" descr="LinkedIn PNG"/>
          <p:cNvPicPr>
            <a:picLocks noChangeAspect="1"/>
          </p:cNvPicPr>
          <p:nvPr/>
        </p:nvPicPr>
        <p:blipFill>
          <a:blip r:embed="rId3"/>
          <a:stretch>
            <a:fillRect/>
          </a:stretch>
        </p:blipFill>
        <p:spPr>
          <a:xfrm>
            <a:off x="838200" y="2145030"/>
            <a:ext cx="1281430" cy="1283970"/>
          </a:xfrm>
          <a:prstGeom prst="rect">
            <a:avLst/>
          </a:prstGeom>
        </p:spPr>
      </p:pic>
      <p:sp>
        <p:nvSpPr>
          <p:cNvPr id="9" name="Text Box 8"/>
          <p:cNvSpPr txBox="1"/>
          <p:nvPr/>
        </p:nvSpPr>
        <p:spPr>
          <a:xfrm>
            <a:off x="3512820" y="4494530"/>
            <a:ext cx="4064000" cy="368300"/>
          </a:xfrm>
          <a:prstGeom prst="rect">
            <a:avLst/>
          </a:prstGeom>
          <a:noFill/>
        </p:spPr>
        <p:txBody>
          <a:bodyPr wrap="square" rtlCol="0">
            <a:spAutoFit/>
          </a:bodyPr>
          <a:lstStyle/>
          <a:p>
            <a:r>
              <a:rPr lang="en-US" dirty="0" smtClean="0"/>
              <a:t>:&gt; shreesapre08@gmail.com</a:t>
            </a:r>
            <a:endParaRPr lang="en-US" dirty="0"/>
          </a:p>
        </p:txBody>
      </p:sp>
      <p:sp>
        <p:nvSpPr>
          <p:cNvPr id="10" name="Text Box 9"/>
          <p:cNvSpPr txBox="1"/>
          <p:nvPr/>
        </p:nvSpPr>
        <p:spPr>
          <a:xfrm>
            <a:off x="3543300" y="2602865"/>
            <a:ext cx="5921375" cy="646331"/>
          </a:xfrm>
          <a:prstGeom prst="rect">
            <a:avLst/>
          </a:prstGeom>
          <a:noFill/>
        </p:spPr>
        <p:txBody>
          <a:bodyPr wrap="square" rtlCol="0">
            <a:spAutoFit/>
          </a:bodyPr>
          <a:lstStyle/>
          <a:p>
            <a:r>
              <a:rPr lang="en-US" dirty="0" smtClean="0"/>
              <a:t>:&gt; https</a:t>
            </a:r>
            <a:r>
              <a:rPr lang="en-US" dirty="0"/>
              <a:t>://www.linkedin.com/in/shree-sapre-067057272/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a:t>
            </a:r>
          </a:p>
        </p:txBody>
      </p:sp>
      <p:sp>
        <p:nvSpPr>
          <p:cNvPr id="3" name="Content Placeholder 2"/>
          <p:cNvSpPr>
            <a:spLocks noGrp="1"/>
          </p:cNvSpPr>
          <p:nvPr>
            <p:ph idx="1"/>
          </p:nvPr>
        </p:nvSpPr>
        <p:spPr>
          <a:xfrm>
            <a:off x="680321" y="2574265"/>
            <a:ext cx="9613861" cy="3599316"/>
          </a:xfrm>
        </p:spPr>
        <p:txBody>
          <a:bodyPr>
            <a:normAutofit lnSpcReduction="10000"/>
          </a:bodyPr>
          <a:lstStyle/>
          <a:p>
            <a:pPr marL="0" indent="0">
              <a:buNone/>
            </a:pPr>
            <a:r>
              <a:rPr lang="en-US" sz="2000" b="1" dirty="0">
                <a:solidFill>
                  <a:schemeClr val="accent1">
                    <a:lumMod val="75000"/>
                  </a:schemeClr>
                </a:solidFill>
              </a:rPr>
              <a:t>1.Blog Writing Mastery</a:t>
            </a:r>
          </a:p>
          <a:p>
            <a:pPr marL="0" indent="0">
              <a:buNone/>
            </a:pPr>
            <a:r>
              <a:rPr lang="en-US" sz="1800" dirty="0"/>
              <a:t>Overview of blog writing tasks.</a:t>
            </a:r>
          </a:p>
          <a:p>
            <a:pPr marL="0" indent="0">
              <a:buNone/>
            </a:pPr>
            <a:r>
              <a:rPr lang="en-US" sz="1800" dirty="0"/>
              <a:t>Showcase of blog posts.</a:t>
            </a:r>
          </a:p>
          <a:p>
            <a:pPr marL="0" indent="0">
              <a:buNone/>
            </a:pPr>
            <a:r>
              <a:rPr lang="en-US" sz="1800" dirty="0"/>
              <a:t>Key learnings and improvements.</a:t>
            </a:r>
          </a:p>
          <a:p>
            <a:pPr marL="0" indent="0">
              <a:buNone/>
            </a:pPr>
            <a:endParaRPr lang="en-US" sz="1800" dirty="0"/>
          </a:p>
          <a:p>
            <a:pPr marL="0" indent="0" algn="r">
              <a:lnSpc>
                <a:spcPct val="110000"/>
              </a:lnSpc>
              <a:buNone/>
            </a:pPr>
            <a:r>
              <a:rPr lang="en-US" sz="2000" b="1" dirty="0">
                <a:solidFill>
                  <a:schemeClr val="accent1">
                    <a:lumMod val="75000"/>
                  </a:schemeClr>
                </a:solidFill>
              </a:rPr>
              <a:t>2.Crafting Compelling Content</a:t>
            </a:r>
          </a:p>
          <a:p>
            <a:pPr marL="342900" lvl="0" indent="-342900" algn="r" fontAlgn="base">
              <a:lnSpc>
                <a:spcPct val="110000"/>
              </a:lnSpc>
              <a:buAutoNum type="arabicPeriod"/>
            </a:pPr>
            <a:r>
              <a:rPr lang="en-US" sz="1790" dirty="0"/>
              <a:t>Overview of content writing responsibilities.</a:t>
            </a:r>
          </a:p>
          <a:p>
            <a:pPr marL="342900" lvl="0" indent="-342900" algn="r" fontAlgn="base">
              <a:lnSpc>
                <a:spcPct val="110000"/>
              </a:lnSpc>
              <a:buAutoNum type="arabicPeriod"/>
            </a:pPr>
            <a:r>
              <a:rPr lang="en-US" sz="1790" dirty="0"/>
              <a:t>Samples of your content.</a:t>
            </a:r>
          </a:p>
          <a:p>
            <a:pPr marL="342900" lvl="0" indent="-342900" algn="r" fontAlgn="base">
              <a:lnSpc>
                <a:spcPct val="110000"/>
              </a:lnSpc>
              <a:buAutoNum type="arabicPeriod"/>
            </a:pPr>
            <a:r>
              <a:rPr lang="en-US" sz="1790" dirty="0"/>
              <a:t>Strategies for creating engaging content.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Agenda :-</a:t>
            </a:r>
            <a:endParaRPr lang="en-US"/>
          </a:p>
        </p:txBody>
      </p:sp>
      <p:sp>
        <p:nvSpPr>
          <p:cNvPr id="3" name="Content Placeholder 2"/>
          <p:cNvSpPr>
            <a:spLocks noGrp="1"/>
          </p:cNvSpPr>
          <p:nvPr>
            <p:ph idx="1"/>
          </p:nvPr>
        </p:nvSpPr>
        <p:spPr/>
        <p:txBody>
          <a:bodyPr>
            <a:normAutofit/>
          </a:bodyPr>
          <a:lstStyle/>
          <a:p>
            <a:pPr marL="0" indent="0">
              <a:buNone/>
            </a:pPr>
            <a:r>
              <a:rPr lang="en-US" sz="2000" b="1" dirty="0">
                <a:solidFill>
                  <a:srgbClr val="FFC000"/>
                </a:solidFill>
              </a:rPr>
              <a:t>3.Social Media Integration</a:t>
            </a:r>
          </a:p>
          <a:p>
            <a:pPr marL="0" indent="0">
              <a:buNone/>
            </a:pPr>
            <a:r>
              <a:rPr lang="en-US" sz="2000" dirty="0"/>
              <a:t>Turning Blog Posts into Social Media Posts.</a:t>
            </a:r>
          </a:p>
          <a:p>
            <a:pPr marL="0" indent="0">
              <a:buNone/>
            </a:pPr>
            <a:r>
              <a:rPr lang="en-US" sz="2000" dirty="0"/>
              <a:t>Examples of transformed content.</a:t>
            </a:r>
          </a:p>
          <a:p>
            <a:pPr marL="0" indent="0">
              <a:buNone/>
            </a:pPr>
            <a:r>
              <a:rPr lang="en-US" sz="2000" dirty="0"/>
              <a:t>Social media engagement metrics.</a:t>
            </a:r>
          </a:p>
          <a:p>
            <a:pPr marL="0" indent="0">
              <a:buNone/>
            </a:pPr>
            <a:endParaRPr lang="en-US" sz="2000" dirty="0"/>
          </a:p>
          <a:p>
            <a:pPr marL="0" indent="0" algn="r">
              <a:buNone/>
            </a:pPr>
            <a:r>
              <a:rPr lang="en-US" sz="2000" b="1" dirty="0">
                <a:solidFill>
                  <a:srgbClr val="FFC000"/>
                </a:solidFill>
              </a:rPr>
              <a:t>4.Keyword Research Expertise</a:t>
            </a:r>
          </a:p>
          <a:p>
            <a:pPr marL="0" indent="0" algn="r">
              <a:buNone/>
            </a:pPr>
            <a:r>
              <a:rPr lang="en-US" sz="2000" dirty="0"/>
              <a:t>Importance of keywords in digital marketing.</a:t>
            </a:r>
          </a:p>
          <a:p>
            <a:pPr marL="0" indent="0" algn="r">
              <a:buNone/>
            </a:pPr>
            <a:r>
              <a:rPr lang="en-US" sz="2000" dirty="0"/>
              <a:t>Your keyword research process.</a:t>
            </a:r>
          </a:p>
          <a:p>
            <a:pPr marL="0" indent="0" algn="r">
              <a:buNone/>
            </a:pPr>
            <a:r>
              <a:rPr lang="en-US" sz="2000" dirty="0"/>
              <a:t>Notable findings and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563"/>
          </a:xfrm>
        </p:spPr>
        <p:txBody>
          <a:bodyPr/>
          <a:lstStyle/>
          <a:p>
            <a:pPr algn="ctr"/>
            <a:r>
              <a:rPr lang="en-US" b="1" u="sng" dirty="0">
                <a:solidFill>
                  <a:srgbClr val="FFC000"/>
                </a:solidFill>
              </a:rPr>
              <a:t>Section 1: Blogging</a:t>
            </a:r>
          </a:p>
        </p:txBody>
      </p:sp>
      <p:pic>
        <p:nvPicPr>
          <p:cNvPr id="4" name="Content Placeholder 3" descr="Logo PNG"/>
          <p:cNvPicPr>
            <a:picLocks noGrp="1" noChangeAspect="1"/>
          </p:cNvPicPr>
          <p:nvPr>
            <p:ph idx="1"/>
          </p:nvPr>
        </p:nvPicPr>
        <p:blipFill>
          <a:blip r:embed="rId2"/>
          <a:stretch>
            <a:fillRect/>
          </a:stretch>
        </p:blipFill>
        <p:spPr>
          <a:xfrm>
            <a:off x="10222523" y="4888523"/>
            <a:ext cx="1969477" cy="196947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Importance of Blogging :-</a:t>
            </a:r>
          </a:p>
        </p:txBody>
      </p:sp>
      <p:sp>
        <p:nvSpPr>
          <p:cNvPr id="3" name="Content Placeholder 2"/>
          <p:cNvSpPr>
            <a:spLocks noGrp="1"/>
          </p:cNvSpPr>
          <p:nvPr>
            <p:ph idx="1"/>
          </p:nvPr>
        </p:nvSpPr>
        <p:spPr>
          <a:xfrm>
            <a:off x="838200" y="2092569"/>
            <a:ext cx="10515600" cy="4598376"/>
          </a:xfrm>
        </p:spPr>
        <p:txBody>
          <a:bodyPr>
            <a:noAutofit/>
          </a:bodyPr>
          <a:lstStyle/>
          <a:p>
            <a:pPr marL="0" indent="0">
              <a:buNone/>
            </a:pPr>
            <a:r>
              <a:rPr lang="en-US" sz="1600" dirty="0"/>
              <a:t>Blogging is a versatile strategy for businesses to connect with their audience online. Creating regular and high-quality blog content not only establishes a brand as an industry expert but also improves its visibility on search engines by using specific keywords. This dual benefit helps build brand authority and enhance search engine rankings.</a:t>
            </a:r>
          </a:p>
          <a:p>
            <a:pPr marL="0" indent="0">
              <a:buNone/>
            </a:pPr>
            <a:r>
              <a:rPr lang="en-US" sz="1600" dirty="0"/>
              <a:t>Blogs provide a personal way to engage with the audience by delivering valuable, informative, or entertaining content that builds trust and loyalty. The content's versatility extends to social media, allowing businesses to share it in various formats, such as snippets, graphics, or videos, reaching a broader audience.</a:t>
            </a:r>
          </a:p>
          <a:p>
            <a:pPr marL="0" indent="0">
              <a:buNone/>
            </a:pPr>
            <a:r>
              <a:rPr lang="en-US" sz="1600" dirty="0"/>
              <a:t>Blogs also serve as effective tools for lead generation. Well-crafted content, offering valuable insights, acts as a magnet, capturing potential customers through email subscriptions and other engagements.</a:t>
            </a:r>
          </a:p>
          <a:p>
            <a:pPr marL="0" indent="0">
              <a:buNone/>
            </a:pPr>
            <a:r>
              <a:rPr lang="en-US" sz="1600" dirty="0"/>
              <a:t>Moreover, blogs educate customers about products, services, industry trends, and relevant topics, contributing to informed decision-making. Acting as a central content hub, blogs showcase a business's expertise through various content types like videos and infographics, establishing credibility.</a:t>
            </a:r>
          </a:p>
          <a:p>
            <a:pPr marL="0" indent="0">
              <a:buNone/>
            </a:pPr>
            <a:r>
              <a:rPr lang="en-US" sz="1600" dirty="0"/>
              <a:t>Interaction through comments and social media shares fosters customer relationships, creating a personalized experience. Strategically, blogs subtly promote products or services by integrating promotional content within valuable information, striking a balance between information and promotion.</a:t>
            </a:r>
          </a:p>
          <a:p>
            <a:pPr marL="0" indent="0">
              <a:buNone/>
            </a:pPr>
            <a:r>
              <a:rPr lang="en-US" sz="1600" dirty="0"/>
              <a:t>Blogging platforms provide analytics tools to measure performance metrics like page views and conversion rates, guiding businesses in refining their digital marketing strategies for optimal results.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931" y="888023"/>
            <a:ext cx="10515600" cy="685799"/>
          </a:xfrm>
        </p:spPr>
        <p:txBody>
          <a:bodyPr>
            <a:normAutofit/>
          </a:bodyPr>
          <a:lstStyle/>
          <a:p>
            <a:r>
              <a:rPr lang="en-US" dirty="0"/>
              <a:t>Overview :-</a:t>
            </a:r>
          </a:p>
        </p:txBody>
      </p:sp>
      <p:sp>
        <p:nvSpPr>
          <p:cNvPr id="3" name="Content Placeholder 2"/>
          <p:cNvSpPr>
            <a:spLocks noGrp="1"/>
          </p:cNvSpPr>
          <p:nvPr>
            <p:ph idx="1"/>
          </p:nvPr>
        </p:nvSpPr>
        <p:spPr>
          <a:xfrm>
            <a:off x="764931" y="2048608"/>
            <a:ext cx="10588869" cy="5820507"/>
          </a:xfrm>
        </p:spPr>
        <p:txBody>
          <a:bodyPr>
            <a:noAutofit/>
          </a:bodyPr>
          <a:lstStyle/>
          <a:p>
            <a:pPr marL="0" indent="0">
              <a:buNone/>
            </a:pPr>
            <a:endParaRPr lang="en-US" sz="1200" dirty="0"/>
          </a:p>
          <a:p>
            <a:pPr marL="0" indent="0">
              <a:buNone/>
            </a:pPr>
            <a:r>
              <a:rPr lang="en-US" sz="1800" b="1" dirty="0">
                <a:solidFill>
                  <a:srgbClr val="FFC000"/>
                </a:solidFill>
              </a:rPr>
              <a:t>1. Open AI's Growth and Creativity:</a:t>
            </a:r>
          </a:p>
          <a:p>
            <a:pPr marL="0" indent="0">
              <a:buNone/>
            </a:pPr>
            <a:r>
              <a:rPr lang="en-US" sz="1800" dirty="0"/>
              <a:t>   - Open AI is a driving force in the ever-evolving field of AI, marked by continuous growth and creativity since its establishment in December 2015.</a:t>
            </a:r>
          </a:p>
          <a:p>
            <a:pPr marL="0" indent="0">
              <a:buNone/>
            </a:pPr>
            <a:endParaRPr lang="en-US" sz="1800" dirty="0"/>
          </a:p>
          <a:p>
            <a:pPr marL="0" indent="0">
              <a:buNone/>
            </a:pPr>
            <a:r>
              <a:rPr lang="en-US" sz="1800" b="1" dirty="0">
                <a:solidFill>
                  <a:srgbClr val="FFC000"/>
                </a:solidFill>
              </a:rPr>
              <a:t>2. Dedication to AI Research:</a:t>
            </a:r>
          </a:p>
          <a:p>
            <a:pPr marL="0" indent="0">
              <a:buNone/>
            </a:pPr>
            <a:r>
              <a:rPr lang="en-US" sz="1800" dirty="0"/>
              <a:t>   - Open AI is dedicated to advancing AI research and has created 4,444 cutting-edge models, emphasizing a community-based approach.</a:t>
            </a:r>
          </a:p>
          <a:p>
            <a:pPr marL="0" indent="0">
              <a:buNone/>
            </a:pPr>
            <a:endParaRPr lang="en-US" sz="1800" dirty="0"/>
          </a:p>
          <a:p>
            <a:pPr marL="0" indent="0">
              <a:buNone/>
            </a:pPr>
            <a:r>
              <a:rPr lang="en-US" sz="1800" b="1" dirty="0">
                <a:solidFill>
                  <a:srgbClr val="FFC000"/>
                </a:solidFill>
              </a:rPr>
              <a:t>3. GPT-3's Astounding Capabilities:</a:t>
            </a:r>
          </a:p>
          <a:p>
            <a:pPr marL="0" indent="0">
              <a:buNone/>
            </a:pPr>
            <a:r>
              <a:rPr lang="en-US" sz="1800" dirty="0"/>
              <a:t>   - GPT-3, with a staggering 175 billion parameters, is a groundbreaking model in the Generative </a:t>
            </a:r>
            <a:r>
              <a:rPr lang="en-US" sz="1800" dirty="0" err="1"/>
              <a:t>Pretrained</a:t>
            </a:r>
            <a:r>
              <a:rPr lang="en-US" sz="1800" dirty="0"/>
              <a:t> Transformer (GPT) series, revolutionizing natural language processing.</a:t>
            </a:r>
          </a:p>
          <a:p>
            <a:pPr marL="0" indent="0">
              <a:buNone/>
            </a:pPr>
            <a:endParaRPr lang="en-US" sz="1200" dirty="0"/>
          </a:p>
          <a:p>
            <a:pPr marL="0" indent="0">
              <a:buNone/>
            </a:pPr>
            <a:endParaRPr lang="en-US" sz="1200" dirty="0"/>
          </a:p>
          <a:p>
            <a:pPr marL="0" indent="0">
              <a:buNone/>
            </a:pPr>
            <a:endParaRPr lang="en-US"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80321" y="2336872"/>
            <a:ext cx="10063879" cy="4521127"/>
          </a:xfrm>
        </p:spPr>
        <p:txBody>
          <a:bodyPr>
            <a:normAutofit fontScale="55000" lnSpcReduction="20000"/>
          </a:bodyPr>
          <a:lstStyle/>
          <a:p>
            <a:pPr marL="0" indent="0">
              <a:buNone/>
            </a:pPr>
            <a:r>
              <a:rPr lang="en-US" b="1" dirty="0">
                <a:solidFill>
                  <a:srgbClr val="FFC000"/>
                </a:solidFill>
              </a:rPr>
              <a:t>4</a:t>
            </a:r>
            <a:r>
              <a:rPr lang="en-US" sz="2900" b="1" dirty="0">
                <a:solidFill>
                  <a:srgbClr val="FFC000"/>
                </a:solidFill>
              </a:rPr>
              <a:t>. Versatility of GPT-3:</a:t>
            </a:r>
          </a:p>
          <a:p>
            <a:pPr marL="0" indent="0">
              <a:buNone/>
            </a:pPr>
            <a:r>
              <a:rPr lang="en-US" sz="2900" dirty="0"/>
              <a:t>   - GPT-3 goes beyond boundaries, finding applications in generating code, content creation, and providing sophisticated answers. Its adaptability has changed the landscape of natural language processing.</a:t>
            </a:r>
          </a:p>
          <a:p>
            <a:pPr marL="0" indent="0">
              <a:buNone/>
            </a:pPr>
            <a:endParaRPr lang="en-US" sz="2900" dirty="0"/>
          </a:p>
          <a:p>
            <a:pPr marL="0" indent="0">
              <a:buNone/>
            </a:pPr>
            <a:r>
              <a:rPr lang="en-US" sz="2900" b="1" dirty="0">
                <a:solidFill>
                  <a:srgbClr val="FFC000"/>
                </a:solidFill>
              </a:rPr>
              <a:t>5. </a:t>
            </a:r>
            <a:r>
              <a:rPr lang="en-US" sz="2900" b="1" dirty="0" smtClean="0">
                <a:solidFill>
                  <a:srgbClr val="FFC000"/>
                </a:solidFill>
              </a:rPr>
              <a:t>Applications </a:t>
            </a:r>
            <a:r>
              <a:rPr lang="en-US" sz="2900" b="1" dirty="0">
                <a:solidFill>
                  <a:srgbClr val="FFC000"/>
                </a:solidFill>
              </a:rPr>
              <a:t>in Content Creation and Automation</a:t>
            </a:r>
            <a:r>
              <a:rPr lang="en-US" sz="2900" b="1" dirty="0" smtClean="0">
                <a:solidFill>
                  <a:srgbClr val="FFC000"/>
                </a:solidFill>
              </a:rPr>
              <a:t>:</a:t>
            </a:r>
            <a:endParaRPr lang="en-US" sz="2900" b="1" dirty="0">
              <a:solidFill>
                <a:srgbClr val="FFC000"/>
              </a:solidFill>
            </a:endParaRPr>
          </a:p>
          <a:p>
            <a:pPr marL="0" indent="0">
              <a:buNone/>
            </a:pPr>
            <a:r>
              <a:rPr lang="en-US" sz="2900" dirty="0"/>
              <a:t>   - GPT-3 has practical applications in content creation, </a:t>
            </a:r>
            <a:r>
              <a:rPr lang="en-US" sz="2900" dirty="0" err="1"/>
              <a:t>chatbots</a:t>
            </a:r>
            <a:r>
              <a:rPr lang="en-US" sz="2900" dirty="0"/>
              <a:t>, and creative writing, in addition to coding. It understands context well, making it valuable for businesses focusing on client relations and automated content generation.</a:t>
            </a:r>
          </a:p>
          <a:p>
            <a:pPr marL="0" indent="0">
              <a:buNone/>
            </a:pPr>
            <a:endParaRPr lang="en-US" sz="2900" dirty="0"/>
          </a:p>
          <a:p>
            <a:pPr marL="0" indent="0">
              <a:buNone/>
            </a:pPr>
            <a:r>
              <a:rPr lang="en-US" sz="2900" b="1" dirty="0">
                <a:solidFill>
                  <a:srgbClr val="FFC000"/>
                </a:solidFill>
              </a:rPr>
              <a:t>6. Open AI's Ethical Commitment:</a:t>
            </a:r>
          </a:p>
          <a:p>
            <a:pPr marL="0" indent="0">
              <a:buNone/>
            </a:pPr>
            <a:r>
              <a:rPr lang="en-US" sz="2900" dirty="0"/>
              <a:t>   - Open AI is dedicated to safety and moral AI, adopting a cooperative strategy to address potential risks associated with sophisticated AI systems.</a:t>
            </a:r>
          </a:p>
          <a:p>
            <a:pPr marL="0" indent="0">
              <a:buNone/>
            </a:pPr>
            <a:endParaRPr lang="en-US" sz="2900" dirty="0"/>
          </a:p>
          <a:p>
            <a:pPr marL="0" indent="0">
              <a:buNone/>
            </a:pPr>
            <a:r>
              <a:rPr lang="en-US" sz="2900" b="1" dirty="0">
                <a:solidFill>
                  <a:srgbClr val="FFC000"/>
                </a:solidFill>
                <a:sym typeface="+mn-ea"/>
              </a:rPr>
              <a:t>7. </a:t>
            </a:r>
            <a:r>
              <a:rPr lang="en-US" sz="2900" b="1" dirty="0" smtClean="0">
                <a:solidFill>
                  <a:srgbClr val="FFC000"/>
                </a:solidFill>
                <a:sym typeface="+mn-ea"/>
              </a:rPr>
              <a:t>Bias </a:t>
            </a:r>
            <a:r>
              <a:rPr lang="en-US" sz="2900" b="1" dirty="0">
                <a:solidFill>
                  <a:srgbClr val="FFC000"/>
                </a:solidFill>
                <a:sym typeface="+mn-ea"/>
              </a:rPr>
              <a:t>Elimination and Equity Focus</a:t>
            </a:r>
            <a:r>
              <a:rPr lang="en-US" sz="2900" b="1" dirty="0" smtClean="0">
                <a:solidFill>
                  <a:srgbClr val="FFC000"/>
                </a:solidFill>
                <a:sym typeface="+mn-ea"/>
              </a:rPr>
              <a:t>:</a:t>
            </a:r>
            <a:endParaRPr lang="en-US" sz="2900" b="1" dirty="0">
              <a:solidFill>
                <a:srgbClr val="FFC000"/>
              </a:solidFill>
            </a:endParaRPr>
          </a:p>
          <a:p>
            <a:pPr marL="0" indent="0">
              <a:buNone/>
            </a:pPr>
            <a:r>
              <a:rPr lang="en-US" sz="2900" dirty="0">
                <a:sym typeface="+mn-ea"/>
              </a:rPr>
              <a:t>   - Open AI is actively working to eliminate biases in its models, taking 4,444 steps to ensure equity. It prioritizes representative and diverse training data for impartial and fair AI systems</a:t>
            </a:r>
            <a:endParaRPr lang="en-US" sz="2900" dirty="0"/>
          </a:p>
        </p:txBody>
      </p:sp>
    </p:spTree>
    <p:extLst>
      <p:ext uri="{BB962C8B-B14F-4D97-AF65-F5344CB8AC3E}">
        <p14:creationId xmlns:p14="http://schemas.microsoft.com/office/powerpoint/2010/main" val="322539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915" y="1957509"/>
            <a:ext cx="10515600" cy="4351338"/>
          </a:xfrm>
        </p:spPr>
        <p:txBody>
          <a:bodyPr>
            <a:noAutofit/>
          </a:bodyPr>
          <a:lstStyle/>
          <a:p>
            <a:pPr marL="0" indent="0">
              <a:buNone/>
            </a:pPr>
            <a:endParaRPr lang="en-US" sz="1400" dirty="0"/>
          </a:p>
          <a:p>
            <a:pPr marL="0" indent="0">
              <a:buNone/>
            </a:pPr>
            <a:r>
              <a:rPr lang="en-US" sz="1400" b="1" dirty="0">
                <a:solidFill>
                  <a:srgbClr val="FFC000"/>
                </a:solidFill>
                <a:sym typeface="+mn-ea"/>
              </a:rPr>
              <a:t>8. </a:t>
            </a:r>
            <a:r>
              <a:rPr lang="en-US" sz="1400" b="1" dirty="0" smtClean="0">
                <a:solidFill>
                  <a:srgbClr val="FFC000"/>
                </a:solidFill>
                <a:sym typeface="+mn-ea"/>
              </a:rPr>
              <a:t>Practical </a:t>
            </a:r>
            <a:r>
              <a:rPr lang="en-US" sz="1400" b="1" dirty="0">
                <a:solidFill>
                  <a:srgbClr val="FFC000"/>
                </a:solidFill>
                <a:sym typeface="+mn-ea"/>
              </a:rPr>
              <a:t>Applications in Shifting Sectors</a:t>
            </a:r>
            <a:r>
              <a:rPr lang="en-US" sz="1400" b="1" dirty="0" smtClean="0">
                <a:solidFill>
                  <a:srgbClr val="FFC000"/>
                </a:solidFill>
                <a:sym typeface="+mn-ea"/>
              </a:rPr>
              <a:t>:</a:t>
            </a:r>
            <a:endParaRPr lang="en-US" sz="1400" b="1" dirty="0">
              <a:solidFill>
                <a:srgbClr val="FFC000"/>
              </a:solidFill>
            </a:endParaRPr>
          </a:p>
          <a:p>
            <a:pPr marL="0" indent="0">
              <a:buNone/>
            </a:pPr>
            <a:r>
              <a:rPr lang="en-US" sz="1400" dirty="0">
                <a:sym typeface="+mn-ea"/>
              </a:rPr>
              <a:t>   - Open AI's models are used in various sectors for automation and content creation, freeing up human resources to focus on strategic and creative aspects of their jobs.</a:t>
            </a:r>
            <a:endParaRPr lang="en-US" sz="1400" dirty="0"/>
          </a:p>
          <a:p>
            <a:pPr marL="0" indent="0">
              <a:buNone/>
            </a:pPr>
            <a:endParaRPr lang="en-US" sz="1400" dirty="0"/>
          </a:p>
          <a:p>
            <a:pPr marL="0" indent="0">
              <a:buNone/>
            </a:pPr>
            <a:r>
              <a:rPr lang="en-US" sz="1400" b="1" dirty="0">
                <a:solidFill>
                  <a:srgbClr val="FFC000"/>
                </a:solidFill>
                <a:sym typeface="+mn-ea"/>
              </a:rPr>
              <a:t>9. </a:t>
            </a:r>
            <a:r>
              <a:rPr lang="en-US" sz="1400" b="1" dirty="0" smtClean="0">
                <a:solidFill>
                  <a:srgbClr val="FFC000"/>
                </a:solidFill>
                <a:sym typeface="+mn-ea"/>
              </a:rPr>
              <a:t>Revolutionizing </a:t>
            </a:r>
            <a:r>
              <a:rPr lang="en-US" sz="1400" b="1" dirty="0">
                <a:solidFill>
                  <a:srgbClr val="FFC000"/>
                </a:solidFill>
                <a:sym typeface="+mn-ea"/>
              </a:rPr>
              <a:t>Education</a:t>
            </a:r>
            <a:r>
              <a:rPr lang="en-US" sz="1400" b="1" dirty="0" smtClean="0">
                <a:solidFill>
                  <a:srgbClr val="FFC000"/>
                </a:solidFill>
                <a:sym typeface="+mn-ea"/>
              </a:rPr>
              <a:t>:</a:t>
            </a:r>
            <a:endParaRPr lang="en-US" sz="1400" b="1" dirty="0">
              <a:solidFill>
                <a:srgbClr val="FFC000"/>
              </a:solidFill>
            </a:endParaRPr>
          </a:p>
          <a:p>
            <a:pPr marL="0" indent="0">
              <a:buNone/>
            </a:pPr>
            <a:r>
              <a:rPr lang="en-US" sz="1400" dirty="0">
                <a:sym typeface="+mn-ea"/>
              </a:rPr>
              <a:t>   - Open AI models are transforming education with personalized learning experiences, automated grading systems, and interactive learning materials.</a:t>
            </a:r>
            <a:endParaRPr lang="en-US" sz="1400" dirty="0"/>
          </a:p>
          <a:p>
            <a:pPr marL="0" indent="0">
              <a:buNone/>
            </a:pPr>
            <a:endParaRPr lang="en-US" sz="1400" dirty="0"/>
          </a:p>
          <a:p>
            <a:pPr marL="0" indent="0">
              <a:buNone/>
            </a:pPr>
            <a:r>
              <a:rPr lang="en-US" sz="1400" b="1" dirty="0">
                <a:solidFill>
                  <a:srgbClr val="FFC000"/>
                </a:solidFill>
                <a:sym typeface="+mn-ea"/>
              </a:rPr>
              <a:t>10. </a:t>
            </a:r>
            <a:r>
              <a:rPr lang="en-US" sz="1400" b="1" dirty="0" smtClean="0">
                <a:solidFill>
                  <a:srgbClr val="FFC000"/>
                </a:solidFill>
                <a:sym typeface="+mn-ea"/>
              </a:rPr>
              <a:t>Articles </a:t>
            </a:r>
            <a:r>
              <a:rPr lang="en-US" sz="1400" b="1" dirty="0">
                <a:solidFill>
                  <a:srgbClr val="FFC000"/>
                </a:solidFill>
                <a:sym typeface="+mn-ea"/>
              </a:rPr>
              <a:t>for Deeper Insights</a:t>
            </a:r>
            <a:r>
              <a:rPr lang="en-US" sz="1400" b="1" dirty="0" smtClean="0">
                <a:solidFill>
                  <a:srgbClr val="FFC000"/>
                </a:solidFill>
                <a:sym typeface="+mn-ea"/>
              </a:rPr>
              <a:t>:</a:t>
            </a:r>
            <a:endParaRPr lang="en-US" sz="1400" b="1" dirty="0">
              <a:solidFill>
                <a:srgbClr val="FFC000"/>
              </a:solidFill>
            </a:endParaRPr>
          </a:p>
          <a:p>
            <a:pPr marL="0" indent="0">
              <a:buNone/>
            </a:pPr>
            <a:r>
              <a:rPr lang="en-US" sz="1400" dirty="0">
                <a:sym typeface="+mn-ea"/>
              </a:rPr>
              <a:t>    - Explore articles offering a deeper understanding of Open AI's influence, covering GPT-3's architecture, ethical considerations, and real-world industry applications.</a:t>
            </a:r>
            <a:endParaRPr lang="en-US" sz="1400" dirty="0"/>
          </a:p>
          <a:p>
            <a:pPr marL="0" indent="0">
              <a:buNone/>
            </a:pPr>
            <a:endParaRPr lang="en-US" sz="1400" dirty="0"/>
          </a:p>
          <a:p>
            <a:pPr marL="0" indent="0">
              <a:buNone/>
            </a:pPr>
            <a:r>
              <a:rPr lang="en-US" sz="1400" b="1" dirty="0">
                <a:solidFill>
                  <a:srgbClr val="FFC000"/>
                </a:solidFill>
                <a:sym typeface="+mn-ea"/>
              </a:rPr>
              <a:t>11. </a:t>
            </a:r>
            <a:r>
              <a:rPr lang="en-US" sz="1400" b="1" dirty="0" smtClean="0">
                <a:solidFill>
                  <a:srgbClr val="FFC000"/>
                </a:solidFill>
                <a:sym typeface="+mn-ea"/>
              </a:rPr>
              <a:t>Charting </a:t>
            </a:r>
            <a:r>
              <a:rPr lang="en-US" sz="1400" b="1" dirty="0">
                <a:solidFill>
                  <a:srgbClr val="FFC000"/>
                </a:solidFill>
                <a:sym typeface="+mn-ea"/>
              </a:rPr>
              <a:t>the Future of AI</a:t>
            </a:r>
            <a:r>
              <a:rPr lang="en-US" sz="1400" b="1" dirty="0" smtClean="0">
                <a:solidFill>
                  <a:srgbClr val="FFC000"/>
                </a:solidFill>
                <a:sym typeface="+mn-ea"/>
              </a:rPr>
              <a:t>:</a:t>
            </a:r>
            <a:endParaRPr lang="en-US" sz="1400" b="1" dirty="0">
              <a:solidFill>
                <a:srgbClr val="FFC000"/>
              </a:solidFill>
            </a:endParaRPr>
          </a:p>
          <a:p>
            <a:pPr marL="0" indent="0">
              <a:buNone/>
            </a:pPr>
            <a:r>
              <a:rPr lang="en-US" sz="1400" dirty="0">
                <a:sym typeface="+mn-ea"/>
              </a:rPr>
              <a:t>    - Open AI is shaping the future of artificial intelligence through groundbreaking research, ethical considerations, and practical applications across diverse industries. It builds the groundwork for a responsible and advantageous future for humanity, emphasizing security, ethics, and cooperation.</a:t>
            </a:r>
            <a:endParaRPr lang="en-US" sz="1400" dirty="0"/>
          </a:p>
          <a:p>
            <a:pPr marL="0" indent="0">
              <a:buNone/>
            </a:pP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626</TotalTime>
  <Words>3327</Words>
  <Application>Microsoft Office PowerPoint</Application>
  <PresentationFormat>Widescreen</PresentationFormat>
  <Paragraphs>205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Bahnschrift Light Condensed</vt:lpstr>
      <vt:lpstr>Trebuchet MS</vt:lpstr>
      <vt:lpstr>Berlin</vt:lpstr>
      <vt:lpstr>Decoding Success: Digital Marketing Internship Project</vt:lpstr>
      <vt:lpstr>Introduction :-</vt:lpstr>
      <vt:lpstr>Agenda :-</vt:lpstr>
      <vt:lpstr>Agenda :-</vt:lpstr>
      <vt:lpstr>Section 1: Blogging</vt:lpstr>
      <vt:lpstr>Importance of Blogging :-</vt:lpstr>
      <vt:lpstr>Overview :-</vt:lpstr>
      <vt:lpstr>PowerPoint Presentation</vt:lpstr>
      <vt:lpstr>PowerPoint Presentation</vt:lpstr>
      <vt:lpstr>Section 2: Content Writing</vt:lpstr>
      <vt:lpstr> Crafting Compelling Content</vt:lpstr>
      <vt:lpstr>Overview :-</vt:lpstr>
      <vt:lpstr>PowerPoint Presentation</vt:lpstr>
      <vt:lpstr>Human evolution</vt:lpstr>
      <vt:lpstr>Section 3: Social Media</vt:lpstr>
      <vt:lpstr>Transforming Blog Content :-</vt:lpstr>
      <vt:lpstr>PowerPoint Presentation</vt:lpstr>
      <vt:lpstr>Before &amp;  After </vt:lpstr>
      <vt:lpstr>Section 4: Keyword Research</vt:lpstr>
      <vt:lpstr> Importance of Keywords Research </vt:lpstr>
      <vt:lpstr>Keyword Research Process </vt:lpstr>
      <vt:lpstr>Significant Findings</vt:lpstr>
      <vt:lpstr>Section 5: Conclusion</vt:lpstr>
      <vt:lpstr>Key Learnings :-</vt:lpstr>
      <vt:lpstr>Challenges and Solutions</vt:lpstr>
      <vt:lpstr>Future Recommendations</vt:lpstr>
      <vt:lpstr>Thank You</vt:lpstr>
      <vt:lpstr>Contact Information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Success: Digital Marketing Internship Project</dc:title>
  <dc:creator>Admin</dc:creator>
  <cp:lastModifiedBy>Prime</cp:lastModifiedBy>
  <cp:revision>16</cp:revision>
  <dcterms:created xsi:type="dcterms:W3CDTF">2024-01-21T19:34:00Z</dcterms:created>
  <dcterms:modified xsi:type="dcterms:W3CDTF">2024-01-25T12:27:50Z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0EBDA35883104D5EAE5640D0119BFE0C_12</vt:lpwstr>
  </property>
  <property fmtid="{D5CDD505-2E9C-101B-9397-08002B2CF9AE}" pid="3" name="KSOProductBuildVer">
    <vt:lpwstr>1033-12.2.0.13412</vt:lpwstr>
  </property>
</Properties>
</file>