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notesMasterIdLst>
    <p:notesMasterId r:id="rId21"/>
  </p:notesMasterIdLst>
  <p:sldIdLst>
    <p:sldId id="301" r:id="rId3"/>
    <p:sldId id="332" r:id="rId4"/>
    <p:sldId id="323" r:id="rId5"/>
    <p:sldId id="302" r:id="rId6"/>
    <p:sldId id="312" r:id="rId7"/>
    <p:sldId id="313" r:id="rId8"/>
    <p:sldId id="324" r:id="rId9"/>
    <p:sldId id="325" r:id="rId10"/>
    <p:sldId id="321" r:id="rId11"/>
    <p:sldId id="314" r:id="rId12"/>
    <p:sldId id="315" r:id="rId13"/>
    <p:sldId id="328" r:id="rId14"/>
    <p:sldId id="329" r:id="rId15"/>
    <p:sldId id="331" r:id="rId16"/>
    <p:sldId id="316" r:id="rId17"/>
    <p:sldId id="330" r:id="rId18"/>
    <p:sldId id="319" r:id="rId19"/>
    <p:sldId id="33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82" autoAdjust="0"/>
    <p:restoredTop sz="94660"/>
  </p:normalViewPr>
  <p:slideViewPr>
    <p:cSldViewPr>
      <p:cViewPr varScale="1">
        <p:scale>
          <a:sx n="68" d="100"/>
          <a:sy n="68" d="100"/>
        </p:scale>
        <p:origin x="11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BD1B5-94EB-4E0E-BAB1-2491813DA510}" type="doc">
      <dgm:prSet loTypeId="urn:microsoft.com/office/officeart/2005/8/layout/hProcess9" loCatId="process" qsTypeId="urn:microsoft.com/office/officeart/2005/8/quickstyle/3d6" qsCatId="3D" csTypeId="urn:microsoft.com/office/officeart/2005/8/colors/accent4_2" csCatId="accent4" phldr="1"/>
      <dgm:spPr/>
    </dgm:pt>
    <dgm:pt modelId="{638E3D5F-5C26-4DA6-967E-048120E670CB}">
      <dgm:prSet phldrT="[Text]"/>
      <dgm:spPr/>
      <dgm:t>
        <a:bodyPr/>
        <a:lstStyle/>
        <a:p>
          <a:r>
            <a:rPr lang="en-CA" dirty="0"/>
            <a:t>Data Extraction</a:t>
          </a:r>
        </a:p>
      </dgm:t>
    </dgm:pt>
    <dgm:pt modelId="{CEB0F056-E140-41D1-8A3E-EFB55A8A4D98}" type="parTrans" cxnId="{01A6FC26-FFB9-4093-AE82-7D7E3E2E936B}">
      <dgm:prSet/>
      <dgm:spPr/>
      <dgm:t>
        <a:bodyPr/>
        <a:lstStyle/>
        <a:p>
          <a:endParaRPr lang="en-CA"/>
        </a:p>
      </dgm:t>
    </dgm:pt>
    <dgm:pt modelId="{C4D8B470-94D3-453B-B16D-CBE745510062}" type="sibTrans" cxnId="{01A6FC26-FFB9-4093-AE82-7D7E3E2E936B}">
      <dgm:prSet/>
      <dgm:spPr/>
      <dgm:t>
        <a:bodyPr/>
        <a:lstStyle/>
        <a:p>
          <a:endParaRPr lang="en-CA"/>
        </a:p>
      </dgm:t>
    </dgm:pt>
    <dgm:pt modelId="{B140AAAB-E070-42B5-A250-2793293E577C}">
      <dgm:prSet phldrT="[Text]"/>
      <dgm:spPr/>
      <dgm:t>
        <a:bodyPr/>
        <a:lstStyle/>
        <a:p>
          <a:r>
            <a:rPr lang="en-CA" dirty="0"/>
            <a:t>Data cleaning &amp; Preprocessing</a:t>
          </a:r>
        </a:p>
      </dgm:t>
    </dgm:pt>
    <dgm:pt modelId="{7692ECF1-CB27-47BB-A497-C450BCEF4A81}" type="parTrans" cxnId="{CDC81782-9531-48AA-913D-4C87DD419A90}">
      <dgm:prSet/>
      <dgm:spPr/>
      <dgm:t>
        <a:bodyPr/>
        <a:lstStyle/>
        <a:p>
          <a:endParaRPr lang="en-CA"/>
        </a:p>
      </dgm:t>
    </dgm:pt>
    <dgm:pt modelId="{E0EA5914-506C-4594-8EAE-867A9E466A00}" type="sibTrans" cxnId="{CDC81782-9531-48AA-913D-4C87DD419A90}">
      <dgm:prSet/>
      <dgm:spPr/>
      <dgm:t>
        <a:bodyPr/>
        <a:lstStyle/>
        <a:p>
          <a:endParaRPr lang="en-CA"/>
        </a:p>
      </dgm:t>
    </dgm:pt>
    <dgm:pt modelId="{3627CE6C-2336-4203-858F-0588708E7611}">
      <dgm:prSet phldrT="[Text]"/>
      <dgm:spPr/>
      <dgm:t>
        <a:bodyPr/>
        <a:lstStyle/>
        <a:p>
          <a:r>
            <a:rPr lang="en-CA" dirty="0"/>
            <a:t>Modelling</a:t>
          </a:r>
        </a:p>
      </dgm:t>
    </dgm:pt>
    <dgm:pt modelId="{C14FED7B-71F4-49F1-B57A-11098F265A0E}" type="parTrans" cxnId="{7E72BF7C-265E-4CC1-AB40-30212B132F67}">
      <dgm:prSet/>
      <dgm:spPr/>
      <dgm:t>
        <a:bodyPr/>
        <a:lstStyle/>
        <a:p>
          <a:endParaRPr lang="en-CA"/>
        </a:p>
      </dgm:t>
    </dgm:pt>
    <dgm:pt modelId="{B387AC6A-BDC1-4C2C-8149-0EC2FDEFF22B}" type="sibTrans" cxnId="{7E72BF7C-265E-4CC1-AB40-30212B132F67}">
      <dgm:prSet/>
      <dgm:spPr/>
      <dgm:t>
        <a:bodyPr/>
        <a:lstStyle/>
        <a:p>
          <a:endParaRPr lang="en-CA"/>
        </a:p>
      </dgm:t>
    </dgm:pt>
    <dgm:pt modelId="{22F9EB7B-8C65-440D-9B4C-37B06F872799}">
      <dgm:prSet phldrT="[Text]"/>
      <dgm:spPr/>
      <dgm:t>
        <a:bodyPr/>
        <a:lstStyle/>
        <a:p>
          <a:r>
            <a:rPr lang="en-CA" dirty="0"/>
            <a:t>Model Deployment</a:t>
          </a:r>
        </a:p>
      </dgm:t>
    </dgm:pt>
    <dgm:pt modelId="{537E72ED-D05B-4490-B898-0777C0B1492B}" type="parTrans" cxnId="{6B310DCB-1B49-4147-AF3F-C18BE53EA5CF}">
      <dgm:prSet/>
      <dgm:spPr/>
      <dgm:t>
        <a:bodyPr/>
        <a:lstStyle/>
        <a:p>
          <a:endParaRPr lang="en-CA"/>
        </a:p>
      </dgm:t>
    </dgm:pt>
    <dgm:pt modelId="{468C9FE1-1DAA-484F-8B60-0EAEFBCF7326}" type="sibTrans" cxnId="{6B310DCB-1B49-4147-AF3F-C18BE53EA5CF}">
      <dgm:prSet/>
      <dgm:spPr/>
      <dgm:t>
        <a:bodyPr/>
        <a:lstStyle/>
        <a:p>
          <a:endParaRPr lang="en-CA"/>
        </a:p>
      </dgm:t>
    </dgm:pt>
    <dgm:pt modelId="{F294090B-13A5-440D-B986-53F03497AC26}" type="pres">
      <dgm:prSet presAssocID="{15DBD1B5-94EB-4E0E-BAB1-2491813DA510}" presName="CompostProcess" presStyleCnt="0">
        <dgm:presLayoutVars>
          <dgm:dir/>
          <dgm:resizeHandles val="exact"/>
        </dgm:presLayoutVars>
      </dgm:prSet>
      <dgm:spPr/>
    </dgm:pt>
    <dgm:pt modelId="{FC6AF47F-AE3D-454C-B11E-5E8781B4EFA2}" type="pres">
      <dgm:prSet presAssocID="{15DBD1B5-94EB-4E0E-BAB1-2491813DA510}" presName="arrow" presStyleLbl="bgShp" presStyleIdx="0" presStyleCnt="1" custScaleX="117647" custLinFactNeighborX="207"/>
      <dgm:spPr/>
    </dgm:pt>
    <dgm:pt modelId="{521FCEEE-6490-4E2A-A457-2AC04662F135}" type="pres">
      <dgm:prSet presAssocID="{15DBD1B5-94EB-4E0E-BAB1-2491813DA510}" presName="linearProcess" presStyleCnt="0"/>
      <dgm:spPr/>
    </dgm:pt>
    <dgm:pt modelId="{AE90D359-E8D2-448E-8812-4BA2E58AFC21}" type="pres">
      <dgm:prSet presAssocID="{638E3D5F-5C26-4DA6-967E-048120E670CB}" presName="textNode" presStyleLbl="node1" presStyleIdx="0" presStyleCnt="4" custScaleX="78824" custScaleY="108951" custLinFactX="-46741" custLinFactNeighborX="-100000" custLinFactNeighborY="-3224">
        <dgm:presLayoutVars>
          <dgm:bulletEnabled val="1"/>
        </dgm:presLayoutVars>
      </dgm:prSet>
      <dgm:spPr/>
    </dgm:pt>
    <dgm:pt modelId="{3249B3A8-297E-4E90-873F-55B82A91FCA6}" type="pres">
      <dgm:prSet presAssocID="{C4D8B470-94D3-453B-B16D-CBE745510062}" presName="sibTrans" presStyleCnt="0"/>
      <dgm:spPr/>
    </dgm:pt>
    <dgm:pt modelId="{F63487C8-D97A-4118-B5A3-D5C68A68E339}" type="pres">
      <dgm:prSet presAssocID="{B140AAAB-E070-42B5-A250-2793293E577C}" presName="textNode" presStyleLbl="node1" presStyleIdx="1" presStyleCnt="4" custScaleX="78824" custScaleY="108951" custLinFactNeighborX="23901" custLinFactNeighborY="-4052">
        <dgm:presLayoutVars>
          <dgm:bulletEnabled val="1"/>
        </dgm:presLayoutVars>
      </dgm:prSet>
      <dgm:spPr/>
    </dgm:pt>
    <dgm:pt modelId="{64599DFB-9DD5-47B9-8269-133F2309CA70}" type="pres">
      <dgm:prSet presAssocID="{E0EA5914-506C-4594-8EAE-867A9E466A00}" presName="sibTrans" presStyleCnt="0"/>
      <dgm:spPr/>
    </dgm:pt>
    <dgm:pt modelId="{B4CF603A-C44F-4239-B79E-4FEC8749D5FA}" type="pres">
      <dgm:prSet presAssocID="{3627CE6C-2336-4203-858F-0588708E7611}" presName="textNode" presStyleLbl="node1" presStyleIdx="2" presStyleCnt="4" custScaleX="78824" custScaleY="108951" custLinFactNeighborX="32862" custLinFactNeighborY="-4052">
        <dgm:presLayoutVars>
          <dgm:bulletEnabled val="1"/>
        </dgm:presLayoutVars>
      </dgm:prSet>
      <dgm:spPr/>
    </dgm:pt>
    <dgm:pt modelId="{03FB2301-22F5-4051-B2DE-2C220E86F016}" type="pres">
      <dgm:prSet presAssocID="{B387AC6A-BDC1-4C2C-8149-0EC2FDEFF22B}" presName="sibTrans" presStyleCnt="0"/>
      <dgm:spPr/>
    </dgm:pt>
    <dgm:pt modelId="{240DC74F-3CBD-4E78-9303-5C238B088E7C}" type="pres">
      <dgm:prSet presAssocID="{22F9EB7B-8C65-440D-9B4C-37B06F872799}" presName="textNode" presStyleLbl="node1" presStyleIdx="3" presStyleCnt="4" custScaleX="78824" custScaleY="108951" custLinFactX="15173" custLinFactNeighborX="100000" custLinFactNeighborY="-3323">
        <dgm:presLayoutVars>
          <dgm:bulletEnabled val="1"/>
        </dgm:presLayoutVars>
      </dgm:prSet>
      <dgm:spPr/>
    </dgm:pt>
  </dgm:ptLst>
  <dgm:cxnLst>
    <dgm:cxn modelId="{6EB5C607-0CD2-4113-A717-47EF9BD64B79}" type="presOf" srcId="{15DBD1B5-94EB-4E0E-BAB1-2491813DA510}" destId="{F294090B-13A5-440D-B986-53F03497AC26}" srcOrd="0" destOrd="0" presId="urn:microsoft.com/office/officeart/2005/8/layout/hProcess9"/>
    <dgm:cxn modelId="{0FB6A717-B6E0-4285-BD6F-6A23DB480015}" type="presOf" srcId="{22F9EB7B-8C65-440D-9B4C-37B06F872799}" destId="{240DC74F-3CBD-4E78-9303-5C238B088E7C}" srcOrd="0" destOrd="0" presId="urn:microsoft.com/office/officeart/2005/8/layout/hProcess9"/>
    <dgm:cxn modelId="{01A6FC26-FFB9-4093-AE82-7D7E3E2E936B}" srcId="{15DBD1B5-94EB-4E0E-BAB1-2491813DA510}" destId="{638E3D5F-5C26-4DA6-967E-048120E670CB}" srcOrd="0" destOrd="0" parTransId="{CEB0F056-E140-41D1-8A3E-EFB55A8A4D98}" sibTransId="{C4D8B470-94D3-453B-B16D-CBE745510062}"/>
    <dgm:cxn modelId="{6AB65961-6D40-4AFC-A50B-44ACF25C1B55}" type="presOf" srcId="{B140AAAB-E070-42B5-A250-2793293E577C}" destId="{F63487C8-D97A-4118-B5A3-D5C68A68E339}" srcOrd="0" destOrd="0" presId="urn:microsoft.com/office/officeart/2005/8/layout/hProcess9"/>
    <dgm:cxn modelId="{6BE7A556-A68A-459B-85BB-4FD8EABCDE77}" type="presOf" srcId="{3627CE6C-2336-4203-858F-0588708E7611}" destId="{B4CF603A-C44F-4239-B79E-4FEC8749D5FA}" srcOrd="0" destOrd="0" presId="urn:microsoft.com/office/officeart/2005/8/layout/hProcess9"/>
    <dgm:cxn modelId="{7E72BF7C-265E-4CC1-AB40-30212B132F67}" srcId="{15DBD1B5-94EB-4E0E-BAB1-2491813DA510}" destId="{3627CE6C-2336-4203-858F-0588708E7611}" srcOrd="2" destOrd="0" parTransId="{C14FED7B-71F4-49F1-B57A-11098F265A0E}" sibTransId="{B387AC6A-BDC1-4C2C-8149-0EC2FDEFF22B}"/>
    <dgm:cxn modelId="{CDC81782-9531-48AA-913D-4C87DD419A90}" srcId="{15DBD1B5-94EB-4E0E-BAB1-2491813DA510}" destId="{B140AAAB-E070-42B5-A250-2793293E577C}" srcOrd="1" destOrd="0" parTransId="{7692ECF1-CB27-47BB-A497-C450BCEF4A81}" sibTransId="{E0EA5914-506C-4594-8EAE-867A9E466A00}"/>
    <dgm:cxn modelId="{6B310DCB-1B49-4147-AF3F-C18BE53EA5CF}" srcId="{15DBD1B5-94EB-4E0E-BAB1-2491813DA510}" destId="{22F9EB7B-8C65-440D-9B4C-37B06F872799}" srcOrd="3" destOrd="0" parTransId="{537E72ED-D05B-4490-B898-0777C0B1492B}" sibTransId="{468C9FE1-1DAA-484F-8B60-0EAEFBCF7326}"/>
    <dgm:cxn modelId="{6C7A02EC-B81C-47B6-9049-3FA8160261CC}" type="presOf" srcId="{638E3D5F-5C26-4DA6-967E-048120E670CB}" destId="{AE90D359-E8D2-448E-8812-4BA2E58AFC21}" srcOrd="0" destOrd="0" presId="urn:microsoft.com/office/officeart/2005/8/layout/hProcess9"/>
    <dgm:cxn modelId="{CF001239-501D-48B9-AC7A-D70DF6049D2E}" type="presParOf" srcId="{F294090B-13A5-440D-B986-53F03497AC26}" destId="{FC6AF47F-AE3D-454C-B11E-5E8781B4EFA2}" srcOrd="0" destOrd="0" presId="urn:microsoft.com/office/officeart/2005/8/layout/hProcess9"/>
    <dgm:cxn modelId="{17A959C6-5FFE-4B0A-B983-E4E72A15338E}" type="presParOf" srcId="{F294090B-13A5-440D-B986-53F03497AC26}" destId="{521FCEEE-6490-4E2A-A457-2AC04662F135}" srcOrd="1" destOrd="0" presId="urn:microsoft.com/office/officeart/2005/8/layout/hProcess9"/>
    <dgm:cxn modelId="{25D64679-4817-4BCC-99E2-CD7F58A76307}" type="presParOf" srcId="{521FCEEE-6490-4E2A-A457-2AC04662F135}" destId="{AE90D359-E8D2-448E-8812-4BA2E58AFC21}" srcOrd="0" destOrd="0" presId="urn:microsoft.com/office/officeart/2005/8/layout/hProcess9"/>
    <dgm:cxn modelId="{03DF3A30-E950-4F64-BB51-B54ADFBA74ED}" type="presParOf" srcId="{521FCEEE-6490-4E2A-A457-2AC04662F135}" destId="{3249B3A8-297E-4E90-873F-55B82A91FCA6}" srcOrd="1" destOrd="0" presId="urn:microsoft.com/office/officeart/2005/8/layout/hProcess9"/>
    <dgm:cxn modelId="{4E6A4A70-D883-4007-B08C-1D9FDCAE548C}" type="presParOf" srcId="{521FCEEE-6490-4E2A-A457-2AC04662F135}" destId="{F63487C8-D97A-4118-B5A3-D5C68A68E339}" srcOrd="2" destOrd="0" presId="urn:microsoft.com/office/officeart/2005/8/layout/hProcess9"/>
    <dgm:cxn modelId="{6D8962DF-0556-427C-B92D-17CAB41BE60D}" type="presParOf" srcId="{521FCEEE-6490-4E2A-A457-2AC04662F135}" destId="{64599DFB-9DD5-47B9-8269-133F2309CA70}" srcOrd="3" destOrd="0" presId="urn:microsoft.com/office/officeart/2005/8/layout/hProcess9"/>
    <dgm:cxn modelId="{19BEFE21-3C1E-45E9-9687-C89B43EAEB19}" type="presParOf" srcId="{521FCEEE-6490-4E2A-A457-2AC04662F135}" destId="{B4CF603A-C44F-4239-B79E-4FEC8749D5FA}" srcOrd="4" destOrd="0" presId="urn:microsoft.com/office/officeart/2005/8/layout/hProcess9"/>
    <dgm:cxn modelId="{26DE09E2-1859-4DE7-B49F-76E09CC2CD96}" type="presParOf" srcId="{521FCEEE-6490-4E2A-A457-2AC04662F135}" destId="{03FB2301-22F5-4051-B2DE-2C220E86F016}" srcOrd="5" destOrd="0" presId="urn:microsoft.com/office/officeart/2005/8/layout/hProcess9"/>
    <dgm:cxn modelId="{B1AC4F81-5E1D-447C-A17E-603FD2FD73F4}" type="presParOf" srcId="{521FCEEE-6490-4E2A-A457-2AC04662F135}" destId="{240DC74F-3CBD-4E78-9303-5C238B088E7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81DEA6-0D2F-4DBF-A409-C721826EC3C7}" type="doc">
      <dgm:prSet loTypeId="urn:microsoft.com/office/officeart/2005/8/layout/funnel1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F4B15D05-9656-4A24-BEAC-EFF9F924EB3D}">
      <dgm:prSet phldrT="[Text]"/>
      <dgm:spPr/>
      <dgm:t>
        <a:bodyPr/>
        <a:lstStyle/>
        <a:p>
          <a:r>
            <a:rPr lang="en-CA" dirty="0"/>
            <a:t>Scraping</a:t>
          </a:r>
        </a:p>
      </dgm:t>
    </dgm:pt>
    <dgm:pt modelId="{0CBC0757-CA6B-4092-91D2-1D8AD0737627}" type="parTrans" cxnId="{0423B7F4-E59D-476D-988D-C7C66FB78748}">
      <dgm:prSet/>
      <dgm:spPr/>
      <dgm:t>
        <a:bodyPr/>
        <a:lstStyle/>
        <a:p>
          <a:endParaRPr lang="en-CA"/>
        </a:p>
      </dgm:t>
    </dgm:pt>
    <dgm:pt modelId="{635A1D4C-46FC-4D2F-A4AD-37D617B67F66}" type="sibTrans" cxnId="{0423B7F4-E59D-476D-988D-C7C66FB78748}">
      <dgm:prSet/>
      <dgm:spPr/>
      <dgm:t>
        <a:bodyPr/>
        <a:lstStyle/>
        <a:p>
          <a:endParaRPr lang="en-CA"/>
        </a:p>
      </dgm:t>
    </dgm:pt>
    <dgm:pt modelId="{54DE43A9-8C3D-433E-8220-1F91F3FA2E1F}">
      <dgm:prSet phldrT="[Text]"/>
      <dgm:spPr/>
      <dgm:t>
        <a:bodyPr/>
        <a:lstStyle/>
        <a:p>
          <a:r>
            <a:rPr lang="en-CA" dirty="0"/>
            <a:t>API</a:t>
          </a:r>
        </a:p>
      </dgm:t>
    </dgm:pt>
    <dgm:pt modelId="{3D6C1DCB-720E-4ED5-B8AD-5C45C4B3904A}" type="parTrans" cxnId="{41F63FF3-230D-4577-B031-EC50544208BD}">
      <dgm:prSet/>
      <dgm:spPr/>
      <dgm:t>
        <a:bodyPr/>
        <a:lstStyle/>
        <a:p>
          <a:endParaRPr lang="en-CA"/>
        </a:p>
      </dgm:t>
    </dgm:pt>
    <dgm:pt modelId="{4E039EF9-A55D-47DC-9D35-72EF5940AAF1}" type="sibTrans" cxnId="{41F63FF3-230D-4577-B031-EC50544208BD}">
      <dgm:prSet/>
      <dgm:spPr/>
      <dgm:t>
        <a:bodyPr/>
        <a:lstStyle/>
        <a:p>
          <a:endParaRPr lang="en-CA"/>
        </a:p>
      </dgm:t>
    </dgm:pt>
    <dgm:pt modelId="{F05E0266-6AD8-48AC-AACF-DDC4D8871077}">
      <dgm:prSet phldrT="[Text]"/>
      <dgm:spPr/>
      <dgm:t>
        <a:bodyPr/>
        <a:lstStyle/>
        <a:p>
          <a:r>
            <a:rPr lang="en-CA" dirty="0"/>
            <a:t> </a:t>
          </a:r>
        </a:p>
      </dgm:t>
    </dgm:pt>
    <dgm:pt modelId="{64F97FF0-37DD-4CAE-8B16-CAAE9D0D3AB9}" type="sibTrans" cxnId="{AF052A99-A129-4235-A4B5-CB39FA1D71C4}">
      <dgm:prSet/>
      <dgm:spPr/>
      <dgm:t>
        <a:bodyPr/>
        <a:lstStyle/>
        <a:p>
          <a:endParaRPr lang="en-CA"/>
        </a:p>
      </dgm:t>
    </dgm:pt>
    <dgm:pt modelId="{203794FE-6F99-4C04-B4B8-A5066E730577}" type="parTrans" cxnId="{AF052A99-A129-4235-A4B5-CB39FA1D71C4}">
      <dgm:prSet/>
      <dgm:spPr/>
      <dgm:t>
        <a:bodyPr/>
        <a:lstStyle/>
        <a:p>
          <a:endParaRPr lang="en-CA"/>
        </a:p>
      </dgm:t>
    </dgm:pt>
    <dgm:pt modelId="{0A072894-D906-4F9A-9A24-EC04006CD675}" type="pres">
      <dgm:prSet presAssocID="{1E81DEA6-0D2F-4DBF-A409-C721826EC3C7}" presName="Name0" presStyleCnt="0">
        <dgm:presLayoutVars>
          <dgm:chMax val="4"/>
          <dgm:resizeHandles val="exact"/>
        </dgm:presLayoutVars>
      </dgm:prSet>
      <dgm:spPr/>
    </dgm:pt>
    <dgm:pt modelId="{D4C116EC-CBCE-46A0-8F79-FE6CD1182A04}" type="pres">
      <dgm:prSet presAssocID="{1E81DEA6-0D2F-4DBF-A409-C721826EC3C7}" presName="ellipse" presStyleLbl="trBgShp" presStyleIdx="0" presStyleCnt="1" custFlipHor="1" custScaleX="81578" custLinFactY="48191" custLinFactNeighborX="-30685" custLinFactNeighborY="100000"/>
      <dgm:spPr/>
    </dgm:pt>
    <dgm:pt modelId="{F5E839F3-15F0-4CB4-A1AD-432A1C8F120A}" type="pres">
      <dgm:prSet presAssocID="{1E81DEA6-0D2F-4DBF-A409-C721826EC3C7}" presName="arrow1" presStyleLbl="fgShp" presStyleIdx="0" presStyleCnt="1" custScaleX="65221" custLinFactX="-61515" custLinFactY="-165809" custLinFactNeighborX="-100000" custLinFactNeighborY="-200000"/>
      <dgm:spPr/>
    </dgm:pt>
    <dgm:pt modelId="{113A857E-B65F-41F6-A669-1A871910C821}" type="pres">
      <dgm:prSet presAssocID="{1E81DEA6-0D2F-4DBF-A409-C721826EC3C7}" presName="rectangle" presStyleLbl="revTx" presStyleIdx="0" presStyleCnt="1">
        <dgm:presLayoutVars>
          <dgm:bulletEnabled val="1"/>
        </dgm:presLayoutVars>
      </dgm:prSet>
      <dgm:spPr/>
    </dgm:pt>
    <dgm:pt modelId="{C6DFEC93-B1BB-462E-AADE-C49838F8E8D1}" type="pres">
      <dgm:prSet presAssocID="{54DE43A9-8C3D-433E-8220-1F91F3FA2E1F}" presName="item1" presStyleLbl="node1" presStyleIdx="0" presStyleCnt="2" custScaleX="67454" custScaleY="64201" custLinFactX="-40565" custLinFactNeighborX="-100000" custLinFactNeighborY="25982">
        <dgm:presLayoutVars>
          <dgm:bulletEnabled val="1"/>
        </dgm:presLayoutVars>
      </dgm:prSet>
      <dgm:spPr/>
    </dgm:pt>
    <dgm:pt modelId="{0B31C9C5-CEAD-4F2F-9651-F51CE7B315D9}" type="pres">
      <dgm:prSet presAssocID="{F05E0266-6AD8-48AC-AACF-DDC4D8871077}" presName="item2" presStyleLbl="node1" presStyleIdx="1" presStyleCnt="2" custScaleX="72598" custScaleY="70844" custLinFactY="35702" custLinFactNeighborX="-28887" custLinFactNeighborY="100000">
        <dgm:presLayoutVars>
          <dgm:bulletEnabled val="1"/>
        </dgm:presLayoutVars>
      </dgm:prSet>
      <dgm:spPr/>
    </dgm:pt>
    <dgm:pt modelId="{35028E50-887C-4F6A-A29B-A521195501B0}" type="pres">
      <dgm:prSet presAssocID="{1E81DEA6-0D2F-4DBF-A409-C721826EC3C7}" presName="funnel" presStyleLbl="trAlignAcc1" presStyleIdx="0" presStyleCnt="1" custScaleX="51950" custScaleY="48441" custLinFactNeighborX="-30219" custLinFactNeighborY="48407"/>
      <dgm:spPr/>
    </dgm:pt>
  </dgm:ptLst>
  <dgm:cxnLst>
    <dgm:cxn modelId="{DC08E00A-E019-44EE-BDA4-DF8CDDFB5203}" type="presOf" srcId="{F05E0266-6AD8-48AC-AACF-DDC4D8871077}" destId="{113A857E-B65F-41F6-A669-1A871910C821}" srcOrd="0" destOrd="0" presId="urn:microsoft.com/office/officeart/2005/8/layout/funnel1"/>
    <dgm:cxn modelId="{311BA825-AB39-4CB2-AA26-9830B6EC023F}" type="presOf" srcId="{F4B15D05-9656-4A24-BEAC-EFF9F924EB3D}" destId="{0B31C9C5-CEAD-4F2F-9651-F51CE7B315D9}" srcOrd="0" destOrd="0" presId="urn:microsoft.com/office/officeart/2005/8/layout/funnel1"/>
    <dgm:cxn modelId="{E263BE60-9A3C-4CCC-B61B-480D0FD045AC}" type="presOf" srcId="{1E81DEA6-0D2F-4DBF-A409-C721826EC3C7}" destId="{0A072894-D906-4F9A-9A24-EC04006CD675}" srcOrd="0" destOrd="0" presId="urn:microsoft.com/office/officeart/2005/8/layout/funnel1"/>
    <dgm:cxn modelId="{AF052A99-A129-4235-A4B5-CB39FA1D71C4}" srcId="{1E81DEA6-0D2F-4DBF-A409-C721826EC3C7}" destId="{F05E0266-6AD8-48AC-AACF-DDC4D8871077}" srcOrd="2" destOrd="0" parTransId="{203794FE-6F99-4C04-B4B8-A5066E730577}" sibTransId="{64F97FF0-37DD-4CAE-8B16-CAAE9D0D3AB9}"/>
    <dgm:cxn modelId="{8629E6BE-5A3A-47E3-AFBF-C5922A0940BE}" type="presOf" srcId="{54DE43A9-8C3D-433E-8220-1F91F3FA2E1F}" destId="{C6DFEC93-B1BB-462E-AADE-C49838F8E8D1}" srcOrd="0" destOrd="0" presId="urn:microsoft.com/office/officeart/2005/8/layout/funnel1"/>
    <dgm:cxn modelId="{41F63FF3-230D-4577-B031-EC50544208BD}" srcId="{1E81DEA6-0D2F-4DBF-A409-C721826EC3C7}" destId="{54DE43A9-8C3D-433E-8220-1F91F3FA2E1F}" srcOrd="1" destOrd="0" parTransId="{3D6C1DCB-720E-4ED5-B8AD-5C45C4B3904A}" sibTransId="{4E039EF9-A55D-47DC-9D35-72EF5940AAF1}"/>
    <dgm:cxn modelId="{0423B7F4-E59D-476D-988D-C7C66FB78748}" srcId="{1E81DEA6-0D2F-4DBF-A409-C721826EC3C7}" destId="{F4B15D05-9656-4A24-BEAC-EFF9F924EB3D}" srcOrd="0" destOrd="0" parTransId="{0CBC0757-CA6B-4092-91D2-1D8AD0737627}" sibTransId="{635A1D4C-46FC-4D2F-A4AD-37D617B67F66}"/>
    <dgm:cxn modelId="{63336EBB-97CE-4DC9-9442-DCCB0577191B}" type="presParOf" srcId="{0A072894-D906-4F9A-9A24-EC04006CD675}" destId="{D4C116EC-CBCE-46A0-8F79-FE6CD1182A04}" srcOrd="0" destOrd="0" presId="urn:microsoft.com/office/officeart/2005/8/layout/funnel1"/>
    <dgm:cxn modelId="{36A68C36-EDDB-41E3-A391-76D3861B5C26}" type="presParOf" srcId="{0A072894-D906-4F9A-9A24-EC04006CD675}" destId="{F5E839F3-15F0-4CB4-A1AD-432A1C8F120A}" srcOrd="1" destOrd="0" presId="urn:microsoft.com/office/officeart/2005/8/layout/funnel1"/>
    <dgm:cxn modelId="{5B2A138F-ACC9-47A9-8EA1-3E262D9E5EB3}" type="presParOf" srcId="{0A072894-D906-4F9A-9A24-EC04006CD675}" destId="{113A857E-B65F-41F6-A669-1A871910C821}" srcOrd="2" destOrd="0" presId="urn:microsoft.com/office/officeart/2005/8/layout/funnel1"/>
    <dgm:cxn modelId="{AABC8EEF-74B0-4E89-8065-946DC1E25F8A}" type="presParOf" srcId="{0A072894-D906-4F9A-9A24-EC04006CD675}" destId="{C6DFEC93-B1BB-462E-AADE-C49838F8E8D1}" srcOrd="3" destOrd="0" presId="urn:microsoft.com/office/officeart/2005/8/layout/funnel1"/>
    <dgm:cxn modelId="{75B33E7F-95A0-4DBF-8B2F-5B121D91A11B}" type="presParOf" srcId="{0A072894-D906-4F9A-9A24-EC04006CD675}" destId="{0B31C9C5-CEAD-4F2F-9651-F51CE7B315D9}" srcOrd="4" destOrd="0" presId="urn:microsoft.com/office/officeart/2005/8/layout/funnel1"/>
    <dgm:cxn modelId="{39CBFDE7-DE9F-4B8A-A38D-4B6E7FB42486}" type="presParOf" srcId="{0A072894-D906-4F9A-9A24-EC04006CD675}" destId="{35028E50-887C-4F6A-A29B-A521195501B0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6F60B3-917F-4391-898C-0C6FAA51A376}" type="doc">
      <dgm:prSet loTypeId="urn:microsoft.com/office/officeart/2005/8/layout/chevron2" loCatId="process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CA"/>
        </a:p>
      </dgm:t>
    </dgm:pt>
    <dgm:pt modelId="{FE7B59CF-78A8-4BE4-9E4D-B446440C1E62}">
      <dgm:prSet phldrT="[Text]"/>
      <dgm:spPr/>
      <dgm:t>
        <a:bodyPr/>
        <a:lstStyle/>
        <a:p>
          <a:r>
            <a:rPr lang="en-CA" dirty="0"/>
            <a:t>TC API</a:t>
          </a:r>
        </a:p>
      </dgm:t>
    </dgm:pt>
    <dgm:pt modelId="{72486441-2580-460D-AF13-158BA32E2DC5}" type="parTrans" cxnId="{5F103252-E2AF-4C38-BC86-1161876CC270}">
      <dgm:prSet/>
      <dgm:spPr/>
      <dgm:t>
        <a:bodyPr/>
        <a:lstStyle/>
        <a:p>
          <a:endParaRPr lang="en-CA"/>
        </a:p>
      </dgm:t>
    </dgm:pt>
    <dgm:pt modelId="{D57662A9-4714-4831-9D7E-34BC2C7957C3}" type="sibTrans" cxnId="{5F103252-E2AF-4C38-BC86-1161876CC270}">
      <dgm:prSet/>
      <dgm:spPr/>
      <dgm:t>
        <a:bodyPr/>
        <a:lstStyle/>
        <a:p>
          <a:endParaRPr lang="en-CA"/>
        </a:p>
      </dgm:t>
    </dgm:pt>
    <dgm:pt modelId="{C4CDA803-1088-4A5D-A909-3B5D99DB54FA}">
      <dgm:prSet phldrT="[Text]" custT="1"/>
      <dgm:spPr/>
      <dgm:t>
        <a:bodyPr/>
        <a:lstStyle/>
        <a:p>
          <a:r>
            <a:rPr lang="en-CA" sz="2400" dirty="0"/>
            <a:t>TechCrunch News API</a:t>
          </a:r>
        </a:p>
      </dgm:t>
    </dgm:pt>
    <dgm:pt modelId="{E8AA306B-C9D6-4229-A857-E324EB2B6213}" type="parTrans" cxnId="{D77CE9D5-BFA6-4545-B40E-888CBE4C7DA7}">
      <dgm:prSet/>
      <dgm:spPr/>
      <dgm:t>
        <a:bodyPr/>
        <a:lstStyle/>
        <a:p>
          <a:endParaRPr lang="en-CA"/>
        </a:p>
      </dgm:t>
    </dgm:pt>
    <dgm:pt modelId="{DC885954-E0A5-4630-A349-97CB02036EEE}" type="sibTrans" cxnId="{D77CE9D5-BFA6-4545-B40E-888CBE4C7DA7}">
      <dgm:prSet/>
      <dgm:spPr/>
      <dgm:t>
        <a:bodyPr/>
        <a:lstStyle/>
        <a:p>
          <a:endParaRPr lang="en-CA"/>
        </a:p>
      </dgm:t>
    </dgm:pt>
    <dgm:pt modelId="{878619CD-B42A-41E4-AB09-98EE7965F787}">
      <dgm:prSet phldrT="[Text]"/>
      <dgm:spPr/>
      <dgm:t>
        <a:bodyPr/>
        <a:lstStyle/>
        <a:p>
          <a:r>
            <a:rPr lang="en-CA" dirty="0"/>
            <a:t>Scrapping</a:t>
          </a:r>
        </a:p>
      </dgm:t>
    </dgm:pt>
    <dgm:pt modelId="{E2B3B551-040B-46C7-9236-5994E8FC9381}" type="parTrans" cxnId="{0B29CC4B-EB8C-476B-AEE1-8DAE7F874947}">
      <dgm:prSet/>
      <dgm:spPr/>
      <dgm:t>
        <a:bodyPr/>
        <a:lstStyle/>
        <a:p>
          <a:endParaRPr lang="en-CA"/>
        </a:p>
      </dgm:t>
    </dgm:pt>
    <dgm:pt modelId="{88DAD936-5B9B-4D6E-B92A-BF67EB5B13B9}" type="sibTrans" cxnId="{0B29CC4B-EB8C-476B-AEE1-8DAE7F874947}">
      <dgm:prSet/>
      <dgm:spPr/>
      <dgm:t>
        <a:bodyPr/>
        <a:lstStyle/>
        <a:p>
          <a:endParaRPr lang="en-CA"/>
        </a:p>
      </dgm:t>
    </dgm:pt>
    <dgm:pt modelId="{7FE163F8-536D-47C1-B1CC-9E5039B48796}">
      <dgm:prSet phldrT="[Text]" custT="1"/>
      <dgm:spPr/>
      <dgm:t>
        <a:bodyPr/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Selenium with </a:t>
          </a:r>
          <a:r>
            <a:rPr lang="en-CA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Chromedriver</a:t>
          </a:r>
          <a:endParaRPr lang="en-CA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Georgia"/>
            <a:ea typeface="+mn-ea"/>
            <a:cs typeface="+mn-cs"/>
          </a:endParaRPr>
        </a:p>
      </dgm:t>
    </dgm:pt>
    <dgm:pt modelId="{5036773C-51BE-4F1E-A871-EE998E3EE1D4}" type="parTrans" cxnId="{6C0BC157-D7E6-4BD1-B8E5-A53194C4F80D}">
      <dgm:prSet/>
      <dgm:spPr/>
      <dgm:t>
        <a:bodyPr/>
        <a:lstStyle/>
        <a:p>
          <a:endParaRPr lang="en-CA"/>
        </a:p>
      </dgm:t>
    </dgm:pt>
    <dgm:pt modelId="{831DC903-EB45-4850-B5A9-FB373778CF56}" type="sibTrans" cxnId="{6C0BC157-D7E6-4BD1-B8E5-A53194C4F80D}">
      <dgm:prSet/>
      <dgm:spPr/>
      <dgm:t>
        <a:bodyPr/>
        <a:lstStyle/>
        <a:p>
          <a:endParaRPr lang="en-CA"/>
        </a:p>
      </dgm:t>
    </dgm:pt>
    <dgm:pt modelId="{4D13077F-5FDE-4F9F-A8D1-55F85A12751F}">
      <dgm:prSet phldrT="[Text]"/>
      <dgm:spPr/>
      <dgm:t>
        <a:bodyPr/>
        <a:lstStyle/>
        <a:p>
          <a:r>
            <a:rPr lang="en-CA" dirty="0"/>
            <a:t>Tag Processing</a:t>
          </a:r>
        </a:p>
      </dgm:t>
    </dgm:pt>
    <dgm:pt modelId="{A2ADEABD-3F20-4239-A4E9-73D0D4925703}" type="parTrans" cxnId="{C9A08376-03B1-4022-A4A9-93133324EC11}">
      <dgm:prSet/>
      <dgm:spPr/>
      <dgm:t>
        <a:bodyPr/>
        <a:lstStyle/>
        <a:p>
          <a:endParaRPr lang="en-CA"/>
        </a:p>
      </dgm:t>
    </dgm:pt>
    <dgm:pt modelId="{C14B41FE-1941-4EC1-B913-8C679A80960B}" type="sibTrans" cxnId="{C9A08376-03B1-4022-A4A9-93133324EC11}">
      <dgm:prSet/>
      <dgm:spPr/>
      <dgm:t>
        <a:bodyPr/>
        <a:lstStyle/>
        <a:p>
          <a:endParaRPr lang="en-CA"/>
        </a:p>
      </dgm:t>
    </dgm:pt>
    <dgm:pt modelId="{8181AC11-758A-4C0C-855E-0D0716AB76DB}">
      <dgm:prSet phldrT="[Text]" custT="1"/>
      <dgm:spPr/>
      <dgm:t>
        <a:bodyPr/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Selecting most frequent 7 Tags</a:t>
          </a:r>
        </a:p>
      </dgm:t>
    </dgm:pt>
    <dgm:pt modelId="{6C032234-34D9-4970-8EDC-B5C8B242F111}" type="parTrans" cxnId="{3CF8C0CB-DA61-49E0-874A-A11E184396A9}">
      <dgm:prSet/>
      <dgm:spPr/>
      <dgm:t>
        <a:bodyPr/>
        <a:lstStyle/>
        <a:p>
          <a:endParaRPr lang="en-CA"/>
        </a:p>
      </dgm:t>
    </dgm:pt>
    <dgm:pt modelId="{092978F9-21D9-4E56-A2F3-453954A499BB}" type="sibTrans" cxnId="{3CF8C0CB-DA61-49E0-874A-A11E184396A9}">
      <dgm:prSet/>
      <dgm:spPr/>
      <dgm:t>
        <a:bodyPr/>
        <a:lstStyle/>
        <a:p>
          <a:endParaRPr lang="en-CA"/>
        </a:p>
      </dgm:t>
    </dgm:pt>
    <dgm:pt modelId="{C25AD7B9-1A7B-4DB7-9B3C-10B2AFD414A9}" type="pres">
      <dgm:prSet presAssocID="{9E6F60B3-917F-4391-898C-0C6FAA51A376}" presName="linearFlow" presStyleCnt="0">
        <dgm:presLayoutVars>
          <dgm:dir/>
          <dgm:animLvl val="lvl"/>
          <dgm:resizeHandles val="exact"/>
        </dgm:presLayoutVars>
      </dgm:prSet>
      <dgm:spPr/>
    </dgm:pt>
    <dgm:pt modelId="{FF14E418-45BD-419D-883C-FBCC3D5C7898}" type="pres">
      <dgm:prSet presAssocID="{FE7B59CF-78A8-4BE4-9E4D-B446440C1E62}" presName="composite" presStyleCnt="0"/>
      <dgm:spPr/>
    </dgm:pt>
    <dgm:pt modelId="{7D9AA6FB-3FCE-4984-84C2-4B8E25915BB2}" type="pres">
      <dgm:prSet presAssocID="{FE7B59CF-78A8-4BE4-9E4D-B446440C1E62}" presName="parentText" presStyleLbl="alignNode1" presStyleIdx="0" presStyleCnt="3" custLinFactNeighborY="0">
        <dgm:presLayoutVars>
          <dgm:chMax val="1"/>
          <dgm:bulletEnabled val="1"/>
        </dgm:presLayoutVars>
      </dgm:prSet>
      <dgm:spPr/>
    </dgm:pt>
    <dgm:pt modelId="{4CEE4B4A-4988-422B-A103-180C9975ACAE}" type="pres">
      <dgm:prSet presAssocID="{FE7B59CF-78A8-4BE4-9E4D-B446440C1E62}" presName="descendantText" presStyleLbl="alignAcc1" presStyleIdx="0" presStyleCnt="3">
        <dgm:presLayoutVars>
          <dgm:bulletEnabled val="1"/>
        </dgm:presLayoutVars>
      </dgm:prSet>
      <dgm:spPr/>
    </dgm:pt>
    <dgm:pt modelId="{DA195BCC-02CF-464F-92E7-DD1EF0ED9716}" type="pres">
      <dgm:prSet presAssocID="{D57662A9-4714-4831-9D7E-34BC2C7957C3}" presName="sp" presStyleCnt="0"/>
      <dgm:spPr/>
    </dgm:pt>
    <dgm:pt modelId="{773C6A3C-B68E-4317-B8E0-CBE05A30C5C0}" type="pres">
      <dgm:prSet presAssocID="{878619CD-B42A-41E4-AB09-98EE7965F787}" presName="composite" presStyleCnt="0"/>
      <dgm:spPr/>
    </dgm:pt>
    <dgm:pt modelId="{310EB8F8-AABC-4731-94F1-DA367158344C}" type="pres">
      <dgm:prSet presAssocID="{878619CD-B42A-41E4-AB09-98EE7965F78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672EF70-68EB-460A-8E74-FF8E92CFF3C9}" type="pres">
      <dgm:prSet presAssocID="{878619CD-B42A-41E4-AB09-98EE7965F787}" presName="descendantText" presStyleLbl="alignAcc1" presStyleIdx="1" presStyleCnt="3">
        <dgm:presLayoutVars>
          <dgm:bulletEnabled val="1"/>
        </dgm:presLayoutVars>
      </dgm:prSet>
      <dgm:spPr/>
    </dgm:pt>
    <dgm:pt modelId="{12C9C8B0-FBB7-4904-BF9F-8D348CCE3A05}" type="pres">
      <dgm:prSet presAssocID="{88DAD936-5B9B-4D6E-B92A-BF67EB5B13B9}" presName="sp" presStyleCnt="0"/>
      <dgm:spPr/>
    </dgm:pt>
    <dgm:pt modelId="{13736818-0300-4844-87F8-D55BB761F405}" type="pres">
      <dgm:prSet presAssocID="{4D13077F-5FDE-4F9F-A8D1-55F85A12751F}" presName="composite" presStyleCnt="0"/>
      <dgm:spPr/>
    </dgm:pt>
    <dgm:pt modelId="{514CE53D-28C1-46C7-9587-96239FB06195}" type="pres">
      <dgm:prSet presAssocID="{4D13077F-5FDE-4F9F-A8D1-55F85A12751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DA3E519-F4FF-4CA3-A4C2-011931131E42}" type="pres">
      <dgm:prSet presAssocID="{4D13077F-5FDE-4F9F-A8D1-55F85A12751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83A111-221A-4F33-A082-C0EF76A8F85C}" type="presOf" srcId="{9E6F60B3-917F-4391-898C-0C6FAA51A376}" destId="{C25AD7B9-1A7B-4DB7-9B3C-10B2AFD414A9}" srcOrd="0" destOrd="0" presId="urn:microsoft.com/office/officeart/2005/8/layout/chevron2"/>
    <dgm:cxn modelId="{C6E71316-AB18-4EC2-A75C-41AC0E0CD0E8}" type="presOf" srcId="{4D13077F-5FDE-4F9F-A8D1-55F85A12751F}" destId="{514CE53D-28C1-46C7-9587-96239FB06195}" srcOrd="0" destOrd="0" presId="urn:microsoft.com/office/officeart/2005/8/layout/chevron2"/>
    <dgm:cxn modelId="{0B29CC4B-EB8C-476B-AEE1-8DAE7F874947}" srcId="{9E6F60B3-917F-4391-898C-0C6FAA51A376}" destId="{878619CD-B42A-41E4-AB09-98EE7965F787}" srcOrd="1" destOrd="0" parTransId="{E2B3B551-040B-46C7-9236-5994E8FC9381}" sibTransId="{88DAD936-5B9B-4D6E-B92A-BF67EB5B13B9}"/>
    <dgm:cxn modelId="{AD64426C-9294-4195-8991-2452783A81E1}" type="presOf" srcId="{C4CDA803-1088-4A5D-A909-3B5D99DB54FA}" destId="{4CEE4B4A-4988-422B-A103-180C9975ACAE}" srcOrd="0" destOrd="0" presId="urn:microsoft.com/office/officeart/2005/8/layout/chevron2"/>
    <dgm:cxn modelId="{5F103252-E2AF-4C38-BC86-1161876CC270}" srcId="{9E6F60B3-917F-4391-898C-0C6FAA51A376}" destId="{FE7B59CF-78A8-4BE4-9E4D-B446440C1E62}" srcOrd="0" destOrd="0" parTransId="{72486441-2580-460D-AF13-158BA32E2DC5}" sibTransId="{D57662A9-4714-4831-9D7E-34BC2C7957C3}"/>
    <dgm:cxn modelId="{C9A08376-03B1-4022-A4A9-93133324EC11}" srcId="{9E6F60B3-917F-4391-898C-0C6FAA51A376}" destId="{4D13077F-5FDE-4F9F-A8D1-55F85A12751F}" srcOrd="2" destOrd="0" parTransId="{A2ADEABD-3F20-4239-A4E9-73D0D4925703}" sibTransId="{C14B41FE-1941-4EC1-B913-8C679A80960B}"/>
    <dgm:cxn modelId="{6C0BC157-D7E6-4BD1-B8E5-A53194C4F80D}" srcId="{878619CD-B42A-41E4-AB09-98EE7965F787}" destId="{7FE163F8-536D-47C1-B1CC-9E5039B48796}" srcOrd="0" destOrd="0" parTransId="{5036773C-51BE-4F1E-A871-EE998E3EE1D4}" sibTransId="{831DC903-EB45-4850-B5A9-FB373778CF56}"/>
    <dgm:cxn modelId="{CCE80659-3B64-414C-9483-EB65122DDC00}" type="presOf" srcId="{7FE163F8-536D-47C1-B1CC-9E5039B48796}" destId="{2672EF70-68EB-460A-8E74-FF8E92CFF3C9}" srcOrd="0" destOrd="0" presId="urn:microsoft.com/office/officeart/2005/8/layout/chevron2"/>
    <dgm:cxn modelId="{E630F290-179D-4E06-B524-91B53DE606A8}" type="presOf" srcId="{8181AC11-758A-4C0C-855E-0D0716AB76DB}" destId="{8DA3E519-F4FF-4CA3-A4C2-011931131E42}" srcOrd="0" destOrd="0" presId="urn:microsoft.com/office/officeart/2005/8/layout/chevron2"/>
    <dgm:cxn modelId="{73DEE69A-567C-4056-8049-553F7C36B85E}" type="presOf" srcId="{878619CD-B42A-41E4-AB09-98EE7965F787}" destId="{310EB8F8-AABC-4731-94F1-DA367158344C}" srcOrd="0" destOrd="0" presId="urn:microsoft.com/office/officeart/2005/8/layout/chevron2"/>
    <dgm:cxn modelId="{3CF8C0CB-DA61-49E0-874A-A11E184396A9}" srcId="{4D13077F-5FDE-4F9F-A8D1-55F85A12751F}" destId="{8181AC11-758A-4C0C-855E-0D0716AB76DB}" srcOrd="0" destOrd="0" parTransId="{6C032234-34D9-4970-8EDC-B5C8B242F111}" sibTransId="{092978F9-21D9-4E56-A2F3-453954A499BB}"/>
    <dgm:cxn modelId="{D77CE9D5-BFA6-4545-B40E-888CBE4C7DA7}" srcId="{FE7B59CF-78A8-4BE4-9E4D-B446440C1E62}" destId="{C4CDA803-1088-4A5D-A909-3B5D99DB54FA}" srcOrd="0" destOrd="0" parTransId="{E8AA306B-C9D6-4229-A857-E324EB2B6213}" sibTransId="{DC885954-E0A5-4630-A349-97CB02036EEE}"/>
    <dgm:cxn modelId="{223D94E1-2617-46EA-ACCD-EAB83C45A1D7}" type="presOf" srcId="{FE7B59CF-78A8-4BE4-9E4D-B446440C1E62}" destId="{7D9AA6FB-3FCE-4984-84C2-4B8E25915BB2}" srcOrd="0" destOrd="0" presId="urn:microsoft.com/office/officeart/2005/8/layout/chevron2"/>
    <dgm:cxn modelId="{E49776C8-124D-43D6-B996-0D1F29338850}" type="presParOf" srcId="{C25AD7B9-1A7B-4DB7-9B3C-10B2AFD414A9}" destId="{FF14E418-45BD-419D-883C-FBCC3D5C7898}" srcOrd="0" destOrd="0" presId="urn:microsoft.com/office/officeart/2005/8/layout/chevron2"/>
    <dgm:cxn modelId="{46D7F0FB-E70A-47D3-AE80-0532ECBCF668}" type="presParOf" srcId="{FF14E418-45BD-419D-883C-FBCC3D5C7898}" destId="{7D9AA6FB-3FCE-4984-84C2-4B8E25915BB2}" srcOrd="0" destOrd="0" presId="urn:microsoft.com/office/officeart/2005/8/layout/chevron2"/>
    <dgm:cxn modelId="{1CE06DD7-8766-4337-8146-C3490A967320}" type="presParOf" srcId="{FF14E418-45BD-419D-883C-FBCC3D5C7898}" destId="{4CEE4B4A-4988-422B-A103-180C9975ACAE}" srcOrd="1" destOrd="0" presId="urn:microsoft.com/office/officeart/2005/8/layout/chevron2"/>
    <dgm:cxn modelId="{EE43CE29-7744-4FA4-886E-92BCA27E5C6C}" type="presParOf" srcId="{C25AD7B9-1A7B-4DB7-9B3C-10B2AFD414A9}" destId="{DA195BCC-02CF-464F-92E7-DD1EF0ED9716}" srcOrd="1" destOrd="0" presId="urn:microsoft.com/office/officeart/2005/8/layout/chevron2"/>
    <dgm:cxn modelId="{6B299429-85D2-4651-84A6-F4B55C05E08A}" type="presParOf" srcId="{C25AD7B9-1A7B-4DB7-9B3C-10B2AFD414A9}" destId="{773C6A3C-B68E-4317-B8E0-CBE05A30C5C0}" srcOrd="2" destOrd="0" presId="urn:microsoft.com/office/officeart/2005/8/layout/chevron2"/>
    <dgm:cxn modelId="{427C6C89-E06F-49D3-A412-F4B40258ABF5}" type="presParOf" srcId="{773C6A3C-B68E-4317-B8E0-CBE05A30C5C0}" destId="{310EB8F8-AABC-4731-94F1-DA367158344C}" srcOrd="0" destOrd="0" presId="urn:microsoft.com/office/officeart/2005/8/layout/chevron2"/>
    <dgm:cxn modelId="{74F8522C-11BE-495B-BE51-2CCE130D804C}" type="presParOf" srcId="{773C6A3C-B68E-4317-B8E0-CBE05A30C5C0}" destId="{2672EF70-68EB-460A-8E74-FF8E92CFF3C9}" srcOrd="1" destOrd="0" presId="urn:microsoft.com/office/officeart/2005/8/layout/chevron2"/>
    <dgm:cxn modelId="{DA81871A-71A9-487A-9F87-D4D14E9FE986}" type="presParOf" srcId="{C25AD7B9-1A7B-4DB7-9B3C-10B2AFD414A9}" destId="{12C9C8B0-FBB7-4904-BF9F-8D348CCE3A05}" srcOrd="3" destOrd="0" presId="urn:microsoft.com/office/officeart/2005/8/layout/chevron2"/>
    <dgm:cxn modelId="{FD342B62-3472-4E75-81A8-D7B075CCF96A}" type="presParOf" srcId="{C25AD7B9-1A7B-4DB7-9B3C-10B2AFD414A9}" destId="{13736818-0300-4844-87F8-D55BB761F405}" srcOrd="4" destOrd="0" presId="urn:microsoft.com/office/officeart/2005/8/layout/chevron2"/>
    <dgm:cxn modelId="{DBD0A4DC-EC97-4ED1-B37E-A569E4246FE3}" type="presParOf" srcId="{13736818-0300-4844-87F8-D55BB761F405}" destId="{514CE53D-28C1-46C7-9587-96239FB06195}" srcOrd="0" destOrd="0" presId="urn:microsoft.com/office/officeart/2005/8/layout/chevron2"/>
    <dgm:cxn modelId="{6D8A7399-3DFA-440D-A57A-4488B37CDEE6}" type="presParOf" srcId="{13736818-0300-4844-87F8-D55BB761F405}" destId="{8DA3E519-F4FF-4CA3-A4C2-011931131E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AF47F-AE3D-454C-B11E-5E8781B4EFA2}">
      <dsp:nvSpPr>
        <dsp:cNvPr id="0" name=""/>
        <dsp:cNvSpPr/>
      </dsp:nvSpPr>
      <dsp:spPr>
        <a:xfrm>
          <a:off x="4" y="0"/>
          <a:ext cx="8754167" cy="5416376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0D359-E8D2-448E-8812-4BA2E58AFC21}">
      <dsp:nvSpPr>
        <dsp:cNvPr id="0" name=""/>
        <dsp:cNvSpPr/>
      </dsp:nvSpPr>
      <dsp:spPr>
        <a:xfrm>
          <a:off x="0" y="1458099"/>
          <a:ext cx="2060008" cy="23604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Data Extraction</a:t>
          </a:r>
        </a:p>
      </dsp:txBody>
      <dsp:txXfrm>
        <a:off x="100561" y="1558660"/>
        <a:ext cx="1858886" cy="2159356"/>
      </dsp:txXfrm>
    </dsp:sp>
    <dsp:sp modelId="{F63487C8-D97A-4118-B5A3-D5C68A68E339}">
      <dsp:nvSpPr>
        <dsp:cNvPr id="0" name=""/>
        <dsp:cNvSpPr/>
      </dsp:nvSpPr>
      <dsp:spPr>
        <a:xfrm>
          <a:off x="2272837" y="1440160"/>
          <a:ext cx="2060008" cy="23604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Data cleaning &amp; Preprocessing</a:t>
          </a:r>
        </a:p>
      </dsp:txBody>
      <dsp:txXfrm>
        <a:off x="2373398" y="1540721"/>
        <a:ext cx="1858886" cy="2159356"/>
      </dsp:txXfrm>
    </dsp:sp>
    <dsp:sp modelId="{B4CF603A-C44F-4239-B79E-4FEC8749D5FA}">
      <dsp:nvSpPr>
        <dsp:cNvPr id="0" name=""/>
        <dsp:cNvSpPr/>
      </dsp:nvSpPr>
      <dsp:spPr>
        <a:xfrm>
          <a:off x="4517542" y="1440160"/>
          <a:ext cx="2060008" cy="23604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Modelling</a:t>
          </a:r>
        </a:p>
      </dsp:txBody>
      <dsp:txXfrm>
        <a:off x="4618103" y="1540721"/>
        <a:ext cx="1858886" cy="2159356"/>
      </dsp:txXfrm>
    </dsp:sp>
    <dsp:sp modelId="{240DC74F-3CBD-4E78-9303-5C238B088E7C}">
      <dsp:nvSpPr>
        <dsp:cNvPr id="0" name=""/>
        <dsp:cNvSpPr/>
      </dsp:nvSpPr>
      <dsp:spPr>
        <a:xfrm>
          <a:off x="6694163" y="1455954"/>
          <a:ext cx="2060008" cy="23604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Model Deployment</a:t>
          </a:r>
        </a:p>
      </dsp:txBody>
      <dsp:txXfrm>
        <a:off x="6794724" y="1556515"/>
        <a:ext cx="1858886" cy="2159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116EC-CBCE-46A0-8F79-FE6CD1182A04}">
      <dsp:nvSpPr>
        <dsp:cNvPr id="0" name=""/>
        <dsp:cNvSpPr/>
      </dsp:nvSpPr>
      <dsp:spPr>
        <a:xfrm flipH="1">
          <a:off x="716444" y="2690052"/>
          <a:ext cx="4036085" cy="1718207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839F3-15F0-4CB4-A1AD-432A1C8F120A}">
      <dsp:nvSpPr>
        <dsp:cNvPr id="0" name=""/>
        <dsp:cNvSpPr/>
      </dsp:nvSpPr>
      <dsp:spPr>
        <a:xfrm>
          <a:off x="2398987" y="2106359"/>
          <a:ext cx="625352" cy="613645"/>
        </a:xfrm>
        <a:prstGeom prst="down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113A857E-B65F-41F6-A669-1A871910C821}">
      <dsp:nvSpPr>
        <dsp:cNvPr id="0" name=""/>
        <dsp:cNvSpPr/>
      </dsp:nvSpPr>
      <dsp:spPr>
        <a:xfrm>
          <a:off x="1959132" y="4842047"/>
          <a:ext cx="4602342" cy="1150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 dirty="0"/>
            <a:t> </a:t>
          </a:r>
        </a:p>
      </dsp:txBody>
      <dsp:txXfrm>
        <a:off x="1959132" y="4842047"/>
        <a:ext cx="4602342" cy="1150585"/>
      </dsp:txXfrm>
    </dsp:sp>
    <dsp:sp modelId="{C6DFEC93-B1BB-462E-AADE-C49838F8E8D1}">
      <dsp:nvSpPr>
        <dsp:cNvPr id="0" name=""/>
        <dsp:cNvSpPr/>
      </dsp:nvSpPr>
      <dsp:spPr>
        <a:xfrm>
          <a:off x="1432494" y="2752072"/>
          <a:ext cx="1164173" cy="110803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API</a:t>
          </a:r>
        </a:p>
      </dsp:txBody>
      <dsp:txXfrm>
        <a:off x="1602983" y="2914339"/>
        <a:ext cx="823195" cy="783497"/>
      </dsp:txXfrm>
    </dsp:sp>
    <dsp:sp modelId="{0B31C9C5-CEAD-4F2F-9651-F51CE7B315D9}">
      <dsp:nvSpPr>
        <dsp:cNvPr id="0" name=""/>
        <dsp:cNvSpPr/>
      </dsp:nvSpPr>
      <dsp:spPr>
        <a:xfrm>
          <a:off x="2080569" y="3293589"/>
          <a:ext cx="1252953" cy="1222681"/>
        </a:xfrm>
        <a:prstGeom prst="ellipse">
          <a:avLst/>
        </a:prstGeom>
        <a:gradFill rotWithShape="0">
          <a:gsLst>
            <a:gs pos="0">
              <a:schemeClr val="accent5">
                <a:hueOff val="12390302"/>
                <a:satOff val="100000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2390302"/>
                <a:satOff val="100000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2390302"/>
                <a:satOff val="100000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Scraping</a:t>
          </a:r>
        </a:p>
      </dsp:txBody>
      <dsp:txXfrm>
        <a:off x="2264060" y="3472646"/>
        <a:ext cx="885971" cy="864567"/>
      </dsp:txXfrm>
    </dsp:sp>
    <dsp:sp modelId="{35028E50-887C-4F6A-A29B-A521195501B0}">
      <dsp:nvSpPr>
        <dsp:cNvPr id="0" name=""/>
        <dsp:cNvSpPr/>
      </dsp:nvSpPr>
      <dsp:spPr>
        <a:xfrm>
          <a:off x="1243023" y="3119577"/>
          <a:ext cx="2789402" cy="208079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AA6FB-3FCE-4984-84C2-4B8E25915BB2}">
      <dsp:nvSpPr>
        <dsp:cNvPr id="0" name=""/>
        <dsp:cNvSpPr/>
      </dsp:nvSpPr>
      <dsp:spPr>
        <a:xfrm rot="5400000">
          <a:off x="-217553" y="218410"/>
          <a:ext cx="1450356" cy="101524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TC API</a:t>
          </a:r>
        </a:p>
      </dsp:txBody>
      <dsp:txXfrm rot="-5400000">
        <a:off x="1" y="508482"/>
        <a:ext cx="1015249" cy="435107"/>
      </dsp:txXfrm>
    </dsp:sp>
    <dsp:sp modelId="{4CEE4B4A-4988-422B-A103-180C9975ACAE}">
      <dsp:nvSpPr>
        <dsp:cNvPr id="0" name=""/>
        <dsp:cNvSpPr/>
      </dsp:nvSpPr>
      <dsp:spPr>
        <a:xfrm rot="5400000">
          <a:off x="4141135" y="-3125028"/>
          <a:ext cx="942731" cy="7194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 dirty="0"/>
            <a:t>TechCrunch News API</a:t>
          </a:r>
        </a:p>
      </dsp:txBody>
      <dsp:txXfrm rot="-5400000">
        <a:off x="1015249" y="46878"/>
        <a:ext cx="7148483" cy="850691"/>
      </dsp:txXfrm>
    </dsp:sp>
    <dsp:sp modelId="{310EB8F8-AABC-4731-94F1-DA367158344C}">
      <dsp:nvSpPr>
        <dsp:cNvPr id="0" name=""/>
        <dsp:cNvSpPr/>
      </dsp:nvSpPr>
      <dsp:spPr>
        <a:xfrm rot="5400000">
          <a:off x="-217553" y="1472595"/>
          <a:ext cx="1450356" cy="101524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Scrapping</a:t>
          </a:r>
        </a:p>
      </dsp:txBody>
      <dsp:txXfrm rot="-5400000">
        <a:off x="1" y="1762667"/>
        <a:ext cx="1015249" cy="435107"/>
      </dsp:txXfrm>
    </dsp:sp>
    <dsp:sp modelId="{2672EF70-68EB-460A-8E74-FF8E92CFF3C9}">
      <dsp:nvSpPr>
        <dsp:cNvPr id="0" name=""/>
        <dsp:cNvSpPr/>
      </dsp:nvSpPr>
      <dsp:spPr>
        <a:xfrm rot="5400000">
          <a:off x="4141135" y="-1870844"/>
          <a:ext cx="942731" cy="7194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Selenium with </a:t>
          </a:r>
          <a:r>
            <a:rPr lang="en-CA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Chromedriver</a:t>
          </a:r>
          <a:endParaRPr lang="en-CA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Georgia"/>
            <a:ea typeface="+mn-ea"/>
            <a:cs typeface="+mn-cs"/>
          </a:endParaRPr>
        </a:p>
      </dsp:txBody>
      <dsp:txXfrm rot="-5400000">
        <a:off x="1015249" y="1301062"/>
        <a:ext cx="7148483" cy="850691"/>
      </dsp:txXfrm>
    </dsp:sp>
    <dsp:sp modelId="{514CE53D-28C1-46C7-9587-96239FB06195}">
      <dsp:nvSpPr>
        <dsp:cNvPr id="0" name=""/>
        <dsp:cNvSpPr/>
      </dsp:nvSpPr>
      <dsp:spPr>
        <a:xfrm rot="5400000">
          <a:off x="-217553" y="2726779"/>
          <a:ext cx="1450356" cy="101524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Tag Processing</a:t>
          </a:r>
        </a:p>
      </dsp:txBody>
      <dsp:txXfrm rot="-5400000">
        <a:off x="1" y="3016851"/>
        <a:ext cx="1015249" cy="435107"/>
      </dsp:txXfrm>
    </dsp:sp>
    <dsp:sp modelId="{8DA3E519-F4FF-4CA3-A4C2-011931131E42}">
      <dsp:nvSpPr>
        <dsp:cNvPr id="0" name=""/>
        <dsp:cNvSpPr/>
      </dsp:nvSpPr>
      <dsp:spPr>
        <a:xfrm rot="5400000">
          <a:off x="4141135" y="-616659"/>
          <a:ext cx="942731" cy="7194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Selecting most frequent 7 Tags</a:t>
          </a:r>
        </a:p>
      </dsp:txBody>
      <dsp:txXfrm rot="-5400000">
        <a:off x="1015249" y="2555247"/>
        <a:ext cx="7148483" cy="850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A0CCC-1CA4-4801-8099-54AB4DB168E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9C4C1-271F-477E-95BD-EFE516F6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11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9C4C1-271F-477E-95BD-EFE516F659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5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9C4C1-271F-477E-95BD-EFE516F659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11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9C4C1-271F-477E-95BD-EFE516F659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9C4C1-271F-477E-95BD-EFE516F659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5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55" y="5670949"/>
            <a:ext cx="2831372" cy="724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7" y="1028943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5" y="4266824"/>
            <a:ext cx="5112661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6" y="2642329"/>
            <a:ext cx="1155958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/>
            </a:lvl1pPr>
          </a:lstStyle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9958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1396192"/>
            <a:ext cx="4214718" cy="670270"/>
          </a:xfr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912" y="2184402"/>
            <a:ext cx="4214718" cy="3846945"/>
          </a:xfrm>
        </p:spPr>
        <p:txBody>
          <a:bodyPr>
            <a:normAutofit/>
          </a:bodyPr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7115" y="1396192"/>
            <a:ext cx="4195094" cy="67027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7115" y="2184402"/>
            <a:ext cx="4195094" cy="3846945"/>
          </a:xfrm>
        </p:spPr>
        <p:txBody>
          <a:bodyPr>
            <a:normAutofit/>
          </a:bodyPr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94914" y="434111"/>
            <a:ext cx="8677297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0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3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3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7555" y="1237675"/>
            <a:ext cx="3248891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15710" y="6335312"/>
            <a:ext cx="885836" cy="250337"/>
          </a:xfrm>
        </p:spPr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47556" y="22444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47556" y="466898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5300" y="2420360"/>
            <a:ext cx="81534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947556" y="4784728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69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62714" y="495661"/>
            <a:ext cx="4080486" cy="575736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773" y="1237675"/>
            <a:ext cx="3248891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19711" y="6335312"/>
            <a:ext cx="885836" cy="250337"/>
          </a:xfrm>
        </p:spPr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3" y="6335312"/>
            <a:ext cx="2915434" cy="25033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59727" y="6335312"/>
            <a:ext cx="975205" cy="250337"/>
          </a:xfrm>
        </p:spPr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08708" y="2409026"/>
            <a:ext cx="3713021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40773" y="4784728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40774" y="22444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0774" y="466898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8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3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5" y="2382984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2"/>
            <a:ext cx="885836" cy="250337"/>
          </a:xfrm>
        </p:spPr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3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5" y="2382984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2"/>
            <a:ext cx="885836" cy="250337"/>
          </a:xfrm>
        </p:spPr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0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3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5" y="2382984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2"/>
            <a:ext cx="885836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7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title="University of Waterlo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65" y="546789"/>
            <a:ext cx="6400271" cy="4157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2920" y="4581239"/>
            <a:ext cx="8158163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cap="all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2" name="Rectangle 11"/>
            <p:cNvSpPr/>
            <p:nvPr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6538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4" y="397164"/>
            <a:ext cx="4573407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595747"/>
            <a:ext cx="4114682" cy="1907312"/>
          </a:xfrm>
        </p:spPr>
        <p:txBody>
          <a:bodyPr lIns="0" anchor="b">
            <a:noAutofit/>
          </a:bodyPr>
          <a:lstStyle>
            <a:lvl1pPr algn="l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4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6" y="2642329"/>
            <a:ext cx="1152144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55" y="5670949"/>
            <a:ext cx="2831372" cy="724754"/>
          </a:xfrm>
          <a:prstGeom prst="rect">
            <a:avLst/>
          </a:prstGeom>
        </p:spPr>
      </p:pic>
      <p:sp>
        <p:nvSpPr>
          <p:cNvPr id="1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/>
            </a:lvl1pPr>
          </a:lstStyle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2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_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title="University of Waterlo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3985" r="13985" b="13985"/>
          <a:stretch/>
        </p:blipFill>
        <p:spPr bwMode="gray">
          <a:xfrm>
            <a:off x="2257998" y="1122373"/>
            <a:ext cx="4628005" cy="3005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2" name="Rectangle 11"/>
            <p:cNvSpPr/>
            <p:nvPr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92920" y="4581239"/>
            <a:ext cx="8158163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cap="all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</p:spTree>
    <p:extLst>
      <p:ext uri="{BB962C8B-B14F-4D97-AF65-F5344CB8AC3E}">
        <p14:creationId xmlns:p14="http://schemas.microsoft.com/office/powerpoint/2010/main" val="25031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01" y="5670949"/>
            <a:ext cx="2123529" cy="724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1028941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4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2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887187" cy="377962"/>
          </a:xfrm>
          <a:solidFill>
            <a:schemeClr val="accent1"/>
          </a:solidFill>
        </p:spPr>
        <p:txBody>
          <a:bodyPr/>
          <a:lstStyle>
            <a:lvl1pPr>
              <a:defRPr sz="825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6377232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6377232"/>
            <a:ext cx="415425" cy="250337"/>
          </a:xfrm>
        </p:spPr>
        <p:txBody>
          <a:bodyPr/>
          <a:lstStyle>
            <a:lvl1pPr algn="ctr">
              <a:defRPr/>
            </a:lvl1pPr>
          </a:lstStyle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14659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3" y="397164"/>
            <a:ext cx="4573407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1028941"/>
            <a:ext cx="4114682" cy="1474115"/>
          </a:xfrm>
        </p:spPr>
        <p:txBody>
          <a:bodyPr lIns="0" anchor="b">
            <a:noAutofit/>
          </a:bodyPr>
          <a:lstStyle>
            <a:lvl1pPr algn="l">
              <a:defRPr sz="4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2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887187" cy="377962"/>
          </a:xfrm>
          <a:solidFill>
            <a:schemeClr val="accent1"/>
          </a:solidFill>
        </p:spPr>
        <p:txBody>
          <a:bodyPr/>
          <a:lstStyle>
            <a:lvl1pPr>
              <a:defRPr sz="825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6377232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6377232"/>
            <a:ext cx="415425" cy="250337"/>
          </a:xfrm>
        </p:spPr>
        <p:txBody>
          <a:bodyPr/>
          <a:lstStyle>
            <a:lvl1pPr algn="ctr">
              <a:defRPr/>
            </a:lvl1pPr>
          </a:lstStyle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01" y="5670949"/>
            <a:ext cx="2123529" cy="724754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44655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5701" y="5680660"/>
            <a:ext cx="2078063" cy="71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1028941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40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2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887187" cy="377962"/>
          </a:xfrm>
          <a:solidFill>
            <a:schemeClr val="accent1"/>
          </a:solidFill>
        </p:spPr>
        <p:txBody>
          <a:bodyPr/>
          <a:lstStyle>
            <a:lvl1pPr>
              <a:defRPr sz="825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6377232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6377232"/>
            <a:ext cx="415425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5" name="Rectangle 4"/>
            <p:cNvSpPr/>
            <p:nvPr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43236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3" y="397164"/>
            <a:ext cx="4573407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1028941"/>
            <a:ext cx="4114682" cy="1474115"/>
          </a:xfrm>
        </p:spPr>
        <p:txBody>
          <a:bodyPr lIns="0" anchor="b">
            <a:noAutofit/>
          </a:bodyPr>
          <a:lstStyle>
            <a:lvl1pPr algn="l">
              <a:defRPr sz="40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2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887187" cy="377962"/>
          </a:xfrm>
          <a:solidFill>
            <a:schemeClr val="accent1"/>
          </a:solidFill>
        </p:spPr>
        <p:txBody>
          <a:bodyPr/>
          <a:lstStyle>
            <a:lvl1pPr>
              <a:defRPr sz="825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6377232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6377232"/>
            <a:ext cx="415425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5701" y="5680660"/>
            <a:ext cx="2078063" cy="71763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20" name="Rectangle 19"/>
            <p:cNvSpPr/>
            <p:nvPr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3533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2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555773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681169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06565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913" y="434109"/>
            <a:ext cx="5284561" cy="895927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6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2" y="1709739"/>
            <a:ext cx="7049630" cy="2852737"/>
          </a:xfr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4589464"/>
            <a:ext cx="704963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91" y="1692454"/>
            <a:ext cx="3900101" cy="1331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391" y="3727927"/>
            <a:ext cx="6577965" cy="1212056"/>
          </a:xfrm>
        </p:spPr>
        <p:txBody>
          <a:bodyPr anchor="b">
            <a:noAutofit/>
          </a:bodyPr>
          <a:lstStyle>
            <a:lvl1pPr algn="l">
              <a:defRPr sz="30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20391" y="4947814"/>
            <a:ext cx="6577965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7" name="Rectangle 16"/>
            <p:cNvSpPr/>
            <p:nvPr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18217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3" y="434109"/>
            <a:ext cx="8677297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912" y="1413164"/>
            <a:ext cx="4190141" cy="4590472"/>
          </a:xfrm>
        </p:spPr>
        <p:txBody>
          <a:bodyPr/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244" y="1413164"/>
            <a:ext cx="4243965" cy="4590472"/>
          </a:xfrm>
        </p:spPr>
        <p:txBody>
          <a:bodyPr/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555" y="5680659"/>
            <a:ext cx="2770751" cy="71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7" y="1028943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4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1152144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5" name="Rectangle 4"/>
            <p:cNvSpPr/>
            <p:nvPr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9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1" y="1396192"/>
            <a:ext cx="4157035" cy="670270"/>
          </a:xfrm>
        </p:spPr>
        <p:txBody>
          <a:bodyPr anchor="b">
            <a:noAutofit/>
          </a:bodyPr>
          <a:lstStyle>
            <a:lvl1pPr marL="0" indent="0">
              <a:buNone/>
              <a:defRPr sz="2100" b="1" baseline="0"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911" y="2184401"/>
            <a:ext cx="4157035" cy="3846945"/>
          </a:xfrm>
        </p:spPr>
        <p:txBody>
          <a:bodyPr>
            <a:normAutofit/>
          </a:bodyPr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500"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350"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200"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7115" y="1396192"/>
            <a:ext cx="4195094" cy="670270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7115" y="2184401"/>
            <a:ext cx="4195094" cy="3846945"/>
          </a:xfrm>
        </p:spPr>
        <p:txBody>
          <a:bodyPr>
            <a:normAutofit/>
          </a:bodyPr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500"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350"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200"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94913" y="434109"/>
            <a:ext cx="8677297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1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7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0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7554" y="1237675"/>
            <a:ext cx="3248891" cy="910202"/>
          </a:xfrm>
        </p:spPr>
        <p:txBody>
          <a:bodyPr anchor="b">
            <a:normAutofit/>
          </a:bodyPr>
          <a:lstStyle>
            <a:lvl1pPr algn="ctr">
              <a:defRPr sz="21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15710" y="6335310"/>
            <a:ext cx="885836" cy="250337"/>
          </a:xfrm>
        </p:spPr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47555" y="22444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47555" y="466898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5300" y="2420360"/>
            <a:ext cx="81534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1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947555" y="4784726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80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62714" y="495661"/>
            <a:ext cx="4080486" cy="575736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772" y="1237675"/>
            <a:ext cx="3248891" cy="910202"/>
          </a:xfrm>
        </p:spPr>
        <p:txBody>
          <a:bodyPr anchor="b">
            <a:normAutofit/>
          </a:bodyPr>
          <a:lstStyle>
            <a:lvl1pPr algn="ctr">
              <a:defRPr sz="21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19710" y="6335310"/>
            <a:ext cx="885836" cy="250337"/>
          </a:xfrm>
        </p:spPr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6335310"/>
            <a:ext cx="2915434" cy="25033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59728" y="6335310"/>
            <a:ext cx="762000" cy="250337"/>
          </a:xfrm>
        </p:spPr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08707" y="2409026"/>
            <a:ext cx="3713021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65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40772" y="4784726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40773" y="22444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0773" y="466898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89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2382982"/>
            <a:ext cx="8677297" cy="1046019"/>
          </a:xfrm>
        </p:spPr>
        <p:txBody>
          <a:bodyPr anchor="b">
            <a:normAutofit/>
          </a:bodyPr>
          <a:lstStyle>
            <a:lvl1pPr algn="ctr">
              <a:defRPr sz="45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0"/>
            <a:ext cx="885836" cy="250337"/>
          </a:xfrm>
        </p:spPr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6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2382982"/>
            <a:ext cx="8677297" cy="1046019"/>
          </a:xfrm>
        </p:spPr>
        <p:txBody>
          <a:bodyPr anchor="b">
            <a:normAutofit/>
          </a:bodyPr>
          <a:lstStyle>
            <a:lvl1pPr algn="ctr">
              <a:defRPr sz="45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0"/>
            <a:ext cx="885836" cy="250337"/>
          </a:xfrm>
        </p:spPr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2382982"/>
            <a:ext cx="8677297" cy="1046019"/>
          </a:xfrm>
        </p:spPr>
        <p:txBody>
          <a:bodyPr anchor="b">
            <a:normAutofit/>
          </a:bodyPr>
          <a:lstStyle>
            <a:lvl1pPr algn="ctr"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0"/>
            <a:ext cx="885836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9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title="University of Waterlo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899" y="546789"/>
            <a:ext cx="4800203" cy="4157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2919" y="4581237"/>
            <a:ext cx="8158163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350" b="0" i="0" cap="all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8" name="Rectangle 7"/>
            <p:cNvSpPr/>
            <p:nvPr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815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4" y="397164"/>
            <a:ext cx="4573407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595747"/>
            <a:ext cx="4114682" cy="1907312"/>
          </a:xfrm>
        </p:spPr>
        <p:txBody>
          <a:bodyPr lIns="0" anchor="b">
            <a:noAutofit/>
          </a:bodyPr>
          <a:lstStyle>
            <a:lvl1pPr algn="l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4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1152144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20" name="Rectangle 19"/>
            <p:cNvSpPr/>
            <p:nvPr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555" y="5680659"/>
            <a:ext cx="2770751" cy="717639"/>
          </a:xfrm>
          <a:prstGeom prst="rect">
            <a:avLst/>
          </a:prstGeom>
        </p:spPr>
      </p:pic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4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_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"/>
          <a:stretch/>
        </p:blipFill>
        <p:spPr>
          <a:xfrm>
            <a:off x="0" y="384562"/>
            <a:ext cx="9144000" cy="6473439"/>
          </a:xfrm>
          <a:prstGeom prst="rect">
            <a:avLst/>
          </a:prstGeom>
        </p:spPr>
      </p:pic>
      <p:pic>
        <p:nvPicPr>
          <p:cNvPr id="11" name="Picture 10" title="University of Waterlo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3985" r="13985" b="13985"/>
          <a:stretch/>
        </p:blipFill>
        <p:spPr bwMode="gray">
          <a:xfrm>
            <a:off x="2831928" y="1122373"/>
            <a:ext cx="3471004" cy="3005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069" y="4682836"/>
            <a:ext cx="8043863" cy="1559782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350" b="0" i="0">
                <a:solidFill>
                  <a:schemeClr val="bg1">
                    <a:alpha val="81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 OPTION 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2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6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555773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681169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06565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914" y="434111"/>
            <a:ext cx="5284561" cy="895927"/>
          </a:xfrm>
        </p:spPr>
        <p:txBody>
          <a:bodyPr tIns="182880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3" y="1709741"/>
            <a:ext cx="7049630" cy="2852737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3" y="4589466"/>
            <a:ext cx="704963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92" y="1692454"/>
            <a:ext cx="5200134" cy="1331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392" y="3727927"/>
            <a:ext cx="6577965" cy="1212056"/>
          </a:xfrm>
        </p:spPr>
        <p:txBody>
          <a:bodyPr anchor="b">
            <a:noAutofit/>
          </a:bodyPr>
          <a:lstStyle>
            <a:lvl1pPr algn="l">
              <a:defRPr sz="40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20392" y="4947816"/>
            <a:ext cx="6577965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7" name="Rectangle 16"/>
            <p:cNvSpPr/>
            <p:nvPr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018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4" y="434111"/>
            <a:ext cx="8677297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913" y="1413164"/>
            <a:ext cx="4190141" cy="4590472"/>
          </a:xfrm>
        </p:spPr>
        <p:txBody>
          <a:bodyPr/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245" y="1413164"/>
            <a:ext cx="4243965" cy="4590472"/>
          </a:xfrm>
        </p:spPr>
        <p:txBody>
          <a:bodyPr/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27793" y="6147742"/>
            <a:ext cx="2060466" cy="5274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914" y="434111"/>
            <a:ext cx="8677297" cy="895927"/>
          </a:xfrm>
          <a:prstGeom prst="rect">
            <a:avLst/>
          </a:prstGeom>
        </p:spPr>
        <p:txBody>
          <a:bodyPr vert="horz" lIns="91440" tIns="9144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3" y="1413166"/>
            <a:ext cx="8677297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88564" y="6335312"/>
            <a:ext cx="100366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913" y="6335312"/>
            <a:ext cx="3919888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0999" y="6335312"/>
            <a:ext cx="877711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6" name="Rectangle 15"/>
            <p:cNvSpPr/>
            <p:nvPr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63969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3600" b="0" kern="1200" spc="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18" indent="-288918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42909" y="6147743"/>
            <a:ext cx="1545350" cy="5274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913" y="434109"/>
            <a:ext cx="8677297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1413164"/>
            <a:ext cx="8677297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3510" y="6335310"/>
            <a:ext cx="885836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35B51FA-B75C-4A49-A520-F2CE4A0261E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912" y="6335310"/>
            <a:ext cx="3919888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35310"/>
            <a:ext cx="762000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3D9949B-950C-49D4-AA4A-9F99FBDD0CBE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6" name="Rectangle 15"/>
            <p:cNvSpPr/>
            <p:nvPr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01108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b="0" kern="1200" spc="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694" indent="-216694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7.01759" TargetMode="External"/><Relationship Id="rId2" Type="http://schemas.openxmlformats.org/officeDocument/2006/relationships/hyperlink" Target="https://arxiv.org/abs/1607.04606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557" y="1484784"/>
            <a:ext cx="8696939" cy="101827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CA" sz="3200" dirty="0"/>
              <a:t>Generating Tags using Multi-Label text Classification for              Blogs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9872" y="3573016"/>
            <a:ext cx="5616624" cy="2808312"/>
          </a:xfrm>
        </p:spPr>
        <p:txBody>
          <a:bodyPr>
            <a:normAutofit/>
          </a:bodyPr>
          <a:lstStyle/>
          <a:p>
            <a:r>
              <a:rPr lang="en-CA" sz="2400" b="1" dirty="0" err="1">
                <a:solidFill>
                  <a:schemeClr val="tx1"/>
                </a:solidFill>
              </a:rPr>
              <a:t>Shreesha</a:t>
            </a:r>
            <a:r>
              <a:rPr lang="en-CA" sz="2400" b="1" dirty="0">
                <a:solidFill>
                  <a:schemeClr val="tx1"/>
                </a:solidFill>
              </a:rPr>
              <a:t> </a:t>
            </a:r>
            <a:r>
              <a:rPr lang="en-CA" sz="2400" b="1" dirty="0" err="1">
                <a:solidFill>
                  <a:schemeClr val="tx1"/>
                </a:solidFill>
              </a:rPr>
              <a:t>Pillangere</a:t>
            </a:r>
            <a:r>
              <a:rPr lang="en-CA" sz="2400" b="1" dirty="0">
                <a:solidFill>
                  <a:schemeClr val="tx1"/>
                </a:solidFill>
              </a:rPr>
              <a:t> Ramachandra</a:t>
            </a:r>
          </a:p>
          <a:p>
            <a:r>
              <a:rPr lang="en-CA" sz="2400" b="1" dirty="0">
                <a:solidFill>
                  <a:schemeClr val="tx1"/>
                </a:solidFill>
              </a:rPr>
              <a:t>Ankush Malhotra</a:t>
            </a:r>
          </a:p>
          <a:p>
            <a:r>
              <a:rPr lang="en-CA" sz="2400" b="1" dirty="0">
                <a:solidFill>
                  <a:schemeClr val="tx1"/>
                </a:solidFill>
              </a:rPr>
              <a:t>Gunasekaran Saravanan</a:t>
            </a:r>
          </a:p>
        </p:txBody>
      </p:sp>
      <p:pic>
        <p:nvPicPr>
          <p:cNvPr id="9" name="Picture 8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208746F9-D43E-4C4A-A27D-E615AE35EE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53133"/>
            <a:ext cx="1008112" cy="5499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AD64DF3-075C-4E82-8A19-9587D0795383}"/>
              </a:ext>
            </a:extLst>
          </p:cNvPr>
          <p:cNvSpPr txBox="1">
            <a:spLocks/>
          </p:cNvSpPr>
          <p:nvPr/>
        </p:nvSpPr>
        <p:spPr>
          <a:xfrm>
            <a:off x="423535" y="2202303"/>
            <a:ext cx="8696939" cy="10182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0" tIns="91440" rIns="91440" bIns="45720" rtlCol="0" anchor="b">
            <a:noAutofit/>
          </a:bodyPr>
          <a:lstStyle>
            <a:lvl1pPr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b="0" kern="1200" spc="51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200" b="1" dirty="0">
                <a:latin typeface="+mn-lt"/>
              </a:rPr>
              <a:t>Group 21</a:t>
            </a:r>
          </a:p>
        </p:txBody>
      </p:sp>
    </p:spTree>
    <p:extLst>
      <p:ext uri="{BB962C8B-B14F-4D97-AF65-F5344CB8AC3E}">
        <p14:creationId xmlns:p14="http://schemas.microsoft.com/office/powerpoint/2010/main" val="1239335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6090">
        <p:fade/>
      </p:transition>
    </mc:Choice>
    <mc:Fallback>
      <p:transition spd="med" advTm="1609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Word Embeddings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686D4-D514-42F1-B91A-74888E79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14" y="2060848"/>
            <a:ext cx="8677297" cy="4595117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Glove</a:t>
            </a:r>
          </a:p>
          <a:p>
            <a:pPr marL="854065" lvl="1" indent="-457200">
              <a:buFont typeface="+mj-lt"/>
              <a:buAutoNum type="arabicPeriod"/>
            </a:pPr>
            <a:r>
              <a:rPr lang="en-CA" dirty="0"/>
              <a:t>CommonCrawl,840B tokens, 2.2M Vocab, 300 dimensions</a:t>
            </a:r>
          </a:p>
          <a:p>
            <a:pPr marL="854065" lvl="1" indent="-457200">
              <a:buFont typeface="+mj-lt"/>
              <a:buAutoNum type="arabicPeriod"/>
            </a:pPr>
            <a:r>
              <a:rPr lang="en-CA" dirty="0"/>
              <a:t>Wikipedia 2014 + Gigaword5 ,6B tokens, 2.2M Vocab, 50 dimension</a:t>
            </a:r>
          </a:p>
          <a:p>
            <a:r>
              <a:rPr lang="en-CA" dirty="0" err="1"/>
              <a:t>FastText</a:t>
            </a:r>
            <a:endParaRPr lang="en-CA" dirty="0"/>
          </a:p>
          <a:p>
            <a:pPr marL="914389" lvl="1" indent="-457200">
              <a:buFont typeface="+mj-lt"/>
              <a:buAutoNum type="arabicPeriod"/>
            </a:pPr>
            <a:r>
              <a:rPr lang="en-CA" dirty="0" err="1"/>
              <a:t>CommonCrawl</a:t>
            </a:r>
            <a:r>
              <a:rPr lang="en-CA" dirty="0"/>
              <a:t>, 600B tokens, 2M Vocab 300 dimensions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CA" dirty="0"/>
              <a:t>wiki-news: 16B tokens, 1M Vocab, 300 dimensions</a:t>
            </a:r>
          </a:p>
        </p:txBody>
      </p:sp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0643EE39-7EB1-4446-9C78-E709174DE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34111"/>
            <a:ext cx="4372219" cy="253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91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40" y="1860931"/>
            <a:ext cx="8677297" cy="895927"/>
          </a:xfrm>
        </p:spPr>
        <p:txBody>
          <a:bodyPr/>
          <a:lstStyle/>
          <a:p>
            <a:r>
              <a:rPr lang="en-CA" dirty="0"/>
              <a:t>Neural Network (MLP)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DE8DE60-0900-4D85-8FC1-C556F27DD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349054"/>
              </p:ext>
            </p:extLst>
          </p:nvPr>
        </p:nvGraphicFramePr>
        <p:xfrm>
          <a:off x="233340" y="5949280"/>
          <a:ext cx="6426870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42290">
                  <a:extLst>
                    <a:ext uri="{9D8B030D-6E8A-4147-A177-3AD203B41FA5}">
                      <a16:colId xmlns:a16="http://schemas.microsoft.com/office/drawing/2014/main" val="4144124827"/>
                    </a:ext>
                  </a:extLst>
                </a:gridCol>
                <a:gridCol w="2142290">
                  <a:extLst>
                    <a:ext uri="{9D8B030D-6E8A-4147-A177-3AD203B41FA5}">
                      <a16:colId xmlns:a16="http://schemas.microsoft.com/office/drawing/2014/main" val="1642433389"/>
                    </a:ext>
                  </a:extLst>
                </a:gridCol>
                <a:gridCol w="2142290">
                  <a:extLst>
                    <a:ext uri="{9D8B030D-6E8A-4147-A177-3AD203B41FA5}">
                      <a16:colId xmlns:a16="http://schemas.microsoft.com/office/drawing/2014/main" val="324087029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CA" dirty="0"/>
                        <a:t>F1-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Hamming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17874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CA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0.3352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09689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4FC601B-D522-4FB1-9C9B-B81A19E51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664"/>
            <a:ext cx="9144000" cy="1456267"/>
          </a:xfrm>
          <a:prstGeom prst="rect">
            <a:avLst/>
          </a:prstGeom>
          <a:effectLst>
            <a:outerShdw dist="50800" dir="5400000" algn="ctr" rotWithShape="0">
              <a:srgbClr val="FFFFFF"/>
            </a:outerShdw>
          </a:effectLst>
        </p:spPr>
      </p:pic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DD982A-E9AD-4CAB-B022-F8DA3742D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2" y="2715291"/>
            <a:ext cx="4111210" cy="2945957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A2C5B84-6D85-496F-BA3E-6D83E5B0B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59" y="2707121"/>
            <a:ext cx="4122613" cy="295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2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40" y="1860931"/>
            <a:ext cx="8677297" cy="895927"/>
          </a:xfrm>
        </p:spPr>
        <p:txBody>
          <a:bodyPr/>
          <a:lstStyle/>
          <a:p>
            <a:r>
              <a:rPr lang="en-CA" dirty="0"/>
              <a:t>Bidirectional LSTM (Glove Embedding)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DE8DE60-0900-4D85-8FC1-C556F27DD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179288"/>
              </p:ext>
            </p:extLst>
          </p:nvPr>
        </p:nvGraphicFramePr>
        <p:xfrm>
          <a:off x="233340" y="5949280"/>
          <a:ext cx="6426870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42290">
                  <a:extLst>
                    <a:ext uri="{9D8B030D-6E8A-4147-A177-3AD203B41FA5}">
                      <a16:colId xmlns:a16="http://schemas.microsoft.com/office/drawing/2014/main" val="4144124827"/>
                    </a:ext>
                  </a:extLst>
                </a:gridCol>
                <a:gridCol w="2142290">
                  <a:extLst>
                    <a:ext uri="{9D8B030D-6E8A-4147-A177-3AD203B41FA5}">
                      <a16:colId xmlns:a16="http://schemas.microsoft.com/office/drawing/2014/main" val="1642433389"/>
                    </a:ext>
                  </a:extLst>
                </a:gridCol>
                <a:gridCol w="2142290">
                  <a:extLst>
                    <a:ext uri="{9D8B030D-6E8A-4147-A177-3AD203B41FA5}">
                      <a16:colId xmlns:a16="http://schemas.microsoft.com/office/drawing/2014/main" val="324087029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CA" dirty="0"/>
                        <a:t>F1-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Hamming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17874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CA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09689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4FC601B-D522-4FB1-9C9B-B81A19E51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9144000" cy="1456267"/>
          </a:xfrm>
          <a:prstGeom prst="rect">
            <a:avLst/>
          </a:prstGeom>
          <a:effectLst>
            <a:outerShdw dist="50800" dir="5400000" algn="ctr" rotWithShape="0">
              <a:srgbClr val="FFFFFF"/>
            </a:outerShdw>
          </a:effectLst>
        </p:spPr>
      </p:pic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C4E9F6C-62F4-4591-B69F-1724574C3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31478"/>
            <a:ext cx="4187288" cy="2947003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5E699C7-5917-474E-B7F3-7FC73A877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372" y="2756858"/>
            <a:ext cx="4224793" cy="29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9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40" y="1860931"/>
            <a:ext cx="8677297" cy="895927"/>
          </a:xfrm>
        </p:spPr>
        <p:txBody>
          <a:bodyPr/>
          <a:lstStyle/>
          <a:p>
            <a:r>
              <a:rPr lang="en-CA" dirty="0"/>
              <a:t>Bidirectional GRU (FastText Embedding)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DE8DE60-0900-4D85-8FC1-C556F27DD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964455"/>
              </p:ext>
            </p:extLst>
          </p:nvPr>
        </p:nvGraphicFramePr>
        <p:xfrm>
          <a:off x="233340" y="5949280"/>
          <a:ext cx="6426870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42290">
                  <a:extLst>
                    <a:ext uri="{9D8B030D-6E8A-4147-A177-3AD203B41FA5}">
                      <a16:colId xmlns:a16="http://schemas.microsoft.com/office/drawing/2014/main" val="4144124827"/>
                    </a:ext>
                  </a:extLst>
                </a:gridCol>
                <a:gridCol w="2142290">
                  <a:extLst>
                    <a:ext uri="{9D8B030D-6E8A-4147-A177-3AD203B41FA5}">
                      <a16:colId xmlns:a16="http://schemas.microsoft.com/office/drawing/2014/main" val="1642433389"/>
                    </a:ext>
                  </a:extLst>
                </a:gridCol>
                <a:gridCol w="2142290">
                  <a:extLst>
                    <a:ext uri="{9D8B030D-6E8A-4147-A177-3AD203B41FA5}">
                      <a16:colId xmlns:a16="http://schemas.microsoft.com/office/drawing/2014/main" val="324087029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CA" dirty="0"/>
                        <a:t>F1-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Hamming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17874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CA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0.5005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09689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4FC601B-D522-4FB1-9C9B-B81A19E51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9144000" cy="1456267"/>
          </a:xfrm>
          <a:prstGeom prst="rect">
            <a:avLst/>
          </a:prstGeom>
          <a:effectLst>
            <a:outerShdw dist="50800" dir="5400000" algn="ctr" rotWithShape="0">
              <a:srgbClr val="FFFFFF"/>
            </a:outerShdw>
          </a:effectLst>
        </p:spPr>
      </p:pic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7ED76B8-06BB-42A5-BCE8-3D1AD14D7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5549"/>
            <a:ext cx="5665100" cy="3295152"/>
          </a:xfrm>
          <a:prstGeom prst="rect">
            <a:avLst/>
          </a:prstGeom>
        </p:spPr>
      </p:pic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BAC2127-D933-4E49-87DC-219C73880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40" y="2641609"/>
            <a:ext cx="4147597" cy="291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0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40" y="1860931"/>
            <a:ext cx="8677297" cy="895927"/>
          </a:xfrm>
        </p:spPr>
        <p:txBody>
          <a:bodyPr/>
          <a:lstStyle/>
          <a:p>
            <a:r>
              <a:rPr lang="en-CA" dirty="0"/>
              <a:t>Model Comparison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FC601B-D522-4FB1-9C9B-B81A19E51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9144000" cy="1456267"/>
          </a:xfrm>
          <a:prstGeom prst="rect">
            <a:avLst/>
          </a:prstGeom>
          <a:effectLst>
            <a:outerShdw dist="50800" dir="5400000" algn="ctr" rotWithShape="0">
              <a:srgbClr val="FFFFFF"/>
            </a:outerShdw>
          </a:effectLst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B9DC8D6-7C51-4129-B302-036632EF3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994222"/>
              </p:ext>
            </p:extLst>
          </p:nvPr>
        </p:nvGraphicFramePr>
        <p:xfrm>
          <a:off x="224252" y="3068960"/>
          <a:ext cx="8677276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9319">
                  <a:extLst>
                    <a:ext uri="{9D8B030D-6E8A-4147-A177-3AD203B41FA5}">
                      <a16:colId xmlns:a16="http://schemas.microsoft.com/office/drawing/2014/main" val="3859238961"/>
                    </a:ext>
                  </a:extLst>
                </a:gridCol>
                <a:gridCol w="2169319">
                  <a:extLst>
                    <a:ext uri="{9D8B030D-6E8A-4147-A177-3AD203B41FA5}">
                      <a16:colId xmlns:a16="http://schemas.microsoft.com/office/drawing/2014/main" val="3674468339"/>
                    </a:ext>
                  </a:extLst>
                </a:gridCol>
                <a:gridCol w="2169319">
                  <a:extLst>
                    <a:ext uri="{9D8B030D-6E8A-4147-A177-3AD203B41FA5}">
                      <a16:colId xmlns:a16="http://schemas.microsoft.com/office/drawing/2014/main" val="1882384252"/>
                    </a:ext>
                  </a:extLst>
                </a:gridCol>
                <a:gridCol w="2169319">
                  <a:extLst>
                    <a:ext uri="{9D8B030D-6E8A-4147-A177-3AD203B41FA5}">
                      <a16:colId xmlns:a16="http://schemas.microsoft.com/office/drawing/2014/main" val="1269951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Hamming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3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0.3352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7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7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0.5005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9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67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Deployment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CAF89D2A-526C-4BAD-B18D-E61E6D6CAA54}"/>
              </a:ext>
            </a:extLst>
          </p:cNvPr>
          <p:cNvSpPr/>
          <p:nvPr/>
        </p:nvSpPr>
        <p:spPr>
          <a:xfrm>
            <a:off x="5508104" y="4198922"/>
            <a:ext cx="2016224" cy="158417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AWS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5B601B9-B11F-48AB-B4AE-22F768419061}"/>
              </a:ext>
            </a:extLst>
          </p:cNvPr>
          <p:cNvSpPr/>
          <p:nvPr/>
        </p:nvSpPr>
        <p:spPr>
          <a:xfrm>
            <a:off x="1501527" y="4221088"/>
            <a:ext cx="2094173" cy="158417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Python</a:t>
            </a:r>
          </a:p>
          <a:p>
            <a:pPr algn="ctr"/>
            <a:endParaRPr lang="en-CA" dirty="0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B0D6C22F-F591-4880-A254-DA1264329D25}"/>
              </a:ext>
            </a:extLst>
          </p:cNvPr>
          <p:cNvSpPr/>
          <p:nvPr/>
        </p:nvSpPr>
        <p:spPr>
          <a:xfrm>
            <a:off x="1444557" y="1537678"/>
            <a:ext cx="2214764" cy="1584176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TC Blogs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CA5A5DF-E4ED-4D64-92C6-D5C9B039F8B9}"/>
              </a:ext>
            </a:extLst>
          </p:cNvPr>
          <p:cNvSpPr/>
          <p:nvPr/>
        </p:nvSpPr>
        <p:spPr>
          <a:xfrm>
            <a:off x="1724713" y="5220816"/>
            <a:ext cx="1647799" cy="440432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Keras</a:t>
            </a:r>
            <a:endParaRPr lang="en-CA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5C2C1CB-E514-4901-9249-F6B20B8BD2EE}"/>
              </a:ext>
            </a:extLst>
          </p:cNvPr>
          <p:cNvSpPr/>
          <p:nvPr/>
        </p:nvSpPr>
        <p:spPr>
          <a:xfrm>
            <a:off x="2299556" y="3307224"/>
            <a:ext cx="432048" cy="81961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4E816D7F-62AA-41E4-A565-43885B2E818A}"/>
              </a:ext>
            </a:extLst>
          </p:cNvPr>
          <p:cNvSpPr/>
          <p:nvPr/>
        </p:nvSpPr>
        <p:spPr>
          <a:xfrm>
            <a:off x="5692316" y="5220816"/>
            <a:ext cx="1647799" cy="440432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Flask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3E28C18-BBE1-4F8E-8C2A-67862F4C5C22}"/>
              </a:ext>
            </a:extLst>
          </p:cNvPr>
          <p:cNvSpPr/>
          <p:nvPr/>
        </p:nvSpPr>
        <p:spPr>
          <a:xfrm>
            <a:off x="5508104" y="1559844"/>
            <a:ext cx="2016224" cy="158417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Client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36CD0FD-BB96-40FA-81DB-306E99970B58}"/>
              </a:ext>
            </a:extLst>
          </p:cNvPr>
          <p:cNvSpPr/>
          <p:nvPr/>
        </p:nvSpPr>
        <p:spPr>
          <a:xfrm>
            <a:off x="5692317" y="2564904"/>
            <a:ext cx="1647799" cy="440432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React JS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582E7E4-B209-4F4B-8BB2-309E5E8553EF}"/>
              </a:ext>
            </a:extLst>
          </p:cNvPr>
          <p:cNvSpPr/>
          <p:nvPr/>
        </p:nvSpPr>
        <p:spPr>
          <a:xfrm rot="16200000">
            <a:off x="4371882" y="4534078"/>
            <a:ext cx="432048" cy="91386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6A32992-A093-45BF-8D97-A504A5A9C1DB}"/>
              </a:ext>
            </a:extLst>
          </p:cNvPr>
          <p:cNvSpPr/>
          <p:nvPr/>
        </p:nvSpPr>
        <p:spPr>
          <a:xfrm rot="10800000">
            <a:off x="6300191" y="3285458"/>
            <a:ext cx="432048" cy="84138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35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686D4-D514-42F1-B91A-74888E79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13" y="1916832"/>
            <a:ext cx="8677297" cy="4091451"/>
          </a:xfrm>
        </p:spPr>
        <p:txBody>
          <a:bodyPr/>
          <a:lstStyle/>
          <a:p>
            <a:r>
              <a:rPr lang="en-CA" dirty="0"/>
              <a:t>Collect More Data</a:t>
            </a:r>
          </a:p>
          <a:p>
            <a:r>
              <a:rPr lang="en-CA" dirty="0"/>
              <a:t>Hybrid models</a:t>
            </a:r>
          </a:p>
          <a:p>
            <a:r>
              <a:rPr lang="en-CA" dirty="0"/>
              <a:t>Bidirectional Encoder Representations from Transformers (BERT)</a:t>
            </a:r>
          </a:p>
          <a:p>
            <a:r>
              <a:rPr lang="en-CA" dirty="0"/>
              <a:t>Use distributed computing</a:t>
            </a:r>
          </a:p>
          <a:p>
            <a:r>
              <a:rPr lang="en-CA" dirty="0"/>
              <a:t>Automated Pipeline to accommodate new incoming data</a:t>
            </a:r>
          </a:p>
          <a:p>
            <a:r>
              <a:rPr lang="en-CA" dirty="0"/>
              <a:t>Hosting Front end application in AWS</a:t>
            </a:r>
          </a:p>
        </p:txBody>
      </p:sp>
    </p:spTree>
    <p:extLst>
      <p:ext uri="{BB962C8B-B14F-4D97-AF65-F5344CB8AC3E}">
        <p14:creationId xmlns:p14="http://schemas.microsoft.com/office/powerpoint/2010/main" val="149692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686D4-D514-42F1-B91A-74888E793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/>
              <a:t>Multi-label:</a:t>
            </a:r>
          </a:p>
          <a:p>
            <a:r>
              <a:rPr lang="en-CA" sz="1600" dirty="0"/>
              <a:t>Zhang, Min-Ling &amp; Zhou, </a:t>
            </a:r>
            <a:r>
              <a:rPr lang="en-CA" sz="1600" dirty="0" err="1"/>
              <a:t>Zhi</a:t>
            </a:r>
            <a:r>
              <a:rPr lang="en-CA" sz="1600" dirty="0"/>
              <a:t>-Hua. (2014). A Review On Multi-Label Learning Algorithms. Knowledge and Data Engineering, IEEE Transactions on. 26. 1819-1837. 10.1109/TKDE.2013.39.</a:t>
            </a:r>
          </a:p>
          <a:p>
            <a:pPr marL="0" indent="0">
              <a:buNone/>
            </a:pPr>
            <a:r>
              <a:rPr lang="en-CA" sz="1600" dirty="0"/>
              <a:t>Glove:</a:t>
            </a:r>
          </a:p>
          <a:p>
            <a:r>
              <a:rPr lang="en-CA" sz="1600" dirty="0"/>
              <a:t>Pennington, Jeffrey &amp; </a:t>
            </a:r>
            <a:r>
              <a:rPr lang="en-CA" sz="1600" dirty="0" err="1"/>
              <a:t>Socher</a:t>
            </a:r>
            <a:r>
              <a:rPr lang="en-CA" sz="1600" dirty="0"/>
              <a:t>, Richard &amp; Manning, </a:t>
            </a:r>
            <a:r>
              <a:rPr lang="en-CA" sz="1600" dirty="0" err="1"/>
              <a:t>Christoper</a:t>
            </a:r>
            <a:r>
              <a:rPr lang="en-CA" sz="1600" dirty="0"/>
              <a:t>. (2014). Glove: Global Vectors for Word Representation. EMNLP. 14. 1532-1543. 10.3115/v1/D14-1162. </a:t>
            </a:r>
          </a:p>
          <a:p>
            <a:pPr marL="0" indent="0">
              <a:buNone/>
            </a:pPr>
            <a:r>
              <a:rPr lang="en-CA" sz="1600" dirty="0"/>
              <a:t>FastText:</a:t>
            </a:r>
          </a:p>
          <a:p>
            <a:r>
              <a:rPr lang="en-CA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Enriching Word Vectors with </a:t>
            </a:r>
            <a:r>
              <a:rPr lang="en-CA" sz="16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Subword</a:t>
            </a:r>
            <a:r>
              <a:rPr lang="en-CA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Information,</a:t>
            </a:r>
            <a:r>
              <a:rPr lang="en-CA" sz="1600" dirty="0"/>
              <a:t> Piotr Bojanowski, Edouard Grave, Armand </a:t>
            </a:r>
            <a:r>
              <a:rPr lang="en-CA" sz="1600" dirty="0" err="1"/>
              <a:t>Joulin</a:t>
            </a:r>
            <a:r>
              <a:rPr lang="en-CA" sz="1600" dirty="0"/>
              <a:t> and Tomas </a:t>
            </a:r>
            <a:r>
              <a:rPr lang="en-CA" sz="1600" dirty="0" err="1"/>
              <a:t>Mikolov</a:t>
            </a:r>
            <a:r>
              <a:rPr lang="en-CA" sz="1600" dirty="0"/>
              <a:t>, 2016</a:t>
            </a:r>
          </a:p>
          <a:p>
            <a:r>
              <a:rPr lang="en-CA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Bag of Tricks for Efficient Text Classification,</a:t>
            </a:r>
            <a:r>
              <a:rPr lang="en-CA" sz="1600" dirty="0"/>
              <a:t> Armand </a:t>
            </a:r>
            <a:r>
              <a:rPr lang="en-CA" sz="1600" dirty="0" err="1"/>
              <a:t>Joulin</a:t>
            </a:r>
            <a:r>
              <a:rPr lang="en-CA" sz="1600" dirty="0"/>
              <a:t>, Edouard Grave, Piotr Bojanowski, Tomas </a:t>
            </a:r>
            <a:r>
              <a:rPr lang="en-CA" sz="1600" dirty="0" err="1"/>
              <a:t>Mikolov</a:t>
            </a:r>
            <a:r>
              <a:rPr lang="en-CA" sz="1600" dirty="0"/>
              <a:t>, 2016</a:t>
            </a:r>
          </a:p>
          <a:p>
            <a:endParaRPr lang="en-CA" sz="1600" dirty="0"/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7534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DBFDB-F8FD-4BCC-B1D2-CC1991027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714500"/>
            <a:ext cx="4286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7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15F8C1A-3BAE-49AC-82D9-F55CA1A55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18" y="445219"/>
            <a:ext cx="7414963" cy="5967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395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1621">
        <p:fade/>
      </p:transition>
    </mc:Choice>
    <mc:Fallback>
      <p:transition spd="med" advTm="8162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E14CA-FCE2-4866-8D86-E7A62A78A380}"/>
              </a:ext>
            </a:extLst>
          </p:cNvPr>
          <p:cNvSpPr txBox="1"/>
          <p:nvPr/>
        </p:nvSpPr>
        <p:spPr>
          <a:xfrm>
            <a:off x="432306" y="1330038"/>
            <a:ext cx="277154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A news article may cover multiple topics, such as politics and economics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A movie can have multiple Genres such as Action, Adventure and Fantasy</a:t>
            </a:r>
          </a:p>
          <a:p>
            <a:r>
              <a:rPr lang="en-CA" dirty="0"/>
              <a:t> 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2479A7-4FBF-419C-8AA9-44F19C437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595" y="1995255"/>
            <a:ext cx="5362486" cy="2867489"/>
          </a:xfrm>
        </p:spPr>
      </p:pic>
    </p:spTree>
    <p:extLst>
      <p:ext uri="{BB962C8B-B14F-4D97-AF65-F5344CB8AC3E}">
        <p14:creationId xmlns:p14="http://schemas.microsoft.com/office/powerpoint/2010/main" val="3236880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613">
        <p:fade/>
      </p:transition>
    </mc:Choice>
    <mc:Fallback>
      <p:transition spd="med" advTm="1561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Workflow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E4C85CE-19CF-4F98-A823-33BC3B220F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4747176"/>
              </p:ext>
            </p:extLst>
          </p:nvPr>
        </p:nvGraphicFramePr>
        <p:xfrm>
          <a:off x="539552" y="-387424"/>
          <a:ext cx="8754172" cy="5416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EFFE9EF-CA97-49F6-B511-C460620CC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5038264"/>
              </p:ext>
            </p:extLst>
          </p:nvPr>
        </p:nvGraphicFramePr>
        <p:xfrm>
          <a:off x="-900608" y="1397000"/>
          <a:ext cx="8520608" cy="6136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7905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969">
        <p:fade/>
      </p:transition>
    </mc:Choice>
    <mc:Fallback>
      <p:transition spd="med" advTm="996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Extraction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7CB51-D143-4C0A-B660-56DC12C9A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TechCruch</a:t>
            </a:r>
            <a:r>
              <a:rPr lang="en-CA" dirty="0"/>
              <a:t> News 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E5ED894-A579-4D4D-893D-6C88DCC12B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6258783"/>
              </p:ext>
            </p:extLst>
          </p:nvPr>
        </p:nvGraphicFramePr>
        <p:xfrm>
          <a:off x="466703" y="2636912"/>
          <a:ext cx="8209753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D25A73F7-2C89-4BCF-B3F2-E293087629D2}"/>
              </a:ext>
            </a:extLst>
          </p:cNvPr>
          <p:cNvSpPr/>
          <p:nvPr/>
        </p:nvSpPr>
        <p:spPr>
          <a:xfrm>
            <a:off x="194913" y="980728"/>
            <a:ext cx="2376264" cy="1584176"/>
          </a:xfrm>
          <a:prstGeom prst="cloud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D08C4-A84C-4028-BDE7-764F56A06AC3}"/>
              </a:ext>
            </a:extLst>
          </p:cNvPr>
          <p:cNvSpPr txBox="1"/>
          <p:nvPr/>
        </p:nvSpPr>
        <p:spPr>
          <a:xfrm>
            <a:off x="611560" y="15567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TC Blogs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6B635B-2A63-4C08-94A4-52D0AE6DED17}"/>
              </a:ext>
            </a:extLst>
          </p:cNvPr>
          <p:cNvSpPr txBox="1"/>
          <p:nvPr/>
        </p:nvSpPr>
        <p:spPr>
          <a:xfrm>
            <a:off x="2915816" y="1556792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17406 Blogs, Title + Content</a:t>
            </a:r>
          </a:p>
        </p:txBody>
      </p:sp>
    </p:spTree>
    <p:extLst>
      <p:ext uri="{BB962C8B-B14F-4D97-AF65-F5344CB8AC3E}">
        <p14:creationId xmlns:p14="http://schemas.microsoft.com/office/powerpoint/2010/main" val="660242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6399">
        <p:fade/>
      </p:transition>
    </mc:Choice>
    <mc:Fallback>
      <p:transition spd="med" advTm="46399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B0F34-F112-41A5-BF24-27783A6F6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13" y="1700808"/>
            <a:ext cx="8677297" cy="4032448"/>
          </a:xfrm>
        </p:spPr>
        <p:txBody>
          <a:bodyPr>
            <a:normAutofit/>
          </a:bodyPr>
          <a:lstStyle/>
          <a:p>
            <a:r>
              <a:rPr lang="en-CA" dirty="0"/>
              <a:t>Removing inconsistent data: Stopwords, Regex, Punctuations</a:t>
            </a:r>
          </a:p>
          <a:p>
            <a:r>
              <a:rPr lang="en-CA" dirty="0"/>
              <a:t>Using beautiful soup we performed HTML decoding</a:t>
            </a:r>
          </a:p>
          <a:p>
            <a:r>
              <a:rPr lang="en-CA" dirty="0"/>
              <a:t>Converting text to lowercase</a:t>
            </a:r>
          </a:p>
          <a:p>
            <a:r>
              <a:rPr lang="en-CA" dirty="0"/>
              <a:t>Lemmatization</a:t>
            </a:r>
          </a:p>
        </p:txBody>
      </p:sp>
    </p:spTree>
    <p:extLst>
      <p:ext uri="{BB962C8B-B14F-4D97-AF65-F5344CB8AC3E}">
        <p14:creationId xmlns:p14="http://schemas.microsoft.com/office/powerpoint/2010/main" val="1749608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74">
        <p:fade/>
      </p:transition>
    </mc:Choice>
    <mc:Fallback>
      <p:transition spd="med" advTm="774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CA" dirty="0"/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A334F31-859F-49DB-8C65-F4ADD2D79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3" y="1255381"/>
            <a:ext cx="4955391" cy="345638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9A325FA5-87B2-40A5-A257-036E5B0ED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9" y="3429000"/>
            <a:ext cx="5580111" cy="345638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" name="AutoShape 2" descr="blob:https://web.whatsapp.com/809c3d4d-5077-42e6-97e7-17f04cf67fb7">
            <a:extLst>
              <a:ext uri="{FF2B5EF4-FFF2-40B4-BE49-F238E27FC236}">
                <a16:creationId xmlns:a16="http://schemas.microsoft.com/office/drawing/2014/main" id="{22DAE245-D5B4-4C7A-B4F9-83AE9C6C3B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lob:https://web.whatsapp.com/809c3d4d-5077-42e6-97e7-17f04cf67fb7">
            <a:extLst>
              <a:ext uri="{FF2B5EF4-FFF2-40B4-BE49-F238E27FC236}">
                <a16:creationId xmlns:a16="http://schemas.microsoft.com/office/drawing/2014/main" id="{9A9833D5-CEBF-46AD-BF00-7FCE6CCD2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48C7E7-D540-49A8-9DC8-6BDD45973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37" y="604544"/>
            <a:ext cx="2966862" cy="271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0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Vectorization</a:t>
            </a:r>
            <a:endParaRPr lang="en-CA" dirty="0"/>
          </a:p>
        </p:txBody>
      </p:sp>
      <p:pic>
        <p:nvPicPr>
          <p:cNvPr id="6" name="Content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4680B4D-44E3-4E14-B4FA-78769981C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08" y="1312974"/>
            <a:ext cx="5725782" cy="207386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3B1941-48F4-46D1-BCFB-081814762CF9}"/>
                  </a:ext>
                </a:extLst>
              </p:cNvPr>
              <p:cNvSpPr/>
              <p:nvPr/>
            </p:nvSpPr>
            <p:spPr>
              <a:xfrm>
                <a:off x="327695" y="3762780"/>
                <a:ext cx="8488609" cy="5223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CA" sz="2400" dirty="0"/>
              </a:p>
              <a:p>
                <a:endParaRPr lang="en-CA" sz="2400" dirty="0"/>
              </a:p>
              <a:p>
                <a:endParaRPr lang="en-CA" sz="2400" b="0" i="0" dirty="0">
                  <a:solidFill>
                    <a:srgbClr val="595858"/>
                  </a:solidFill>
                  <a:effectLst/>
                  <a:latin typeface="roboto"/>
                </a:endParaRPr>
              </a:p>
              <a:p>
                <a:r>
                  <a:rPr lang="en-CA" sz="2400" dirty="0"/>
                  <a:t>IDF = 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/>
                          <m:t>(</m:t>
                        </m:r>
                        <m:r>
                          <m:rPr>
                            <m:nor/>
                          </m:rPr>
                          <a:rPr lang="en-US" sz="2400"/>
                          <m:t>Total</m:t>
                        </m:r>
                        <m:r>
                          <m:rPr>
                            <m:nor/>
                          </m:rPr>
                          <a:rPr lang="en-US" sz="2400"/>
                          <m:t> </m:t>
                        </m:r>
                        <m:r>
                          <m:rPr>
                            <m:nor/>
                          </m:rPr>
                          <a:rPr lang="en-CA" sz="2400" dirty="0"/>
                          <m:t>Number</m:t>
                        </m:r>
                        <m:r>
                          <m:rPr>
                            <m:nor/>
                          </m:rPr>
                          <a:rPr lang="en-CA" sz="2400" dirty="0"/>
                          <m:t> </m:t>
                        </m:r>
                        <m:r>
                          <m:rPr>
                            <m:nor/>
                          </m:rPr>
                          <a:rPr lang="en-CA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Documents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m:rPr>
                            <m:nor/>
                          </m:rPr>
                          <a:rPr lang="en-CA" sz="24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CA" sz="2400" dirty="0"/>
                          <m:t>(</m:t>
                        </m:r>
                        <m:r>
                          <m:rPr>
                            <m:nor/>
                          </m:rPr>
                          <a:rPr lang="en-CA" sz="2400" dirty="0"/>
                          <m:t>Number</m:t>
                        </m:r>
                        <m:r>
                          <m:rPr>
                            <m:nor/>
                          </m:rPr>
                          <a:rPr lang="en-CA" sz="2400" dirty="0"/>
                          <m:t> </m:t>
                        </m:r>
                        <m:r>
                          <m:rPr>
                            <m:nor/>
                          </m:rPr>
                          <a:rPr lang="en-CA" sz="2400" dirty="0"/>
                          <m:t>of</m:t>
                        </m:r>
                        <m:r>
                          <m:rPr>
                            <m:nor/>
                          </m:rPr>
                          <a:rPr lang="en-CA" sz="2400" dirty="0"/>
                          <m:t> </m:t>
                        </m:r>
                        <m:r>
                          <m:rPr>
                            <m:nor/>
                          </m:rPr>
                          <a:rPr lang="en-CA" sz="2400" dirty="0"/>
                          <m:t>Documents</m:t>
                        </m:r>
                        <m:r>
                          <m:rPr>
                            <m:nor/>
                          </m:rPr>
                          <a:rPr lang="en-CA" sz="2400" dirty="0"/>
                          <m:t> </m:t>
                        </m:r>
                        <m:r>
                          <m:rPr>
                            <m:nor/>
                          </m:rPr>
                          <a:rPr lang="en-CA" sz="2400" dirty="0"/>
                          <m:t>containing</m:t>
                        </m:r>
                        <m:r>
                          <m:rPr>
                            <m:nor/>
                          </m:rPr>
                          <a:rPr lang="en-CA" sz="2400" dirty="0"/>
                          <m:t> </m:t>
                        </m:r>
                        <m:r>
                          <m:rPr>
                            <m:nor/>
                          </m:rPr>
                          <a:rPr lang="en-CA" sz="2400" dirty="0"/>
                          <m:t>term</m:t>
                        </m:r>
                        <m:r>
                          <m:rPr>
                            <m:nor/>
                          </m:rPr>
                          <a:rPr lang="en-CA" sz="2400" dirty="0"/>
                          <m:t> </m:t>
                        </m:r>
                        <m:r>
                          <m:rPr>
                            <m:nor/>
                          </m:rPr>
                          <a:rPr lang="en-CA" sz="2400" dirty="0"/>
                          <m:t>t</m:t>
                        </m:r>
                        <m:r>
                          <m:rPr>
                            <m:nor/>
                          </m:rPr>
                          <a:rPr lang="en-CA" sz="2400" dirty="0"/>
                          <m:t>) </m:t>
                        </m:r>
                      </m:den>
                    </m:f>
                  </m:oMath>
                </a14:m>
                <a:r>
                  <a:rPr lang="en-CA" sz="2400" dirty="0"/>
                  <a:t> </a:t>
                </a:r>
                <a:endParaRPr lang="en-CA" sz="2400" dirty="0">
                  <a:solidFill>
                    <a:srgbClr val="595858"/>
                  </a:solidFill>
                  <a:latin typeface="roboto"/>
                </a:endParaRPr>
              </a:p>
              <a:p>
                <a:endParaRPr lang="en-CA" sz="2400" dirty="0"/>
              </a:p>
              <a:p>
                <a:r>
                  <a:rPr lang="en-CA" sz="2400" dirty="0"/>
                  <a:t>TF-IDF  = TF * IDF</a:t>
                </a:r>
              </a:p>
              <a:p>
                <a:endParaRPr lang="en-CA" sz="2400" dirty="0">
                  <a:solidFill>
                    <a:srgbClr val="595858"/>
                  </a:solidFill>
                  <a:latin typeface="roboto"/>
                </a:endParaRPr>
              </a:p>
              <a:p>
                <a:endParaRPr lang="en-CA" sz="2400" b="0" i="0" dirty="0">
                  <a:solidFill>
                    <a:srgbClr val="595858"/>
                  </a:solidFill>
                  <a:effectLst/>
                  <a:latin typeface="roboto"/>
                </a:endParaRPr>
              </a:p>
              <a:p>
                <a:endParaRPr lang="en-CA" sz="2400" dirty="0">
                  <a:solidFill>
                    <a:srgbClr val="595858"/>
                  </a:solidFill>
                  <a:latin typeface="roboto"/>
                </a:endParaRPr>
              </a:p>
              <a:p>
                <a:endParaRPr lang="en-CA" sz="2400" b="0" i="0" dirty="0">
                  <a:solidFill>
                    <a:srgbClr val="595858"/>
                  </a:solidFill>
                  <a:effectLst/>
                  <a:latin typeface="roboto"/>
                </a:endParaRPr>
              </a:p>
              <a:p>
                <a:endParaRPr lang="en-CA" sz="2400" dirty="0">
                  <a:solidFill>
                    <a:srgbClr val="595858"/>
                  </a:solidFill>
                  <a:latin typeface="roboto"/>
                </a:endParaRPr>
              </a:p>
              <a:p>
                <a:endParaRPr lang="en-CA" sz="2400" b="0" i="0" dirty="0">
                  <a:solidFill>
                    <a:srgbClr val="595858"/>
                  </a:solidFill>
                  <a:effectLst/>
                  <a:latin typeface="roboto"/>
                </a:endParaRPr>
              </a:p>
              <a:p>
                <a:endParaRPr lang="en-CA" sz="2400" b="0" i="0" dirty="0">
                  <a:solidFill>
                    <a:srgbClr val="595858"/>
                  </a:solidFill>
                  <a:effectLst/>
                  <a:latin typeface="roboto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3B1941-48F4-46D1-BCFB-081814762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5" y="3762780"/>
                <a:ext cx="8488609" cy="5223802"/>
              </a:xfrm>
              <a:prstGeom prst="rect">
                <a:avLst/>
              </a:prstGeom>
              <a:blipFill>
                <a:blip r:embed="rId3"/>
                <a:stretch>
                  <a:fillRect l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7213B-4581-4117-8B38-E9941B2D13D0}"/>
                  </a:ext>
                </a:extLst>
              </p:cNvPr>
              <p:cNvSpPr txBox="1"/>
              <p:nvPr/>
            </p:nvSpPr>
            <p:spPr>
              <a:xfrm>
                <a:off x="383602" y="3659393"/>
                <a:ext cx="7353488" cy="686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TF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CA" sz="2400" dirty="0"/>
                          <m:t>(</m:t>
                        </m:r>
                        <m:r>
                          <m:rPr>
                            <m:nor/>
                          </m:rPr>
                          <a:rPr lang="en-CA" sz="2400" dirty="0"/>
                          <m:t>Number</m:t>
                        </m:r>
                        <m:r>
                          <m:rPr>
                            <m:nor/>
                          </m:rPr>
                          <a:rPr lang="en-CA" sz="2400" dirty="0"/>
                          <m:t> </m:t>
                        </m:r>
                        <m:r>
                          <m:rPr>
                            <m:nor/>
                          </m:rPr>
                          <a:rPr lang="en-CA" sz="2400" dirty="0"/>
                          <m:t>of</m:t>
                        </m:r>
                        <m:r>
                          <m:rPr>
                            <m:nor/>
                          </m:rPr>
                          <a:rPr lang="en-CA" sz="2400" dirty="0"/>
                          <m:t> </m:t>
                        </m:r>
                        <m:r>
                          <m:rPr>
                            <m:nor/>
                          </m:rPr>
                          <a:rPr lang="en-CA" sz="2400" dirty="0"/>
                          <m:t>times</m:t>
                        </m:r>
                        <m:r>
                          <m:rPr>
                            <m:nor/>
                          </m:rPr>
                          <a:rPr lang="en-CA" sz="2400" dirty="0"/>
                          <m:t> </m:t>
                        </m:r>
                        <m:r>
                          <m:rPr>
                            <m:nor/>
                          </m:rPr>
                          <a:rPr lang="en-CA" sz="2400" dirty="0"/>
                          <m:t>term</m:t>
                        </m:r>
                        <m:r>
                          <m:rPr>
                            <m:nor/>
                          </m:rPr>
                          <a:rPr lang="en-CA" sz="2400" dirty="0"/>
                          <m:t> </m:t>
                        </m:r>
                        <m:r>
                          <m:rPr>
                            <m:nor/>
                          </m:rPr>
                          <a:rPr lang="en-CA" sz="2400" dirty="0"/>
                          <m:t>t</m:t>
                        </m:r>
                        <m:r>
                          <m:rPr>
                            <m:nor/>
                          </m:rPr>
                          <a:rPr lang="en-CA" sz="2400" dirty="0"/>
                          <m:t> </m:t>
                        </m:r>
                        <m:r>
                          <m:rPr>
                            <m:nor/>
                          </m:rPr>
                          <a:rPr lang="en-CA" sz="2400" dirty="0"/>
                          <m:t>appears</m:t>
                        </m:r>
                        <m:r>
                          <m:rPr>
                            <m:nor/>
                          </m:rPr>
                          <a:rPr lang="en-CA" sz="2400" dirty="0"/>
                          <m:t> </m:t>
                        </m:r>
                        <m:r>
                          <m:rPr>
                            <m:nor/>
                          </m:rPr>
                          <a:rPr lang="en-CA" sz="2400" dirty="0"/>
                          <m:t>in</m:t>
                        </m:r>
                        <m:r>
                          <m:rPr>
                            <m:nor/>
                          </m:rPr>
                          <a:rPr lang="en-CA" sz="2400" dirty="0"/>
                          <m:t> </m:t>
                        </m:r>
                        <m:r>
                          <m:rPr>
                            <m:nor/>
                          </m:rPr>
                          <a:rPr lang="en-CA" sz="2400" dirty="0"/>
                          <m:t>a</m:t>
                        </m:r>
                        <m:r>
                          <m:rPr>
                            <m:nor/>
                          </m:rPr>
                          <a:rPr lang="en-CA" sz="2400" dirty="0"/>
                          <m:t> </m:t>
                        </m:r>
                        <m:r>
                          <m:rPr>
                            <m:nor/>
                          </m:rPr>
                          <a:rPr lang="en-CA" sz="2400" dirty="0"/>
                          <m:t>document</m:t>
                        </m:r>
                        <m:r>
                          <m:rPr>
                            <m:nor/>
                          </m:rPr>
                          <a:rPr lang="en-CA" sz="2400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CA" sz="2400" dirty="0"/>
                          <m:t>(</m:t>
                        </m:r>
                        <m:r>
                          <m:rPr>
                            <m:nor/>
                          </m:rPr>
                          <a:rPr lang="en-CA" sz="2400" dirty="0"/>
                          <m:t>Number</m:t>
                        </m:r>
                        <m:r>
                          <m:rPr>
                            <m:nor/>
                          </m:rPr>
                          <a:rPr lang="en-CA" sz="2400" dirty="0"/>
                          <m:t> </m:t>
                        </m:r>
                        <m:r>
                          <m:rPr>
                            <m:nor/>
                          </m:rPr>
                          <a:rPr lang="en-CA" sz="2400" dirty="0"/>
                          <m:t>of</m:t>
                        </m:r>
                        <m:r>
                          <m:rPr>
                            <m:nor/>
                          </m:rPr>
                          <a:rPr lang="en-CA" sz="2400" dirty="0"/>
                          <m:t> </m:t>
                        </m:r>
                        <m:r>
                          <m:rPr>
                            <m:nor/>
                          </m:rPr>
                          <a:rPr lang="en-CA" sz="2400" dirty="0"/>
                          <m:t>terms</m:t>
                        </m:r>
                        <m:r>
                          <m:rPr>
                            <m:nor/>
                          </m:rPr>
                          <a:rPr lang="en-CA" sz="2400" dirty="0"/>
                          <m:t> </m:t>
                        </m:r>
                        <m:r>
                          <m:rPr>
                            <m:nor/>
                          </m:rPr>
                          <a:rPr lang="en-CA" sz="2400" dirty="0"/>
                          <m:t>in</m:t>
                        </m:r>
                        <m:r>
                          <m:rPr>
                            <m:nor/>
                          </m:rPr>
                          <a:rPr lang="en-CA" sz="2400" dirty="0"/>
                          <m:t> </m:t>
                        </m:r>
                        <m:r>
                          <m:rPr>
                            <m:nor/>
                          </m:rPr>
                          <a:rPr lang="en-CA" sz="2400" dirty="0"/>
                          <m:t>the</m:t>
                        </m:r>
                        <m:r>
                          <m:rPr>
                            <m:nor/>
                          </m:rPr>
                          <a:rPr lang="en-CA" sz="2400" dirty="0"/>
                          <m:t> </m:t>
                        </m:r>
                        <m:r>
                          <m:rPr>
                            <m:nor/>
                          </m:rPr>
                          <a:rPr lang="en-CA" sz="2400" dirty="0"/>
                          <m:t>document</m:t>
                        </m:r>
                        <m:r>
                          <m:rPr>
                            <m:nor/>
                          </m:rPr>
                          <a:rPr lang="en-CA" sz="2400" dirty="0"/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7213B-4581-4117-8B38-E9941B2D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02" y="3659393"/>
                <a:ext cx="7353488" cy="686342"/>
              </a:xfrm>
              <a:prstGeom prst="rect">
                <a:avLst/>
              </a:prstGeom>
              <a:blipFill>
                <a:blip r:embed="rId4"/>
                <a:stretch>
                  <a:fillRect l="-2570" b="-4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73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 Models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596F6B-4E75-4312-B26C-6341C3DF2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85052"/>
              </p:ext>
            </p:extLst>
          </p:nvPr>
        </p:nvGraphicFramePr>
        <p:xfrm>
          <a:off x="328338" y="1844824"/>
          <a:ext cx="8576988" cy="35935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92176">
                  <a:extLst>
                    <a:ext uri="{9D8B030D-6E8A-4147-A177-3AD203B41FA5}">
                      <a16:colId xmlns:a16="http://schemas.microsoft.com/office/drawing/2014/main" val="1873924640"/>
                    </a:ext>
                  </a:extLst>
                </a:gridCol>
                <a:gridCol w="1690141">
                  <a:extLst>
                    <a:ext uri="{9D8B030D-6E8A-4147-A177-3AD203B41FA5}">
                      <a16:colId xmlns:a16="http://schemas.microsoft.com/office/drawing/2014/main" val="3382302126"/>
                    </a:ext>
                  </a:extLst>
                </a:gridCol>
                <a:gridCol w="1910593">
                  <a:extLst>
                    <a:ext uri="{9D8B030D-6E8A-4147-A177-3AD203B41FA5}">
                      <a16:colId xmlns:a16="http://schemas.microsoft.com/office/drawing/2014/main" val="851425451"/>
                    </a:ext>
                  </a:extLst>
                </a:gridCol>
                <a:gridCol w="1984078">
                  <a:extLst>
                    <a:ext uri="{9D8B030D-6E8A-4147-A177-3AD203B41FA5}">
                      <a16:colId xmlns:a16="http://schemas.microsoft.com/office/drawing/2014/main" val="3112304302"/>
                    </a:ext>
                  </a:extLst>
                </a:gridCol>
              </a:tblGrid>
              <a:tr h="51089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Model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F1 score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Accuracy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Hamming loss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3689116"/>
                  </a:ext>
                </a:extLst>
              </a:tr>
              <a:tr h="5281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Classifier Chains(</a:t>
                      </a:r>
                      <a:r>
                        <a:rPr lang="en-CA" sz="1600" u="none" strike="noStrike" dirty="0" err="1">
                          <a:effectLst/>
                        </a:rPr>
                        <a:t>DecisionTrees</a:t>
                      </a:r>
                      <a:r>
                        <a:rPr lang="en-CA" sz="1600" u="none" strike="noStrike" dirty="0">
                          <a:effectLst/>
                        </a:rPr>
                        <a:t>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0.2622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0.193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6121161"/>
                  </a:ext>
                </a:extLst>
              </a:tr>
              <a:tr h="51089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Classifier Chains(Logistic)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0.74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0.4718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0.1177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3139095"/>
                  </a:ext>
                </a:extLst>
              </a:tr>
              <a:tr h="51089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Binary Relevance(Logistic)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0.75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0.4583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0.1162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9700559"/>
                  </a:ext>
                </a:extLst>
              </a:tr>
              <a:tr h="51089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Binary Relevance(Naïve Bayes)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0.57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0.1503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0.2937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1042076"/>
                  </a:ext>
                </a:extLst>
              </a:tr>
              <a:tr h="51089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Label Powerset(Logistic)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0.73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0.1189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397995"/>
                  </a:ext>
                </a:extLst>
              </a:tr>
              <a:tr h="51089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ML-KNN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0.72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0.4396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0.1316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597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8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4">
  <a:themeElements>
    <a:clrScheme name="Waterloo2016">
      <a:dk1>
        <a:sysClr val="windowText" lastClr="000000"/>
      </a:dk1>
      <a:lt1>
        <a:sysClr val="window" lastClr="FFFFFF"/>
      </a:lt1>
      <a:dk2>
        <a:srgbClr val="757575"/>
      </a:dk2>
      <a:lt2>
        <a:srgbClr val="D6D6D6"/>
      </a:lt2>
      <a:accent1>
        <a:srgbClr val="FFD54F"/>
      </a:accent1>
      <a:accent2>
        <a:srgbClr val="0C0C0C"/>
      </a:accent2>
      <a:accent3>
        <a:srgbClr val="AEAEAE"/>
      </a:accent3>
      <a:accent4>
        <a:srgbClr val="B71233"/>
      </a:accent4>
      <a:accent5>
        <a:srgbClr val="7F7F7F"/>
      </a:accent5>
      <a:accent6>
        <a:srgbClr val="0073CE"/>
      </a:accent6>
      <a:hlink>
        <a:srgbClr val="353535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4" id="{4C685D8B-27CA-4703-96F8-3A8AB420FE35}" vid="{0D37B164-484C-4151-BFCF-6AC5F0F62CEE}"/>
    </a:ext>
  </a:extLst>
</a:theme>
</file>

<file path=ppt/theme/theme2.xml><?xml version="1.0" encoding="utf-8"?>
<a:theme xmlns:a="http://schemas.openxmlformats.org/drawingml/2006/main" name="Theme2">
  <a:themeElements>
    <a:clrScheme name="Waterloo2016">
      <a:dk1>
        <a:sysClr val="windowText" lastClr="000000"/>
      </a:dk1>
      <a:lt1>
        <a:sysClr val="window" lastClr="FFFFFF"/>
      </a:lt1>
      <a:dk2>
        <a:srgbClr val="757575"/>
      </a:dk2>
      <a:lt2>
        <a:srgbClr val="D6D6D6"/>
      </a:lt2>
      <a:accent1>
        <a:srgbClr val="FFD54F"/>
      </a:accent1>
      <a:accent2>
        <a:srgbClr val="0C0C0C"/>
      </a:accent2>
      <a:accent3>
        <a:srgbClr val="AEAEAE"/>
      </a:accent3>
      <a:accent4>
        <a:srgbClr val="B71233"/>
      </a:accent4>
      <a:accent5>
        <a:srgbClr val="7F7F7F"/>
      </a:accent5>
      <a:accent6>
        <a:srgbClr val="0073CE"/>
      </a:accent6>
      <a:hlink>
        <a:srgbClr val="353535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1AA54F27-33CA-4B5F-9519-385DEC73F943}" vid="{13F90D57-82A1-4439-8DC9-7BB6F372707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1454</TotalTime>
  <Words>417</Words>
  <Application>Microsoft Office PowerPoint</Application>
  <PresentationFormat>On-screen Show (4:3)</PresentationFormat>
  <Paragraphs>148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Cambria Math</vt:lpstr>
      <vt:lpstr>Georgia</vt:lpstr>
      <vt:lpstr>Impact</vt:lpstr>
      <vt:lpstr>roboto</vt:lpstr>
      <vt:lpstr>Verdana</vt:lpstr>
      <vt:lpstr>Wingdings</vt:lpstr>
      <vt:lpstr>Theme4</vt:lpstr>
      <vt:lpstr>Theme2</vt:lpstr>
      <vt:lpstr>Generating Tags using Multi-Label text Classification for              Blogs</vt:lpstr>
      <vt:lpstr>PowerPoint Presentation</vt:lpstr>
      <vt:lpstr>Motivation</vt:lpstr>
      <vt:lpstr>Workflow</vt:lpstr>
      <vt:lpstr>Data Extraction</vt:lpstr>
      <vt:lpstr>Data Preprocessing</vt:lpstr>
      <vt:lpstr>Exploratory Data Analysis</vt:lpstr>
      <vt:lpstr>TF-IDF Vectorization</vt:lpstr>
      <vt:lpstr>Machine Learning Models</vt:lpstr>
      <vt:lpstr>Word Embeddings</vt:lpstr>
      <vt:lpstr>Neural Network (MLP)</vt:lpstr>
      <vt:lpstr>Bidirectional LSTM (Glove Embedding)</vt:lpstr>
      <vt:lpstr>Bidirectional GRU (FastText Embedding)</vt:lpstr>
      <vt:lpstr>Model Comparison</vt:lpstr>
      <vt:lpstr>Deployment</vt:lpstr>
      <vt:lpstr>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lbredahl</dc:creator>
  <cp:lastModifiedBy>Gunesekaran Saravanan</cp:lastModifiedBy>
  <cp:revision>77</cp:revision>
  <dcterms:created xsi:type="dcterms:W3CDTF">2015-02-24T16:09:54Z</dcterms:created>
  <dcterms:modified xsi:type="dcterms:W3CDTF">2019-04-01T22:34:24Z</dcterms:modified>
</cp:coreProperties>
</file>