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9" r:id="rId13"/>
    <p:sldId id="267" r:id="rId14"/>
    <p:sldId id="268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9F9F9"/>
    <a:srgbClr val="2E3192"/>
    <a:srgbClr val="002060"/>
    <a:srgbClr val="E7E6E6"/>
    <a:srgbClr val="FFD966"/>
    <a:srgbClr val="392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E3A4D-F1BF-428C-85BA-8B0701FE663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8E608-6D71-4F28-B1AD-BDB4824074D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0821A-2D3D-4EC2-B0E7-F424B11BA97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7D4E-3CD0-4F45-8628-9F9365A3094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8675" y="809626"/>
            <a:ext cx="5245897" cy="5257800"/>
          </a:xfrm>
          <a:prstGeom prst="rect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224395" y="2573655"/>
            <a:ext cx="4210050" cy="1085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400" b="1" dirty="0">
                <a:solidFill>
                  <a:srgbClr val="2E3192"/>
                </a:solidFill>
              </a:rPr>
              <a:t>Financial Market Analysis and Stock Price Prediction Using Machine Learning</a:t>
            </a:r>
            <a:endParaRPr lang="en-US" sz="2400" b="1" dirty="0">
              <a:solidFill>
                <a:srgbClr val="2E319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-388"/>
            <a:ext cx="3810000" cy="29527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8382000" y="6564553"/>
            <a:ext cx="3810000" cy="295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3337" y="1069984"/>
            <a:ext cx="4210050" cy="12954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118350" y="4030345"/>
            <a:ext cx="4615180" cy="1353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olidFill>
                  <a:srgbClr val="2E3192"/>
                </a:solidFill>
              </a:rPr>
              <a:t>Name of the Student:</a:t>
            </a:r>
            <a:r>
              <a:rPr lang="en-IN" altLang="en-US" sz="2400" b="1" dirty="0">
                <a:solidFill>
                  <a:srgbClr val="2E3192"/>
                </a:solidFill>
              </a:rPr>
              <a:t> Shreesha Shetty</a:t>
            </a:r>
            <a:endParaRPr lang="en-US" sz="2400" b="1" dirty="0">
              <a:solidFill>
                <a:srgbClr val="2E3192"/>
              </a:solidFill>
            </a:endParaRPr>
          </a:p>
          <a:p>
            <a:r>
              <a:rPr lang="en-US" sz="2400" b="1" dirty="0">
                <a:solidFill>
                  <a:srgbClr val="2E3192"/>
                </a:solidFill>
              </a:rPr>
              <a:t>Register Number:</a:t>
            </a:r>
            <a:r>
              <a:rPr lang="en-IN" altLang="en-US" sz="2400" b="1" dirty="0">
                <a:solidFill>
                  <a:srgbClr val="2E3192"/>
                </a:solidFill>
              </a:rPr>
              <a:t>221BCADA32</a:t>
            </a:r>
            <a:endParaRPr lang="en-IN" altLang="en-US" sz="2400" b="1" dirty="0">
              <a:solidFill>
                <a:srgbClr val="2E319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17" y="1095835"/>
            <a:ext cx="5352152" cy="4666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(5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0885" y="2538730"/>
            <a:ext cx="10157460" cy="34232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62025" y="2099310"/>
            <a:ext cx="7892415" cy="37122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400" b="1"/>
              <a:t>Dashboard</a:t>
            </a:r>
            <a:r>
              <a:rPr lang="en-US" altLang="en-US" sz="2400"/>
              <a:t>:</a:t>
            </a:r>
            <a:endParaRPr lang="en-US" altLang="en-US" sz="2400"/>
          </a:p>
          <a:p>
            <a:endParaRPr lang="en-US" altLang="en-US" sz="2400"/>
          </a:p>
          <a:p>
            <a:endParaRPr lang="en-US" altLang="en-US" sz="2400" b="1"/>
          </a:p>
          <a:p>
            <a:endParaRPr sz="2400"/>
          </a:p>
        </p:txBody>
      </p:sp>
      <p:cxnSp>
        <p:nvCxnSpPr>
          <p:cNvPr id="10" name="Straight Connector 9"/>
          <p:cNvCxnSpPr/>
          <p:nvPr/>
        </p:nvCxnSpPr>
        <p:spPr>
          <a:xfrm>
            <a:off x="3280972" y="677827"/>
            <a:ext cx="8780780" cy="12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24371" y="563723"/>
            <a:ext cx="34925" cy="54692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7" name="Parallelogram 6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dirty="0"/>
          </a:p>
        </p:txBody>
      </p:sp>
      <p:sp>
        <p:nvSpPr>
          <p:cNvPr id="8" name="Parallelogram 7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25475" y="1251585"/>
            <a:ext cx="9526270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Results &amp; Discussions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951559" y="1952912"/>
            <a:ext cx="336787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7" y="1242005"/>
            <a:ext cx="3308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Conclusion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30677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861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50875" y="2061210"/>
            <a:ext cx="10827385" cy="4261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/>
              <a:t>Hybrid model</a:t>
            </a:r>
            <a:r>
              <a:rPr lang="en-US" altLang="en-US" sz="2400"/>
              <a:t> improved</a:t>
            </a:r>
            <a:r>
              <a:rPr lang="en-US" altLang="en-US" sz="2400" b="1"/>
              <a:t> accuracy and reliability</a:t>
            </a:r>
            <a:r>
              <a:rPr lang="en-US" altLang="en-US" sz="2400"/>
              <a:t> of predictions.</a:t>
            </a:r>
            <a:endParaRPr lang="en-US" altLang="en-US" sz="2400"/>
          </a:p>
          <a:p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/>
              <a:t>Sentiment analysis</a:t>
            </a:r>
            <a:r>
              <a:rPr lang="en-US" altLang="en-US" sz="2400"/>
              <a:t> added </a:t>
            </a:r>
            <a:r>
              <a:rPr lang="en-US" altLang="en-US" sz="2400" b="1"/>
              <a:t>human-like interpretation</a:t>
            </a:r>
            <a:r>
              <a:rPr lang="en-US" altLang="en-US" sz="2400"/>
              <a:t>.</a:t>
            </a:r>
            <a:endParaRPr lang="en-US" altLang="en-US" sz="2400"/>
          </a:p>
          <a:p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The </a:t>
            </a:r>
            <a:r>
              <a:rPr lang="en-US" altLang="en-US" sz="2400" b="1"/>
              <a:t>dashboard</a:t>
            </a:r>
            <a:r>
              <a:rPr lang="en-US" altLang="en-US" sz="2400"/>
              <a:t> makes stock prediction </a:t>
            </a:r>
            <a:r>
              <a:rPr lang="en-US" altLang="en-US" sz="2400" b="1"/>
              <a:t>accessible and useful.</a:t>
            </a:r>
            <a:endParaRPr lang="en-US" altLang="en-US" sz="2400"/>
          </a:p>
          <a:p>
            <a:endParaRPr lang="en-US" alt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/>
              <a:t>Project can evolve into </a:t>
            </a:r>
            <a:r>
              <a:rPr lang="en-US" altLang="en-US" sz="2400" b="1"/>
              <a:t>multi-stock, crypto, or forex prediction</a:t>
            </a:r>
            <a:r>
              <a:rPr lang="en-US" altLang="en-US" sz="2400"/>
              <a:t> platforms</a:t>
            </a: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7" y="1242005"/>
            <a:ext cx="3067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Reference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28520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4840" y="2124075"/>
            <a:ext cx="9708515" cy="434911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Fischer &amp; Krauss (2018)</a:t>
            </a:r>
            <a:r>
              <a:rPr sz="2400"/>
              <a:t> – LSTM in financial forecasting.</a:t>
            </a:r>
            <a:endParaRPr sz="2400"/>
          </a:p>
          <a:p>
            <a:endParaRPr sz="2400"/>
          </a:p>
          <a:p>
            <a:r>
              <a:rPr sz="2400" b="1"/>
              <a:t>Bollen et al. (2011)</a:t>
            </a:r>
            <a:r>
              <a:rPr sz="2400"/>
              <a:t> – Twitter sentiment predicting market trends.</a:t>
            </a:r>
            <a:endParaRPr sz="2400"/>
          </a:p>
          <a:p>
            <a:endParaRPr sz="2400"/>
          </a:p>
          <a:p>
            <a:r>
              <a:rPr sz="2400" b="1"/>
              <a:t>Yahoo Finance </a:t>
            </a:r>
            <a:r>
              <a:rPr sz="2400"/>
              <a:t>– Historical stock data source.</a:t>
            </a:r>
            <a:endParaRPr sz="2400"/>
          </a:p>
          <a:p>
            <a:endParaRPr sz="2400"/>
          </a:p>
          <a:p>
            <a:r>
              <a:rPr sz="2400" b="1"/>
              <a:t>Google News + VADER</a:t>
            </a:r>
            <a:r>
              <a:rPr sz="2400"/>
              <a:t> – Real-time sentiment extraction.</a:t>
            </a:r>
            <a:endParaRPr sz="2400"/>
          </a:p>
          <a:p>
            <a:endParaRPr sz="2400"/>
          </a:p>
          <a:p>
            <a:r>
              <a:rPr sz="2400" b="1"/>
              <a:t>Patel et al. (2015)</a:t>
            </a:r>
            <a:r>
              <a:rPr sz="2400"/>
              <a:t> – Use of ML models for stock trend prediction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972176" y="1131216"/>
            <a:ext cx="5616444" cy="4000621"/>
          </a:xfrm>
          <a:prstGeom prst="rect">
            <a:avLst/>
          </a:prstGeom>
          <a:solidFill>
            <a:srgbClr val="F9F9F9"/>
          </a:solidFill>
          <a:ln w="38100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1791477"/>
            <a:ext cx="11000792" cy="26219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8382000" y="6564553"/>
            <a:ext cx="3810000" cy="2952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28674" y="2428222"/>
            <a:ext cx="7634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F9F9F9"/>
                </a:solidFill>
                <a:latin typeface="Arial Black" panose="020B0A04020102020204" pitchFamily="34" charset="0"/>
              </a:rPr>
              <a:t>Thank You</a:t>
            </a:r>
            <a:endParaRPr lang="en-IN" sz="8000" dirty="0">
              <a:solidFill>
                <a:srgbClr val="F9F9F9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907" y="111947"/>
            <a:ext cx="1663454" cy="1563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rapezium 1"/>
          <p:cNvSpPr/>
          <p:nvPr/>
        </p:nvSpPr>
        <p:spPr>
          <a:xfrm>
            <a:off x="664901" y="5183333"/>
            <a:ext cx="4553145" cy="1768100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  <a:gd name="connsiteX0-81" fmla="*/ 6800 w 3907422"/>
              <a:gd name="connsiteY0-82" fmla="*/ 1301872 h 1301872"/>
              <a:gd name="connsiteX1-83" fmla="*/ 0 w 3907422"/>
              <a:gd name="connsiteY1-84" fmla="*/ 18747 h 1301872"/>
              <a:gd name="connsiteX2-85" fmla="*/ 2603550 w 3907422"/>
              <a:gd name="connsiteY2-86" fmla="*/ 0 h 1301872"/>
              <a:gd name="connsiteX3-87" fmla="*/ 3907422 w 3907422"/>
              <a:gd name="connsiteY3-88" fmla="*/ 1278353 h 1301872"/>
              <a:gd name="connsiteX4-89" fmla="*/ 6800 w 3907422"/>
              <a:gd name="connsiteY4-90" fmla="*/ 1301872 h 1301872"/>
              <a:gd name="connsiteX0-91" fmla="*/ 6800 w 3907422"/>
              <a:gd name="connsiteY0-92" fmla="*/ 1301872 h 1301872"/>
              <a:gd name="connsiteX1-93" fmla="*/ 0 w 3907422"/>
              <a:gd name="connsiteY1-94" fmla="*/ 18747 h 1301872"/>
              <a:gd name="connsiteX2-95" fmla="*/ 2537695 w 3907422"/>
              <a:gd name="connsiteY2-96" fmla="*/ 0 h 1301872"/>
              <a:gd name="connsiteX3-97" fmla="*/ 3907422 w 3907422"/>
              <a:gd name="connsiteY3-98" fmla="*/ 1278353 h 1301872"/>
              <a:gd name="connsiteX4-99" fmla="*/ 6800 w 3907422"/>
              <a:gd name="connsiteY4-100" fmla="*/ 1301872 h 1301872"/>
              <a:gd name="connsiteX0-101" fmla="*/ 6800 w 3907422"/>
              <a:gd name="connsiteY0-102" fmla="*/ 1307544 h 1307544"/>
              <a:gd name="connsiteX1-103" fmla="*/ 0 w 3907422"/>
              <a:gd name="connsiteY1-104" fmla="*/ 24419 h 1307544"/>
              <a:gd name="connsiteX2-105" fmla="*/ 2640136 w 3907422"/>
              <a:gd name="connsiteY2-106" fmla="*/ 0 h 1307544"/>
              <a:gd name="connsiteX3-107" fmla="*/ 3907422 w 3907422"/>
              <a:gd name="connsiteY3-108" fmla="*/ 1284025 h 1307544"/>
              <a:gd name="connsiteX4-109" fmla="*/ 6800 w 3907422"/>
              <a:gd name="connsiteY4-110" fmla="*/ 1307544 h 1307544"/>
              <a:gd name="connsiteX0-111" fmla="*/ 6800 w 3724490"/>
              <a:gd name="connsiteY0-112" fmla="*/ 1307544 h 1307544"/>
              <a:gd name="connsiteX1-113" fmla="*/ 0 w 3724490"/>
              <a:gd name="connsiteY1-114" fmla="*/ 24419 h 1307544"/>
              <a:gd name="connsiteX2-115" fmla="*/ 2640136 w 3724490"/>
              <a:gd name="connsiteY2-116" fmla="*/ 0 h 1307544"/>
              <a:gd name="connsiteX3-117" fmla="*/ 3724490 w 3724490"/>
              <a:gd name="connsiteY3-118" fmla="*/ 1272679 h 1307544"/>
              <a:gd name="connsiteX4-119" fmla="*/ 6800 w 3724490"/>
              <a:gd name="connsiteY4-120" fmla="*/ 1307544 h 1307544"/>
              <a:gd name="connsiteX0-121" fmla="*/ 6800 w 3724490"/>
              <a:gd name="connsiteY0-122" fmla="*/ 1335056 h 1335056"/>
              <a:gd name="connsiteX1-123" fmla="*/ 0 w 3724490"/>
              <a:gd name="connsiteY1-124" fmla="*/ 51931 h 1335056"/>
              <a:gd name="connsiteX2-125" fmla="*/ 2593322 w 3724490"/>
              <a:gd name="connsiteY2-126" fmla="*/ 0 h 1335056"/>
              <a:gd name="connsiteX3-127" fmla="*/ 3724490 w 3724490"/>
              <a:gd name="connsiteY3-128" fmla="*/ 1300191 h 1335056"/>
              <a:gd name="connsiteX4-129" fmla="*/ 6800 w 3724490"/>
              <a:gd name="connsiteY4-130" fmla="*/ 1335056 h 1335056"/>
              <a:gd name="connsiteX0-131" fmla="*/ 6800 w 3534241"/>
              <a:gd name="connsiteY0-132" fmla="*/ 1335056 h 1335056"/>
              <a:gd name="connsiteX1-133" fmla="*/ 0 w 3534241"/>
              <a:gd name="connsiteY1-134" fmla="*/ 51931 h 1335056"/>
              <a:gd name="connsiteX2-135" fmla="*/ 2593322 w 3534241"/>
              <a:gd name="connsiteY2-136" fmla="*/ 0 h 1335056"/>
              <a:gd name="connsiteX3-137" fmla="*/ 3534241 w 3534241"/>
              <a:gd name="connsiteY3-138" fmla="*/ 1286586 h 1335056"/>
              <a:gd name="connsiteX4-139" fmla="*/ 6800 w 3534241"/>
              <a:gd name="connsiteY4-140" fmla="*/ 1335056 h 1335056"/>
              <a:gd name="connsiteX0-141" fmla="*/ 6800 w 3534241"/>
              <a:gd name="connsiteY0-142" fmla="*/ 1323647 h 1323647"/>
              <a:gd name="connsiteX1-143" fmla="*/ 0 w 3534241"/>
              <a:gd name="connsiteY1-144" fmla="*/ 40522 h 1323647"/>
              <a:gd name="connsiteX2-145" fmla="*/ 2563748 w 3534241"/>
              <a:gd name="connsiteY2-146" fmla="*/ 0 h 1323647"/>
              <a:gd name="connsiteX3-147" fmla="*/ 3534241 w 3534241"/>
              <a:gd name="connsiteY3-148" fmla="*/ 1275177 h 1323647"/>
              <a:gd name="connsiteX4-149" fmla="*/ 6800 w 3534241"/>
              <a:gd name="connsiteY4-150" fmla="*/ 1323647 h 13236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34241" h="1323647">
                <a:moveTo>
                  <a:pt x="6800" y="1323647"/>
                </a:moveTo>
                <a:cubicBezTo>
                  <a:pt x="4533" y="895939"/>
                  <a:pt x="2267" y="468230"/>
                  <a:pt x="0" y="40522"/>
                </a:cubicBezTo>
                <a:lnTo>
                  <a:pt x="2563748" y="0"/>
                </a:lnTo>
                <a:lnTo>
                  <a:pt x="3534241" y="1275177"/>
                </a:lnTo>
                <a:lnTo>
                  <a:pt x="6800" y="1323647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994049" y="1242005"/>
            <a:ext cx="3101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C000"/>
                </a:solidFill>
                <a:latin typeface="Arial Black" panose="020B0A04020102020204" pitchFamily="34" charset="0"/>
              </a:rPr>
              <a:t>Contents</a:t>
            </a:r>
            <a:endParaRPr lang="en-IN" sz="4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801990" cy="2885302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539158" y="800199"/>
            <a:ext cx="801990" cy="2885302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rapezium 1"/>
          <p:cNvSpPr/>
          <p:nvPr/>
        </p:nvSpPr>
        <p:spPr>
          <a:xfrm>
            <a:off x="-22729" y="4868241"/>
            <a:ext cx="4798243" cy="2069887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  <a:gd name="connsiteX0-81" fmla="*/ 6800 w 3907422"/>
              <a:gd name="connsiteY0-82" fmla="*/ 1301872 h 1301872"/>
              <a:gd name="connsiteX1-83" fmla="*/ 0 w 3907422"/>
              <a:gd name="connsiteY1-84" fmla="*/ 18747 h 1301872"/>
              <a:gd name="connsiteX2-85" fmla="*/ 2603550 w 3907422"/>
              <a:gd name="connsiteY2-86" fmla="*/ 0 h 1301872"/>
              <a:gd name="connsiteX3-87" fmla="*/ 3907422 w 3907422"/>
              <a:gd name="connsiteY3-88" fmla="*/ 1278353 h 1301872"/>
              <a:gd name="connsiteX4-89" fmla="*/ 6800 w 3907422"/>
              <a:gd name="connsiteY4-90" fmla="*/ 1301872 h 1301872"/>
              <a:gd name="connsiteX0-91" fmla="*/ 6800 w 3907422"/>
              <a:gd name="connsiteY0-92" fmla="*/ 1301872 h 1301872"/>
              <a:gd name="connsiteX1-93" fmla="*/ 0 w 3907422"/>
              <a:gd name="connsiteY1-94" fmla="*/ 18747 h 1301872"/>
              <a:gd name="connsiteX2-95" fmla="*/ 2537695 w 3907422"/>
              <a:gd name="connsiteY2-96" fmla="*/ 0 h 1301872"/>
              <a:gd name="connsiteX3-97" fmla="*/ 3907422 w 3907422"/>
              <a:gd name="connsiteY3-98" fmla="*/ 1278353 h 1301872"/>
              <a:gd name="connsiteX4-99" fmla="*/ 6800 w 3907422"/>
              <a:gd name="connsiteY4-100" fmla="*/ 1301872 h 1301872"/>
              <a:gd name="connsiteX0-101" fmla="*/ 6800 w 3907422"/>
              <a:gd name="connsiteY0-102" fmla="*/ 1307544 h 1307544"/>
              <a:gd name="connsiteX1-103" fmla="*/ 0 w 3907422"/>
              <a:gd name="connsiteY1-104" fmla="*/ 24419 h 1307544"/>
              <a:gd name="connsiteX2-105" fmla="*/ 2640136 w 3907422"/>
              <a:gd name="connsiteY2-106" fmla="*/ 0 h 1307544"/>
              <a:gd name="connsiteX3-107" fmla="*/ 3907422 w 3907422"/>
              <a:gd name="connsiteY3-108" fmla="*/ 1284025 h 1307544"/>
              <a:gd name="connsiteX4-109" fmla="*/ 6800 w 3907422"/>
              <a:gd name="connsiteY4-110" fmla="*/ 1307544 h 1307544"/>
              <a:gd name="connsiteX0-111" fmla="*/ 6800 w 3724490"/>
              <a:gd name="connsiteY0-112" fmla="*/ 1307544 h 1307544"/>
              <a:gd name="connsiteX1-113" fmla="*/ 0 w 3724490"/>
              <a:gd name="connsiteY1-114" fmla="*/ 24419 h 1307544"/>
              <a:gd name="connsiteX2-115" fmla="*/ 2640136 w 3724490"/>
              <a:gd name="connsiteY2-116" fmla="*/ 0 h 1307544"/>
              <a:gd name="connsiteX3-117" fmla="*/ 3724490 w 3724490"/>
              <a:gd name="connsiteY3-118" fmla="*/ 1272679 h 1307544"/>
              <a:gd name="connsiteX4-119" fmla="*/ 6800 w 3724490"/>
              <a:gd name="connsiteY4-120" fmla="*/ 1307544 h 1307544"/>
              <a:gd name="connsiteX0-121" fmla="*/ 6800 w 3724490"/>
              <a:gd name="connsiteY0-122" fmla="*/ 1335056 h 1335056"/>
              <a:gd name="connsiteX1-123" fmla="*/ 0 w 3724490"/>
              <a:gd name="connsiteY1-124" fmla="*/ 51931 h 1335056"/>
              <a:gd name="connsiteX2-125" fmla="*/ 2593322 w 3724490"/>
              <a:gd name="connsiteY2-126" fmla="*/ 0 h 1335056"/>
              <a:gd name="connsiteX3-127" fmla="*/ 3724490 w 3724490"/>
              <a:gd name="connsiteY3-128" fmla="*/ 1300191 h 1335056"/>
              <a:gd name="connsiteX4-129" fmla="*/ 6800 w 3724490"/>
              <a:gd name="connsiteY4-130" fmla="*/ 1335056 h 1335056"/>
              <a:gd name="connsiteX0-131" fmla="*/ 6800 w 3724490"/>
              <a:gd name="connsiteY0-132" fmla="*/ 1292241 h 1292241"/>
              <a:gd name="connsiteX1-133" fmla="*/ 0 w 3724490"/>
              <a:gd name="connsiteY1-134" fmla="*/ 9116 h 1292241"/>
              <a:gd name="connsiteX2-135" fmla="*/ 2605152 w 3724490"/>
              <a:gd name="connsiteY2-136" fmla="*/ 0 h 1292241"/>
              <a:gd name="connsiteX3-137" fmla="*/ 3724490 w 3724490"/>
              <a:gd name="connsiteY3-138" fmla="*/ 1257376 h 1292241"/>
              <a:gd name="connsiteX4-139" fmla="*/ 6800 w 3724490"/>
              <a:gd name="connsiteY4-140" fmla="*/ 1292241 h 129224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724490" h="1292241">
                <a:moveTo>
                  <a:pt x="6800" y="1292241"/>
                </a:moveTo>
                <a:cubicBezTo>
                  <a:pt x="4533" y="864533"/>
                  <a:pt x="2267" y="436824"/>
                  <a:pt x="0" y="9116"/>
                </a:cubicBezTo>
                <a:lnTo>
                  <a:pt x="2605152" y="0"/>
                </a:lnTo>
                <a:lnTo>
                  <a:pt x="3724490" y="1257376"/>
                </a:lnTo>
                <a:lnTo>
                  <a:pt x="6800" y="129224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12904" y="1121790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68723" y="1102936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94049" y="1983234"/>
            <a:ext cx="6677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Abstract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Introduction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Literature Survey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Problem Definition 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Proposed Work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Methodology &amp; Implementation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Results &amp; Discussions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Conclusion</a:t>
            </a:r>
            <a:endParaRPr lang="en-US" sz="2000" dirty="0">
              <a:solidFill>
                <a:srgbClr val="2E319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E3192"/>
                </a:solidFill>
              </a:rPr>
              <a:t>Reference</a:t>
            </a:r>
            <a:endParaRPr lang="en-US" sz="2000" dirty="0">
              <a:solidFill>
                <a:srgbClr val="2E3192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901" y="199366"/>
            <a:ext cx="1219904" cy="11464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7" y="1242005"/>
            <a:ext cx="297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Abstract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243306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41045" y="2061210"/>
            <a:ext cx="10247630" cy="450786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2400" b="1"/>
              <a:t>Project Focus</a:t>
            </a:r>
            <a:r>
              <a:rPr sz="2400"/>
              <a:t>: </a:t>
            </a:r>
            <a:r>
              <a:rPr sz="2400" b="1"/>
              <a:t>Predicting stock prices</a:t>
            </a:r>
            <a:r>
              <a:rPr sz="2400"/>
              <a:t> using</a:t>
            </a:r>
            <a:r>
              <a:rPr sz="2400" b="1"/>
              <a:t> machine learning &amp; sentiment analysis.</a:t>
            </a:r>
            <a:endParaRPr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b="1"/>
              <a:t>Problem</a:t>
            </a:r>
            <a:r>
              <a:rPr sz="2400"/>
              <a:t>: Investors struggle with making </a:t>
            </a:r>
            <a:r>
              <a:rPr sz="2400" b="1"/>
              <a:t>informed decisions </a:t>
            </a:r>
            <a:r>
              <a:rPr sz="2400"/>
              <a:t>due to lack of tools and </a:t>
            </a:r>
            <a:r>
              <a:rPr sz="2400" b="1"/>
              <a:t>data interpretation</a:t>
            </a:r>
            <a:r>
              <a:rPr sz="2400"/>
              <a:t>.</a:t>
            </a: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b="1"/>
              <a:t>Solution</a:t>
            </a:r>
            <a:r>
              <a:rPr sz="2400"/>
              <a:t>: </a:t>
            </a:r>
            <a:r>
              <a:rPr sz="2400" b="1"/>
              <a:t>A hybrid ML-based</a:t>
            </a:r>
            <a:r>
              <a:rPr sz="2400"/>
              <a:t> system with </a:t>
            </a:r>
            <a:r>
              <a:rPr sz="2400" b="1"/>
              <a:t>LSTM, ARIMA, XGBoost + real-time sentiment analysis.</a:t>
            </a:r>
            <a:endParaRPr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b="1"/>
              <a:t>Goal</a:t>
            </a:r>
            <a:r>
              <a:rPr sz="2400"/>
              <a:t>: Help users make </a:t>
            </a:r>
            <a:r>
              <a:rPr sz="2400" b="1"/>
              <a:t>better investment decisions</a:t>
            </a:r>
            <a:r>
              <a:rPr sz="2400"/>
              <a:t>.</a:t>
            </a: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400" b="1"/>
              <a:t>Output</a:t>
            </a:r>
            <a:r>
              <a:rPr sz="2400"/>
              <a:t>: A</a:t>
            </a:r>
            <a:r>
              <a:rPr sz="2400" b="1"/>
              <a:t> Streamlit dashboard</a:t>
            </a:r>
            <a:r>
              <a:rPr sz="2400"/>
              <a:t> showing</a:t>
            </a:r>
            <a:r>
              <a:rPr sz="2400" b="1"/>
              <a:t> predictions &amp; recommendations</a:t>
            </a:r>
            <a:endParaRPr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40742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6" y="1242005"/>
            <a:ext cx="369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Introduction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347051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5475" y="2070735"/>
            <a:ext cx="10566400" cy="460756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en-US" sz="2400"/>
              <a:t>Stock market prediction is tough due to</a:t>
            </a:r>
            <a:r>
              <a:rPr lang="en-US" altLang="en-US" sz="2400" b="1"/>
              <a:t> high volatility</a:t>
            </a:r>
            <a:r>
              <a:rPr lang="en-US" altLang="en-US" sz="2400"/>
              <a:t> and </a:t>
            </a:r>
            <a:r>
              <a:rPr lang="en-US" altLang="en-US" sz="2400" b="1"/>
              <a:t>unpredictable trends</a:t>
            </a:r>
            <a:r>
              <a:rPr lang="en-US" altLang="en-US" sz="2400"/>
              <a:t>.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>
              <a:buFont typeface="Arial" panose="020B0604020202020204"/>
              <a:buChar char="•"/>
            </a:pPr>
            <a:r>
              <a:rPr lang="en-US" altLang="en-US" sz="2400"/>
              <a:t>Traditional methods struggle with </a:t>
            </a:r>
            <a:r>
              <a:rPr lang="en-US" altLang="en-US" sz="2400" b="1"/>
              <a:t>non-linear patterns</a:t>
            </a:r>
            <a:r>
              <a:rPr lang="en-US" altLang="en-US" sz="2400"/>
              <a:t>.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>
              <a:buFont typeface="Arial" panose="020B0604020202020204"/>
              <a:buChar char="•"/>
            </a:pPr>
            <a:r>
              <a:rPr lang="en-US" altLang="en-US" sz="2400"/>
              <a:t>This project uses</a:t>
            </a:r>
            <a:r>
              <a:rPr lang="en-US" altLang="en-US" sz="2400" b="1"/>
              <a:t> </a:t>
            </a:r>
            <a:r>
              <a:rPr lang="en-IN" altLang="en-US" sz="2400" b="1"/>
              <a:t>DL</a:t>
            </a:r>
            <a:r>
              <a:rPr lang="en-US" altLang="en-US" sz="2400"/>
              <a:t>and </a:t>
            </a:r>
            <a:r>
              <a:rPr lang="en-US" altLang="en-US" sz="2400" b="1"/>
              <a:t>ML</a:t>
            </a:r>
            <a:r>
              <a:rPr lang="en-US" altLang="en-US" sz="2400"/>
              <a:t> to predict stock prices and offer </a:t>
            </a:r>
            <a:r>
              <a:rPr lang="en-US" altLang="en-US" sz="2400" b="1"/>
              <a:t>investment advice</a:t>
            </a:r>
            <a:r>
              <a:rPr lang="en-US" altLang="en-US" sz="2400"/>
              <a:t>.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>
              <a:buFont typeface="Arial" panose="020B0604020202020204"/>
              <a:buChar char="•"/>
            </a:pPr>
            <a:r>
              <a:rPr lang="en-US" altLang="en-US" sz="2400"/>
              <a:t>Combines </a:t>
            </a:r>
            <a:r>
              <a:rPr lang="en-US" altLang="en-US" sz="2400" b="1"/>
              <a:t>LSTM, XGBoost, ARIMA</a:t>
            </a:r>
            <a:r>
              <a:rPr lang="en-US" altLang="en-US" sz="2400"/>
              <a:t>, and </a:t>
            </a:r>
            <a:r>
              <a:rPr lang="en-US" altLang="en-US" sz="2400" b="1"/>
              <a:t>sentiment analysis</a:t>
            </a:r>
            <a:r>
              <a:rPr lang="en-US" altLang="en-US" sz="2400"/>
              <a:t> from news headlines.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>
              <a:buFont typeface="Arial" panose="020B0604020202020204"/>
              <a:buChar char="•"/>
            </a:pPr>
            <a:r>
              <a:rPr lang="en-US" altLang="en-US" sz="2400"/>
              <a:t>A user-friendly </a:t>
            </a:r>
            <a:r>
              <a:rPr lang="en-US" altLang="en-US" sz="2400" b="1"/>
              <a:t>Streamlit app</a:t>
            </a:r>
            <a:r>
              <a:rPr lang="en-US" altLang="en-US" sz="2400"/>
              <a:t> displays predictions and </a:t>
            </a:r>
            <a:r>
              <a:rPr lang="en-US" altLang="en-US" sz="2400" b="1"/>
              <a:t>buy/hold/sell </a:t>
            </a:r>
            <a:r>
              <a:rPr lang="en-US" altLang="en-US" sz="2400"/>
              <a:t>suggestions.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 indent="0">
              <a:buFont typeface="Arial" panose="020B0604020202020204"/>
              <a:buNone/>
            </a:pPr>
            <a:r>
              <a:rPr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6" y="1242005"/>
            <a:ext cx="5049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Literature Survey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48981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25475" y="2061845"/>
            <a:ext cx="10643235" cy="4744085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Previous Works</a:t>
            </a:r>
            <a:r>
              <a:rPr sz="2400"/>
              <a:t>:</a:t>
            </a:r>
            <a:endParaRPr sz="2400"/>
          </a:p>
          <a:p>
            <a:endParaRPr sz="1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Traditional models like </a:t>
            </a:r>
            <a:r>
              <a:rPr lang="en-US" altLang="en-US" sz="2000" b="1"/>
              <a:t>ARIMA</a:t>
            </a:r>
            <a:r>
              <a:rPr lang="en-US" altLang="en-US" sz="2000"/>
              <a:t> work well for linear data but </a:t>
            </a:r>
            <a:r>
              <a:rPr lang="en-US" altLang="en-US" sz="2000" b="1"/>
              <a:t>fail with market volatility.</a:t>
            </a:r>
            <a:endParaRPr lang="en-US" altLang="en-US" sz="2000" b="1"/>
          </a:p>
          <a:p>
            <a:pPr indent="0">
              <a:buFont typeface="Arial" panose="020B0604020202020204"/>
              <a:buNone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/>
              <a:t>Machine Learning models</a:t>
            </a:r>
            <a:r>
              <a:rPr lang="en-US" altLang="en-US" sz="2000"/>
              <a:t> (like </a:t>
            </a:r>
            <a:r>
              <a:rPr lang="en-US" altLang="en-US" sz="2000" b="1"/>
              <a:t>SVM</a:t>
            </a:r>
            <a:r>
              <a:rPr lang="en-US" altLang="en-US" sz="2000"/>
              <a:t> and</a:t>
            </a:r>
            <a:r>
              <a:rPr lang="en-US" altLang="en-US" sz="2000" b="1"/>
              <a:t> Random Forest</a:t>
            </a:r>
            <a:r>
              <a:rPr lang="en-US" altLang="en-US" sz="2000"/>
              <a:t>) and </a:t>
            </a:r>
            <a:r>
              <a:rPr lang="en-US" altLang="en-US" sz="2000" b="1"/>
              <a:t>Deep Learning models</a:t>
            </a:r>
            <a:r>
              <a:rPr lang="en-US" altLang="en-US" sz="2000"/>
              <a:t> (like </a:t>
            </a:r>
            <a:r>
              <a:rPr lang="en-US" altLang="en-US" sz="2000" b="1"/>
              <a:t>LSTM</a:t>
            </a:r>
            <a:r>
              <a:rPr lang="en-US" altLang="en-US" sz="2000"/>
              <a:t>) can capture </a:t>
            </a:r>
            <a:r>
              <a:rPr lang="en-US" altLang="en-US" sz="2000" b="1"/>
              <a:t>complex patterns</a:t>
            </a:r>
            <a:r>
              <a:rPr lang="en-US" altLang="en-US" sz="2000"/>
              <a:t> in stock data.</a:t>
            </a:r>
            <a:endParaRPr lang="en-US" altLang="en-US" sz="2000"/>
          </a:p>
          <a:p>
            <a:pPr indent="0">
              <a:buFont typeface="Arial" panose="020B0604020202020204"/>
              <a:buNone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/>
              <a:t>Sentiment analysis</a:t>
            </a:r>
            <a:r>
              <a:rPr lang="en-US" altLang="en-US" sz="2000"/>
              <a:t> using</a:t>
            </a:r>
            <a:r>
              <a:rPr lang="en-US" altLang="en-US" sz="2000" b="1"/>
              <a:t> NLP tools</a:t>
            </a:r>
            <a:r>
              <a:rPr lang="en-US" altLang="en-US" sz="2000"/>
              <a:t> (e.g.</a:t>
            </a:r>
            <a:r>
              <a:rPr lang="en-US" altLang="en-US" sz="2000" b="1"/>
              <a:t>, VADER</a:t>
            </a:r>
            <a:r>
              <a:rPr lang="en-US" altLang="en-US" sz="2000"/>
              <a:t>) improves predictions by analyzing </a:t>
            </a:r>
            <a:r>
              <a:rPr lang="en-US" altLang="en-US" sz="2000" b="1"/>
              <a:t>news and social media</a:t>
            </a:r>
            <a:r>
              <a:rPr lang="en-US" altLang="en-US" sz="2000"/>
              <a:t> mood</a:t>
            </a:r>
            <a:endParaRPr lang="en-US" altLang="en-US" sz="2000"/>
          </a:p>
          <a:p>
            <a:pPr>
              <a:buFont typeface="Arial" panose="020B0604020202020204"/>
              <a:buChar char="•"/>
            </a:pPr>
            <a:endParaRPr sz="1600"/>
          </a:p>
          <a:p>
            <a:r>
              <a:rPr sz="2400" b="1"/>
              <a:t>Gaps Identified</a:t>
            </a:r>
            <a:r>
              <a:rPr sz="2400"/>
              <a:t>:</a:t>
            </a:r>
            <a:endParaRPr sz="24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2000"/>
              <a:t>Lack of</a:t>
            </a:r>
            <a:r>
              <a:rPr sz="2000" b="1"/>
              <a:t> real-time prediction</a:t>
            </a:r>
            <a:r>
              <a:rPr sz="2000"/>
              <a:t>.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No integration of </a:t>
            </a:r>
            <a:r>
              <a:rPr sz="2000" b="1"/>
              <a:t>sentiment </a:t>
            </a:r>
            <a:r>
              <a:rPr sz="2000"/>
              <a:t>with</a:t>
            </a:r>
            <a:r>
              <a:rPr sz="2000" b="1"/>
              <a:t> stock forecasting.</a:t>
            </a:r>
            <a:endParaRPr sz="20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indent="0">
              <a:buFont typeface="Arial" panose="020B0604020202020204"/>
              <a:buNone/>
            </a:pP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6" y="1242005"/>
            <a:ext cx="559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Problem Definition 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514380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7035" y="2061845"/>
            <a:ext cx="11151870" cy="403098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sz="2400" b="1"/>
              <a:t>Retail investors lack</a:t>
            </a:r>
            <a:r>
              <a:rPr sz="1600"/>
              <a:t>: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 lvl="1">
              <a:buFont typeface="Arial" panose="020B0604020202020204"/>
              <a:buChar char="◦"/>
            </a:pPr>
            <a:r>
              <a:rPr sz="2400"/>
              <a:t>Access to forecasting tools.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2400"/>
          </a:p>
          <a:p>
            <a:pPr lvl="1">
              <a:buFont typeface="Arial" panose="020B0604020202020204"/>
              <a:buChar char="◦"/>
            </a:pPr>
            <a:r>
              <a:rPr sz="2400"/>
              <a:t>Live market sentiment analysis.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2400"/>
          </a:p>
          <a:p>
            <a:pPr lvl="1">
              <a:buFont typeface="Arial" panose="020B0604020202020204"/>
              <a:buChar char="◦"/>
            </a:pPr>
            <a:r>
              <a:rPr sz="2400"/>
              <a:t>Integrated predictive models combining data &amp; emotion.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2400" b="1"/>
              <a:t>Existing tools are too technical.</a:t>
            </a:r>
            <a:endParaRPr sz="2400" b="1"/>
          </a:p>
          <a:p>
            <a:pPr>
              <a:buFont typeface="Arial" panose="020B0604020202020204"/>
              <a:buChar char="•"/>
            </a:pPr>
            <a:endParaRPr sz="2400" b="1"/>
          </a:p>
          <a:p>
            <a:pPr>
              <a:buFont typeface="Arial" panose="020B0604020202020204"/>
              <a:buChar char="•"/>
            </a:pPr>
            <a:r>
              <a:rPr sz="2400" b="1"/>
              <a:t>Need a simple, intelligent, and responsive system for stock prediction and advice.</a:t>
            </a:r>
            <a:endParaRPr sz="2400" b="1"/>
          </a:p>
          <a:p>
            <a:pPr>
              <a:spcAft>
                <a:spcPct val="60000"/>
              </a:spcAft>
            </a:pPr>
            <a:endParaRPr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116" y="1242005"/>
            <a:ext cx="5595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Proposed Work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2194" y="1880262"/>
            <a:ext cx="420763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6110" y="2123440"/>
            <a:ext cx="10251440" cy="431101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Font typeface="Arial" panose="020B0604020202020204"/>
              <a:buChar char="•"/>
            </a:pPr>
            <a:r>
              <a:rPr sz="2400"/>
              <a:t>Build a hybrid prediction system using: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 lvl="1">
              <a:buFont typeface="Arial" panose="020B0604020202020204"/>
              <a:buChar char="◦"/>
            </a:pPr>
            <a:r>
              <a:rPr sz="2400" b="1"/>
              <a:t>LSTM</a:t>
            </a:r>
            <a:r>
              <a:rPr sz="2400"/>
              <a:t> – Captures long-term trends in stock data.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2400"/>
          </a:p>
          <a:p>
            <a:pPr lvl="1">
              <a:buFont typeface="Arial" panose="020B0604020202020204"/>
              <a:buChar char="◦"/>
            </a:pPr>
            <a:r>
              <a:rPr sz="2400" b="1"/>
              <a:t>ARIMA </a:t>
            </a:r>
            <a:r>
              <a:rPr sz="2400"/>
              <a:t>– Adds traditional statistical modeling.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2400"/>
          </a:p>
          <a:p>
            <a:pPr lvl="1">
              <a:buFont typeface="Arial" panose="020B0604020202020204"/>
              <a:buChar char="◦"/>
            </a:pPr>
            <a:r>
              <a:rPr sz="2400" b="1"/>
              <a:t>XGBoost</a:t>
            </a:r>
            <a:r>
              <a:rPr sz="2400"/>
              <a:t> – Excellent for boosted decision trees.</a:t>
            </a:r>
            <a:endParaRPr sz="2400"/>
          </a:p>
          <a:p>
            <a:pPr lvl="1">
              <a:buFont typeface="Arial" panose="020B0604020202020204"/>
              <a:buChar char="◦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Use </a:t>
            </a:r>
            <a:r>
              <a:rPr sz="2400" b="1"/>
              <a:t>sentiment analysis </a:t>
            </a:r>
            <a:r>
              <a:rPr sz="2400"/>
              <a:t>from real-time news headlines.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Display all insights in a user-friendly </a:t>
            </a:r>
            <a:r>
              <a:rPr sz="2400" b="1"/>
              <a:t>Streamlit dashboard</a:t>
            </a:r>
            <a:r>
              <a:rPr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030" y="1242060"/>
            <a:ext cx="90093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Methodology &amp; Implementation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61084" y="2059689"/>
            <a:ext cx="438491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07035" y="2118360"/>
            <a:ext cx="10418445" cy="4640580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Step 1</a:t>
            </a:r>
            <a:r>
              <a:rPr sz="2400"/>
              <a:t>: Fetch </a:t>
            </a:r>
            <a:r>
              <a:rPr sz="2400" b="1"/>
              <a:t>stock data using yfinance API.</a:t>
            </a:r>
            <a:endParaRPr sz="2400" b="1"/>
          </a:p>
          <a:p>
            <a:endParaRPr sz="2400" b="1"/>
          </a:p>
          <a:p>
            <a:r>
              <a:rPr sz="2400" b="1"/>
              <a:t>Step 2</a:t>
            </a:r>
            <a:r>
              <a:rPr sz="2400"/>
              <a:t>: </a:t>
            </a:r>
            <a:r>
              <a:rPr sz="2400" b="1"/>
              <a:t>Preprocess data</a:t>
            </a:r>
            <a:r>
              <a:rPr sz="2400"/>
              <a:t> (scaling).</a:t>
            </a:r>
            <a:endParaRPr sz="2400"/>
          </a:p>
          <a:p>
            <a:endParaRPr sz="2400"/>
          </a:p>
          <a:p>
            <a:r>
              <a:rPr sz="2400" b="1"/>
              <a:t>Step 3</a:t>
            </a:r>
            <a:r>
              <a:rPr sz="2400"/>
              <a:t>: Train models – </a:t>
            </a:r>
            <a:r>
              <a:rPr sz="2400" b="1"/>
              <a:t>LSTM, ARIMA, XGBoost</a:t>
            </a:r>
            <a:r>
              <a:rPr sz="2400"/>
              <a:t>.</a:t>
            </a:r>
            <a:endParaRPr sz="2400"/>
          </a:p>
          <a:p>
            <a:endParaRPr sz="2400"/>
          </a:p>
          <a:p>
            <a:r>
              <a:rPr sz="2400" b="1"/>
              <a:t>Step 4</a:t>
            </a:r>
            <a:r>
              <a:rPr sz="2400"/>
              <a:t>: </a:t>
            </a:r>
            <a:r>
              <a:rPr sz="2400" b="1"/>
              <a:t>Scrape news</a:t>
            </a:r>
            <a:r>
              <a:rPr sz="2400"/>
              <a:t> &amp; apply </a:t>
            </a:r>
            <a:r>
              <a:rPr sz="2400" b="1"/>
              <a:t>VADER sentiment analysis</a:t>
            </a:r>
            <a:r>
              <a:rPr sz="2400"/>
              <a:t>.</a:t>
            </a:r>
            <a:endParaRPr sz="2400"/>
          </a:p>
          <a:p>
            <a:endParaRPr sz="2400"/>
          </a:p>
          <a:p>
            <a:r>
              <a:rPr sz="2400" b="1"/>
              <a:t>Step 5</a:t>
            </a:r>
            <a:r>
              <a:rPr sz="2400"/>
              <a:t>: </a:t>
            </a:r>
            <a:r>
              <a:rPr sz="2400" b="1"/>
              <a:t>Combine model predictions &amp; sentiment</a:t>
            </a:r>
            <a:r>
              <a:rPr sz="2400"/>
              <a:t> to give advice.</a:t>
            </a:r>
            <a:endParaRPr sz="2400"/>
          </a:p>
          <a:p>
            <a:endParaRPr sz="2400"/>
          </a:p>
          <a:p>
            <a:r>
              <a:rPr sz="2400" b="1"/>
              <a:t>Step 6</a:t>
            </a:r>
            <a:r>
              <a:rPr sz="2400"/>
              <a:t>: Create </a:t>
            </a:r>
            <a:r>
              <a:rPr sz="2400" b="1"/>
              <a:t>interactive dashboard</a:t>
            </a:r>
            <a:r>
              <a:rPr sz="2400"/>
              <a:t> with Streamlit.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ium 1"/>
          <p:cNvSpPr/>
          <p:nvPr/>
        </p:nvSpPr>
        <p:spPr>
          <a:xfrm>
            <a:off x="-41208" y="1"/>
            <a:ext cx="3054112" cy="809626"/>
          </a:xfrm>
          <a:custGeom>
            <a:avLst/>
            <a:gdLst>
              <a:gd name="connsiteX0" fmla="*/ 0 w 3695307"/>
              <a:gd name="connsiteY0" fmla="*/ 1330259 h 1330259"/>
              <a:gd name="connsiteX1" fmla="*/ 332565 w 3695307"/>
              <a:gd name="connsiteY1" fmla="*/ 0 h 1330259"/>
              <a:gd name="connsiteX2" fmla="*/ 3362742 w 3695307"/>
              <a:gd name="connsiteY2" fmla="*/ 0 h 1330259"/>
              <a:gd name="connsiteX3" fmla="*/ 3695307 w 3695307"/>
              <a:gd name="connsiteY3" fmla="*/ 1330259 h 1330259"/>
              <a:gd name="connsiteX4" fmla="*/ 0 w 3695307"/>
              <a:gd name="connsiteY4" fmla="*/ 1330259 h 1330259"/>
              <a:gd name="connsiteX0-1" fmla="*/ 6800 w 3702107"/>
              <a:gd name="connsiteY0-2" fmla="*/ 1330259 h 1330259"/>
              <a:gd name="connsiteX1-3" fmla="*/ 0 w 3702107"/>
              <a:gd name="connsiteY1-4" fmla="*/ 47134 h 1330259"/>
              <a:gd name="connsiteX2-5" fmla="*/ 3369542 w 3702107"/>
              <a:gd name="connsiteY2-6" fmla="*/ 0 h 1330259"/>
              <a:gd name="connsiteX3-7" fmla="*/ 3702107 w 3702107"/>
              <a:gd name="connsiteY3-8" fmla="*/ 1330259 h 1330259"/>
              <a:gd name="connsiteX4-9" fmla="*/ 6800 w 3702107"/>
              <a:gd name="connsiteY4-10" fmla="*/ 1330259 h 1330259"/>
              <a:gd name="connsiteX0-11" fmla="*/ 6800 w 3702107"/>
              <a:gd name="connsiteY0-12" fmla="*/ 1283125 h 1283125"/>
              <a:gd name="connsiteX1-13" fmla="*/ 0 w 3702107"/>
              <a:gd name="connsiteY1-14" fmla="*/ 0 h 1283125"/>
              <a:gd name="connsiteX2-15" fmla="*/ 3322408 w 3702107"/>
              <a:gd name="connsiteY2-16" fmla="*/ 28280 h 1283125"/>
              <a:gd name="connsiteX3-17" fmla="*/ 3702107 w 3702107"/>
              <a:gd name="connsiteY3-18" fmla="*/ 1283125 h 1283125"/>
              <a:gd name="connsiteX4-19" fmla="*/ 6800 w 3702107"/>
              <a:gd name="connsiteY4-20" fmla="*/ 1283125 h 1283125"/>
              <a:gd name="connsiteX0-21" fmla="*/ 6800 w 4305423"/>
              <a:gd name="connsiteY0-22" fmla="*/ 1283125 h 1283125"/>
              <a:gd name="connsiteX1-23" fmla="*/ 0 w 4305423"/>
              <a:gd name="connsiteY1-24" fmla="*/ 0 h 1283125"/>
              <a:gd name="connsiteX2-25" fmla="*/ 3322408 w 4305423"/>
              <a:gd name="connsiteY2-26" fmla="*/ 28280 h 1283125"/>
              <a:gd name="connsiteX3-27" fmla="*/ 4305423 w 4305423"/>
              <a:gd name="connsiteY3-28" fmla="*/ 1259607 h 1283125"/>
              <a:gd name="connsiteX4-29" fmla="*/ 6800 w 4305423"/>
              <a:gd name="connsiteY4-30" fmla="*/ 1283125 h 1283125"/>
              <a:gd name="connsiteX0-31" fmla="*/ 6800 w 4305423"/>
              <a:gd name="connsiteY0-32" fmla="*/ 1283125 h 1283125"/>
              <a:gd name="connsiteX1-33" fmla="*/ 0 w 4305423"/>
              <a:gd name="connsiteY1-34" fmla="*/ 0 h 1283125"/>
              <a:gd name="connsiteX2-35" fmla="*/ 3262105 w 4305423"/>
              <a:gd name="connsiteY2-36" fmla="*/ 4761 h 1283125"/>
              <a:gd name="connsiteX3-37" fmla="*/ 4305423 w 4305423"/>
              <a:gd name="connsiteY3-38" fmla="*/ 1259607 h 1283125"/>
              <a:gd name="connsiteX4-39" fmla="*/ 6800 w 4305423"/>
              <a:gd name="connsiteY4-40" fmla="*/ 1283125 h 1283125"/>
              <a:gd name="connsiteX0-41" fmla="*/ 6800 w 4305423"/>
              <a:gd name="connsiteY0-42" fmla="*/ 1283125 h 1283125"/>
              <a:gd name="connsiteX1-43" fmla="*/ 0 w 4305423"/>
              <a:gd name="connsiteY1-44" fmla="*/ 0 h 1283125"/>
              <a:gd name="connsiteX2-45" fmla="*/ 3262105 w 4305423"/>
              <a:gd name="connsiteY2-46" fmla="*/ 4761 h 1283125"/>
              <a:gd name="connsiteX3-47" fmla="*/ 4305423 w 4305423"/>
              <a:gd name="connsiteY3-48" fmla="*/ 1224329 h 1283125"/>
              <a:gd name="connsiteX4-49" fmla="*/ 6800 w 4305423"/>
              <a:gd name="connsiteY4-50" fmla="*/ 1283125 h 1283125"/>
              <a:gd name="connsiteX0-51" fmla="*/ 6800 w 4341604"/>
              <a:gd name="connsiteY0-52" fmla="*/ 1283125 h 1283125"/>
              <a:gd name="connsiteX1-53" fmla="*/ 0 w 4341604"/>
              <a:gd name="connsiteY1-54" fmla="*/ 0 h 1283125"/>
              <a:gd name="connsiteX2-55" fmla="*/ 3262105 w 4341604"/>
              <a:gd name="connsiteY2-56" fmla="*/ 4761 h 1283125"/>
              <a:gd name="connsiteX3-57" fmla="*/ 4341604 w 4341604"/>
              <a:gd name="connsiteY3-58" fmla="*/ 1259606 h 1283125"/>
              <a:gd name="connsiteX4-59" fmla="*/ 6800 w 4341604"/>
              <a:gd name="connsiteY4-60" fmla="*/ 1283125 h 1283125"/>
              <a:gd name="connsiteX0-61" fmla="*/ 6800 w 3895361"/>
              <a:gd name="connsiteY0-62" fmla="*/ 1283125 h 1283125"/>
              <a:gd name="connsiteX1-63" fmla="*/ 0 w 3895361"/>
              <a:gd name="connsiteY1-64" fmla="*/ 0 h 1283125"/>
              <a:gd name="connsiteX2-65" fmla="*/ 3262105 w 3895361"/>
              <a:gd name="connsiteY2-66" fmla="*/ 4761 h 1283125"/>
              <a:gd name="connsiteX3-67" fmla="*/ 3895361 w 3895361"/>
              <a:gd name="connsiteY3-68" fmla="*/ 1229726 h 1283125"/>
              <a:gd name="connsiteX4-69" fmla="*/ 6800 w 3895361"/>
              <a:gd name="connsiteY4-70" fmla="*/ 1283125 h 1283125"/>
              <a:gd name="connsiteX0-71" fmla="*/ 6800 w 3907422"/>
              <a:gd name="connsiteY0-72" fmla="*/ 1283125 h 1283125"/>
              <a:gd name="connsiteX1-73" fmla="*/ 0 w 3907422"/>
              <a:gd name="connsiteY1-74" fmla="*/ 0 h 1283125"/>
              <a:gd name="connsiteX2-75" fmla="*/ 3262105 w 3907422"/>
              <a:gd name="connsiteY2-76" fmla="*/ 4761 h 1283125"/>
              <a:gd name="connsiteX3-77" fmla="*/ 3907422 w 3907422"/>
              <a:gd name="connsiteY3-78" fmla="*/ 1259606 h 1283125"/>
              <a:gd name="connsiteX4-79" fmla="*/ 6800 w 3907422"/>
              <a:gd name="connsiteY4-80" fmla="*/ 1283125 h 12831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7422" h="1283125">
                <a:moveTo>
                  <a:pt x="6800" y="1283125"/>
                </a:moveTo>
                <a:cubicBezTo>
                  <a:pt x="4533" y="855417"/>
                  <a:pt x="2267" y="427708"/>
                  <a:pt x="0" y="0"/>
                </a:cubicBezTo>
                <a:lnTo>
                  <a:pt x="3262105" y="4761"/>
                </a:lnTo>
                <a:lnTo>
                  <a:pt x="3907422" y="1259606"/>
                </a:lnTo>
                <a:lnTo>
                  <a:pt x="6800" y="12831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Parallelogram 3"/>
          <p:cNvSpPr/>
          <p:nvPr/>
        </p:nvSpPr>
        <p:spPr>
          <a:xfrm flipV="1">
            <a:off x="-22729" y="0"/>
            <a:ext cx="554342" cy="1952427"/>
          </a:xfrm>
          <a:prstGeom prst="parallelogram">
            <a:avLst>
              <a:gd name="adj" fmla="val 56737"/>
            </a:avLst>
          </a:prstGeom>
          <a:solidFill>
            <a:srgbClr val="00206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Parallelogram 2"/>
          <p:cNvSpPr/>
          <p:nvPr/>
        </p:nvSpPr>
        <p:spPr>
          <a:xfrm flipV="1">
            <a:off x="407183" y="800199"/>
            <a:ext cx="554342" cy="1952427"/>
          </a:xfrm>
          <a:prstGeom prst="parallelogram">
            <a:avLst>
              <a:gd name="adj" fmla="val 567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003477" y="1131217"/>
            <a:ext cx="83369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1359296" y="1112363"/>
            <a:ext cx="0" cy="49207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5030" y="1242060"/>
            <a:ext cx="8446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E3192"/>
                </a:solidFill>
                <a:latin typeface="Arial Black" panose="020B0A04020102020204" pitchFamily="34" charset="0"/>
              </a:rPr>
              <a:t>Results &amp; Discussions</a:t>
            </a:r>
            <a:endParaRPr lang="en-IN" sz="4000" dirty="0">
              <a:solidFill>
                <a:srgbClr val="2E3192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951559" y="1952912"/>
            <a:ext cx="336787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352" y="105246"/>
            <a:ext cx="1219904" cy="11464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5475" y="2059305"/>
            <a:ext cx="9940290" cy="4277360"/>
          </a:xfrm>
          <a:prstGeom prst="rect">
            <a:avLst/>
          </a:prstGeom>
        </p:spPr>
        <p:txBody>
          <a:bodyPr>
            <a:noAutofit/>
          </a:bodyPr>
          <a:p>
            <a:r>
              <a:rPr sz="2400" b="1"/>
              <a:t>Performance Evaluation</a:t>
            </a:r>
            <a:r>
              <a:rPr sz="2400"/>
              <a:t>:</a:t>
            </a:r>
            <a:endParaRPr sz="2400"/>
          </a:p>
          <a:p>
            <a:endParaRPr sz="2400"/>
          </a:p>
          <a:p>
            <a:pPr>
              <a:buFont typeface="Arial" panose="020B0604020202020204"/>
              <a:buChar char="•"/>
            </a:pPr>
            <a:r>
              <a:rPr sz="2400" b="1"/>
              <a:t>LSTM</a:t>
            </a:r>
            <a:r>
              <a:rPr sz="2400"/>
              <a:t> gave the best performance for time-series data.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  <a:p>
            <a:r>
              <a:rPr sz="2400" b="1"/>
              <a:t>Sentiment Analysis Impact</a:t>
            </a:r>
            <a:r>
              <a:rPr sz="2400"/>
              <a:t>:</a:t>
            </a:r>
            <a:endParaRPr sz="2400"/>
          </a:p>
          <a:p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Added</a:t>
            </a:r>
            <a:r>
              <a:rPr sz="2400" b="1"/>
              <a:t> real-world emotion</a:t>
            </a:r>
            <a:r>
              <a:rPr sz="2400"/>
              <a:t> to predictions</a:t>
            </a:r>
            <a:r>
              <a:rPr sz="2400" b="1"/>
              <a:t>.</a:t>
            </a:r>
            <a:endParaRPr sz="2400" b="1"/>
          </a:p>
          <a:p>
            <a:pPr>
              <a:buFont typeface="Arial" panose="020B0604020202020204"/>
              <a:buChar char="•"/>
            </a:pPr>
            <a:endParaRPr sz="2400" b="1"/>
          </a:p>
          <a:p>
            <a:pPr>
              <a:buFont typeface="Arial" panose="020B0604020202020204"/>
              <a:buChar char="•"/>
            </a:pPr>
            <a:r>
              <a:rPr lang="en-US" altLang="en-US" sz="2400" b="1">
                <a:sym typeface="+mn-ea"/>
              </a:rPr>
              <a:t>Challenges Faced</a:t>
            </a:r>
            <a:r>
              <a:rPr lang="en-US" altLang="en-US" sz="2400">
                <a:sym typeface="+mn-ea"/>
              </a:rPr>
              <a:t>:</a:t>
            </a:r>
            <a:endParaRPr lang="en-US" altLang="en-US" sz="2400"/>
          </a:p>
          <a:p>
            <a:pPr>
              <a:buFont typeface="Arial" panose="020B0604020202020204"/>
              <a:buChar char="•"/>
            </a:pPr>
            <a:endParaRPr lang="en-US" altLang="en-US" sz="2400"/>
          </a:p>
          <a:p>
            <a:pPr>
              <a:buFont typeface="Arial" panose="020B0604020202020204"/>
              <a:buChar char="•"/>
            </a:pPr>
            <a:r>
              <a:rPr lang="en-US" altLang="en-US" sz="2400" b="1">
                <a:sym typeface="+mn-ea"/>
              </a:rPr>
              <a:t>Data volatility</a:t>
            </a:r>
            <a:r>
              <a:rPr lang="en-US" altLang="en-US" sz="2400">
                <a:sym typeface="+mn-ea"/>
              </a:rPr>
              <a:t>, mixed signals in news, model tuning.</a:t>
            </a:r>
            <a:endParaRPr sz="2400"/>
          </a:p>
          <a:p>
            <a:pPr>
              <a:buFont typeface="Arial" panose="020B0604020202020204"/>
              <a:buChar char="•"/>
            </a:pP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3239</Words>
  <Application>WPS Slides</Application>
  <PresentationFormat>Widescreen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 Black</vt:lpstr>
      <vt:lpstr>Arial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Nsftid nsftid</dc:creator>
  <cp:lastModifiedBy>Shreesha Shetty</cp:lastModifiedBy>
  <cp:revision>75</cp:revision>
  <dcterms:created xsi:type="dcterms:W3CDTF">2024-01-31T07:08:00Z</dcterms:created>
  <dcterms:modified xsi:type="dcterms:W3CDTF">2025-04-08T04:37:51Z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0037F28A71D44E9F816945F6DC5D095C_13</vt:lpwstr>
  </property>
  <property fmtid="{D5CDD505-2E9C-101B-9397-08002B2CF9AE}" pid="3" name="KSOProductBuildVer">
    <vt:lpwstr>1033-12.2.0.20782</vt:lpwstr>
  </property>
</Properties>
</file>