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 id="261" r:id="rId7"/>
    <p:sldId id="262" r:id="rId8"/>
    <p:sldId id="263" r:id="rId9"/>
    <p:sldId id="264" r:id="rId10"/>
    <p:sldId id="265" r:id="rId11"/>
    <p:sldId id="269"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95" autoAdjust="0"/>
  </p:normalViewPr>
  <p:slideViewPr>
    <p:cSldViewPr snapToGrid="0">
      <p:cViewPr>
        <p:scale>
          <a:sx n="75" d="100"/>
          <a:sy n="75" d="100"/>
        </p:scale>
        <p:origin x="294"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F959-96D7-03DA-AD22-C1B34030D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DDA42C-A0A1-4FBA-A5A8-1F200F7DA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76C870-E292-2533-6BA2-83AC7C6449F8}"/>
              </a:ext>
            </a:extLst>
          </p:cNvPr>
          <p:cNvSpPr>
            <a:spLocks noGrp="1"/>
          </p:cNvSpPr>
          <p:nvPr>
            <p:ph type="dt" sz="half" idx="10"/>
          </p:nvPr>
        </p:nvSpPr>
        <p:spPr/>
        <p:txBody>
          <a:bodyPr/>
          <a:lstStyle/>
          <a:p>
            <a:fld id="{6D9E6F42-DE1F-43A8-B71E-A325364FDC9E}" type="datetimeFigureOut">
              <a:rPr lang="en-IN" smtClean="0"/>
              <a:t>05-02-2023</a:t>
            </a:fld>
            <a:endParaRPr lang="en-IN"/>
          </a:p>
        </p:txBody>
      </p:sp>
      <p:sp>
        <p:nvSpPr>
          <p:cNvPr id="5" name="Footer Placeholder 4">
            <a:extLst>
              <a:ext uri="{FF2B5EF4-FFF2-40B4-BE49-F238E27FC236}">
                <a16:creationId xmlns:a16="http://schemas.microsoft.com/office/drawing/2014/main" id="{C83B3A03-18FB-0F31-AEF0-3698C7BC8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9D9593-CDCE-B82C-51FF-2F35AC6758D2}"/>
              </a:ext>
            </a:extLst>
          </p:cNvPr>
          <p:cNvSpPr>
            <a:spLocks noGrp="1"/>
          </p:cNvSpPr>
          <p:nvPr>
            <p:ph type="sldNum" sz="quarter" idx="12"/>
          </p:nvPr>
        </p:nvSpPr>
        <p:spPr/>
        <p:txBody>
          <a:bodyPr/>
          <a:lstStyle/>
          <a:p>
            <a:fld id="{01749465-6212-41E0-92E6-4AD4518027DB}" type="slidenum">
              <a:rPr lang="en-IN" smtClean="0"/>
              <a:t>‹#›</a:t>
            </a:fld>
            <a:endParaRPr lang="en-IN"/>
          </a:p>
        </p:txBody>
      </p:sp>
    </p:spTree>
    <p:extLst>
      <p:ext uri="{BB962C8B-B14F-4D97-AF65-F5344CB8AC3E}">
        <p14:creationId xmlns:p14="http://schemas.microsoft.com/office/powerpoint/2010/main" val="158108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7A35-211F-8D26-4DAC-6749C3FF8F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80657-E028-1D65-A033-7ABF425BC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20A0C-D8AA-4237-2684-D0BEE6135F05}"/>
              </a:ext>
            </a:extLst>
          </p:cNvPr>
          <p:cNvSpPr>
            <a:spLocks noGrp="1"/>
          </p:cNvSpPr>
          <p:nvPr>
            <p:ph type="dt" sz="half" idx="10"/>
          </p:nvPr>
        </p:nvSpPr>
        <p:spPr/>
        <p:txBody>
          <a:bodyPr/>
          <a:lstStyle/>
          <a:p>
            <a:fld id="{6D9E6F42-DE1F-43A8-B71E-A325364FDC9E}" type="datetimeFigureOut">
              <a:rPr lang="en-IN" smtClean="0"/>
              <a:t>05-02-2023</a:t>
            </a:fld>
            <a:endParaRPr lang="en-IN"/>
          </a:p>
        </p:txBody>
      </p:sp>
      <p:sp>
        <p:nvSpPr>
          <p:cNvPr id="5" name="Footer Placeholder 4">
            <a:extLst>
              <a:ext uri="{FF2B5EF4-FFF2-40B4-BE49-F238E27FC236}">
                <a16:creationId xmlns:a16="http://schemas.microsoft.com/office/drawing/2014/main" id="{80ADE2EB-8641-8266-DCCB-3D7CE90A9E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0E1CE8-3042-59E2-9F95-5A18F546743F}"/>
              </a:ext>
            </a:extLst>
          </p:cNvPr>
          <p:cNvSpPr>
            <a:spLocks noGrp="1"/>
          </p:cNvSpPr>
          <p:nvPr>
            <p:ph type="sldNum" sz="quarter" idx="12"/>
          </p:nvPr>
        </p:nvSpPr>
        <p:spPr/>
        <p:txBody>
          <a:bodyPr/>
          <a:lstStyle/>
          <a:p>
            <a:fld id="{01749465-6212-41E0-92E6-4AD4518027DB}" type="slidenum">
              <a:rPr lang="en-IN" smtClean="0"/>
              <a:t>‹#›</a:t>
            </a:fld>
            <a:endParaRPr lang="en-IN"/>
          </a:p>
        </p:txBody>
      </p:sp>
    </p:spTree>
    <p:extLst>
      <p:ext uri="{BB962C8B-B14F-4D97-AF65-F5344CB8AC3E}">
        <p14:creationId xmlns:p14="http://schemas.microsoft.com/office/powerpoint/2010/main" val="81122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93316-AA57-3151-CC92-08D6CA5A3E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81885-D90A-FDBB-0DE8-AD2E187B44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C78EDA-18A4-6D98-D44F-A34339D95633}"/>
              </a:ext>
            </a:extLst>
          </p:cNvPr>
          <p:cNvSpPr>
            <a:spLocks noGrp="1"/>
          </p:cNvSpPr>
          <p:nvPr>
            <p:ph type="dt" sz="half" idx="10"/>
          </p:nvPr>
        </p:nvSpPr>
        <p:spPr/>
        <p:txBody>
          <a:bodyPr/>
          <a:lstStyle/>
          <a:p>
            <a:fld id="{6D9E6F42-DE1F-43A8-B71E-A325364FDC9E}" type="datetimeFigureOut">
              <a:rPr lang="en-IN" smtClean="0"/>
              <a:t>05-02-2023</a:t>
            </a:fld>
            <a:endParaRPr lang="en-IN"/>
          </a:p>
        </p:txBody>
      </p:sp>
      <p:sp>
        <p:nvSpPr>
          <p:cNvPr id="5" name="Footer Placeholder 4">
            <a:extLst>
              <a:ext uri="{FF2B5EF4-FFF2-40B4-BE49-F238E27FC236}">
                <a16:creationId xmlns:a16="http://schemas.microsoft.com/office/drawing/2014/main" id="{DD0EF4DD-85C2-6FA2-E66E-2FF03D9C65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6B0104-B5A8-135C-93DC-FE305AC0901F}"/>
              </a:ext>
            </a:extLst>
          </p:cNvPr>
          <p:cNvSpPr>
            <a:spLocks noGrp="1"/>
          </p:cNvSpPr>
          <p:nvPr>
            <p:ph type="sldNum" sz="quarter" idx="12"/>
          </p:nvPr>
        </p:nvSpPr>
        <p:spPr/>
        <p:txBody>
          <a:bodyPr/>
          <a:lstStyle/>
          <a:p>
            <a:fld id="{01749465-6212-41E0-92E6-4AD4518027DB}" type="slidenum">
              <a:rPr lang="en-IN" smtClean="0"/>
              <a:t>‹#›</a:t>
            </a:fld>
            <a:endParaRPr lang="en-IN"/>
          </a:p>
        </p:txBody>
      </p:sp>
    </p:spTree>
    <p:extLst>
      <p:ext uri="{BB962C8B-B14F-4D97-AF65-F5344CB8AC3E}">
        <p14:creationId xmlns:p14="http://schemas.microsoft.com/office/powerpoint/2010/main" val="243562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58C2-EA33-5E57-C0FD-B2BB7D36BA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562371-9C22-1317-CB5D-7A37B51E0D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87D8FE-B6F1-8B4C-4B76-8E9F9DB5A261}"/>
              </a:ext>
            </a:extLst>
          </p:cNvPr>
          <p:cNvSpPr>
            <a:spLocks noGrp="1"/>
          </p:cNvSpPr>
          <p:nvPr>
            <p:ph type="dt" sz="half" idx="10"/>
          </p:nvPr>
        </p:nvSpPr>
        <p:spPr/>
        <p:txBody>
          <a:bodyPr/>
          <a:lstStyle/>
          <a:p>
            <a:fld id="{6D9E6F42-DE1F-43A8-B71E-A325364FDC9E}" type="datetimeFigureOut">
              <a:rPr lang="en-IN" smtClean="0"/>
              <a:t>05-02-2023</a:t>
            </a:fld>
            <a:endParaRPr lang="en-IN"/>
          </a:p>
        </p:txBody>
      </p:sp>
      <p:sp>
        <p:nvSpPr>
          <p:cNvPr id="5" name="Footer Placeholder 4">
            <a:extLst>
              <a:ext uri="{FF2B5EF4-FFF2-40B4-BE49-F238E27FC236}">
                <a16:creationId xmlns:a16="http://schemas.microsoft.com/office/drawing/2014/main" id="{D7E67D55-1A65-7818-F520-07DBE1302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3101E-32D2-69D0-C802-72C018130558}"/>
              </a:ext>
            </a:extLst>
          </p:cNvPr>
          <p:cNvSpPr>
            <a:spLocks noGrp="1"/>
          </p:cNvSpPr>
          <p:nvPr>
            <p:ph type="sldNum" sz="quarter" idx="12"/>
          </p:nvPr>
        </p:nvSpPr>
        <p:spPr/>
        <p:txBody>
          <a:bodyPr/>
          <a:lstStyle/>
          <a:p>
            <a:fld id="{01749465-6212-41E0-92E6-4AD4518027DB}" type="slidenum">
              <a:rPr lang="en-IN" smtClean="0"/>
              <a:t>‹#›</a:t>
            </a:fld>
            <a:endParaRPr lang="en-IN"/>
          </a:p>
        </p:txBody>
      </p:sp>
    </p:spTree>
    <p:extLst>
      <p:ext uri="{BB962C8B-B14F-4D97-AF65-F5344CB8AC3E}">
        <p14:creationId xmlns:p14="http://schemas.microsoft.com/office/powerpoint/2010/main" val="260328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8F7D-36A2-D796-416D-C6D66031D7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D60874-6059-E3A0-DF14-8C398676D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F19886-AFF5-C00E-F0B8-E6AABF3D12B5}"/>
              </a:ext>
            </a:extLst>
          </p:cNvPr>
          <p:cNvSpPr>
            <a:spLocks noGrp="1"/>
          </p:cNvSpPr>
          <p:nvPr>
            <p:ph type="dt" sz="half" idx="10"/>
          </p:nvPr>
        </p:nvSpPr>
        <p:spPr/>
        <p:txBody>
          <a:bodyPr/>
          <a:lstStyle/>
          <a:p>
            <a:fld id="{6D9E6F42-DE1F-43A8-B71E-A325364FDC9E}" type="datetimeFigureOut">
              <a:rPr lang="en-IN" smtClean="0"/>
              <a:t>05-02-2023</a:t>
            </a:fld>
            <a:endParaRPr lang="en-IN"/>
          </a:p>
        </p:txBody>
      </p:sp>
      <p:sp>
        <p:nvSpPr>
          <p:cNvPr id="5" name="Footer Placeholder 4">
            <a:extLst>
              <a:ext uri="{FF2B5EF4-FFF2-40B4-BE49-F238E27FC236}">
                <a16:creationId xmlns:a16="http://schemas.microsoft.com/office/drawing/2014/main" id="{CF324921-72BA-6411-4B51-0F139D82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12096-A866-1CFA-1D2F-40CE1780CD0B}"/>
              </a:ext>
            </a:extLst>
          </p:cNvPr>
          <p:cNvSpPr>
            <a:spLocks noGrp="1"/>
          </p:cNvSpPr>
          <p:nvPr>
            <p:ph type="sldNum" sz="quarter" idx="12"/>
          </p:nvPr>
        </p:nvSpPr>
        <p:spPr/>
        <p:txBody>
          <a:bodyPr/>
          <a:lstStyle/>
          <a:p>
            <a:fld id="{01749465-6212-41E0-92E6-4AD4518027DB}" type="slidenum">
              <a:rPr lang="en-IN" smtClean="0"/>
              <a:t>‹#›</a:t>
            </a:fld>
            <a:endParaRPr lang="en-IN"/>
          </a:p>
        </p:txBody>
      </p:sp>
    </p:spTree>
    <p:extLst>
      <p:ext uri="{BB962C8B-B14F-4D97-AF65-F5344CB8AC3E}">
        <p14:creationId xmlns:p14="http://schemas.microsoft.com/office/powerpoint/2010/main" val="217696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078B-163D-AF7B-547F-60559CA7F8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E119D8-F100-1FF1-4588-54AAC7E8A4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4397F0-9C4C-0CD8-37D6-C4E54E99C4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E23C61-1BC2-FFAE-781A-0EFDA48925BA}"/>
              </a:ext>
            </a:extLst>
          </p:cNvPr>
          <p:cNvSpPr>
            <a:spLocks noGrp="1"/>
          </p:cNvSpPr>
          <p:nvPr>
            <p:ph type="dt" sz="half" idx="10"/>
          </p:nvPr>
        </p:nvSpPr>
        <p:spPr/>
        <p:txBody>
          <a:bodyPr/>
          <a:lstStyle/>
          <a:p>
            <a:fld id="{6D9E6F42-DE1F-43A8-B71E-A325364FDC9E}" type="datetimeFigureOut">
              <a:rPr lang="en-IN" smtClean="0"/>
              <a:t>05-02-2023</a:t>
            </a:fld>
            <a:endParaRPr lang="en-IN"/>
          </a:p>
        </p:txBody>
      </p:sp>
      <p:sp>
        <p:nvSpPr>
          <p:cNvPr id="6" name="Footer Placeholder 5">
            <a:extLst>
              <a:ext uri="{FF2B5EF4-FFF2-40B4-BE49-F238E27FC236}">
                <a16:creationId xmlns:a16="http://schemas.microsoft.com/office/drawing/2014/main" id="{9CD2A38B-10D3-3208-9B33-4A7F348C53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B94826-574F-6E48-1827-59BB117C8348}"/>
              </a:ext>
            </a:extLst>
          </p:cNvPr>
          <p:cNvSpPr>
            <a:spLocks noGrp="1"/>
          </p:cNvSpPr>
          <p:nvPr>
            <p:ph type="sldNum" sz="quarter" idx="12"/>
          </p:nvPr>
        </p:nvSpPr>
        <p:spPr/>
        <p:txBody>
          <a:bodyPr/>
          <a:lstStyle/>
          <a:p>
            <a:fld id="{01749465-6212-41E0-92E6-4AD4518027DB}" type="slidenum">
              <a:rPr lang="en-IN" smtClean="0"/>
              <a:t>‹#›</a:t>
            </a:fld>
            <a:endParaRPr lang="en-IN"/>
          </a:p>
        </p:txBody>
      </p:sp>
    </p:spTree>
    <p:extLst>
      <p:ext uri="{BB962C8B-B14F-4D97-AF65-F5344CB8AC3E}">
        <p14:creationId xmlns:p14="http://schemas.microsoft.com/office/powerpoint/2010/main" val="203872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FF41-7016-3A71-58DE-8260049AE1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980121-2430-D24D-CF58-85587661D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55531-0B0F-2F23-C7AB-5374682255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B2B54-DA7E-E07D-BCF6-6E07FBB8A9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A0C93-7706-6655-C38E-0E71D2D35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59977A-4869-97C1-5B34-8C2C719C1187}"/>
              </a:ext>
            </a:extLst>
          </p:cNvPr>
          <p:cNvSpPr>
            <a:spLocks noGrp="1"/>
          </p:cNvSpPr>
          <p:nvPr>
            <p:ph type="dt" sz="half" idx="10"/>
          </p:nvPr>
        </p:nvSpPr>
        <p:spPr/>
        <p:txBody>
          <a:bodyPr/>
          <a:lstStyle/>
          <a:p>
            <a:fld id="{6D9E6F42-DE1F-43A8-B71E-A325364FDC9E}" type="datetimeFigureOut">
              <a:rPr lang="en-IN" smtClean="0"/>
              <a:t>05-02-2023</a:t>
            </a:fld>
            <a:endParaRPr lang="en-IN"/>
          </a:p>
        </p:txBody>
      </p:sp>
      <p:sp>
        <p:nvSpPr>
          <p:cNvPr id="8" name="Footer Placeholder 7">
            <a:extLst>
              <a:ext uri="{FF2B5EF4-FFF2-40B4-BE49-F238E27FC236}">
                <a16:creationId xmlns:a16="http://schemas.microsoft.com/office/drawing/2014/main" id="{0328511C-5F8D-7494-A642-A3E9243568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87673C-5251-3469-400A-ADAF81F89900}"/>
              </a:ext>
            </a:extLst>
          </p:cNvPr>
          <p:cNvSpPr>
            <a:spLocks noGrp="1"/>
          </p:cNvSpPr>
          <p:nvPr>
            <p:ph type="sldNum" sz="quarter" idx="12"/>
          </p:nvPr>
        </p:nvSpPr>
        <p:spPr/>
        <p:txBody>
          <a:bodyPr/>
          <a:lstStyle/>
          <a:p>
            <a:fld id="{01749465-6212-41E0-92E6-4AD4518027DB}" type="slidenum">
              <a:rPr lang="en-IN" smtClean="0"/>
              <a:t>‹#›</a:t>
            </a:fld>
            <a:endParaRPr lang="en-IN"/>
          </a:p>
        </p:txBody>
      </p:sp>
    </p:spTree>
    <p:extLst>
      <p:ext uri="{BB962C8B-B14F-4D97-AF65-F5344CB8AC3E}">
        <p14:creationId xmlns:p14="http://schemas.microsoft.com/office/powerpoint/2010/main" val="3964971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3794-4A66-696C-2797-2E1AB91624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9AB56A-C183-A8A9-54C4-9CDD89927901}"/>
              </a:ext>
            </a:extLst>
          </p:cNvPr>
          <p:cNvSpPr>
            <a:spLocks noGrp="1"/>
          </p:cNvSpPr>
          <p:nvPr>
            <p:ph type="dt" sz="half" idx="10"/>
          </p:nvPr>
        </p:nvSpPr>
        <p:spPr/>
        <p:txBody>
          <a:bodyPr/>
          <a:lstStyle/>
          <a:p>
            <a:fld id="{6D9E6F42-DE1F-43A8-B71E-A325364FDC9E}" type="datetimeFigureOut">
              <a:rPr lang="en-IN" smtClean="0"/>
              <a:t>05-02-2023</a:t>
            </a:fld>
            <a:endParaRPr lang="en-IN"/>
          </a:p>
        </p:txBody>
      </p:sp>
      <p:sp>
        <p:nvSpPr>
          <p:cNvPr id="4" name="Footer Placeholder 3">
            <a:extLst>
              <a:ext uri="{FF2B5EF4-FFF2-40B4-BE49-F238E27FC236}">
                <a16:creationId xmlns:a16="http://schemas.microsoft.com/office/drawing/2014/main" id="{3A271D06-C8BD-AC3C-44A6-6E2489A4AF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E6A17A-D533-E232-78C9-2DF8870619A4}"/>
              </a:ext>
            </a:extLst>
          </p:cNvPr>
          <p:cNvSpPr>
            <a:spLocks noGrp="1"/>
          </p:cNvSpPr>
          <p:nvPr>
            <p:ph type="sldNum" sz="quarter" idx="12"/>
          </p:nvPr>
        </p:nvSpPr>
        <p:spPr/>
        <p:txBody>
          <a:bodyPr/>
          <a:lstStyle/>
          <a:p>
            <a:fld id="{01749465-6212-41E0-92E6-4AD4518027DB}" type="slidenum">
              <a:rPr lang="en-IN" smtClean="0"/>
              <a:t>‹#›</a:t>
            </a:fld>
            <a:endParaRPr lang="en-IN"/>
          </a:p>
        </p:txBody>
      </p:sp>
    </p:spTree>
    <p:extLst>
      <p:ext uri="{BB962C8B-B14F-4D97-AF65-F5344CB8AC3E}">
        <p14:creationId xmlns:p14="http://schemas.microsoft.com/office/powerpoint/2010/main" val="11683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B8D6D-D2A8-1C07-5CD5-21C0907BCFF4}"/>
              </a:ext>
            </a:extLst>
          </p:cNvPr>
          <p:cNvSpPr>
            <a:spLocks noGrp="1"/>
          </p:cNvSpPr>
          <p:nvPr>
            <p:ph type="dt" sz="half" idx="10"/>
          </p:nvPr>
        </p:nvSpPr>
        <p:spPr/>
        <p:txBody>
          <a:bodyPr/>
          <a:lstStyle/>
          <a:p>
            <a:fld id="{6D9E6F42-DE1F-43A8-B71E-A325364FDC9E}" type="datetimeFigureOut">
              <a:rPr lang="en-IN" smtClean="0"/>
              <a:t>05-02-2023</a:t>
            </a:fld>
            <a:endParaRPr lang="en-IN"/>
          </a:p>
        </p:txBody>
      </p:sp>
      <p:sp>
        <p:nvSpPr>
          <p:cNvPr id="3" name="Footer Placeholder 2">
            <a:extLst>
              <a:ext uri="{FF2B5EF4-FFF2-40B4-BE49-F238E27FC236}">
                <a16:creationId xmlns:a16="http://schemas.microsoft.com/office/drawing/2014/main" id="{79A7F22E-AA93-4D6A-FF19-D556EB882F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1DD548-3CC3-27F7-468B-75C99854B268}"/>
              </a:ext>
            </a:extLst>
          </p:cNvPr>
          <p:cNvSpPr>
            <a:spLocks noGrp="1"/>
          </p:cNvSpPr>
          <p:nvPr>
            <p:ph type="sldNum" sz="quarter" idx="12"/>
          </p:nvPr>
        </p:nvSpPr>
        <p:spPr/>
        <p:txBody>
          <a:bodyPr/>
          <a:lstStyle/>
          <a:p>
            <a:fld id="{01749465-6212-41E0-92E6-4AD4518027DB}" type="slidenum">
              <a:rPr lang="en-IN" smtClean="0"/>
              <a:t>‹#›</a:t>
            </a:fld>
            <a:endParaRPr lang="en-IN"/>
          </a:p>
        </p:txBody>
      </p:sp>
    </p:spTree>
    <p:extLst>
      <p:ext uri="{BB962C8B-B14F-4D97-AF65-F5344CB8AC3E}">
        <p14:creationId xmlns:p14="http://schemas.microsoft.com/office/powerpoint/2010/main" val="312013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6E3C-A250-334F-7F23-F21A9AF34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130EA3-2594-59A7-F522-42F0501358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59CE2B-57B5-34D7-F29A-5BAD45ADF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807BE-FEC5-8550-8C69-78B458A74559}"/>
              </a:ext>
            </a:extLst>
          </p:cNvPr>
          <p:cNvSpPr>
            <a:spLocks noGrp="1"/>
          </p:cNvSpPr>
          <p:nvPr>
            <p:ph type="dt" sz="half" idx="10"/>
          </p:nvPr>
        </p:nvSpPr>
        <p:spPr/>
        <p:txBody>
          <a:bodyPr/>
          <a:lstStyle/>
          <a:p>
            <a:fld id="{6D9E6F42-DE1F-43A8-B71E-A325364FDC9E}" type="datetimeFigureOut">
              <a:rPr lang="en-IN" smtClean="0"/>
              <a:t>05-02-2023</a:t>
            </a:fld>
            <a:endParaRPr lang="en-IN"/>
          </a:p>
        </p:txBody>
      </p:sp>
      <p:sp>
        <p:nvSpPr>
          <p:cNvPr id="6" name="Footer Placeholder 5">
            <a:extLst>
              <a:ext uri="{FF2B5EF4-FFF2-40B4-BE49-F238E27FC236}">
                <a16:creationId xmlns:a16="http://schemas.microsoft.com/office/drawing/2014/main" id="{E585B745-FAC4-AFF2-0A74-1170DC53D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FC4404-1125-9693-A134-A4B456F9938A}"/>
              </a:ext>
            </a:extLst>
          </p:cNvPr>
          <p:cNvSpPr>
            <a:spLocks noGrp="1"/>
          </p:cNvSpPr>
          <p:nvPr>
            <p:ph type="sldNum" sz="quarter" idx="12"/>
          </p:nvPr>
        </p:nvSpPr>
        <p:spPr/>
        <p:txBody>
          <a:bodyPr/>
          <a:lstStyle/>
          <a:p>
            <a:fld id="{01749465-6212-41E0-92E6-4AD4518027DB}" type="slidenum">
              <a:rPr lang="en-IN" smtClean="0"/>
              <a:t>‹#›</a:t>
            </a:fld>
            <a:endParaRPr lang="en-IN"/>
          </a:p>
        </p:txBody>
      </p:sp>
    </p:spTree>
    <p:extLst>
      <p:ext uri="{BB962C8B-B14F-4D97-AF65-F5344CB8AC3E}">
        <p14:creationId xmlns:p14="http://schemas.microsoft.com/office/powerpoint/2010/main" val="405029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9BC1-BDAA-7151-37EB-BF881F6BC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37EBB9-B411-52E8-7487-67408A89A8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08396F-D4EA-DC80-DA60-3A6613F2D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AC155-B8B5-0FA8-6FD0-A47D396A8ECE}"/>
              </a:ext>
            </a:extLst>
          </p:cNvPr>
          <p:cNvSpPr>
            <a:spLocks noGrp="1"/>
          </p:cNvSpPr>
          <p:nvPr>
            <p:ph type="dt" sz="half" idx="10"/>
          </p:nvPr>
        </p:nvSpPr>
        <p:spPr/>
        <p:txBody>
          <a:bodyPr/>
          <a:lstStyle/>
          <a:p>
            <a:fld id="{6D9E6F42-DE1F-43A8-B71E-A325364FDC9E}" type="datetimeFigureOut">
              <a:rPr lang="en-IN" smtClean="0"/>
              <a:t>05-02-2023</a:t>
            </a:fld>
            <a:endParaRPr lang="en-IN"/>
          </a:p>
        </p:txBody>
      </p:sp>
      <p:sp>
        <p:nvSpPr>
          <p:cNvPr id="6" name="Footer Placeholder 5">
            <a:extLst>
              <a:ext uri="{FF2B5EF4-FFF2-40B4-BE49-F238E27FC236}">
                <a16:creationId xmlns:a16="http://schemas.microsoft.com/office/drawing/2014/main" id="{0BDDED1E-B92E-D1F2-2781-5B61A6687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78CC9-0832-B653-68E9-8ECC3F93556A}"/>
              </a:ext>
            </a:extLst>
          </p:cNvPr>
          <p:cNvSpPr>
            <a:spLocks noGrp="1"/>
          </p:cNvSpPr>
          <p:nvPr>
            <p:ph type="sldNum" sz="quarter" idx="12"/>
          </p:nvPr>
        </p:nvSpPr>
        <p:spPr/>
        <p:txBody>
          <a:bodyPr/>
          <a:lstStyle/>
          <a:p>
            <a:fld id="{01749465-6212-41E0-92E6-4AD4518027DB}" type="slidenum">
              <a:rPr lang="en-IN" smtClean="0"/>
              <a:t>‹#›</a:t>
            </a:fld>
            <a:endParaRPr lang="en-IN"/>
          </a:p>
        </p:txBody>
      </p:sp>
    </p:spTree>
    <p:extLst>
      <p:ext uri="{BB962C8B-B14F-4D97-AF65-F5344CB8AC3E}">
        <p14:creationId xmlns:p14="http://schemas.microsoft.com/office/powerpoint/2010/main" val="323293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162CE-BC17-B5F6-8F40-0EC560BFE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BCDF6-41CE-A976-8FD4-34B2FBB38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DC2732-2B6B-0B5A-25EC-BD782BEB5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E6F42-DE1F-43A8-B71E-A325364FDC9E}" type="datetimeFigureOut">
              <a:rPr lang="en-IN" smtClean="0"/>
              <a:t>05-02-2023</a:t>
            </a:fld>
            <a:endParaRPr lang="en-IN"/>
          </a:p>
        </p:txBody>
      </p:sp>
      <p:sp>
        <p:nvSpPr>
          <p:cNvPr id="5" name="Footer Placeholder 4">
            <a:extLst>
              <a:ext uri="{FF2B5EF4-FFF2-40B4-BE49-F238E27FC236}">
                <a16:creationId xmlns:a16="http://schemas.microsoft.com/office/drawing/2014/main" id="{FD77A96C-9AC6-08B3-9919-D5F6A044F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9F10DD-2B5F-86BD-17E3-8DDD32AEB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49465-6212-41E0-92E6-4AD4518027DB}" type="slidenum">
              <a:rPr lang="en-IN" smtClean="0"/>
              <a:t>‹#›</a:t>
            </a:fld>
            <a:endParaRPr lang="en-IN"/>
          </a:p>
        </p:txBody>
      </p:sp>
    </p:spTree>
    <p:extLst>
      <p:ext uri="{BB962C8B-B14F-4D97-AF65-F5344CB8AC3E}">
        <p14:creationId xmlns:p14="http://schemas.microsoft.com/office/powerpoint/2010/main" val="963211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E5912C-2497-43F0-1785-C07452539D1C}"/>
              </a:ext>
            </a:extLst>
          </p:cNvPr>
          <p:cNvPicPr>
            <a:picLocks noChangeAspect="1"/>
          </p:cNvPicPr>
          <p:nvPr/>
        </p:nvPicPr>
        <p:blipFill>
          <a:blip r:embed="rId2"/>
          <a:stretch>
            <a:fillRect/>
          </a:stretch>
        </p:blipFill>
        <p:spPr>
          <a:xfrm>
            <a:off x="1484416" y="0"/>
            <a:ext cx="9512136" cy="6857999"/>
          </a:xfrm>
          <a:prstGeom prst="rect">
            <a:avLst/>
          </a:prstGeom>
        </p:spPr>
      </p:pic>
    </p:spTree>
    <p:extLst>
      <p:ext uri="{BB962C8B-B14F-4D97-AF65-F5344CB8AC3E}">
        <p14:creationId xmlns:p14="http://schemas.microsoft.com/office/powerpoint/2010/main" val="200722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A464-8DB5-395E-1B79-62CAA7BCDDDA}"/>
              </a:ext>
            </a:extLst>
          </p:cNvPr>
          <p:cNvSpPr>
            <a:spLocks noGrp="1"/>
          </p:cNvSpPr>
          <p:nvPr>
            <p:ph type="title"/>
          </p:nvPr>
        </p:nvSpPr>
        <p:spPr>
          <a:xfrm>
            <a:off x="839788" y="0"/>
            <a:ext cx="10515600" cy="380010"/>
          </a:xfrm>
        </p:spPr>
        <p:txBody>
          <a:bodyPr>
            <a:noAutofit/>
          </a:bodyPr>
          <a:lstStyle/>
          <a:p>
            <a:pPr algn="ctr"/>
            <a:r>
              <a:rPr lang="en-IN" sz="3800" dirty="0">
                <a:solidFill>
                  <a:srgbClr val="FF0000"/>
                </a:solidFill>
                <a:latin typeface="Times New Roman" panose="02020603050405020304" pitchFamily="18" charset="0"/>
                <a:cs typeface="Times New Roman" panose="02020603050405020304" pitchFamily="18" charset="0"/>
              </a:rPr>
              <a:t>Snapshots</a:t>
            </a:r>
            <a:endParaRPr lang="en-IN" sz="3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DAE060B-6556-BE2B-5569-BFA1127347E1}"/>
              </a:ext>
            </a:extLst>
          </p:cNvPr>
          <p:cNvSpPr>
            <a:spLocks noGrp="1"/>
          </p:cNvSpPr>
          <p:nvPr>
            <p:ph type="body" idx="1"/>
          </p:nvPr>
        </p:nvSpPr>
        <p:spPr>
          <a:xfrm>
            <a:off x="174768" y="4785755"/>
            <a:ext cx="7413564" cy="341765"/>
          </a:xfrm>
        </p:spPr>
        <p:txBody>
          <a:bodyPr>
            <a:normAutofit/>
          </a:bodyPr>
          <a:lstStyle/>
          <a:p>
            <a:pPr algn="ctr"/>
            <a:r>
              <a:rPr lang="en-US" sz="1800" dirty="0"/>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Administrator dashboard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752D5497-A29C-DC05-C178-8035C2E90A1E}"/>
              </a:ext>
            </a:extLst>
          </p:cNvPr>
          <p:cNvPicPr>
            <a:picLocks noGrp="1" noChangeAspect="1"/>
          </p:cNvPicPr>
          <p:nvPr>
            <p:ph sz="half" idx="2"/>
          </p:nvPr>
        </p:nvPicPr>
        <p:blipFill>
          <a:blip r:embed="rId2"/>
          <a:stretch>
            <a:fillRect/>
          </a:stretch>
        </p:blipFill>
        <p:spPr>
          <a:xfrm>
            <a:off x="269770" y="439387"/>
            <a:ext cx="8684224" cy="4346368"/>
          </a:xfrm>
        </p:spPr>
      </p:pic>
      <p:sp>
        <p:nvSpPr>
          <p:cNvPr id="12" name="TextBox 11">
            <a:extLst>
              <a:ext uri="{FF2B5EF4-FFF2-40B4-BE49-F238E27FC236}">
                <a16:creationId xmlns:a16="http://schemas.microsoft.com/office/drawing/2014/main" id="{B362CAC7-21FB-0CEB-DCEA-CEAD164696CC}"/>
              </a:ext>
            </a:extLst>
          </p:cNvPr>
          <p:cNvSpPr txBox="1"/>
          <p:nvPr/>
        </p:nvSpPr>
        <p:spPr>
          <a:xfrm>
            <a:off x="15834" y="5103674"/>
            <a:ext cx="11510551" cy="1754326"/>
          </a:xfrm>
          <a:prstGeom prst="rect">
            <a:avLst/>
          </a:prstGeom>
          <a:noFill/>
        </p:spPr>
        <p:txBody>
          <a:bodyPr wrap="square" rtlCol="0">
            <a:spAutoFit/>
          </a:bodyPr>
          <a:lstStyle/>
          <a:p>
            <a:pPr marL="285750" indent="-285750" algn="just">
              <a:spcAft>
                <a:spcPts val="600"/>
              </a:spcAft>
              <a:buFont typeface="Arial" panose="020B0604020202020204" pitchFamily="34" charset="0"/>
              <a:buChar char="•"/>
              <a:tabLst>
                <a:tab pos="2286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page is likely a web-based interface that allows the administrator to manage various aspects of the medical shop, such as inventory, sales, and customer information. </a:t>
            </a:r>
          </a:p>
          <a:p>
            <a:pPr marL="285750" indent="-285750" algn="just">
              <a:spcAft>
                <a:spcPts val="600"/>
              </a:spcAft>
              <a:buFont typeface="Arial" panose="020B0604020202020204" pitchFamily="34" charset="0"/>
              <a:buChar char="•"/>
              <a:tabLst>
                <a:tab pos="2286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layout of the page is likely divided into several sections, each with its own specific function. There may also be a menu bar on the left side of the page that allows the administrator to access specific features such as adding new products, managing customer information, and viewing sales reports.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spcAft>
                <a:spcPts val="600"/>
              </a:spcAft>
              <a:buFont typeface="Arial" panose="020B0604020202020204" pitchFamily="34" charset="0"/>
              <a:buChar char="•"/>
              <a:tabLst>
                <a:tab pos="2286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main section of the page is likely devoted to displaying information relevant to the administrator's current task. This may include a list of products in the inventory, customer information, or sales data.  The administrator may also be able to perform actions such as adding new products, editing customer information, and generating reports from this section of the page.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84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9177A4-CC22-8C9A-4C4C-A729D128E152}"/>
              </a:ext>
            </a:extLst>
          </p:cNvPr>
          <p:cNvSpPr txBox="1"/>
          <p:nvPr/>
        </p:nvSpPr>
        <p:spPr>
          <a:xfrm>
            <a:off x="1155700" y="4572001"/>
            <a:ext cx="1501117" cy="369332"/>
          </a:xfrm>
          <a:prstGeom prst="rect">
            <a:avLst/>
          </a:prstGeom>
          <a:noFill/>
        </p:spPr>
        <p:txBody>
          <a:bodyPr wrap="none" rtlCol="0">
            <a:spAutoFit/>
          </a:bodyPr>
          <a:lstStyle/>
          <a:p>
            <a:r>
              <a:rPr lang="en-US" b="1" dirty="0"/>
              <a:t>Add Suppliers</a:t>
            </a:r>
            <a:endParaRPr lang="en-IN" b="1" dirty="0"/>
          </a:p>
        </p:txBody>
      </p:sp>
      <p:pic>
        <p:nvPicPr>
          <p:cNvPr id="11" name="Picture 10">
            <a:extLst>
              <a:ext uri="{FF2B5EF4-FFF2-40B4-BE49-F238E27FC236}">
                <a16:creationId xmlns:a16="http://schemas.microsoft.com/office/drawing/2014/main" id="{5FB8642E-1362-4666-5920-EA8BF97B3298}"/>
              </a:ext>
            </a:extLst>
          </p:cNvPr>
          <p:cNvPicPr>
            <a:picLocks noChangeAspect="1"/>
          </p:cNvPicPr>
          <p:nvPr/>
        </p:nvPicPr>
        <p:blipFill>
          <a:blip r:embed="rId2"/>
          <a:stretch>
            <a:fillRect/>
          </a:stretch>
        </p:blipFill>
        <p:spPr>
          <a:xfrm>
            <a:off x="0" y="1"/>
            <a:ext cx="4581832" cy="4572000"/>
          </a:xfrm>
          <a:prstGeom prst="rect">
            <a:avLst/>
          </a:prstGeom>
        </p:spPr>
      </p:pic>
      <p:pic>
        <p:nvPicPr>
          <p:cNvPr id="13" name="Picture 12">
            <a:extLst>
              <a:ext uri="{FF2B5EF4-FFF2-40B4-BE49-F238E27FC236}">
                <a16:creationId xmlns:a16="http://schemas.microsoft.com/office/drawing/2014/main" id="{B89FDD43-5799-D43F-7873-0B9F6587CF78}"/>
              </a:ext>
            </a:extLst>
          </p:cNvPr>
          <p:cNvPicPr>
            <a:picLocks noChangeAspect="1"/>
          </p:cNvPicPr>
          <p:nvPr/>
        </p:nvPicPr>
        <p:blipFill>
          <a:blip r:embed="rId3"/>
          <a:stretch>
            <a:fillRect/>
          </a:stretch>
        </p:blipFill>
        <p:spPr>
          <a:xfrm>
            <a:off x="4581832" y="0"/>
            <a:ext cx="7610168" cy="6464300"/>
          </a:xfrm>
          <a:prstGeom prst="rect">
            <a:avLst/>
          </a:prstGeom>
        </p:spPr>
      </p:pic>
      <p:sp>
        <p:nvSpPr>
          <p:cNvPr id="15" name="TextBox 14">
            <a:extLst>
              <a:ext uri="{FF2B5EF4-FFF2-40B4-BE49-F238E27FC236}">
                <a16:creationId xmlns:a16="http://schemas.microsoft.com/office/drawing/2014/main" id="{46A51A77-181A-19EA-913E-1A91F326A544}"/>
              </a:ext>
            </a:extLst>
          </p:cNvPr>
          <p:cNvSpPr txBox="1"/>
          <p:nvPr/>
        </p:nvSpPr>
        <p:spPr>
          <a:xfrm>
            <a:off x="7415366" y="6488668"/>
            <a:ext cx="1943100" cy="369332"/>
          </a:xfrm>
          <a:prstGeom prst="rect">
            <a:avLst/>
          </a:prstGeom>
          <a:noFill/>
        </p:spPr>
        <p:txBody>
          <a:bodyPr wrap="square">
            <a:spAutoFit/>
          </a:bodyPr>
          <a:lstStyle/>
          <a:p>
            <a:r>
              <a:rPr lang="en-US" b="1" dirty="0"/>
              <a:t>Manage Suppliers</a:t>
            </a:r>
            <a:endParaRPr lang="en-IN" b="1" dirty="0"/>
          </a:p>
        </p:txBody>
      </p:sp>
    </p:spTree>
    <p:extLst>
      <p:ext uri="{BB962C8B-B14F-4D97-AF65-F5344CB8AC3E}">
        <p14:creationId xmlns:p14="http://schemas.microsoft.com/office/powerpoint/2010/main" val="360226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1DD86D-906C-29E8-5226-8B5ADF2EA1D6}"/>
              </a:ext>
            </a:extLst>
          </p:cNvPr>
          <p:cNvSpPr txBox="1"/>
          <p:nvPr/>
        </p:nvSpPr>
        <p:spPr>
          <a:xfrm>
            <a:off x="6096000" y="3763681"/>
            <a:ext cx="6097978" cy="2253246"/>
          </a:xfrm>
          <a:prstGeom prst="rect">
            <a:avLst/>
          </a:prstGeom>
          <a:noFill/>
        </p:spPr>
        <p:txBody>
          <a:bodyPr wrap="square">
            <a:spAutoFit/>
          </a:bodyPr>
          <a:lstStyle/>
          <a:p>
            <a:pPr algn="just">
              <a:lnSpc>
                <a:spcPct val="150000"/>
              </a:lnSpc>
              <a:spcAft>
                <a:spcPts val="100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This f</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igure represents a screenshot of the "Get between dates transactions report" feature of the system. </a:t>
            </a: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It allows the user to generate a report of all transactions that occurred within a specified date range. </a:t>
            </a: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screenshot shows the user interface for selecting the start and end dates for the report, along with options to filter and export the data.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6" name="Picture 1">
            <a:extLst>
              <a:ext uri="{FF2B5EF4-FFF2-40B4-BE49-F238E27FC236}">
                <a16:creationId xmlns:a16="http://schemas.microsoft.com/office/drawing/2014/main" id="{7792820F-602B-2467-BBB0-45B804BD7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3405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F688B509-9B56-FB08-097B-0A8DA3FAE8E5}"/>
              </a:ext>
            </a:extLst>
          </p:cNvPr>
          <p:cNvSpPr txBox="1"/>
          <p:nvPr/>
        </p:nvSpPr>
        <p:spPr>
          <a:xfrm>
            <a:off x="-190500" y="3278917"/>
            <a:ext cx="6115050" cy="463397"/>
          </a:xfrm>
          <a:prstGeom prst="rect">
            <a:avLst/>
          </a:prstGeom>
          <a:noFill/>
        </p:spPr>
        <p:txBody>
          <a:bodyPr wrap="square">
            <a:spAutoFit/>
          </a:bodyPr>
          <a:lstStyle/>
          <a:p>
            <a:pPr algn="ctr">
              <a:lnSpc>
                <a:spcPct val="150000"/>
              </a:lnSpc>
              <a:spcAft>
                <a:spcPts val="1000"/>
              </a:spcAft>
              <a:tabLst>
                <a:tab pos="2286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Administrator login i.e., security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E547385-2326-78B6-F9E1-64D2B3F1D285}"/>
              </a:ext>
            </a:extLst>
          </p:cNvPr>
          <p:cNvSpPr txBox="1"/>
          <p:nvPr/>
        </p:nvSpPr>
        <p:spPr>
          <a:xfrm>
            <a:off x="10722" y="3916081"/>
            <a:ext cx="5894778" cy="2072362"/>
          </a:xfrm>
          <a:prstGeom prst="rect">
            <a:avLst/>
          </a:prstGeom>
          <a:noFill/>
        </p:spPr>
        <p:txBody>
          <a:bodyPr wrap="square">
            <a:spAutoFit/>
          </a:bodyPr>
          <a:lstStyle/>
          <a:p>
            <a:pPr algn="just">
              <a:spcAft>
                <a:spcPts val="1000"/>
              </a:spcAft>
              <a:tabLst>
                <a:tab pos="2286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admin login page is a webpage that allows authorized users, typically administrators, to access the administrative features of a medical shop management project. </a:t>
            </a:r>
          </a:p>
          <a:p>
            <a:pPr algn="just">
              <a:spcAft>
                <a:spcPts val="1000"/>
              </a:spcAft>
              <a:tabLst>
                <a:tab pos="2286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page typically includes a form that users must fill out with their credentials, such as a username and password, in order to gain access to the administrative features.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design of the admin login page is usually simple, with a minimalistic layout that focuses on the login form. </a:t>
            </a:r>
            <a:endParaRPr lang="en-IN" sz="1400" dirty="0">
              <a:latin typeface="Times New Roman" panose="02020603050405020304" pitchFamily="18" charset="0"/>
              <a:cs typeface="Times New Roman" panose="02020603050405020304" pitchFamily="18" charset="0"/>
            </a:endParaRPr>
          </a:p>
        </p:txBody>
      </p:sp>
      <p:pic>
        <p:nvPicPr>
          <p:cNvPr id="1031" name="Picture 1">
            <a:extLst>
              <a:ext uri="{FF2B5EF4-FFF2-40B4-BE49-F238E27FC236}">
                <a16:creationId xmlns:a16="http://schemas.microsoft.com/office/drawing/2014/main" id="{8DB3ED32-7757-6C95-30A8-4A8C69ED8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0"/>
            <a:ext cx="611505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F962CE88-A24F-8DD2-59C7-CBFA3E61E4BC}"/>
              </a:ext>
            </a:extLst>
          </p:cNvPr>
          <p:cNvSpPr txBox="1"/>
          <p:nvPr/>
        </p:nvSpPr>
        <p:spPr>
          <a:xfrm>
            <a:off x="5899150" y="3300284"/>
            <a:ext cx="6121400" cy="463397"/>
          </a:xfrm>
          <a:prstGeom prst="rect">
            <a:avLst/>
          </a:prstGeom>
          <a:noFill/>
        </p:spPr>
        <p:txBody>
          <a:bodyPr wrap="square">
            <a:spAutoFit/>
          </a:bodyPr>
          <a:lstStyle/>
          <a:p>
            <a:pPr algn="ct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Get between dates transactions report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49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714959-B497-0567-A0BC-84C8EB96DE1D}"/>
              </a:ext>
            </a:extLst>
          </p:cNvPr>
          <p:cNvSpPr txBox="1"/>
          <p:nvPr/>
        </p:nvSpPr>
        <p:spPr>
          <a:xfrm>
            <a:off x="184150" y="815539"/>
            <a:ext cx="11645900" cy="4653646"/>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Medical Management System is designed to automate the process of managing customer, employee, medicine, supplier, purchase, and sales data.</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system is implemented using MySQL and adheres to the principles of data normalization.</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system is user-friendly and easy to navigate, and it has the potential to improve the efficiency and productivity of the medical store.</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system includes features such as triggers, views, and stored procedures to enhance security and efficiency.</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Medical Management System is robust, reliable, and scalable to meet the evolving needs of the business.</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system is a valuable asset for the medical store, and it is expected to improve overall performance and competitiveness.</a:t>
            </a:r>
          </a:p>
        </p:txBody>
      </p:sp>
      <p:sp>
        <p:nvSpPr>
          <p:cNvPr id="10" name="TextBox 9">
            <a:extLst>
              <a:ext uri="{FF2B5EF4-FFF2-40B4-BE49-F238E27FC236}">
                <a16:creationId xmlns:a16="http://schemas.microsoft.com/office/drawing/2014/main" id="{B15D2E17-91E9-765F-E63F-44A632F27F05}"/>
              </a:ext>
            </a:extLst>
          </p:cNvPr>
          <p:cNvSpPr txBox="1"/>
          <p:nvPr/>
        </p:nvSpPr>
        <p:spPr>
          <a:xfrm>
            <a:off x="2590800" y="0"/>
            <a:ext cx="6096000" cy="707886"/>
          </a:xfrm>
          <a:prstGeom prst="rect">
            <a:avLst/>
          </a:prstGeom>
          <a:noFill/>
        </p:spPr>
        <p:txBody>
          <a:bodyPr wrap="square">
            <a:spAutoFit/>
          </a:bodyPr>
          <a:lstStyle/>
          <a:p>
            <a:pPr algn="ctr"/>
            <a:r>
              <a:rPr lang="en-IN" sz="4000" b="0" i="0" dirty="0">
                <a:solidFill>
                  <a:srgbClr val="FF0000"/>
                </a:solidFill>
                <a:effectLst/>
                <a:latin typeface="Times New Roman" panose="02020603050405020304" pitchFamily="18" charset="0"/>
                <a:cs typeface="Times New Roman" panose="02020603050405020304" pitchFamily="18" charset="0"/>
              </a:rPr>
              <a:t>Conclusion</a:t>
            </a:r>
            <a:endParaRPr lang="en-IN"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11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964FEF-8386-2972-2B2B-127632E3DCD0}"/>
              </a:ext>
            </a:extLst>
          </p:cNvPr>
          <p:cNvSpPr txBox="1"/>
          <p:nvPr/>
        </p:nvSpPr>
        <p:spPr>
          <a:xfrm>
            <a:off x="133350" y="381444"/>
            <a:ext cx="11925300" cy="5367303"/>
          </a:xfrm>
          <a:prstGeom prst="rect">
            <a:avLst/>
          </a:prstGeom>
          <a:noFill/>
        </p:spPr>
        <p:txBody>
          <a:bodyPr wrap="square">
            <a:spAutoFit/>
          </a:bodyPr>
          <a:lstStyle/>
          <a:p>
            <a:pPr algn="ctr">
              <a:lnSpc>
                <a:spcPct val="150000"/>
              </a:lnSpc>
              <a:spcAft>
                <a:spcPts val="1000"/>
              </a:spcAft>
              <a:tabLst>
                <a:tab pos="838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REFERENCES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 Fundamentals of Database Systems,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Ramez</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Elmasri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Shamkant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Navathe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7th Edition, 2017, Pearson.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 Database management systems, Ramakrishnan,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Gehrke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3rd Edition, 2014, McGraw Hill</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Silberschatz</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Korth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Sudharshan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Database System Concepts, 6th Edition, Mc-Graw Hill, 2013.</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 Coronel, Morris, and Rob, Database Principles Fundamentals of Design, Implementation and Management, Cengage Learning 2012.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Website links: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 MySQL documentation in https://dev.mysql.com/doc/</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https://www.w3schools.com/mysql/default.asp</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https://www.w3schools.com/html/default.asp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56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22E67D-CC4F-3928-C149-BE78E21BB91D}"/>
              </a:ext>
            </a:extLst>
          </p:cNvPr>
          <p:cNvSpPr txBox="1"/>
          <p:nvPr/>
        </p:nvSpPr>
        <p:spPr>
          <a:xfrm>
            <a:off x="3048965" y="145212"/>
            <a:ext cx="6094070" cy="369332"/>
          </a:xfrm>
          <a:prstGeom prst="rect">
            <a:avLst/>
          </a:prstGeom>
          <a:noFill/>
        </p:spPr>
        <p:txBody>
          <a:bodyPr wrap="square">
            <a:spAutoFit/>
          </a:bodyPr>
          <a:lstStyle/>
          <a:p>
            <a:pPr marL="231775" marR="70485" algn="ctr">
              <a:spcBef>
                <a:spcPts val="280"/>
              </a:spcBef>
              <a:spcAft>
                <a:spcPts val="0"/>
              </a:spcAft>
            </a:pPr>
            <a:r>
              <a:rPr lang="en-US" sz="1800" b="1" dirty="0">
                <a:solidFill>
                  <a:srgbClr val="C00000"/>
                </a:solidFill>
                <a:effectLst/>
                <a:latin typeface="Times New Roman" panose="02020603050405020304" pitchFamily="18" charset="0"/>
                <a:ea typeface="Times New Roman" panose="02020603050405020304" pitchFamily="18" charset="0"/>
              </a:rPr>
              <a:t>VISVESVARAYA</a:t>
            </a:r>
            <a:r>
              <a:rPr lang="en-US" sz="1800" b="1" spc="-45" dirty="0">
                <a:solidFill>
                  <a:srgbClr val="C00000"/>
                </a:solidFill>
                <a:effectLst/>
                <a:latin typeface="Times New Roman" panose="02020603050405020304" pitchFamily="18" charset="0"/>
                <a:ea typeface="Times New Roman" panose="02020603050405020304" pitchFamily="18" charset="0"/>
              </a:rPr>
              <a:t> </a:t>
            </a:r>
            <a:r>
              <a:rPr lang="en-US" sz="1800" b="1" dirty="0">
                <a:solidFill>
                  <a:srgbClr val="C00000"/>
                </a:solidFill>
                <a:effectLst/>
                <a:latin typeface="Times New Roman" panose="02020603050405020304" pitchFamily="18" charset="0"/>
                <a:ea typeface="Times New Roman" panose="02020603050405020304" pitchFamily="18" charset="0"/>
              </a:rPr>
              <a:t>TECHNOLOGICAL</a:t>
            </a:r>
            <a:r>
              <a:rPr lang="en-US" sz="1800" b="1" spc="-35" dirty="0">
                <a:solidFill>
                  <a:srgbClr val="C00000"/>
                </a:solidFill>
                <a:effectLst/>
                <a:latin typeface="Times New Roman" panose="02020603050405020304" pitchFamily="18" charset="0"/>
                <a:ea typeface="Times New Roman" panose="02020603050405020304" pitchFamily="18" charset="0"/>
              </a:rPr>
              <a:t> </a:t>
            </a:r>
            <a:r>
              <a:rPr lang="en-US" sz="1800" b="1" dirty="0">
                <a:solidFill>
                  <a:srgbClr val="C00000"/>
                </a:solidFill>
                <a:effectLst/>
                <a:latin typeface="Times New Roman" panose="02020603050405020304" pitchFamily="18" charset="0"/>
                <a:ea typeface="Times New Roman" panose="02020603050405020304" pitchFamily="18" charset="0"/>
              </a:rPr>
              <a:t>UNIVERSITY</a:t>
            </a:r>
            <a:endParaRPr lang="en-IN" sz="12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A4E2919A-074E-F587-3277-F4FBD0ECA91C}"/>
              </a:ext>
            </a:extLst>
          </p:cNvPr>
          <p:cNvSpPr txBox="1"/>
          <p:nvPr/>
        </p:nvSpPr>
        <p:spPr>
          <a:xfrm>
            <a:off x="3048965" y="514544"/>
            <a:ext cx="6094070" cy="276999"/>
          </a:xfrm>
          <a:prstGeom prst="rect">
            <a:avLst/>
          </a:prstGeom>
          <a:noFill/>
        </p:spPr>
        <p:txBody>
          <a:bodyPr wrap="square">
            <a:spAutoFit/>
          </a:bodyPr>
          <a:lstStyle/>
          <a:p>
            <a:pPr marL="234315" marR="70485" algn="ctr">
              <a:spcBef>
                <a:spcPts val="925"/>
              </a:spcBef>
              <a:spcAft>
                <a:spcPts val="0"/>
              </a:spcAft>
            </a:pPr>
            <a:r>
              <a:rPr lang="en-US" sz="1200" b="1" dirty="0">
                <a:effectLst/>
                <a:latin typeface="Times New Roman" panose="02020603050405020304" pitchFamily="18" charset="0"/>
                <a:ea typeface="Times New Roman" panose="02020603050405020304" pitchFamily="18" charset="0"/>
              </a:rPr>
              <a:t>JNANA</a:t>
            </a:r>
            <a:r>
              <a:rPr lang="en-US" sz="1200" b="1" spc="-2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SANGAMA,</a:t>
            </a:r>
            <a:r>
              <a:rPr lang="en-US" sz="1200" b="1" spc="-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BELAGAVI–</a:t>
            </a:r>
            <a:r>
              <a:rPr lang="en-US" sz="1200" b="1" spc="-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590018,</a:t>
            </a:r>
            <a:r>
              <a:rPr lang="en-US" sz="1200" b="1" spc="-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KARNATAKA,</a:t>
            </a:r>
            <a:r>
              <a:rPr lang="en-US" sz="1200" b="1" spc="-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INDIA</a:t>
            </a:r>
            <a:endParaRPr lang="en-IN" sz="1200" b="1" dirty="0">
              <a:effectLst/>
              <a:latin typeface="Times New Roman" panose="02020603050405020304" pitchFamily="18" charset="0"/>
              <a:ea typeface="Times New Roman" panose="02020603050405020304" pitchFamily="18" charset="0"/>
            </a:endParaRPr>
          </a:p>
        </p:txBody>
      </p:sp>
      <p:pic>
        <p:nvPicPr>
          <p:cNvPr id="6" name="image1.jpeg">
            <a:extLst>
              <a:ext uri="{FF2B5EF4-FFF2-40B4-BE49-F238E27FC236}">
                <a16:creationId xmlns:a16="http://schemas.microsoft.com/office/drawing/2014/main" id="{25FDA15E-B26E-BBFC-51A7-A436DC3EE8AB}"/>
              </a:ext>
            </a:extLst>
          </p:cNvPr>
          <p:cNvPicPr>
            <a:picLocks noChangeAspect="1"/>
          </p:cNvPicPr>
          <p:nvPr/>
        </p:nvPicPr>
        <p:blipFill>
          <a:blip r:embed="rId2" cstate="print"/>
          <a:stretch>
            <a:fillRect/>
          </a:stretch>
        </p:blipFill>
        <p:spPr>
          <a:xfrm>
            <a:off x="5778483" y="791543"/>
            <a:ext cx="635031" cy="815040"/>
          </a:xfrm>
          <a:prstGeom prst="rect">
            <a:avLst/>
          </a:prstGeom>
        </p:spPr>
      </p:pic>
      <p:sp>
        <p:nvSpPr>
          <p:cNvPr id="9" name="TextBox 8">
            <a:extLst>
              <a:ext uri="{FF2B5EF4-FFF2-40B4-BE49-F238E27FC236}">
                <a16:creationId xmlns:a16="http://schemas.microsoft.com/office/drawing/2014/main" id="{6F3C3FAF-2DC4-2AED-19C4-700D176B2BB0}"/>
              </a:ext>
            </a:extLst>
          </p:cNvPr>
          <p:cNvSpPr txBox="1"/>
          <p:nvPr/>
        </p:nvSpPr>
        <p:spPr>
          <a:xfrm>
            <a:off x="3048963" y="1647094"/>
            <a:ext cx="6094070" cy="276999"/>
          </a:xfrm>
          <a:prstGeom prst="rect">
            <a:avLst/>
          </a:prstGeom>
          <a:noFill/>
        </p:spPr>
        <p:txBody>
          <a:bodyPr wrap="square">
            <a:spAutoFit/>
          </a:bodyPr>
          <a:lstStyle/>
          <a:p>
            <a:pPr marL="237490" marR="70485" algn="ctr">
              <a:spcAft>
                <a:spcPts val="0"/>
              </a:spcAft>
            </a:pPr>
            <a:r>
              <a:rPr lang="en-US" sz="1200" b="1" dirty="0">
                <a:effectLst/>
                <a:latin typeface="Times New Roman" panose="02020603050405020304" pitchFamily="18" charset="0"/>
                <a:ea typeface="Times New Roman" panose="02020603050405020304" pitchFamily="18" charset="0"/>
              </a:rPr>
              <a:t> A</a:t>
            </a:r>
            <a:r>
              <a:rPr lang="en-US" sz="1200" b="1" spc="-2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PROJECT</a:t>
            </a:r>
            <a:endParaRPr lang="en-IN" sz="12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11165C5A-971D-5615-ACAC-F0C51462CA81}"/>
              </a:ext>
            </a:extLst>
          </p:cNvPr>
          <p:cNvSpPr txBox="1"/>
          <p:nvPr/>
        </p:nvSpPr>
        <p:spPr>
          <a:xfrm>
            <a:off x="2967940" y="1788289"/>
            <a:ext cx="6094070" cy="276999"/>
          </a:xfrm>
          <a:prstGeom prst="rect">
            <a:avLst/>
          </a:prstGeom>
          <a:noFill/>
        </p:spPr>
        <p:txBody>
          <a:bodyPr wrap="square">
            <a:spAutoFit/>
          </a:bodyPr>
          <a:lstStyle/>
          <a:p>
            <a:pPr marL="236855" marR="70485" algn="ctr">
              <a:spcBef>
                <a:spcPts val="420"/>
              </a:spcBef>
              <a:spcAft>
                <a:spcPts val="0"/>
              </a:spcAft>
            </a:pPr>
            <a:r>
              <a:rPr lang="en-US" sz="1200" b="1" dirty="0">
                <a:effectLst/>
                <a:latin typeface="Times New Roman" panose="02020603050405020304" pitchFamily="18" charset="0"/>
                <a:ea typeface="Times New Roman" panose="02020603050405020304" pitchFamily="18" charset="0"/>
              </a:rPr>
              <a:t>on</a:t>
            </a:r>
            <a:endParaRPr lang="en-IN" sz="12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62A3327E-6557-0B08-C7D6-3D0110338D98}"/>
              </a:ext>
            </a:extLst>
          </p:cNvPr>
          <p:cNvSpPr txBox="1"/>
          <p:nvPr/>
        </p:nvSpPr>
        <p:spPr>
          <a:xfrm>
            <a:off x="3048963" y="1964604"/>
            <a:ext cx="6094070" cy="338554"/>
          </a:xfrm>
          <a:prstGeom prst="rect">
            <a:avLst/>
          </a:prstGeom>
          <a:noFill/>
        </p:spPr>
        <p:txBody>
          <a:bodyPr wrap="square">
            <a:spAutoFit/>
          </a:bodyPr>
          <a:lstStyle/>
          <a:p>
            <a:pPr marL="240030" marR="70485" algn="ctr">
              <a:spcBef>
                <a:spcPts val="570"/>
              </a:spcBef>
              <a:spcAft>
                <a:spcPts val="0"/>
              </a:spcAft>
            </a:pPr>
            <a:r>
              <a:rPr lang="en-US" sz="1600" b="1" kern="0" dirty="0">
                <a:solidFill>
                  <a:srgbClr val="FF0000"/>
                </a:solidFill>
                <a:effectLst/>
                <a:latin typeface="Times New Roman" panose="02020603050405020304" pitchFamily="18" charset="0"/>
                <a:ea typeface="Times New Roman" panose="02020603050405020304" pitchFamily="18" charset="0"/>
              </a:rPr>
              <a:t>“MEDICAL MANAGEMENT SYSTEM”</a:t>
            </a:r>
            <a:endParaRPr lang="en-IN" sz="1800" b="1" kern="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CE9E8810-CFB8-883B-D5FA-2F10090F9FCF}"/>
              </a:ext>
            </a:extLst>
          </p:cNvPr>
          <p:cNvSpPr txBox="1"/>
          <p:nvPr/>
        </p:nvSpPr>
        <p:spPr>
          <a:xfrm>
            <a:off x="3048963" y="2308245"/>
            <a:ext cx="6094070" cy="307777"/>
          </a:xfrm>
          <a:prstGeom prst="rect">
            <a:avLst/>
          </a:prstGeom>
          <a:noFill/>
        </p:spPr>
        <p:txBody>
          <a:bodyPr wrap="square">
            <a:spAutoFit/>
          </a:bodyPr>
          <a:lstStyle/>
          <a:p>
            <a:pPr marL="239395" marR="70485" algn="ctr">
              <a:spcBef>
                <a:spcPts val="1025"/>
              </a:spcBef>
              <a:spcAft>
                <a:spcPts val="0"/>
              </a:spcAft>
            </a:pPr>
            <a:r>
              <a:rPr lang="en-US" sz="1400" b="1" dirty="0">
                <a:effectLst/>
                <a:latin typeface="Times New Roman" panose="02020603050405020304" pitchFamily="18" charset="0"/>
                <a:ea typeface="Times New Roman" panose="02020603050405020304" pitchFamily="18" charset="0"/>
              </a:rPr>
              <a:t>Submitted</a:t>
            </a:r>
            <a:r>
              <a:rPr lang="en-US" sz="1400" b="1" spc="-3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in</a:t>
            </a:r>
            <a:r>
              <a:rPr lang="en-US" sz="1400" b="1" spc="-1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partial</a:t>
            </a:r>
            <a:r>
              <a:rPr lang="en-US" sz="1400" b="1" spc="-2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fulfillment</a:t>
            </a:r>
            <a:r>
              <a:rPr lang="en-US" sz="1400" b="1" spc="-1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of</a:t>
            </a:r>
            <a:r>
              <a:rPr lang="en-US" sz="1400" b="1" spc="-1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the</a:t>
            </a:r>
            <a:r>
              <a:rPr lang="en-US" sz="1400" b="1" spc="-2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requirements</a:t>
            </a:r>
            <a:r>
              <a:rPr lang="en-US" sz="1400" b="1" spc="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for</a:t>
            </a:r>
            <a:r>
              <a:rPr lang="en-US" sz="1400" b="1" spc="-1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the</a:t>
            </a:r>
            <a:r>
              <a:rPr lang="en-US" sz="1400" b="1" spc="-3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award</a:t>
            </a:r>
            <a:r>
              <a:rPr lang="en-US" sz="1400" b="1" spc="-2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of</a:t>
            </a:r>
            <a:endParaRPr lang="en-IN" sz="1400"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A318E5B9-4961-0F98-57BF-FB6362C7BD31}"/>
              </a:ext>
            </a:extLst>
          </p:cNvPr>
          <p:cNvSpPr txBox="1"/>
          <p:nvPr/>
        </p:nvSpPr>
        <p:spPr>
          <a:xfrm>
            <a:off x="3048963" y="2621109"/>
            <a:ext cx="6094070" cy="338554"/>
          </a:xfrm>
          <a:prstGeom prst="rect">
            <a:avLst/>
          </a:prstGeom>
          <a:noFill/>
        </p:spPr>
        <p:txBody>
          <a:bodyPr wrap="square">
            <a:spAutoFit/>
          </a:bodyPr>
          <a:lstStyle/>
          <a:p>
            <a:pPr marL="236220" marR="70485" algn="ctr">
              <a:spcBef>
                <a:spcPts val="460"/>
              </a:spcBef>
              <a:spcAft>
                <a:spcPts val="0"/>
              </a:spcAft>
            </a:pPr>
            <a:r>
              <a:rPr lang="en-US" sz="1600" b="1" dirty="0">
                <a:effectLst/>
                <a:latin typeface="Times New Roman" panose="02020603050405020304" pitchFamily="18" charset="0"/>
                <a:ea typeface="Times New Roman" panose="02020603050405020304" pitchFamily="18" charset="0"/>
              </a:rPr>
              <a:t>BACHELOR</a:t>
            </a:r>
            <a:r>
              <a:rPr lang="en-US" sz="1600" b="1" spc="-1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OF</a:t>
            </a:r>
            <a:r>
              <a:rPr lang="en-US" sz="1600" b="1" spc="-2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ENGINEERING</a:t>
            </a:r>
            <a:endParaRPr lang="en-IN" sz="16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3954D795-158B-12BF-E295-3AAFBD2E1CA2}"/>
              </a:ext>
            </a:extLst>
          </p:cNvPr>
          <p:cNvSpPr txBox="1"/>
          <p:nvPr/>
        </p:nvSpPr>
        <p:spPr>
          <a:xfrm>
            <a:off x="2967940" y="2924064"/>
            <a:ext cx="6094070" cy="276999"/>
          </a:xfrm>
          <a:prstGeom prst="rect">
            <a:avLst/>
          </a:prstGeom>
          <a:noFill/>
        </p:spPr>
        <p:txBody>
          <a:bodyPr wrap="square">
            <a:spAutoFit/>
          </a:bodyPr>
          <a:lstStyle/>
          <a:p>
            <a:pPr marL="240030" marR="70485" algn="ctr">
              <a:spcBef>
                <a:spcPts val="575"/>
              </a:spcBef>
              <a:spcAft>
                <a:spcPts val="0"/>
              </a:spcAft>
            </a:pPr>
            <a:r>
              <a:rPr lang="en-US" sz="1200" b="1" dirty="0">
                <a:effectLst/>
                <a:latin typeface="Times New Roman" panose="02020603050405020304" pitchFamily="18" charset="0"/>
                <a:ea typeface="Times New Roman" panose="02020603050405020304" pitchFamily="18" charset="0"/>
              </a:rPr>
              <a:t>in</a:t>
            </a:r>
            <a:endParaRPr lang="en-IN" sz="1200" dirty="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B83A861B-0DEB-F6D1-2619-E95304841AF9}"/>
              </a:ext>
            </a:extLst>
          </p:cNvPr>
          <p:cNvSpPr txBox="1"/>
          <p:nvPr/>
        </p:nvSpPr>
        <p:spPr>
          <a:xfrm>
            <a:off x="3048963" y="3121223"/>
            <a:ext cx="6094070" cy="307777"/>
          </a:xfrm>
          <a:prstGeom prst="rect">
            <a:avLst/>
          </a:prstGeom>
          <a:noFill/>
        </p:spPr>
        <p:txBody>
          <a:bodyPr wrap="square">
            <a:spAutoFit/>
          </a:bodyPr>
          <a:lstStyle/>
          <a:p>
            <a:pPr marL="236855" marR="70485" algn="ctr">
              <a:spcBef>
                <a:spcPts val="410"/>
              </a:spcBef>
              <a:spcAft>
                <a:spcPts val="0"/>
              </a:spcAft>
            </a:pPr>
            <a:r>
              <a:rPr lang="en-US" sz="1400" b="1" dirty="0">
                <a:solidFill>
                  <a:srgbClr val="6E2E9F"/>
                </a:solidFill>
                <a:effectLst/>
                <a:latin typeface="Times New Roman" panose="02020603050405020304" pitchFamily="18" charset="0"/>
                <a:ea typeface="Times New Roman" panose="02020603050405020304" pitchFamily="18" charset="0"/>
              </a:rPr>
              <a:t>ARTIFICIAL</a:t>
            </a:r>
            <a:r>
              <a:rPr lang="en-US" sz="1400" b="1" spc="-40" dirty="0">
                <a:solidFill>
                  <a:srgbClr val="6E2E9F"/>
                </a:solidFill>
                <a:effectLst/>
                <a:latin typeface="Times New Roman" panose="02020603050405020304" pitchFamily="18" charset="0"/>
                <a:ea typeface="Times New Roman" panose="02020603050405020304" pitchFamily="18" charset="0"/>
              </a:rPr>
              <a:t> </a:t>
            </a:r>
            <a:r>
              <a:rPr lang="en-US" sz="1400" b="1" dirty="0">
                <a:solidFill>
                  <a:srgbClr val="6E2E9F"/>
                </a:solidFill>
                <a:effectLst/>
                <a:latin typeface="Times New Roman" panose="02020603050405020304" pitchFamily="18" charset="0"/>
                <a:ea typeface="Times New Roman" panose="02020603050405020304" pitchFamily="18" charset="0"/>
              </a:rPr>
              <a:t>INTELLIGENCE</a:t>
            </a:r>
            <a:r>
              <a:rPr lang="en-US" sz="1400" b="1" spc="-60" dirty="0">
                <a:solidFill>
                  <a:srgbClr val="6E2E9F"/>
                </a:solidFill>
                <a:effectLst/>
                <a:latin typeface="Times New Roman" panose="02020603050405020304" pitchFamily="18" charset="0"/>
                <a:ea typeface="Times New Roman" panose="02020603050405020304" pitchFamily="18" charset="0"/>
              </a:rPr>
              <a:t> </a:t>
            </a:r>
            <a:r>
              <a:rPr lang="en-US" sz="1400" b="1" dirty="0">
                <a:solidFill>
                  <a:srgbClr val="6E2E9F"/>
                </a:solidFill>
                <a:effectLst/>
                <a:latin typeface="Times New Roman" panose="02020603050405020304" pitchFamily="18" charset="0"/>
                <a:ea typeface="Times New Roman" panose="02020603050405020304" pitchFamily="18" charset="0"/>
              </a:rPr>
              <a:t>AND</a:t>
            </a:r>
            <a:r>
              <a:rPr lang="en-US" sz="1400" b="1" spc="-60" dirty="0">
                <a:solidFill>
                  <a:srgbClr val="6E2E9F"/>
                </a:solidFill>
                <a:effectLst/>
                <a:latin typeface="Times New Roman" panose="02020603050405020304" pitchFamily="18" charset="0"/>
                <a:ea typeface="Times New Roman" panose="02020603050405020304" pitchFamily="18" charset="0"/>
              </a:rPr>
              <a:t> </a:t>
            </a:r>
            <a:r>
              <a:rPr lang="en-US" sz="1400" b="1" dirty="0">
                <a:solidFill>
                  <a:srgbClr val="6E2E9F"/>
                </a:solidFill>
                <a:effectLst/>
                <a:latin typeface="Times New Roman" panose="02020603050405020304" pitchFamily="18" charset="0"/>
                <a:ea typeface="Times New Roman" panose="02020603050405020304" pitchFamily="18" charset="0"/>
              </a:rPr>
              <a:t>MACHINE</a:t>
            </a:r>
            <a:r>
              <a:rPr lang="en-US" sz="1400" b="1" spc="-35" dirty="0">
                <a:solidFill>
                  <a:srgbClr val="6E2E9F"/>
                </a:solidFill>
                <a:effectLst/>
                <a:latin typeface="Times New Roman" panose="02020603050405020304" pitchFamily="18" charset="0"/>
                <a:ea typeface="Times New Roman" panose="02020603050405020304" pitchFamily="18" charset="0"/>
              </a:rPr>
              <a:t> </a:t>
            </a:r>
            <a:r>
              <a:rPr lang="en-US" sz="1400" b="1" dirty="0">
                <a:solidFill>
                  <a:srgbClr val="6E2E9F"/>
                </a:solidFill>
                <a:effectLst/>
                <a:latin typeface="Times New Roman" panose="02020603050405020304" pitchFamily="18" charset="0"/>
                <a:ea typeface="Times New Roman" panose="02020603050405020304" pitchFamily="18" charset="0"/>
              </a:rPr>
              <a:t>LEARNING</a:t>
            </a:r>
            <a:endParaRPr lang="en-IN" sz="1400" dirty="0">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CBC2FAC5-F637-ABA2-E4E1-88C77FC0B902}"/>
              </a:ext>
            </a:extLst>
          </p:cNvPr>
          <p:cNvSpPr txBox="1"/>
          <p:nvPr/>
        </p:nvSpPr>
        <p:spPr>
          <a:xfrm>
            <a:off x="3048963" y="3411291"/>
            <a:ext cx="6094070" cy="276999"/>
          </a:xfrm>
          <a:prstGeom prst="rect">
            <a:avLst/>
          </a:prstGeom>
          <a:noFill/>
        </p:spPr>
        <p:txBody>
          <a:bodyPr wrap="square">
            <a:spAutoFit/>
          </a:bodyPr>
          <a:lstStyle/>
          <a:p>
            <a:pPr marL="232410" marR="70485" algn="ctr">
              <a:spcAft>
                <a:spcPts val="0"/>
              </a:spcAft>
            </a:pPr>
            <a:r>
              <a:rPr lang="en-US" sz="1200" b="1" dirty="0">
                <a:effectLst/>
                <a:latin typeface="Times New Roman" panose="02020603050405020304" pitchFamily="18" charset="0"/>
                <a:ea typeface="Times New Roman" panose="02020603050405020304" pitchFamily="18" charset="0"/>
              </a:rPr>
              <a:t>Submitted</a:t>
            </a:r>
            <a:r>
              <a:rPr lang="en-US" sz="1200" b="1" spc="-2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By</a:t>
            </a:r>
            <a:endParaRPr lang="en-IN" sz="1200" dirty="0">
              <a:effectLst/>
              <a:latin typeface="Times New Roman" panose="02020603050405020304" pitchFamily="18" charset="0"/>
              <a:ea typeface="Times New Roman" panose="02020603050405020304" pitchFamily="18" charset="0"/>
            </a:endParaRPr>
          </a:p>
        </p:txBody>
      </p:sp>
      <p:sp>
        <p:nvSpPr>
          <p:cNvPr id="18" name="TextBox 17">
            <a:extLst>
              <a:ext uri="{FF2B5EF4-FFF2-40B4-BE49-F238E27FC236}">
                <a16:creationId xmlns:a16="http://schemas.microsoft.com/office/drawing/2014/main" id="{8C3E1574-B61C-BFF1-2589-6C0DA6442BB8}"/>
              </a:ext>
            </a:extLst>
          </p:cNvPr>
          <p:cNvSpPr txBox="1"/>
          <p:nvPr/>
        </p:nvSpPr>
        <p:spPr>
          <a:xfrm>
            <a:off x="3699317" y="3570223"/>
            <a:ext cx="4793362" cy="943848"/>
          </a:xfrm>
          <a:prstGeom prst="rect">
            <a:avLst/>
          </a:prstGeom>
          <a:noFill/>
        </p:spPr>
        <p:txBody>
          <a:bodyPr wrap="square">
            <a:spAutoFit/>
          </a:bodyPr>
          <a:lstStyle/>
          <a:p>
            <a:pPr>
              <a:spcBef>
                <a:spcPts val="750"/>
              </a:spcBef>
              <a:tabLst>
                <a:tab pos="4912360" algn="l"/>
              </a:tabLst>
            </a:pPr>
            <a:r>
              <a:rPr lang="en-US" sz="1200" b="1" dirty="0">
                <a:solidFill>
                  <a:srgbClr val="001F5F"/>
                </a:solidFill>
                <a:effectLst/>
                <a:latin typeface="Times New Roman" panose="02020603050405020304" pitchFamily="18" charset="0"/>
                <a:ea typeface="Times New Roman" panose="02020603050405020304" pitchFamily="18" charset="0"/>
              </a:rPr>
              <a:t>                  Name</a:t>
            </a:r>
            <a:r>
              <a:rPr lang="en-US" b="1" dirty="0">
                <a:solidFill>
                  <a:srgbClr val="001F5F"/>
                </a:solidFill>
                <a:latin typeface="Times New Roman" panose="02020603050405020304" pitchFamily="18" charset="0"/>
                <a:ea typeface="Times New Roman" panose="02020603050405020304" pitchFamily="18" charset="0"/>
              </a:rPr>
              <a:t>                                                </a:t>
            </a:r>
            <a:r>
              <a:rPr lang="en-US" sz="1200" b="1" dirty="0">
                <a:solidFill>
                  <a:srgbClr val="001F5F"/>
                </a:solidFill>
                <a:effectLst/>
                <a:latin typeface="Times New Roman" panose="02020603050405020304" pitchFamily="18" charset="0"/>
                <a:ea typeface="Times New Roman" panose="02020603050405020304" pitchFamily="18" charset="0"/>
              </a:rPr>
              <a:t>USN</a:t>
            </a:r>
            <a:endParaRPr lang="en-IN" sz="1200" dirty="0">
              <a:latin typeface="Times New Roman" panose="02020603050405020304" pitchFamily="18" charset="0"/>
              <a:ea typeface="Times New Roman" panose="02020603050405020304" pitchFamily="18" charset="0"/>
            </a:endParaRPr>
          </a:p>
          <a:p>
            <a:pPr>
              <a:spcBef>
                <a:spcPts val="750"/>
              </a:spcBef>
              <a:tabLst>
                <a:tab pos="4912360" algn="l"/>
              </a:tabLst>
            </a:pPr>
            <a:r>
              <a:rPr lang="en-US" sz="1200" b="1" dirty="0">
                <a:solidFill>
                  <a:srgbClr val="006EC0"/>
                </a:solidFill>
                <a:effectLst/>
                <a:latin typeface="Times New Roman" panose="02020603050405020304" pitchFamily="18" charset="0"/>
                <a:ea typeface="Times New Roman" panose="02020603050405020304" pitchFamily="18" charset="0"/>
              </a:rPr>
              <a:t>         </a:t>
            </a:r>
            <a:r>
              <a:rPr lang="en-US" sz="1200" b="1" dirty="0">
                <a:solidFill>
                  <a:srgbClr val="006EC0"/>
                </a:solidFill>
                <a:latin typeface="Times New Roman" panose="02020603050405020304" pitchFamily="18" charset="0"/>
                <a:ea typeface="Times New Roman" panose="02020603050405020304" pitchFamily="18" charset="0"/>
              </a:rPr>
              <a:t>SHREESHA </a:t>
            </a:r>
            <a:r>
              <a:rPr lang="en-US" sz="1200" b="1" dirty="0">
                <a:solidFill>
                  <a:srgbClr val="006EC0"/>
                </a:solidFill>
                <a:effectLst/>
                <a:latin typeface="Times New Roman" panose="02020603050405020304" pitchFamily="18" charset="0"/>
                <a:ea typeface="Times New Roman" panose="02020603050405020304" pitchFamily="18" charset="0"/>
              </a:rPr>
              <a:t>B                                                          4VP20AI027</a:t>
            </a:r>
          </a:p>
          <a:p>
            <a:pPr>
              <a:spcBef>
                <a:spcPts val="750"/>
              </a:spcBef>
              <a:tabLst>
                <a:tab pos="4912360" algn="l"/>
              </a:tabLst>
            </a:pPr>
            <a:r>
              <a:rPr lang="en-US" sz="1200" b="1" dirty="0">
                <a:solidFill>
                  <a:srgbClr val="006EC0"/>
                </a:solidFill>
                <a:latin typeface="Times New Roman" panose="02020603050405020304" pitchFamily="18" charset="0"/>
              </a:rPr>
              <a:t>         SNEHA B                                                                  4VP20AI030</a:t>
            </a:r>
            <a:endParaRPr lang="en-IN" sz="1200" dirty="0"/>
          </a:p>
        </p:txBody>
      </p:sp>
      <p:pic>
        <p:nvPicPr>
          <p:cNvPr id="19" name="image2.jpeg">
            <a:extLst>
              <a:ext uri="{FF2B5EF4-FFF2-40B4-BE49-F238E27FC236}">
                <a16:creationId xmlns:a16="http://schemas.microsoft.com/office/drawing/2014/main" id="{2134D5A4-69C4-F4AC-BB3B-FB3505F057CA}"/>
              </a:ext>
            </a:extLst>
          </p:cNvPr>
          <p:cNvPicPr>
            <a:picLocks noChangeAspect="1"/>
          </p:cNvPicPr>
          <p:nvPr/>
        </p:nvPicPr>
        <p:blipFill>
          <a:blip r:embed="rId3" cstate="print"/>
          <a:stretch>
            <a:fillRect/>
          </a:stretch>
        </p:blipFill>
        <p:spPr>
          <a:xfrm>
            <a:off x="5698029" y="4523832"/>
            <a:ext cx="795938" cy="633600"/>
          </a:xfrm>
          <a:prstGeom prst="rect">
            <a:avLst/>
          </a:prstGeom>
        </p:spPr>
      </p:pic>
      <p:sp>
        <p:nvSpPr>
          <p:cNvPr id="20" name="TextBox 19">
            <a:extLst>
              <a:ext uri="{FF2B5EF4-FFF2-40B4-BE49-F238E27FC236}">
                <a16:creationId xmlns:a16="http://schemas.microsoft.com/office/drawing/2014/main" id="{19809B54-7C89-0D2E-8B3D-F39861B308A0}"/>
              </a:ext>
            </a:extLst>
          </p:cNvPr>
          <p:cNvSpPr txBox="1"/>
          <p:nvPr/>
        </p:nvSpPr>
        <p:spPr>
          <a:xfrm>
            <a:off x="3048963" y="5256211"/>
            <a:ext cx="6094070" cy="276999"/>
          </a:xfrm>
          <a:prstGeom prst="rect">
            <a:avLst/>
          </a:prstGeom>
          <a:noFill/>
        </p:spPr>
        <p:txBody>
          <a:bodyPr wrap="square">
            <a:spAutoFit/>
          </a:bodyPr>
          <a:lstStyle/>
          <a:p>
            <a:pPr algn="ctr"/>
            <a:r>
              <a:rPr lang="en-US" sz="1200" b="1" dirty="0">
                <a:solidFill>
                  <a:srgbClr val="006EC0"/>
                </a:solidFill>
                <a:effectLst/>
                <a:latin typeface="Times New Roman" panose="02020603050405020304" pitchFamily="18" charset="0"/>
                <a:ea typeface="Times New Roman" panose="02020603050405020304" pitchFamily="18" charset="0"/>
              </a:rPr>
              <a:t>DEPARTMENT</a:t>
            </a:r>
            <a:r>
              <a:rPr lang="en-US" sz="1200" b="1" spc="-10" dirty="0">
                <a:solidFill>
                  <a:srgbClr val="006EC0"/>
                </a:solidFill>
                <a:effectLst/>
                <a:latin typeface="Times New Roman" panose="02020603050405020304" pitchFamily="18" charset="0"/>
                <a:ea typeface="Times New Roman" panose="02020603050405020304" pitchFamily="18" charset="0"/>
              </a:rPr>
              <a:t> </a:t>
            </a:r>
            <a:r>
              <a:rPr lang="en-US" sz="1200" b="1" dirty="0">
                <a:solidFill>
                  <a:srgbClr val="006EC0"/>
                </a:solidFill>
                <a:effectLst/>
                <a:latin typeface="Times New Roman" panose="02020603050405020304" pitchFamily="18" charset="0"/>
                <a:ea typeface="Times New Roman" panose="02020603050405020304" pitchFamily="18" charset="0"/>
              </a:rPr>
              <a:t>OF</a:t>
            </a:r>
            <a:r>
              <a:rPr lang="en-US" sz="1200" b="1" spc="5" dirty="0">
                <a:solidFill>
                  <a:srgbClr val="006EC0"/>
                </a:solidFill>
                <a:effectLst/>
                <a:latin typeface="Times New Roman" panose="02020603050405020304" pitchFamily="18" charset="0"/>
                <a:ea typeface="Times New Roman" panose="02020603050405020304" pitchFamily="18" charset="0"/>
              </a:rPr>
              <a:t> </a:t>
            </a:r>
            <a:r>
              <a:rPr lang="en-US" sz="1200" b="1" dirty="0">
                <a:solidFill>
                  <a:srgbClr val="006EC0"/>
                </a:solidFill>
                <a:effectLst/>
                <a:latin typeface="Times New Roman" panose="02020603050405020304" pitchFamily="18" charset="0"/>
                <a:ea typeface="Times New Roman" panose="02020603050405020304" pitchFamily="18" charset="0"/>
              </a:rPr>
              <a:t>ARTIFICIAL</a:t>
            </a:r>
            <a:r>
              <a:rPr lang="en-US" sz="1200" b="1" spc="-10" dirty="0">
                <a:solidFill>
                  <a:srgbClr val="006EC0"/>
                </a:solidFill>
                <a:effectLst/>
                <a:latin typeface="Times New Roman" panose="02020603050405020304" pitchFamily="18" charset="0"/>
                <a:ea typeface="Times New Roman" panose="02020603050405020304" pitchFamily="18" charset="0"/>
              </a:rPr>
              <a:t> </a:t>
            </a:r>
            <a:r>
              <a:rPr lang="en-US" sz="1200" b="1" dirty="0">
                <a:solidFill>
                  <a:srgbClr val="006EC0"/>
                </a:solidFill>
                <a:effectLst/>
                <a:latin typeface="Times New Roman" panose="02020603050405020304" pitchFamily="18" charset="0"/>
                <a:ea typeface="Times New Roman" panose="02020603050405020304" pitchFamily="18" charset="0"/>
              </a:rPr>
              <a:t>INTELLIGENCE</a:t>
            </a:r>
            <a:r>
              <a:rPr lang="en-US" sz="1200" b="1" spc="-5" dirty="0">
                <a:solidFill>
                  <a:srgbClr val="006EC0"/>
                </a:solidFill>
                <a:effectLst/>
                <a:latin typeface="Times New Roman" panose="02020603050405020304" pitchFamily="18" charset="0"/>
                <a:ea typeface="Times New Roman" panose="02020603050405020304" pitchFamily="18" charset="0"/>
              </a:rPr>
              <a:t> </a:t>
            </a:r>
            <a:r>
              <a:rPr lang="en-US" sz="1200" b="1" dirty="0">
                <a:solidFill>
                  <a:srgbClr val="006EC0"/>
                </a:solidFill>
                <a:effectLst/>
                <a:latin typeface="Times New Roman" panose="02020603050405020304" pitchFamily="18" charset="0"/>
                <a:ea typeface="Times New Roman" panose="02020603050405020304" pitchFamily="18" charset="0"/>
              </a:rPr>
              <a:t>&amp;</a:t>
            </a:r>
            <a:r>
              <a:rPr lang="en-US" sz="1200" b="1" spc="-20" dirty="0">
                <a:solidFill>
                  <a:srgbClr val="006EC0"/>
                </a:solidFill>
                <a:effectLst/>
                <a:latin typeface="Times New Roman" panose="02020603050405020304" pitchFamily="18" charset="0"/>
                <a:ea typeface="Times New Roman" panose="02020603050405020304" pitchFamily="18" charset="0"/>
              </a:rPr>
              <a:t> </a:t>
            </a:r>
            <a:r>
              <a:rPr lang="en-US" sz="1200" b="1" dirty="0">
                <a:solidFill>
                  <a:srgbClr val="006EC0"/>
                </a:solidFill>
                <a:effectLst/>
                <a:latin typeface="Times New Roman" panose="02020603050405020304" pitchFamily="18" charset="0"/>
                <a:ea typeface="Times New Roman" panose="02020603050405020304" pitchFamily="18" charset="0"/>
              </a:rPr>
              <a:t>MACHINE</a:t>
            </a:r>
            <a:r>
              <a:rPr lang="en-US" sz="1200" b="1" spc="-20" dirty="0">
                <a:solidFill>
                  <a:srgbClr val="006EC0"/>
                </a:solidFill>
                <a:effectLst/>
                <a:latin typeface="Times New Roman" panose="02020603050405020304" pitchFamily="18" charset="0"/>
                <a:ea typeface="Times New Roman" panose="02020603050405020304" pitchFamily="18" charset="0"/>
              </a:rPr>
              <a:t> </a:t>
            </a:r>
            <a:r>
              <a:rPr lang="en-US" sz="1200" b="1" dirty="0">
                <a:solidFill>
                  <a:srgbClr val="006EC0"/>
                </a:solidFill>
                <a:effectLst/>
                <a:latin typeface="Times New Roman" panose="02020603050405020304" pitchFamily="18" charset="0"/>
                <a:ea typeface="Times New Roman" panose="02020603050405020304" pitchFamily="18" charset="0"/>
              </a:rPr>
              <a:t>LEARNING</a:t>
            </a:r>
            <a:endParaRPr lang="en-IN" sz="1200" dirty="0"/>
          </a:p>
        </p:txBody>
      </p:sp>
      <p:sp>
        <p:nvSpPr>
          <p:cNvPr id="21" name="TextBox 20">
            <a:extLst>
              <a:ext uri="{FF2B5EF4-FFF2-40B4-BE49-F238E27FC236}">
                <a16:creationId xmlns:a16="http://schemas.microsoft.com/office/drawing/2014/main" id="{67979662-5A07-A29F-E229-165DAB1A0EFF}"/>
              </a:ext>
            </a:extLst>
          </p:cNvPr>
          <p:cNvSpPr txBox="1"/>
          <p:nvPr/>
        </p:nvSpPr>
        <p:spPr>
          <a:xfrm>
            <a:off x="3048963" y="5483985"/>
            <a:ext cx="6094070" cy="307777"/>
          </a:xfrm>
          <a:prstGeom prst="rect">
            <a:avLst/>
          </a:prstGeom>
          <a:noFill/>
        </p:spPr>
        <p:txBody>
          <a:bodyPr wrap="square">
            <a:spAutoFit/>
          </a:bodyPr>
          <a:lstStyle/>
          <a:p>
            <a:pPr marL="236220" marR="70485" indent="-267335" algn="ctr">
              <a:spcBef>
                <a:spcPts val="485"/>
              </a:spcBef>
              <a:spcAft>
                <a:spcPts val="0"/>
              </a:spcAft>
            </a:pPr>
            <a:r>
              <a:rPr lang="en-US" sz="1400" b="1" dirty="0">
                <a:solidFill>
                  <a:srgbClr val="C00000"/>
                </a:solidFill>
                <a:effectLst/>
                <a:latin typeface="Times New Roman" panose="02020603050405020304" pitchFamily="18" charset="0"/>
                <a:ea typeface="Times New Roman" panose="02020603050405020304" pitchFamily="18" charset="0"/>
              </a:rPr>
              <a:t>VIVEKANANDA</a:t>
            </a:r>
            <a:r>
              <a:rPr lang="en-US" sz="1400" b="1" spc="-40" dirty="0">
                <a:solidFill>
                  <a:srgbClr val="C00000"/>
                </a:solidFill>
                <a:effectLst/>
                <a:latin typeface="Times New Roman" panose="02020603050405020304" pitchFamily="18" charset="0"/>
                <a:ea typeface="Times New Roman" panose="02020603050405020304" pitchFamily="18" charset="0"/>
              </a:rPr>
              <a:t> </a:t>
            </a:r>
            <a:r>
              <a:rPr lang="en-US" sz="1400" b="1" dirty="0">
                <a:solidFill>
                  <a:srgbClr val="C00000"/>
                </a:solidFill>
                <a:effectLst/>
                <a:latin typeface="Times New Roman" panose="02020603050405020304" pitchFamily="18" charset="0"/>
                <a:ea typeface="Times New Roman" panose="02020603050405020304" pitchFamily="18" charset="0"/>
              </a:rPr>
              <a:t>COLLEGE</a:t>
            </a:r>
            <a:r>
              <a:rPr lang="en-US" sz="1400" b="1" spc="-40" dirty="0">
                <a:solidFill>
                  <a:srgbClr val="C00000"/>
                </a:solidFill>
                <a:effectLst/>
                <a:latin typeface="Times New Roman" panose="02020603050405020304" pitchFamily="18" charset="0"/>
                <a:ea typeface="Times New Roman" panose="02020603050405020304" pitchFamily="18" charset="0"/>
              </a:rPr>
              <a:t> </a:t>
            </a:r>
            <a:r>
              <a:rPr lang="en-US" sz="1400" b="1" dirty="0">
                <a:solidFill>
                  <a:srgbClr val="C00000"/>
                </a:solidFill>
                <a:effectLst/>
                <a:latin typeface="Times New Roman" panose="02020603050405020304" pitchFamily="18" charset="0"/>
                <a:ea typeface="Times New Roman" panose="02020603050405020304" pitchFamily="18" charset="0"/>
              </a:rPr>
              <a:t>OF</a:t>
            </a:r>
            <a:r>
              <a:rPr lang="en-US" sz="1400" b="1" spc="-30" dirty="0">
                <a:solidFill>
                  <a:srgbClr val="C00000"/>
                </a:solidFill>
                <a:effectLst/>
                <a:latin typeface="Times New Roman" panose="02020603050405020304" pitchFamily="18" charset="0"/>
                <a:ea typeface="Times New Roman" panose="02020603050405020304" pitchFamily="18" charset="0"/>
              </a:rPr>
              <a:t> </a:t>
            </a:r>
            <a:r>
              <a:rPr lang="en-US" sz="1400" b="1" dirty="0">
                <a:solidFill>
                  <a:srgbClr val="C00000"/>
                </a:solidFill>
                <a:effectLst/>
                <a:latin typeface="Times New Roman" panose="02020603050405020304" pitchFamily="18" charset="0"/>
                <a:ea typeface="Times New Roman" panose="02020603050405020304" pitchFamily="18" charset="0"/>
              </a:rPr>
              <a:t>ENGINEERING</a:t>
            </a:r>
            <a:r>
              <a:rPr lang="en-US" sz="1400" b="1" spc="-55" dirty="0">
                <a:solidFill>
                  <a:srgbClr val="C00000"/>
                </a:solidFill>
                <a:effectLst/>
                <a:latin typeface="Times New Roman" panose="02020603050405020304" pitchFamily="18" charset="0"/>
                <a:ea typeface="Times New Roman" panose="02020603050405020304" pitchFamily="18" charset="0"/>
              </a:rPr>
              <a:t> </a:t>
            </a:r>
            <a:r>
              <a:rPr lang="en-US" sz="1400" b="1" dirty="0">
                <a:solidFill>
                  <a:srgbClr val="C00000"/>
                </a:solidFill>
                <a:effectLst/>
                <a:latin typeface="Times New Roman" panose="02020603050405020304" pitchFamily="18" charset="0"/>
                <a:ea typeface="Times New Roman" panose="02020603050405020304" pitchFamily="18" charset="0"/>
              </a:rPr>
              <a:t>&amp;</a:t>
            </a:r>
            <a:r>
              <a:rPr lang="en-US" sz="1400" b="1" spc="-20" dirty="0">
                <a:solidFill>
                  <a:srgbClr val="C00000"/>
                </a:solidFill>
                <a:effectLst/>
                <a:latin typeface="Times New Roman" panose="02020603050405020304" pitchFamily="18" charset="0"/>
                <a:ea typeface="Times New Roman" panose="02020603050405020304" pitchFamily="18" charset="0"/>
              </a:rPr>
              <a:t> </a:t>
            </a:r>
            <a:r>
              <a:rPr lang="en-US" sz="1400" b="1" dirty="0">
                <a:solidFill>
                  <a:srgbClr val="C00000"/>
                </a:solidFill>
                <a:effectLst/>
                <a:latin typeface="Times New Roman" panose="02020603050405020304" pitchFamily="18" charset="0"/>
                <a:ea typeface="Times New Roman" panose="02020603050405020304" pitchFamily="18" charset="0"/>
              </a:rPr>
              <a:t>TECHNOLOGY</a:t>
            </a:r>
            <a:endParaRPr lang="en-IN" sz="1400" b="1" dirty="0">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5C418A02-4084-5A5D-A440-9E3624302920}"/>
              </a:ext>
            </a:extLst>
          </p:cNvPr>
          <p:cNvSpPr txBox="1"/>
          <p:nvPr/>
        </p:nvSpPr>
        <p:spPr>
          <a:xfrm>
            <a:off x="3048963" y="5791762"/>
            <a:ext cx="6094070" cy="246221"/>
          </a:xfrm>
          <a:prstGeom prst="rect">
            <a:avLst/>
          </a:prstGeom>
          <a:noFill/>
        </p:spPr>
        <p:txBody>
          <a:bodyPr wrap="square">
            <a:spAutoFit/>
          </a:bodyPr>
          <a:lstStyle/>
          <a:p>
            <a:pPr marL="241300" marR="70485" algn="ctr">
              <a:spcBef>
                <a:spcPts val="790"/>
              </a:spcBef>
              <a:spcAft>
                <a:spcPts val="0"/>
              </a:spcAft>
            </a:pPr>
            <a:r>
              <a:rPr lang="en-US" sz="1000" dirty="0">
                <a:effectLst/>
                <a:latin typeface="Times New Roman" panose="02020603050405020304" pitchFamily="18" charset="0"/>
                <a:ea typeface="Times New Roman" panose="02020603050405020304" pitchFamily="18" charset="0"/>
              </a:rPr>
              <a:t>[A</a:t>
            </a:r>
            <a:r>
              <a:rPr lang="en-US" sz="1000" spc="-20" dirty="0">
                <a:effectLst/>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Unit</a:t>
            </a:r>
            <a:r>
              <a:rPr lang="en-US" sz="1000" spc="-20" dirty="0">
                <a:effectLst/>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of</a:t>
            </a:r>
            <a:r>
              <a:rPr lang="en-US" sz="1000" spc="-15" dirty="0">
                <a:effectLst/>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Vivekananda</a:t>
            </a:r>
            <a:r>
              <a:rPr lang="en-US" sz="1000" spc="15" dirty="0">
                <a:effectLst/>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Vidyavardhaka</a:t>
            </a:r>
            <a:r>
              <a:rPr lang="en-US" sz="1000" spc="-10" dirty="0">
                <a:effectLst/>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Sangha</a:t>
            </a:r>
            <a:r>
              <a:rPr lang="en-US" sz="1000" spc="-25" dirty="0">
                <a:effectLst/>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Puttur</a:t>
            </a:r>
            <a:r>
              <a:rPr lang="en-US" sz="1000" spc="15" dirty="0">
                <a:effectLst/>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(R)]</a:t>
            </a:r>
            <a:endParaRPr lang="en-IN" sz="1000" dirty="0">
              <a:effectLst/>
              <a:latin typeface="Times New Roman" panose="02020603050405020304" pitchFamily="18" charset="0"/>
              <a:ea typeface="Times New Roman" panose="02020603050405020304" pitchFamily="18" charset="0"/>
            </a:endParaRPr>
          </a:p>
        </p:txBody>
      </p:sp>
      <p:sp>
        <p:nvSpPr>
          <p:cNvPr id="23" name="TextBox 22">
            <a:extLst>
              <a:ext uri="{FF2B5EF4-FFF2-40B4-BE49-F238E27FC236}">
                <a16:creationId xmlns:a16="http://schemas.microsoft.com/office/drawing/2014/main" id="{B89BC998-3BA5-3BC1-6FA3-EA8E3F975DA6}"/>
              </a:ext>
            </a:extLst>
          </p:cNvPr>
          <p:cNvSpPr txBox="1"/>
          <p:nvPr/>
        </p:nvSpPr>
        <p:spPr>
          <a:xfrm>
            <a:off x="3048963" y="6016420"/>
            <a:ext cx="6094070" cy="230832"/>
          </a:xfrm>
          <a:prstGeom prst="rect">
            <a:avLst/>
          </a:prstGeom>
          <a:noFill/>
        </p:spPr>
        <p:txBody>
          <a:bodyPr wrap="square">
            <a:spAutoFit/>
          </a:bodyPr>
          <a:lstStyle/>
          <a:p>
            <a:pPr marL="240665" marR="70485" algn="ctr">
              <a:spcBef>
                <a:spcPts val="575"/>
              </a:spcBef>
              <a:spcAft>
                <a:spcPts val="0"/>
              </a:spcAft>
            </a:pPr>
            <a:r>
              <a:rPr lang="en-US" sz="900" dirty="0">
                <a:solidFill>
                  <a:srgbClr val="0000FF"/>
                </a:solidFill>
                <a:effectLst/>
                <a:latin typeface="Times New Roman" panose="02020603050405020304" pitchFamily="18" charset="0"/>
                <a:ea typeface="Times New Roman" panose="02020603050405020304" pitchFamily="18" charset="0"/>
              </a:rPr>
              <a:t>Affiliated</a:t>
            </a:r>
            <a:r>
              <a:rPr lang="en-US" sz="900" spc="-5" dirty="0">
                <a:solidFill>
                  <a:srgbClr val="0000FF"/>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to</a:t>
            </a:r>
            <a:r>
              <a:rPr lang="en-US" sz="900" spc="-15" dirty="0">
                <a:solidFill>
                  <a:srgbClr val="0000FF"/>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Visvesvaraya</a:t>
            </a:r>
            <a:r>
              <a:rPr lang="en-US" sz="900" spc="-15" dirty="0">
                <a:solidFill>
                  <a:srgbClr val="0000FF"/>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Technological</a:t>
            </a:r>
            <a:r>
              <a:rPr lang="en-US" sz="900" spc="-5" dirty="0">
                <a:solidFill>
                  <a:srgbClr val="0000FF"/>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University</a:t>
            </a:r>
            <a:r>
              <a:rPr lang="en-US" sz="900" spc="-10" dirty="0">
                <a:solidFill>
                  <a:srgbClr val="0000FF"/>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and</a:t>
            </a:r>
            <a:r>
              <a:rPr lang="en-US" sz="900" spc="-10" dirty="0">
                <a:solidFill>
                  <a:srgbClr val="0000FF"/>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Approved</a:t>
            </a:r>
            <a:r>
              <a:rPr lang="en-US" sz="900" spc="-25" dirty="0">
                <a:solidFill>
                  <a:srgbClr val="0000FF"/>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by AICTE</a:t>
            </a:r>
            <a:r>
              <a:rPr lang="en-US" sz="900" spc="-10" dirty="0">
                <a:solidFill>
                  <a:srgbClr val="0000FF"/>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New Delhi</a:t>
            </a:r>
            <a:r>
              <a:rPr lang="en-US" sz="900" spc="-20" dirty="0">
                <a:solidFill>
                  <a:srgbClr val="0000FF"/>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&amp;</a:t>
            </a:r>
            <a:r>
              <a:rPr lang="en-US" sz="900" spc="-25" dirty="0">
                <a:solidFill>
                  <a:srgbClr val="0000FF"/>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Govt.</a:t>
            </a:r>
            <a:r>
              <a:rPr lang="en-US" sz="900" dirty="0">
                <a:solidFill>
                  <a:srgbClr val="FF0000"/>
                </a:solidFill>
                <a:effectLst/>
                <a:latin typeface="Times New Roman" panose="02020603050405020304" pitchFamily="18" charset="0"/>
                <a:ea typeface="Times New Roman" panose="02020603050405020304" pitchFamily="18" charset="0"/>
              </a:rPr>
              <a:t>,</a:t>
            </a:r>
            <a:r>
              <a:rPr lang="en-US" sz="900" spc="-15" dirty="0">
                <a:solidFill>
                  <a:srgbClr val="FF0000"/>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of</a:t>
            </a:r>
            <a:r>
              <a:rPr lang="en-US" sz="900" spc="-10" dirty="0">
                <a:solidFill>
                  <a:srgbClr val="0000FF"/>
                </a:solidFill>
                <a:effectLst/>
                <a:latin typeface="Times New Roman" panose="02020603050405020304" pitchFamily="18" charset="0"/>
                <a:ea typeface="Times New Roman" panose="02020603050405020304" pitchFamily="18" charset="0"/>
              </a:rPr>
              <a:t> </a:t>
            </a:r>
            <a:r>
              <a:rPr lang="en-US" sz="900" dirty="0">
                <a:solidFill>
                  <a:srgbClr val="0000FF"/>
                </a:solidFill>
                <a:effectLst/>
                <a:latin typeface="Times New Roman" panose="02020603050405020304" pitchFamily="18" charset="0"/>
                <a:ea typeface="Times New Roman" panose="02020603050405020304" pitchFamily="18" charset="0"/>
              </a:rPr>
              <a:t>Karnataka</a:t>
            </a:r>
            <a:endParaRPr lang="en-IN" sz="900" dirty="0">
              <a:effectLst/>
              <a:latin typeface="Times New Roman" panose="02020603050405020304" pitchFamily="18" charset="0"/>
              <a:ea typeface="Times New Roman" panose="02020603050405020304" pitchFamily="18" charset="0"/>
            </a:endParaRPr>
          </a:p>
        </p:txBody>
      </p:sp>
      <p:sp>
        <p:nvSpPr>
          <p:cNvPr id="24" name="TextBox 23">
            <a:extLst>
              <a:ext uri="{FF2B5EF4-FFF2-40B4-BE49-F238E27FC236}">
                <a16:creationId xmlns:a16="http://schemas.microsoft.com/office/drawing/2014/main" id="{319FD3B0-D1E2-FDC1-910D-A3FB0D10364F}"/>
              </a:ext>
            </a:extLst>
          </p:cNvPr>
          <p:cNvSpPr txBox="1"/>
          <p:nvPr/>
        </p:nvSpPr>
        <p:spPr>
          <a:xfrm>
            <a:off x="3048963" y="6247252"/>
            <a:ext cx="6094070" cy="276999"/>
          </a:xfrm>
          <a:prstGeom prst="rect">
            <a:avLst/>
          </a:prstGeom>
          <a:noFill/>
        </p:spPr>
        <p:txBody>
          <a:bodyPr wrap="square">
            <a:spAutoFit/>
          </a:bodyPr>
          <a:lstStyle/>
          <a:p>
            <a:pPr marL="237490" marR="70485" algn="ctr">
              <a:spcBef>
                <a:spcPts val="510"/>
              </a:spcBef>
              <a:spcAft>
                <a:spcPts val="0"/>
              </a:spcAft>
            </a:pPr>
            <a:r>
              <a:rPr lang="en-US" sz="1200" dirty="0">
                <a:effectLst/>
                <a:latin typeface="Times New Roman" panose="02020603050405020304" pitchFamily="18" charset="0"/>
                <a:ea typeface="Times New Roman" panose="02020603050405020304" pitchFamily="18" charset="0"/>
              </a:rPr>
              <a:t>Nehru</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Nagar,</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Puttur</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574</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203,</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DK,</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Karnataka,</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India</a:t>
            </a:r>
            <a:r>
              <a:rPr lang="en-US" sz="1200" dirty="0">
                <a:solidFill>
                  <a:srgbClr val="FF0000"/>
                </a:solidFill>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
        <p:nvSpPr>
          <p:cNvPr id="25" name="TextBox 24">
            <a:extLst>
              <a:ext uri="{FF2B5EF4-FFF2-40B4-BE49-F238E27FC236}">
                <a16:creationId xmlns:a16="http://schemas.microsoft.com/office/drawing/2014/main" id="{8CF6B2F0-ECD1-48CA-B636-18604AE3178F}"/>
              </a:ext>
            </a:extLst>
          </p:cNvPr>
          <p:cNvSpPr txBox="1"/>
          <p:nvPr/>
        </p:nvSpPr>
        <p:spPr>
          <a:xfrm>
            <a:off x="3048963" y="6480201"/>
            <a:ext cx="6094070" cy="276999"/>
          </a:xfrm>
          <a:prstGeom prst="rect">
            <a:avLst/>
          </a:prstGeom>
          <a:noFill/>
        </p:spPr>
        <p:txBody>
          <a:bodyPr wrap="square">
            <a:spAutoFit/>
          </a:bodyPr>
          <a:lstStyle/>
          <a:p>
            <a:pPr marL="240665" marR="70485" algn="ctr">
              <a:spcBef>
                <a:spcPts val="700"/>
              </a:spcBef>
              <a:spcAft>
                <a:spcPts val="0"/>
              </a:spcAft>
            </a:pPr>
            <a:r>
              <a:rPr lang="en-US" sz="1200" b="1" dirty="0">
                <a:solidFill>
                  <a:srgbClr val="FF0000"/>
                </a:solidFill>
                <a:effectLst/>
                <a:latin typeface="Times New Roman" panose="02020603050405020304" pitchFamily="18" charset="0"/>
                <a:ea typeface="Times New Roman" panose="02020603050405020304" pitchFamily="18" charset="0"/>
              </a:rPr>
              <a:t>January,</a:t>
            </a:r>
            <a:r>
              <a:rPr lang="en-US" sz="1200" b="1" spc="-5" dirty="0">
                <a:solidFill>
                  <a:srgbClr val="FF0000"/>
                </a:solidFill>
                <a:effectLst/>
                <a:latin typeface="Times New Roman" panose="02020603050405020304" pitchFamily="18" charset="0"/>
                <a:ea typeface="Times New Roman" panose="02020603050405020304" pitchFamily="18" charset="0"/>
              </a:rPr>
              <a:t> </a:t>
            </a:r>
            <a:r>
              <a:rPr lang="en-US" sz="1200" b="1" dirty="0">
                <a:solidFill>
                  <a:srgbClr val="FF0000"/>
                </a:solidFill>
                <a:effectLst/>
                <a:latin typeface="Times New Roman" panose="02020603050405020304" pitchFamily="18" charset="0"/>
                <a:ea typeface="Times New Roman" panose="02020603050405020304" pitchFamily="18" charset="0"/>
              </a:rPr>
              <a:t>2023</a:t>
            </a:r>
            <a:endParaRPr lang="en-IN" sz="1200" dirty="0">
              <a:effectLst/>
              <a:latin typeface="Times New Roman" panose="02020603050405020304" pitchFamily="18" charset="0"/>
              <a:ea typeface="Times New Roman" panose="02020603050405020304" pitchFamily="18" charset="0"/>
            </a:endParaRPr>
          </a:p>
        </p:txBody>
      </p:sp>
      <p:cxnSp>
        <p:nvCxnSpPr>
          <p:cNvPr id="26" name="Straight Connector 25">
            <a:extLst>
              <a:ext uri="{FF2B5EF4-FFF2-40B4-BE49-F238E27FC236}">
                <a16:creationId xmlns:a16="http://schemas.microsoft.com/office/drawing/2014/main" id="{1C2B7C9A-91D5-5F8B-6A34-8577CABC05F1}"/>
              </a:ext>
            </a:extLst>
          </p:cNvPr>
          <p:cNvCxnSpPr/>
          <p:nvPr/>
        </p:nvCxnSpPr>
        <p:spPr>
          <a:xfrm>
            <a:off x="3391382" y="5256211"/>
            <a:ext cx="538222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733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8DF554-A892-B961-D5D6-64ED359D3866}"/>
              </a:ext>
            </a:extLst>
          </p:cNvPr>
          <p:cNvSpPr txBox="1"/>
          <p:nvPr/>
        </p:nvSpPr>
        <p:spPr>
          <a:xfrm>
            <a:off x="217714" y="0"/>
            <a:ext cx="11590317" cy="6690550"/>
          </a:xfrm>
          <a:prstGeom prst="rect">
            <a:avLst/>
          </a:prstGeom>
          <a:noFill/>
        </p:spPr>
        <p:txBody>
          <a:bodyPr wrap="square">
            <a:spAutoFit/>
          </a:bodyPr>
          <a:lstStyle/>
          <a:p>
            <a:pPr algn="ctr">
              <a:lnSpc>
                <a:spcPct val="150000"/>
              </a:lnSpc>
            </a:pPr>
            <a:r>
              <a:rPr lang="en-US" sz="2000" b="1" i="0" dirty="0">
                <a:solidFill>
                  <a:srgbClr val="FF0000"/>
                </a:solidFill>
                <a:effectLst/>
                <a:latin typeface="Times New Roman" panose="02020603050405020304" pitchFamily="18" charset="0"/>
                <a:cs typeface="Times New Roman" panose="02020603050405020304" pitchFamily="18" charset="0"/>
              </a:rPr>
              <a:t>Problem Statement</a:t>
            </a:r>
          </a:p>
          <a:p>
            <a:pPr algn="just">
              <a:lnSpc>
                <a:spcPct val="150000"/>
              </a:lnSpc>
            </a:pPr>
            <a:r>
              <a:rPr lang="en-US" b="0" i="0" dirty="0">
                <a:effectLst/>
                <a:latin typeface="Times New Roman" panose="02020603050405020304" pitchFamily="18" charset="0"/>
                <a:cs typeface="Times New Roman" panose="02020603050405020304" pitchFamily="18" charset="0"/>
              </a:rPr>
              <a:t>The current medical management system in place is often manual and disorganized, leading to inefficiencies in data management and decision-making. Key issues faced include:</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Lack of centralization</a:t>
            </a:r>
            <a:r>
              <a:rPr lang="en-US" i="0" dirty="0">
                <a:effectLst/>
                <a:latin typeface="Times New Roman" panose="02020603050405020304" pitchFamily="18" charset="0"/>
                <a:cs typeface="Times New Roman" panose="02020603050405020304" pitchFamily="18" charset="0"/>
              </a:rPr>
              <a:t>:</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Data is often stored in disparate locations, making it difficult to access and use effectively.</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Inaccurate and outdated information</a:t>
            </a:r>
            <a:r>
              <a:rPr lang="en-US"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Manual data entry and lack of regular updates result in inaccurate and outdated information being used in decision-making.</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Inefficient inventory management</a:t>
            </a:r>
            <a:r>
              <a:rPr lang="en-US" b="0" i="0" dirty="0">
                <a:effectLst/>
                <a:latin typeface="Times New Roman" panose="02020603050405020304" pitchFamily="18" charset="0"/>
                <a:cs typeface="Times New Roman" panose="02020603050405020304" pitchFamily="18" charset="0"/>
              </a:rPr>
              <a:t>: The current system lacks an automated system for tracking inventory levels, leading to stock shortages and overstocking.</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Time-consuming data entry</a:t>
            </a:r>
            <a:r>
              <a:rPr lang="en-US" b="0" i="0" dirty="0">
                <a:effectLst/>
                <a:latin typeface="Times New Roman" panose="02020603050405020304" pitchFamily="18" charset="0"/>
                <a:cs typeface="Times New Roman" panose="02020603050405020304" pitchFamily="18" charset="0"/>
              </a:rPr>
              <a:t>: The manual data entry process is time-consuming and prone to errors, leading to decreased efficiency and increased costs.</a:t>
            </a:r>
          </a:p>
          <a:p>
            <a:pPr algn="just">
              <a:lnSpc>
                <a:spcPct val="150000"/>
              </a:lnSpc>
            </a:pPr>
            <a:r>
              <a:rPr lang="en-US" b="0" i="0" dirty="0">
                <a:effectLst/>
                <a:latin typeface="Times New Roman" panose="02020603050405020304" pitchFamily="18" charset="0"/>
                <a:cs typeface="Times New Roman" panose="02020603050405020304" pitchFamily="18" charset="0"/>
              </a:rPr>
              <a:t>It was determined that a new medical management system was needed to improve the efficiency and accuracy of the medical management activities.</a:t>
            </a:r>
          </a:p>
          <a:p>
            <a:pPr algn="just">
              <a:lnSpc>
                <a:spcPct val="150000"/>
              </a:lnSpc>
            </a:pPr>
            <a:r>
              <a:rPr lang="en-US" b="0" i="0" dirty="0">
                <a:effectLst/>
                <a:latin typeface="Times New Roman" panose="02020603050405020304" pitchFamily="18" charset="0"/>
                <a:cs typeface="Times New Roman" panose="02020603050405020304" pitchFamily="18" charset="0"/>
              </a:rPr>
              <a:t>The new system would provide a centralized database for storing and accessing data, as well as an automated system for tracking inventory levels and managing appointments. Additionally, the system would be designed to be user-friendly and intuitive, making it easy for medical staff to access and manipulate the data. The overall goal of this project is to provide a comprehensive and effective system for managing the day-to-day activities of a medical management organization.</a:t>
            </a:r>
          </a:p>
        </p:txBody>
      </p:sp>
    </p:spTree>
    <p:extLst>
      <p:ext uri="{BB962C8B-B14F-4D97-AF65-F5344CB8AC3E}">
        <p14:creationId xmlns:p14="http://schemas.microsoft.com/office/powerpoint/2010/main" val="178156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F3EDC16-9B05-43B7-368B-54700E46EF01}"/>
              </a:ext>
            </a:extLst>
          </p:cNvPr>
          <p:cNvSpPr txBox="1"/>
          <p:nvPr/>
        </p:nvSpPr>
        <p:spPr>
          <a:xfrm>
            <a:off x="0" y="83725"/>
            <a:ext cx="12192000" cy="6782882"/>
          </a:xfrm>
          <a:prstGeom prst="rect">
            <a:avLst/>
          </a:prstGeom>
          <a:noFill/>
        </p:spPr>
        <p:txBody>
          <a:bodyPr wrap="square">
            <a:spAutoFit/>
          </a:bodyPr>
          <a:lstStyle/>
          <a:p>
            <a:pPr algn="ctr">
              <a:lnSpc>
                <a:spcPct val="150000"/>
              </a:lnSpc>
            </a:pPr>
            <a:r>
              <a:rPr lang="en-US" sz="2000" b="1" u="sng" dirty="0">
                <a:solidFill>
                  <a:srgbClr val="FF0000"/>
                </a:solidFill>
                <a:latin typeface="Times New Roman" panose="02020603050405020304" pitchFamily="18" charset="0"/>
                <a:cs typeface="Times New Roman" panose="02020603050405020304" pitchFamily="18" charset="0"/>
              </a:rPr>
              <a:t>INTRODUCTION</a:t>
            </a:r>
          </a:p>
          <a:p>
            <a:pPr marL="285750" indent="-285750" algn="just">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The Medical Management System is a comprehensive software solution designed to automate the operations of a medical store. </a:t>
            </a:r>
          </a:p>
          <a:p>
            <a:pPr marL="285750" indent="-285750" algn="just">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The system aims to centralize and manage customer, employee, medicine, supplier, purchase, and sales data, thereby increasing the efficiency and accuracy of the medical store's activities. </a:t>
            </a:r>
          </a:p>
          <a:p>
            <a:pPr marL="285750" indent="-285750" algn="just">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The system includes features such as triggers, views, and stored procedures, which enhance the security and efficiency of the database. </a:t>
            </a:r>
          </a:p>
          <a:p>
            <a:pPr marL="285750" indent="-285750" algn="just">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The system also has a user-friendly graphical interface and role-based access control to ensure that only authorized staff can access sensitive information. </a:t>
            </a:r>
          </a:p>
          <a:p>
            <a:pPr marL="285750" indent="-285750" algn="just">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The goal of the project is to provide a robust and reliable solution for managing a medical store, ultimately leading to improved patient safety and increased business outcomes.</a:t>
            </a:r>
          </a:p>
          <a:p>
            <a:pPr algn="l">
              <a:lnSpc>
                <a:spcPct val="150000"/>
              </a:lnSpc>
            </a:pPr>
            <a:r>
              <a:rPr lang="en-US" b="1" i="0" u="sng" dirty="0">
                <a:solidFill>
                  <a:srgbClr val="FF0000"/>
                </a:solidFill>
                <a:effectLst/>
                <a:latin typeface="Times New Roman" panose="02020603050405020304" pitchFamily="18" charset="0"/>
                <a:cs typeface="Times New Roman" panose="02020603050405020304" pitchFamily="18" charset="0"/>
              </a:rPr>
              <a:t>Objectives of the project :</a:t>
            </a:r>
          </a:p>
          <a:p>
            <a:pPr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 Develop and implement a comprehensive database management system for a medical management organization</a:t>
            </a:r>
          </a:p>
          <a:p>
            <a:pPr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 Centralize data storage and provide a user-friendly interface for accessing and modifying data</a:t>
            </a:r>
          </a:p>
          <a:p>
            <a:pPr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 Improve efficiency and accuracy of the activities</a:t>
            </a:r>
          </a:p>
          <a:p>
            <a:pPr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 Enhance inventory management and tracking</a:t>
            </a:r>
          </a:p>
          <a:p>
            <a:pPr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 Store and manage customer’s and staff information's</a:t>
            </a:r>
          </a:p>
          <a:p>
            <a:pPr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 Offer user-friendly and secure interface</a:t>
            </a:r>
          </a:p>
          <a:p>
            <a:pPr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 Improve patient safety and increase business outcomes.</a:t>
            </a:r>
          </a:p>
        </p:txBody>
      </p:sp>
    </p:spTree>
    <p:extLst>
      <p:ext uri="{BB962C8B-B14F-4D97-AF65-F5344CB8AC3E}">
        <p14:creationId xmlns:p14="http://schemas.microsoft.com/office/powerpoint/2010/main" val="113174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22AC2AD-9ACD-9885-03D6-D170BB1302C4}"/>
              </a:ext>
            </a:extLst>
          </p:cNvPr>
          <p:cNvSpPr>
            <a:spLocks noGrp="1"/>
          </p:cNvSpPr>
          <p:nvPr>
            <p:ph type="title"/>
          </p:nvPr>
        </p:nvSpPr>
        <p:spPr>
          <a:xfrm>
            <a:off x="199901" y="62471"/>
            <a:ext cx="11792198" cy="543852"/>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Implementation of Table Creation and Insertion</a:t>
            </a:r>
            <a:endParaRPr lang="en-IN"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AB2FE15A-8D77-0A89-E88A-D7BCAE14B3FA}"/>
              </a:ext>
            </a:extLst>
          </p:cNvPr>
          <p:cNvSpPr>
            <a:spLocks noGrp="1"/>
          </p:cNvSpPr>
          <p:nvPr>
            <p:ph type="body" idx="1"/>
          </p:nvPr>
        </p:nvSpPr>
        <p:spPr>
          <a:xfrm>
            <a:off x="447900" y="1060584"/>
            <a:ext cx="3769493" cy="403143"/>
          </a:xfrm>
        </p:spPr>
        <p:txBody>
          <a:bodyPr>
            <a:normAutofit lnSpcReduction="10000"/>
          </a:bodyPr>
          <a:lstStyle/>
          <a:p>
            <a:r>
              <a:rPr lang="en-IN" i="0" dirty="0">
                <a:solidFill>
                  <a:srgbClr val="7030A0"/>
                </a:solidFill>
                <a:effectLst/>
                <a:latin typeface="Times New Roman" panose="02020603050405020304" pitchFamily="18" charset="0"/>
                <a:cs typeface="Times New Roman" panose="02020603050405020304" pitchFamily="18" charset="0"/>
              </a:rPr>
              <a:t>CREATE TABLE syntax:</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E8B98B00-9E04-09C5-EC8C-A9D09A5E77B6}"/>
              </a:ext>
            </a:extLst>
          </p:cNvPr>
          <p:cNvSpPr>
            <a:spLocks noGrp="1"/>
          </p:cNvSpPr>
          <p:nvPr>
            <p:ph sz="half" idx="2"/>
          </p:nvPr>
        </p:nvSpPr>
        <p:spPr>
          <a:xfrm>
            <a:off x="422499" y="1875683"/>
            <a:ext cx="3769492" cy="2435060"/>
          </a:xfrm>
        </p:spPr>
        <p:txBody>
          <a:bodyPr>
            <a:normAutofit fontScale="85000" lnSpcReduction="10000"/>
          </a:bodyPr>
          <a:lstStyle/>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CREATE TABLE [table name]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[column name] [data type] [constraints],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[column name] [data type] [constraints],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14" name="Text Placeholder 9">
            <a:extLst>
              <a:ext uri="{FF2B5EF4-FFF2-40B4-BE49-F238E27FC236}">
                <a16:creationId xmlns:a16="http://schemas.microsoft.com/office/drawing/2014/main" id="{7A92951A-85B7-9E97-8E8A-2CAB074E2691}"/>
              </a:ext>
            </a:extLst>
          </p:cNvPr>
          <p:cNvSpPr txBox="1">
            <a:spLocks/>
          </p:cNvSpPr>
          <p:nvPr/>
        </p:nvSpPr>
        <p:spPr>
          <a:xfrm>
            <a:off x="422498" y="4538075"/>
            <a:ext cx="5157787" cy="403143"/>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i="0" dirty="0">
                <a:solidFill>
                  <a:srgbClr val="7030A0"/>
                </a:solidFill>
                <a:effectLst/>
                <a:latin typeface="Times New Roman" panose="02020603050405020304" pitchFamily="18" charset="0"/>
                <a:cs typeface="Times New Roman" panose="02020603050405020304" pitchFamily="18" charset="0"/>
              </a:rPr>
              <a:t>Insert data into table syntax:</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15" name="Content Placeholder 10">
            <a:extLst>
              <a:ext uri="{FF2B5EF4-FFF2-40B4-BE49-F238E27FC236}">
                <a16:creationId xmlns:a16="http://schemas.microsoft.com/office/drawing/2014/main" id="{5592AA8E-6C0E-C979-F037-477315601BCB}"/>
              </a:ext>
            </a:extLst>
          </p:cNvPr>
          <p:cNvSpPr txBox="1">
            <a:spLocks/>
          </p:cNvSpPr>
          <p:nvPr/>
        </p:nvSpPr>
        <p:spPr>
          <a:xfrm>
            <a:off x="422497" y="5196196"/>
            <a:ext cx="4208880" cy="1202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INSERT INTO [table name] ([columns])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VALUES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Text Placeholder 9">
            <a:extLst>
              <a:ext uri="{FF2B5EF4-FFF2-40B4-BE49-F238E27FC236}">
                <a16:creationId xmlns:a16="http://schemas.microsoft.com/office/drawing/2014/main" id="{06E4A3E2-9D54-4E28-401E-707B1EC3F731}"/>
              </a:ext>
            </a:extLst>
          </p:cNvPr>
          <p:cNvSpPr txBox="1">
            <a:spLocks/>
          </p:cNvSpPr>
          <p:nvPr/>
        </p:nvSpPr>
        <p:spPr>
          <a:xfrm>
            <a:off x="5129021" y="763500"/>
            <a:ext cx="5157787" cy="403143"/>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err="1">
                <a:solidFill>
                  <a:srgbClr val="7030A0"/>
                </a:solidFill>
                <a:latin typeface="Times New Roman" panose="02020603050405020304" pitchFamily="18" charset="0"/>
                <a:cs typeface="Times New Roman" panose="02020603050405020304" pitchFamily="18" charset="0"/>
              </a:rPr>
              <a:t>Eg</a:t>
            </a:r>
            <a:r>
              <a:rPr lang="en-IN" dirty="0">
                <a:solidFill>
                  <a:srgbClr val="7030A0"/>
                </a:solidFill>
                <a:latin typeface="Times New Roman" panose="02020603050405020304" pitchFamily="18" charset="0"/>
                <a:cs typeface="Times New Roman" panose="02020603050405020304" pitchFamily="18" charset="0"/>
              </a:rPr>
              <a:t>: SUPPLIERS TABLE</a:t>
            </a:r>
          </a:p>
        </p:txBody>
      </p:sp>
      <p:sp>
        <p:nvSpPr>
          <p:cNvPr id="17" name="Content Placeholder 10">
            <a:extLst>
              <a:ext uri="{FF2B5EF4-FFF2-40B4-BE49-F238E27FC236}">
                <a16:creationId xmlns:a16="http://schemas.microsoft.com/office/drawing/2014/main" id="{9110B0D8-1058-11D6-C36A-B46494802839}"/>
              </a:ext>
            </a:extLst>
          </p:cNvPr>
          <p:cNvSpPr txBox="1">
            <a:spLocks/>
          </p:cNvSpPr>
          <p:nvPr/>
        </p:nvSpPr>
        <p:spPr>
          <a:xfrm>
            <a:off x="5605687" y="1323820"/>
            <a:ext cx="3908099" cy="383067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1000"/>
              </a:spcAft>
              <a:buNone/>
              <a:tabLst>
                <a:tab pos="22860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create table SUPPLIERS</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tabLst>
                <a:tab pos="22860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tabLst>
                <a:tab pos="22860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err="1">
                <a:effectLst/>
                <a:latin typeface="Times New Roman" panose="02020603050405020304" pitchFamily="18" charset="0"/>
                <a:ea typeface="Times New Roman" panose="02020603050405020304" pitchFamily="18" charset="0"/>
                <a:cs typeface="Times New Roman" panose="02020603050405020304" pitchFamily="18" charset="0"/>
              </a:rPr>
              <a:t>Sup_ID</a:t>
            </a: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varchar (6),</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tabLst>
                <a:tab pos="22860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err="1">
                <a:effectLst/>
                <a:latin typeface="Times New Roman" panose="02020603050405020304" pitchFamily="18" charset="0"/>
                <a:ea typeface="Times New Roman" panose="02020603050405020304" pitchFamily="18" charset="0"/>
                <a:cs typeface="Times New Roman" panose="02020603050405020304" pitchFamily="18" charset="0"/>
              </a:rPr>
              <a:t>Sup_Name</a:t>
            </a: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varchar (30) not NULL,</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tabLst>
                <a:tab pos="22860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err="1">
                <a:effectLst/>
                <a:latin typeface="Times New Roman" panose="02020603050405020304" pitchFamily="18" charset="0"/>
                <a:ea typeface="Times New Roman" panose="02020603050405020304" pitchFamily="18" charset="0"/>
                <a:cs typeface="Times New Roman" panose="02020603050405020304" pitchFamily="18" charset="0"/>
              </a:rPr>
              <a:t>Sup_Mail</a:t>
            </a: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varchar (40) not NULL,</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tabLst>
                <a:tab pos="22860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err="1">
                <a:effectLst/>
                <a:latin typeface="Times New Roman" panose="02020603050405020304" pitchFamily="18" charset="0"/>
                <a:ea typeface="Times New Roman" panose="02020603050405020304" pitchFamily="18" charset="0"/>
                <a:cs typeface="Times New Roman" panose="02020603050405020304" pitchFamily="18" charset="0"/>
              </a:rPr>
              <a:t>Sup_Phone</a:t>
            </a: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decimal (10,0) not NULL,</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tabLst>
                <a:tab pos="22860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err="1">
                <a:effectLst/>
                <a:latin typeface="Times New Roman" panose="02020603050405020304" pitchFamily="18" charset="0"/>
                <a:ea typeface="Times New Roman" panose="02020603050405020304" pitchFamily="18" charset="0"/>
                <a:cs typeface="Times New Roman" panose="02020603050405020304" pitchFamily="18" charset="0"/>
              </a:rPr>
              <a:t>Sup_Add</a:t>
            </a: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varchar (30) not NULL,</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tabLst>
                <a:tab pos="22860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primary key (</a:t>
            </a:r>
            <a:r>
              <a:rPr lang="en-US" sz="5600" b="1" dirty="0" err="1">
                <a:effectLst/>
                <a:latin typeface="Times New Roman" panose="02020603050405020304" pitchFamily="18" charset="0"/>
                <a:ea typeface="Times New Roman" panose="02020603050405020304" pitchFamily="18" charset="0"/>
                <a:cs typeface="Times New Roman" panose="02020603050405020304" pitchFamily="18" charset="0"/>
              </a:rPr>
              <a:t>Sup_ID</a:t>
            </a: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tabLst>
                <a:tab pos="22860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p>
        </p:txBody>
      </p:sp>
      <p:sp>
        <p:nvSpPr>
          <p:cNvPr id="18" name="Text Placeholder 9">
            <a:extLst>
              <a:ext uri="{FF2B5EF4-FFF2-40B4-BE49-F238E27FC236}">
                <a16:creationId xmlns:a16="http://schemas.microsoft.com/office/drawing/2014/main" id="{F96C16E0-EF92-59CE-D96D-CDF66FDD1EDD}"/>
              </a:ext>
            </a:extLst>
          </p:cNvPr>
          <p:cNvSpPr txBox="1">
            <a:spLocks/>
          </p:cNvSpPr>
          <p:nvPr/>
        </p:nvSpPr>
        <p:spPr>
          <a:xfrm>
            <a:off x="5129021" y="5394272"/>
            <a:ext cx="5861528" cy="403143"/>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i="0" dirty="0" err="1">
                <a:solidFill>
                  <a:srgbClr val="7030A0"/>
                </a:solidFill>
                <a:effectLst/>
                <a:latin typeface="Times New Roman" panose="02020603050405020304" pitchFamily="18" charset="0"/>
                <a:cs typeface="Times New Roman" panose="02020603050405020304" pitchFamily="18" charset="0"/>
              </a:rPr>
              <a:t>Eg</a:t>
            </a:r>
            <a:r>
              <a:rPr lang="en-US" i="0" dirty="0">
                <a:solidFill>
                  <a:srgbClr val="7030A0"/>
                </a:solidFill>
                <a:effectLst/>
                <a:latin typeface="Times New Roman" panose="02020603050405020304" pitchFamily="18" charset="0"/>
                <a:cs typeface="Times New Roman" panose="02020603050405020304" pitchFamily="18" charset="0"/>
              </a:rPr>
              <a:t>: Insert data into SUPPLIERS Table:</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19" name="Content Placeholder 10">
            <a:extLst>
              <a:ext uri="{FF2B5EF4-FFF2-40B4-BE49-F238E27FC236}">
                <a16:creationId xmlns:a16="http://schemas.microsoft.com/office/drawing/2014/main" id="{D12B6A8D-8533-6894-1D99-9259963F9A38}"/>
              </a:ext>
            </a:extLst>
          </p:cNvPr>
          <p:cNvSpPr txBox="1">
            <a:spLocks/>
          </p:cNvSpPr>
          <p:nvPr/>
        </p:nvSpPr>
        <p:spPr>
          <a:xfrm>
            <a:off x="5401294" y="6037195"/>
            <a:ext cx="6687787" cy="79638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insert into SUPPLIERS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Sup_ID</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Sup_Name</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Sup_Mail</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Sup_Phone</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Sup_Add</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values ('SU5', 'GHC Limited', 'ghc@gmail.com', '9876543214', '654 Main St');</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99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F848-E2F5-F21E-512D-3DF711F69B96}"/>
              </a:ext>
            </a:extLst>
          </p:cNvPr>
          <p:cNvSpPr>
            <a:spLocks noGrp="1"/>
          </p:cNvSpPr>
          <p:nvPr>
            <p:ph type="title"/>
          </p:nvPr>
        </p:nvSpPr>
        <p:spPr>
          <a:xfrm>
            <a:off x="839788" y="59685"/>
            <a:ext cx="10515600" cy="1127847"/>
          </a:xfrm>
        </p:spPr>
        <p:txBody>
          <a:bodyPr>
            <a:normAutofit/>
          </a:bodyPr>
          <a:lstStyle/>
          <a:p>
            <a:pPr algn="ctr"/>
            <a:r>
              <a:rPr lang="en-IN" dirty="0">
                <a:solidFill>
                  <a:srgbClr val="FF0000"/>
                </a:solidFill>
                <a:latin typeface="Times New Roman" panose="02020603050405020304" pitchFamily="18" charset="0"/>
                <a:cs typeface="Times New Roman" panose="02020603050405020304" pitchFamily="18" charset="0"/>
              </a:rPr>
              <a:t>Implementation of Triggers</a:t>
            </a:r>
            <a:br>
              <a:rPr lang="en-IN" dirty="0">
                <a:solidFill>
                  <a:srgbClr val="FF0000"/>
                </a:solidFill>
                <a:latin typeface="Times New Roman" panose="02020603050405020304" pitchFamily="18" charset="0"/>
                <a:cs typeface="Times New Roman" panose="02020603050405020304" pitchFamily="18" charset="0"/>
              </a:rPr>
            </a:br>
            <a:br>
              <a:rPr lang="en-IN" sz="1200" b="1" dirty="0">
                <a:solidFill>
                  <a:srgbClr val="FF0000"/>
                </a:solidFill>
                <a:latin typeface="Times New Roman" panose="02020603050405020304" pitchFamily="18" charset="0"/>
                <a:cs typeface="Times New Roman" panose="02020603050405020304" pitchFamily="18" charset="0"/>
              </a:rPr>
            </a:br>
            <a:r>
              <a:rPr lang="en-IN" sz="1500" b="1"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Triggers</a:t>
            </a:r>
            <a:r>
              <a:rPr lang="en-IN" sz="15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are stored programs, which are automatically executed or fired when some events occur.</a:t>
            </a:r>
            <a:endParaRPr lang="en-IN" sz="1500" b="1" dirty="0"/>
          </a:p>
        </p:txBody>
      </p:sp>
      <p:sp>
        <p:nvSpPr>
          <p:cNvPr id="3" name="Text Placeholder 2">
            <a:extLst>
              <a:ext uri="{FF2B5EF4-FFF2-40B4-BE49-F238E27FC236}">
                <a16:creationId xmlns:a16="http://schemas.microsoft.com/office/drawing/2014/main" id="{7DB99514-38FB-E622-BA16-68BB49B0E36E}"/>
              </a:ext>
            </a:extLst>
          </p:cNvPr>
          <p:cNvSpPr>
            <a:spLocks noGrp="1"/>
          </p:cNvSpPr>
          <p:nvPr>
            <p:ph type="body" idx="1"/>
          </p:nvPr>
        </p:nvSpPr>
        <p:spPr>
          <a:xfrm>
            <a:off x="291843" y="1479591"/>
            <a:ext cx="2722809" cy="403143"/>
          </a:xfrm>
        </p:spPr>
        <p:txBody>
          <a:bodyPr>
            <a:normAutofit lnSpcReduction="10000"/>
          </a:bodyPr>
          <a:lstStyle/>
          <a:p>
            <a:r>
              <a:rPr lang="en-IN" i="0" dirty="0">
                <a:solidFill>
                  <a:srgbClr val="7030A0"/>
                </a:solidFill>
                <a:effectLst/>
                <a:latin typeface="Söhne"/>
              </a:rPr>
              <a:t>Triggers Syntax:</a:t>
            </a:r>
            <a:endParaRPr lang="en-IN" dirty="0">
              <a:solidFill>
                <a:srgbClr val="7030A0"/>
              </a:solidFill>
            </a:endParaRPr>
          </a:p>
        </p:txBody>
      </p:sp>
      <p:sp>
        <p:nvSpPr>
          <p:cNvPr id="4" name="Content Placeholder 3">
            <a:extLst>
              <a:ext uri="{FF2B5EF4-FFF2-40B4-BE49-F238E27FC236}">
                <a16:creationId xmlns:a16="http://schemas.microsoft.com/office/drawing/2014/main" id="{D600C5D3-CA58-4C69-CFDA-D65F72077B7A}"/>
              </a:ext>
            </a:extLst>
          </p:cNvPr>
          <p:cNvSpPr>
            <a:spLocks noGrp="1"/>
          </p:cNvSpPr>
          <p:nvPr>
            <p:ph sz="half" idx="2"/>
          </p:nvPr>
        </p:nvSpPr>
        <p:spPr>
          <a:xfrm>
            <a:off x="222271" y="2077254"/>
            <a:ext cx="4539734" cy="2506621"/>
          </a:xfrm>
        </p:spPr>
        <p:txBody>
          <a:bodyPr>
            <a:normAutofit fontScale="85000" lnSpcReduction="20000"/>
          </a:bodyPr>
          <a:lstStyle/>
          <a:p>
            <a:pPr marL="0" indent="0">
              <a:buNone/>
            </a:pPr>
            <a:r>
              <a:rPr lang="en-US" sz="2000" dirty="0">
                <a:latin typeface="Times New Roman" panose="02020603050405020304" pitchFamily="18" charset="0"/>
                <a:cs typeface="Times New Roman" panose="02020603050405020304" pitchFamily="18" charset="0"/>
              </a:rPr>
              <a:t>CREATE TRIGGER [</a:t>
            </a:r>
            <a:r>
              <a:rPr lang="en-US" sz="2000" dirty="0" err="1">
                <a:latin typeface="Times New Roman" panose="02020603050405020304" pitchFamily="18" charset="0"/>
                <a:cs typeface="Times New Roman" panose="02020603050405020304" pitchFamily="18" charset="0"/>
              </a:rPr>
              <a:t>trigger_name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[AFTER/BEFORE] {INSERT/UPDATE/DELETE}</a:t>
            </a:r>
          </a:p>
          <a:p>
            <a:pPr marL="0" indent="0">
              <a:buNone/>
            </a:pPr>
            <a:r>
              <a:rPr lang="en-US" sz="2000" dirty="0">
                <a:latin typeface="Times New Roman" panose="02020603050405020304" pitchFamily="18" charset="0"/>
                <a:cs typeface="Times New Roman" panose="02020603050405020304" pitchFamily="18" charset="0"/>
              </a:rPr>
              <a:t>ON [</a:t>
            </a:r>
            <a:r>
              <a:rPr lang="en-US" sz="2000" dirty="0" err="1">
                <a:latin typeface="Times New Roman" panose="02020603050405020304" pitchFamily="18" charset="0"/>
                <a:cs typeface="Times New Roman" panose="02020603050405020304" pitchFamily="18" charset="0"/>
              </a:rPr>
              <a:t>table_name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[FOR EACH ROW]</a:t>
            </a:r>
          </a:p>
          <a:p>
            <a:pPr marL="0" indent="0">
              <a:buNone/>
            </a:pPr>
            <a:r>
              <a:rPr lang="en-US" sz="2000" dirty="0">
                <a:latin typeface="Times New Roman" panose="02020603050405020304" pitchFamily="18" charset="0"/>
                <a:cs typeface="Times New Roman" panose="02020603050405020304" pitchFamily="18" charset="0"/>
              </a:rPr>
              <a:t>BEGIN</a:t>
            </a:r>
          </a:p>
          <a:p>
            <a:pPr marL="0" indent="0">
              <a:buNone/>
            </a:pPr>
            <a:r>
              <a:rPr lang="en-US" sz="2000" dirty="0">
                <a:latin typeface="Times New Roman" panose="02020603050405020304" pitchFamily="18" charset="0"/>
                <a:cs typeface="Times New Roman" panose="02020603050405020304" pitchFamily="18" charset="0"/>
              </a:rPr>
              <a:t>    [trigger body]</a:t>
            </a:r>
          </a:p>
          <a:p>
            <a:pPr marL="0" indent="0">
              <a:buNone/>
            </a:pPr>
            <a:r>
              <a:rPr lang="en-US" sz="2000" dirty="0">
                <a:latin typeface="Times New Roman" panose="02020603050405020304" pitchFamily="18" charset="0"/>
                <a:cs typeface="Times New Roman" panose="02020603050405020304" pitchFamily="18" charset="0"/>
              </a:rPr>
              <a:t>END;</a:t>
            </a:r>
          </a:p>
        </p:txBody>
      </p:sp>
      <p:sp>
        <p:nvSpPr>
          <p:cNvPr id="5" name="Text Placeholder 4">
            <a:extLst>
              <a:ext uri="{FF2B5EF4-FFF2-40B4-BE49-F238E27FC236}">
                <a16:creationId xmlns:a16="http://schemas.microsoft.com/office/drawing/2014/main" id="{74337285-4CD2-C404-CC89-43D9BD1888D4}"/>
              </a:ext>
            </a:extLst>
          </p:cNvPr>
          <p:cNvSpPr>
            <a:spLocks noGrp="1"/>
          </p:cNvSpPr>
          <p:nvPr>
            <p:ph type="body" sz="quarter" idx="3"/>
          </p:nvPr>
        </p:nvSpPr>
        <p:spPr>
          <a:xfrm>
            <a:off x="6172200" y="1342530"/>
            <a:ext cx="5183188" cy="403143"/>
          </a:xfrm>
        </p:spPr>
        <p:txBody>
          <a:bodyPr>
            <a:normAutofit lnSpcReduction="10000"/>
          </a:bodyPr>
          <a:lstStyle/>
          <a:p>
            <a:r>
              <a:rPr lang="en-US" dirty="0" err="1">
                <a:solidFill>
                  <a:srgbClr val="7030A0"/>
                </a:solidFill>
              </a:rPr>
              <a:t>Eg</a:t>
            </a:r>
            <a:r>
              <a:rPr lang="en-US" dirty="0">
                <a:solidFill>
                  <a:srgbClr val="7030A0"/>
                </a:solidFill>
              </a:rPr>
              <a:t>: </a:t>
            </a:r>
            <a:r>
              <a:rPr lang="en-US" dirty="0" err="1">
                <a:solidFill>
                  <a:srgbClr val="7030A0"/>
                </a:solidFill>
              </a:rPr>
              <a:t>net_total_amt</a:t>
            </a:r>
            <a:r>
              <a:rPr lang="en-US" dirty="0">
                <a:solidFill>
                  <a:srgbClr val="7030A0"/>
                </a:solidFill>
              </a:rPr>
              <a:t> </a:t>
            </a:r>
            <a:endParaRPr lang="en-IN" dirty="0">
              <a:solidFill>
                <a:srgbClr val="7030A0"/>
              </a:solidFill>
            </a:endParaRPr>
          </a:p>
        </p:txBody>
      </p:sp>
      <p:sp>
        <p:nvSpPr>
          <p:cNvPr id="6" name="Content Placeholder 5">
            <a:extLst>
              <a:ext uri="{FF2B5EF4-FFF2-40B4-BE49-F238E27FC236}">
                <a16:creationId xmlns:a16="http://schemas.microsoft.com/office/drawing/2014/main" id="{7BCE09A6-48A7-77DC-1E92-0B6A23A81AE7}"/>
              </a:ext>
            </a:extLst>
          </p:cNvPr>
          <p:cNvSpPr>
            <a:spLocks noGrp="1"/>
          </p:cNvSpPr>
          <p:nvPr>
            <p:ph sz="quarter" idx="4"/>
          </p:nvPr>
        </p:nvSpPr>
        <p:spPr>
          <a:xfrm>
            <a:off x="5498275" y="1763981"/>
            <a:ext cx="6401882" cy="3959926"/>
          </a:xfrm>
        </p:spPr>
        <p:txBody>
          <a:bodyPr>
            <a:normAutofit fontScale="85000" lnSpcReduction="20000"/>
          </a:bodyPr>
          <a:lstStyle/>
          <a:p>
            <a:pPr marL="0" indent="0">
              <a:lnSpc>
                <a:spcPct val="120000"/>
              </a:lnSpc>
              <a:spcAft>
                <a:spcPts val="10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CREATE TRIGGER neg_total_amt</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BEFORE INSERT ON SALES</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FOR EACH ROW</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BEGIN</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IF NEW.Total_Amt &lt; 0 THEN</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SIGNAL SQLSTATE '45000'</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SET MESSAGE_TEXT = 'Total amount cannot be negative';</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END IF;</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END;</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D209856-EED5-2101-4556-C3EFF42C8376}"/>
              </a:ext>
            </a:extLst>
          </p:cNvPr>
          <p:cNvSpPr txBox="1"/>
          <p:nvPr/>
        </p:nvSpPr>
        <p:spPr>
          <a:xfrm>
            <a:off x="291843" y="5742215"/>
            <a:ext cx="11608314" cy="1160831"/>
          </a:xfrm>
          <a:prstGeom prst="rect">
            <a:avLst/>
          </a:prstGeom>
          <a:noFill/>
        </p:spPr>
        <p:txBody>
          <a:bodyPr wrap="square" rtlCol="0">
            <a:spAutoFit/>
          </a:bodyPr>
          <a:lstStyle/>
          <a:p>
            <a:pPr algn="just">
              <a:lnSpc>
                <a:spcPct val="150000"/>
              </a:lnSpc>
              <a:spcAft>
                <a:spcPts val="1000"/>
              </a:spcAft>
            </a:pPr>
            <a:r>
              <a:rPr lang="en-US" sz="1600" dirty="0" err="1">
                <a:effectLst/>
                <a:latin typeface="Times New Roman" panose="02020603050405020304" pitchFamily="18" charset="0"/>
                <a:ea typeface="Times New Roman" panose="02020603050405020304" pitchFamily="18" charset="0"/>
              </a:rPr>
              <a:t>net_total_amt</a:t>
            </a:r>
            <a:r>
              <a:rPr lang="en-US" sz="1600" dirty="0">
                <a:effectLst/>
                <a:latin typeface="Times New Roman" panose="02020603050405020304" pitchFamily="18" charset="0"/>
                <a:ea typeface="Times New Roman" panose="02020603050405020304" pitchFamily="18" charset="0"/>
              </a:rPr>
              <a:t> trigger is to prevent negative values from being inserted into the </a:t>
            </a:r>
            <a:r>
              <a:rPr lang="en-US" sz="1600" dirty="0" err="1">
                <a:effectLst/>
                <a:latin typeface="Times New Roman" panose="02020603050405020304" pitchFamily="18" charset="0"/>
                <a:ea typeface="Times New Roman" panose="02020603050405020304" pitchFamily="18" charset="0"/>
              </a:rPr>
              <a:t>Total_Amt</a:t>
            </a:r>
            <a:r>
              <a:rPr lang="en-US" sz="1600" dirty="0">
                <a:effectLst/>
                <a:latin typeface="Times New Roman" panose="02020603050405020304" pitchFamily="18" charset="0"/>
                <a:ea typeface="Times New Roman" panose="02020603050405020304" pitchFamily="18" charset="0"/>
              </a:rPr>
              <a:t> column.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This trigger is activated before any insert operation on the SALES table and checks if the value of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Total_Amt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is less than zero. </a:t>
            </a:r>
            <a:r>
              <a:rPr lang="en-US" sz="1600" dirty="0">
                <a:effectLst/>
                <a:latin typeface="Times New Roman" panose="02020603050405020304" pitchFamily="18" charset="0"/>
                <a:ea typeface="Times New Roman" panose="02020603050405020304" pitchFamily="18" charset="0"/>
              </a:rPr>
              <a:t>If so, the trigger raises an error and the insert operation is rolled back. </a:t>
            </a:r>
            <a:endParaRPr lang="en-IN" sz="1600" dirty="0"/>
          </a:p>
        </p:txBody>
      </p:sp>
    </p:spTree>
    <p:extLst>
      <p:ext uri="{BB962C8B-B14F-4D97-AF65-F5344CB8AC3E}">
        <p14:creationId xmlns:p14="http://schemas.microsoft.com/office/powerpoint/2010/main" val="241124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C9DDD1-CF6A-47C3-CCAA-EF709295DAFA}"/>
              </a:ext>
            </a:extLst>
          </p:cNvPr>
          <p:cNvSpPr>
            <a:spLocks noGrp="1"/>
          </p:cNvSpPr>
          <p:nvPr>
            <p:ph type="body" idx="1"/>
          </p:nvPr>
        </p:nvSpPr>
        <p:spPr>
          <a:xfrm>
            <a:off x="234147" y="300820"/>
            <a:ext cx="3102819" cy="367517"/>
          </a:xfrm>
        </p:spPr>
        <p:txBody>
          <a:bodyPr>
            <a:normAutofit/>
          </a:bodyPr>
          <a:lstStyle/>
          <a:p>
            <a:r>
              <a:rPr lang="en-US" sz="1700" b="1" dirty="0" err="1">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Eg</a:t>
            </a:r>
            <a:r>
              <a:rPr lang="en-US" sz="17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b="1" dirty="0" err="1">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update_age_on_insert</a:t>
            </a:r>
            <a:endParaRPr lang="en-IN" sz="17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3E11B98-860C-A00C-BAE0-F480F6DF396B}"/>
              </a:ext>
            </a:extLst>
          </p:cNvPr>
          <p:cNvSpPr>
            <a:spLocks noGrp="1"/>
          </p:cNvSpPr>
          <p:nvPr>
            <p:ph sz="half" idx="2"/>
          </p:nvPr>
        </p:nvSpPr>
        <p:spPr>
          <a:xfrm>
            <a:off x="234147" y="878155"/>
            <a:ext cx="5157787" cy="4679497"/>
          </a:xfrm>
        </p:spPr>
        <p:txBody>
          <a:bodyPr>
            <a:normAutofit fontScale="85000" lnSpcReduction="20000"/>
          </a:bodyPr>
          <a:lstStyle/>
          <a:p>
            <a:pPr marL="0" indent="0">
              <a:lnSpc>
                <a:spcPct val="17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CREATE TRIGGER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update_age_on_insert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BEFORE INSERT ON EMPLOYEE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EACH ROW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BEGIN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NEW.age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EXTRACT(YEAR FROM CURDATE()) - EXTRACT(YEAR FROM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NEW.E_Bdate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-(DATE_FORMAT(CURDATE(),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&lt; DATE_FORMAT(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NEW.E_Bdate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END;</a:t>
            </a:r>
            <a:endParaRPr lang="en-IN" dirty="0"/>
          </a:p>
        </p:txBody>
      </p:sp>
      <p:sp>
        <p:nvSpPr>
          <p:cNvPr id="5" name="Text Placeholder 4">
            <a:extLst>
              <a:ext uri="{FF2B5EF4-FFF2-40B4-BE49-F238E27FC236}">
                <a16:creationId xmlns:a16="http://schemas.microsoft.com/office/drawing/2014/main" id="{DE53A35C-9121-F9B6-324F-063AB782CD08}"/>
              </a:ext>
            </a:extLst>
          </p:cNvPr>
          <p:cNvSpPr>
            <a:spLocks noGrp="1"/>
          </p:cNvSpPr>
          <p:nvPr>
            <p:ph type="body" sz="quarter" idx="3"/>
          </p:nvPr>
        </p:nvSpPr>
        <p:spPr>
          <a:xfrm>
            <a:off x="5997575" y="256381"/>
            <a:ext cx="5183188" cy="367517"/>
          </a:xfrm>
        </p:spPr>
        <p:txBody>
          <a:bodyPr>
            <a:normAutofit/>
          </a:bodyPr>
          <a:lstStyle/>
          <a:p>
            <a:r>
              <a:rPr lang="en-US" sz="1700" b="1" dirty="0" err="1">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Eg</a:t>
            </a:r>
            <a:r>
              <a:rPr lang="en-US" sz="17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b="1" dirty="0" err="1">
                <a:solidFill>
                  <a:srgbClr val="7030A0"/>
                </a:solidFill>
                <a:effectLst/>
                <a:latin typeface="Times New Roman" panose="02020603050405020304" pitchFamily="18" charset="0"/>
                <a:ea typeface="Times New Roman" panose="02020603050405020304" pitchFamily="18" charset="0"/>
              </a:rPr>
              <a:t>check_purchase_quantity_cost_insert</a:t>
            </a:r>
            <a:endParaRPr lang="en-IN" sz="17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D84025F-D154-9F30-D7C2-0841C5AC08AB}"/>
              </a:ext>
            </a:extLst>
          </p:cNvPr>
          <p:cNvSpPr>
            <a:spLocks noGrp="1"/>
          </p:cNvSpPr>
          <p:nvPr>
            <p:ph sz="quarter" idx="4"/>
          </p:nvPr>
        </p:nvSpPr>
        <p:spPr>
          <a:xfrm>
            <a:off x="6207826" y="878155"/>
            <a:ext cx="5183188" cy="4679496"/>
          </a:xfrm>
        </p:spPr>
        <p:txBody>
          <a:bodyPr>
            <a:normAutofit fontScale="85000" lnSpcReduction="20000"/>
          </a:bodyPr>
          <a:lstStyle/>
          <a:p>
            <a:pPr marL="0" indent="0">
              <a:lnSpc>
                <a:spcPct val="17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CREATE TRIGGER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check_purchase_quantity_cost_insert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BEFORE INSERT ON PURCHASE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EACH ROW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BEGIN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IF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NEW.P_Qty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&lt; 0 OR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NEW.P_Cost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&lt; 0) THEN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SIGNAL SQLSTATE '45000'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SET MESSAGE_TEXT = 'Error: Purchase quantity and cost cannot be negative.';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END IF;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7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F1D9EAE-58A1-46C8-8321-536FDB475377}"/>
              </a:ext>
            </a:extLst>
          </p:cNvPr>
          <p:cNvSpPr txBox="1"/>
          <p:nvPr/>
        </p:nvSpPr>
        <p:spPr>
          <a:xfrm>
            <a:off x="234147" y="5557651"/>
            <a:ext cx="5157787" cy="1169551"/>
          </a:xfrm>
          <a:prstGeom prst="rect">
            <a:avLst/>
          </a:prstGeom>
          <a:noFill/>
        </p:spPr>
        <p:txBody>
          <a:bodyPr wrap="square" rtlCol="0">
            <a:spAutoFit/>
          </a:bodyPr>
          <a:lstStyle/>
          <a:p>
            <a:pPr algn="just"/>
            <a:r>
              <a:rPr lang="en-US" sz="1400" dirty="0">
                <a:effectLst/>
                <a:latin typeface="Times New Roman" panose="02020603050405020304" pitchFamily="18" charset="0"/>
                <a:ea typeface="Times New Roman" panose="02020603050405020304" pitchFamily="18" charset="0"/>
              </a:rPr>
              <a:t>A trigger named "</a:t>
            </a:r>
            <a:r>
              <a:rPr lang="en-US" sz="1400" dirty="0" err="1">
                <a:effectLst/>
                <a:latin typeface="Times New Roman" panose="02020603050405020304" pitchFamily="18" charset="0"/>
                <a:ea typeface="Times New Roman" panose="02020603050405020304" pitchFamily="18" charset="0"/>
              </a:rPr>
              <a:t>update_age_on_insert</a:t>
            </a:r>
            <a:r>
              <a:rPr lang="en-US" sz="1400" dirty="0">
                <a:effectLst/>
                <a:latin typeface="Times New Roman" panose="02020603050405020304" pitchFamily="18" charset="0"/>
                <a:ea typeface="Times New Roman" panose="02020603050405020304" pitchFamily="18" charset="0"/>
              </a:rPr>
              <a:t>" was created on the EMPLOYEE </a:t>
            </a:r>
            <a:r>
              <a:rPr lang="en-US" sz="1400" dirty="0" err="1">
                <a:effectLst/>
                <a:latin typeface="Times New Roman" panose="02020603050405020304" pitchFamily="18" charset="0"/>
                <a:ea typeface="Times New Roman" panose="02020603050405020304" pitchFamily="18" charset="0"/>
              </a:rPr>
              <a:t>table.This</a:t>
            </a:r>
            <a:r>
              <a:rPr lang="en-US" sz="1400" dirty="0">
                <a:effectLst/>
                <a:latin typeface="Times New Roman" panose="02020603050405020304" pitchFamily="18" charset="0"/>
                <a:ea typeface="Times New Roman" panose="02020603050405020304" pitchFamily="18" charset="0"/>
              </a:rPr>
              <a:t> trigger is activated before any insert operation on the EMPLOYEE table and calculate the age of the employee by comparing the current date with the birthdate of the employee.</a:t>
            </a:r>
            <a:endParaRPr lang="en-IN" sz="1400" dirty="0"/>
          </a:p>
        </p:txBody>
      </p:sp>
      <p:sp>
        <p:nvSpPr>
          <p:cNvPr id="9" name="TextBox 8">
            <a:extLst>
              <a:ext uri="{FF2B5EF4-FFF2-40B4-BE49-F238E27FC236}">
                <a16:creationId xmlns:a16="http://schemas.microsoft.com/office/drawing/2014/main" id="{78DEA51A-2DAD-E257-84D9-BB5310323869}"/>
              </a:ext>
            </a:extLst>
          </p:cNvPr>
          <p:cNvSpPr txBox="1"/>
          <p:nvPr/>
        </p:nvSpPr>
        <p:spPr>
          <a:xfrm>
            <a:off x="5777284" y="5557651"/>
            <a:ext cx="6097978" cy="1027269"/>
          </a:xfrm>
          <a:prstGeom prst="rect">
            <a:avLst/>
          </a:prstGeom>
          <a:noFill/>
        </p:spPr>
        <p:txBody>
          <a:bodyPr wrap="square">
            <a:spAutoFit/>
          </a:bodyPr>
          <a:lstStyle/>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This trigger is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check_purchase_quantity_cost_insert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which is a before insert trigger for the table "PURCHASE", it checks for any negative values for the columns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P_Qty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P_Cost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throws an error message if any is found.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62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9485-C78D-75AE-9BF0-4589EB91299D}"/>
              </a:ext>
            </a:extLst>
          </p:cNvPr>
          <p:cNvSpPr>
            <a:spLocks noGrp="1"/>
          </p:cNvSpPr>
          <p:nvPr>
            <p:ph type="title"/>
          </p:nvPr>
        </p:nvSpPr>
        <p:spPr>
          <a:xfrm>
            <a:off x="839788" y="83127"/>
            <a:ext cx="10515600" cy="1045029"/>
          </a:xfrm>
        </p:spPr>
        <p:txBody>
          <a:bodyPr>
            <a:normAutofit fontScale="90000"/>
          </a:bodyPr>
          <a:lstStyle/>
          <a:p>
            <a:pPr algn="ctr"/>
            <a:r>
              <a:rPr lang="en-US" b="1" dirty="0">
                <a:solidFill>
                  <a:srgbClr val="FF0000"/>
                </a:solidFill>
                <a:effectLst/>
                <a:latin typeface="Times New Roman" panose="02020603050405020304" pitchFamily="18" charset="0"/>
                <a:ea typeface="Times New Roman" panose="02020603050405020304" pitchFamily="18" charset="0"/>
              </a:rPr>
              <a:t>Implementation of Views</a:t>
            </a:r>
            <a:br>
              <a:rPr lang="en-US" b="1" dirty="0">
                <a:solidFill>
                  <a:srgbClr val="FF0000"/>
                </a:solidFill>
                <a:latin typeface="Times New Roman" panose="02020603050405020304" pitchFamily="18" charset="0"/>
                <a:ea typeface="Times New Roman" panose="02020603050405020304" pitchFamily="18" charset="0"/>
              </a:rPr>
            </a:br>
            <a:br>
              <a:rPr lang="en-US" sz="1400" b="1" dirty="0">
                <a:solidFill>
                  <a:srgbClr val="FF0000"/>
                </a:solidFill>
                <a:latin typeface="Times New Roman" panose="02020603050405020304" pitchFamily="18" charset="0"/>
                <a:ea typeface="Times New Roman" panose="02020603050405020304" pitchFamily="18" charset="0"/>
              </a:rPr>
            </a:b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 view is a virtual table based on the result-set of an SQL statement.</a:t>
            </a:r>
            <a:endParaRPr lang="en-IN" sz="1800" dirty="0">
              <a:solidFill>
                <a:srgbClr val="FF0000"/>
              </a:solidFill>
            </a:endParaRPr>
          </a:p>
        </p:txBody>
      </p:sp>
      <p:sp>
        <p:nvSpPr>
          <p:cNvPr id="3" name="Text Placeholder 2">
            <a:extLst>
              <a:ext uri="{FF2B5EF4-FFF2-40B4-BE49-F238E27FC236}">
                <a16:creationId xmlns:a16="http://schemas.microsoft.com/office/drawing/2014/main" id="{26BEE560-1898-C302-37B9-5C461DB7FB44}"/>
              </a:ext>
            </a:extLst>
          </p:cNvPr>
          <p:cNvSpPr>
            <a:spLocks noGrp="1"/>
          </p:cNvSpPr>
          <p:nvPr>
            <p:ph type="body" idx="1"/>
          </p:nvPr>
        </p:nvSpPr>
        <p:spPr>
          <a:xfrm>
            <a:off x="412995" y="1393778"/>
            <a:ext cx="2213823" cy="506307"/>
          </a:xfrm>
        </p:spPr>
        <p:txBody>
          <a:bodyPr>
            <a:normAutofit/>
          </a:bodyPr>
          <a:lstStyle/>
          <a:p>
            <a:r>
              <a:rPr lang="en-IN" b="0" i="0" dirty="0">
                <a:solidFill>
                  <a:srgbClr val="7030A0"/>
                </a:solidFill>
                <a:effectLst/>
                <a:latin typeface="Söhne"/>
              </a:rPr>
              <a:t>Views Syntax:</a:t>
            </a:r>
            <a:endParaRPr lang="en-IN" dirty="0">
              <a:solidFill>
                <a:srgbClr val="7030A0"/>
              </a:solidFill>
            </a:endParaRPr>
          </a:p>
        </p:txBody>
      </p:sp>
      <p:sp>
        <p:nvSpPr>
          <p:cNvPr id="4" name="Content Placeholder 3">
            <a:extLst>
              <a:ext uri="{FF2B5EF4-FFF2-40B4-BE49-F238E27FC236}">
                <a16:creationId xmlns:a16="http://schemas.microsoft.com/office/drawing/2014/main" id="{11D9ED76-76AA-11D7-AC8B-0DC2FBE77FA0}"/>
              </a:ext>
            </a:extLst>
          </p:cNvPr>
          <p:cNvSpPr>
            <a:spLocks noGrp="1"/>
          </p:cNvSpPr>
          <p:nvPr>
            <p:ph sz="half" idx="2"/>
          </p:nvPr>
        </p:nvSpPr>
        <p:spPr>
          <a:xfrm>
            <a:off x="246020" y="2165707"/>
            <a:ext cx="4266603" cy="1923770"/>
          </a:xfrm>
        </p:spPr>
        <p:txBody>
          <a:bodyPr>
            <a:normAutofit/>
          </a:bodyPr>
          <a:lstStyle/>
          <a:p>
            <a:pPr marL="0" indent="0">
              <a:buNone/>
            </a:pPr>
            <a:r>
              <a:rPr lang="en-US" sz="2000" dirty="0"/>
              <a:t>CREATE VIEW </a:t>
            </a:r>
            <a:r>
              <a:rPr lang="en-US" sz="2000" dirty="0" err="1"/>
              <a:t>view_name</a:t>
            </a:r>
            <a:r>
              <a:rPr lang="en-US" sz="2000" dirty="0"/>
              <a:t> AS</a:t>
            </a:r>
          </a:p>
          <a:p>
            <a:pPr marL="0" indent="0">
              <a:buNone/>
            </a:pPr>
            <a:r>
              <a:rPr lang="en-US" sz="2000" dirty="0"/>
              <a:t>SELECT column1, column2, ...</a:t>
            </a:r>
          </a:p>
          <a:p>
            <a:pPr marL="0" indent="0">
              <a:buNone/>
            </a:pPr>
            <a:r>
              <a:rPr lang="en-US" sz="2000" dirty="0"/>
              <a:t>FROM </a:t>
            </a:r>
            <a:r>
              <a:rPr lang="en-US" sz="2000" dirty="0" err="1"/>
              <a:t>table_name</a:t>
            </a:r>
            <a:endParaRPr lang="en-US" sz="2000" dirty="0"/>
          </a:p>
          <a:p>
            <a:pPr marL="0" indent="0">
              <a:buNone/>
            </a:pPr>
            <a:r>
              <a:rPr lang="en-US" sz="2000" dirty="0"/>
              <a:t>WHERE condition;</a:t>
            </a:r>
          </a:p>
        </p:txBody>
      </p:sp>
      <p:sp>
        <p:nvSpPr>
          <p:cNvPr id="5" name="Text Placeholder 4">
            <a:extLst>
              <a:ext uri="{FF2B5EF4-FFF2-40B4-BE49-F238E27FC236}">
                <a16:creationId xmlns:a16="http://schemas.microsoft.com/office/drawing/2014/main" id="{8C83C359-EDB4-5896-7D14-D76652092F3F}"/>
              </a:ext>
            </a:extLst>
          </p:cNvPr>
          <p:cNvSpPr>
            <a:spLocks noGrp="1"/>
          </p:cNvSpPr>
          <p:nvPr>
            <p:ph type="body" sz="quarter" idx="3"/>
          </p:nvPr>
        </p:nvSpPr>
        <p:spPr>
          <a:xfrm>
            <a:off x="4512623" y="1541298"/>
            <a:ext cx="5183188" cy="393786"/>
          </a:xfrm>
        </p:spPr>
        <p:txBody>
          <a:bodyPr>
            <a:noAutofit/>
          </a:bodyPr>
          <a:lstStyle/>
          <a:p>
            <a:r>
              <a:rPr lang="en-US" dirty="0" err="1">
                <a:solidFill>
                  <a:srgbClr val="7030A0"/>
                </a:solidFill>
              </a:rPr>
              <a:t>Eg</a:t>
            </a:r>
            <a:r>
              <a:rPr lang="en-US" dirty="0">
                <a:solidFill>
                  <a:srgbClr val="7030A0"/>
                </a:solidFill>
              </a:rPr>
              <a:t>: </a:t>
            </a:r>
            <a:r>
              <a:rPr lang="en-US"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INVOICES View</a:t>
            </a:r>
            <a:endParaRPr lang="en-IN" dirty="0">
              <a:solidFill>
                <a:srgbClr val="7030A0"/>
              </a:solidFill>
            </a:endParaRPr>
          </a:p>
        </p:txBody>
      </p:sp>
      <p:sp>
        <p:nvSpPr>
          <p:cNvPr id="6" name="Content Placeholder 5">
            <a:extLst>
              <a:ext uri="{FF2B5EF4-FFF2-40B4-BE49-F238E27FC236}">
                <a16:creationId xmlns:a16="http://schemas.microsoft.com/office/drawing/2014/main" id="{CA3E9C40-861C-CF2E-036C-4A45F0A5DEFD}"/>
              </a:ext>
            </a:extLst>
          </p:cNvPr>
          <p:cNvSpPr>
            <a:spLocks noGrp="1"/>
          </p:cNvSpPr>
          <p:nvPr>
            <p:ph sz="quarter" idx="4"/>
          </p:nvPr>
        </p:nvSpPr>
        <p:spPr>
          <a:xfrm>
            <a:off x="4762005" y="2165707"/>
            <a:ext cx="6866515" cy="1923770"/>
          </a:xfrm>
        </p:spPr>
        <p:txBody>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CREATE VIEW INVOICES AS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SELECT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s.S_ID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AS S_ID,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c.C_Fname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C_Fname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c.C_Lname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C_Lname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s.S_Date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S_Date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s.Total_Amt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Total_Amt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FROM SALES 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JOIN CUSTOMER c ON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s.C_ID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c.C_ID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AC6D436-4C25-1B52-251E-0C304E9FDF19}"/>
              </a:ext>
            </a:extLst>
          </p:cNvPr>
          <p:cNvSpPr txBox="1"/>
          <p:nvPr/>
        </p:nvSpPr>
        <p:spPr>
          <a:xfrm>
            <a:off x="59732" y="4355099"/>
            <a:ext cx="12072536" cy="1615827"/>
          </a:xfrm>
          <a:prstGeom prst="rect">
            <a:avLst/>
          </a:prstGeom>
          <a:noFill/>
        </p:spPr>
        <p:txBody>
          <a:bodyPr wrap="none" rtlCol="0">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view named "INVOICES" was created to provide a simplified view of data from the SALES and CUSTOMER tables. </a:t>
            </a:r>
          </a:p>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view includes the sales ID, customer first name, customer last name, sale date, and total amount from the SALES table, and</a:t>
            </a:r>
          </a:p>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joins it with the corresponding customer data from the CUSTOMER table.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155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6D9E-00BE-F1C4-B172-855E11FCB395}"/>
              </a:ext>
            </a:extLst>
          </p:cNvPr>
          <p:cNvSpPr>
            <a:spLocks noGrp="1"/>
          </p:cNvSpPr>
          <p:nvPr>
            <p:ph type="title"/>
          </p:nvPr>
        </p:nvSpPr>
        <p:spPr>
          <a:xfrm>
            <a:off x="839788" y="5556"/>
            <a:ext cx="10515600" cy="1075100"/>
          </a:xfrm>
        </p:spPr>
        <p:txBody>
          <a:bodyPr/>
          <a:lstStyle/>
          <a:p>
            <a:pPr algn="ctr"/>
            <a:r>
              <a:rPr lang="en-US" b="1" dirty="0">
                <a:solidFill>
                  <a:srgbClr val="FF0000"/>
                </a:solidFill>
                <a:effectLst/>
                <a:latin typeface="Times New Roman" panose="02020603050405020304" pitchFamily="18" charset="0"/>
                <a:ea typeface="Times New Roman" panose="02020603050405020304" pitchFamily="18" charset="0"/>
              </a:rPr>
              <a:t>Implementation of Stored Procedures</a:t>
            </a:r>
            <a:br>
              <a:rPr lang="en-US" sz="1800" b="1"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A stored procedure is a pre-compiled database object that contains a set of SQL statements that can be executed.</a:t>
            </a:r>
            <a:endParaRPr lang="en-IN" dirty="0"/>
          </a:p>
        </p:txBody>
      </p:sp>
      <p:sp>
        <p:nvSpPr>
          <p:cNvPr id="3" name="Text Placeholder 2">
            <a:extLst>
              <a:ext uri="{FF2B5EF4-FFF2-40B4-BE49-F238E27FC236}">
                <a16:creationId xmlns:a16="http://schemas.microsoft.com/office/drawing/2014/main" id="{F2CB8DE0-9FC4-7F7D-D53D-591B98B31FF0}"/>
              </a:ext>
            </a:extLst>
          </p:cNvPr>
          <p:cNvSpPr>
            <a:spLocks noGrp="1"/>
          </p:cNvSpPr>
          <p:nvPr>
            <p:ph type="body" idx="1"/>
          </p:nvPr>
        </p:nvSpPr>
        <p:spPr>
          <a:xfrm>
            <a:off x="273134" y="1240323"/>
            <a:ext cx="4310742" cy="440840"/>
          </a:xfrm>
        </p:spPr>
        <p:txBody>
          <a:bodyPr/>
          <a:lstStyle/>
          <a:p>
            <a:r>
              <a:rPr lang="en-US" dirty="0">
                <a:solidFill>
                  <a:srgbClr val="7030A0"/>
                </a:solidFill>
                <a:latin typeface="Times New Roman" panose="02020603050405020304" pitchFamily="18" charset="0"/>
                <a:cs typeface="Times New Roman" panose="02020603050405020304" pitchFamily="18" charset="0"/>
              </a:rPr>
              <a:t>Syntax of Stored Procedure</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B8F70B5-00D7-8EA6-70DB-4DE614AD263C}"/>
              </a:ext>
            </a:extLst>
          </p:cNvPr>
          <p:cNvSpPr>
            <a:spLocks noGrp="1"/>
          </p:cNvSpPr>
          <p:nvPr>
            <p:ph sz="half" idx="2"/>
          </p:nvPr>
        </p:nvSpPr>
        <p:spPr>
          <a:xfrm>
            <a:off x="220251" y="1840830"/>
            <a:ext cx="5157787" cy="2719295"/>
          </a:xfrm>
        </p:spPr>
        <p:txBody>
          <a:bodyPr>
            <a:normAutofit fontScale="32500" lnSpcReduction="20000"/>
          </a:bodyPr>
          <a:lstStyle/>
          <a:p>
            <a:pPr marL="0" indent="0">
              <a:buNone/>
            </a:pPr>
            <a:r>
              <a:rPr lang="en-IN" sz="8000" dirty="0"/>
              <a:t>CREATE PROCEDURE </a:t>
            </a:r>
            <a:r>
              <a:rPr lang="en-IN" sz="8000" dirty="0" err="1"/>
              <a:t>procedure_name</a:t>
            </a:r>
            <a:r>
              <a:rPr lang="en-IN" sz="8000" dirty="0"/>
              <a:t> (IN parameter1 </a:t>
            </a:r>
            <a:r>
              <a:rPr lang="en-IN" sz="8000" dirty="0" err="1"/>
              <a:t>data_type</a:t>
            </a:r>
            <a:r>
              <a:rPr lang="en-IN" sz="8000" dirty="0"/>
              <a:t>, IN parameter2 </a:t>
            </a:r>
            <a:r>
              <a:rPr lang="en-IN" sz="8000" dirty="0" err="1"/>
              <a:t>data_type</a:t>
            </a:r>
            <a:r>
              <a:rPr lang="en-IN" sz="8000" dirty="0"/>
              <a:t>, ...)</a:t>
            </a:r>
          </a:p>
          <a:p>
            <a:pPr marL="0" indent="0">
              <a:buNone/>
            </a:pPr>
            <a:r>
              <a:rPr lang="en-IN" sz="8000" dirty="0"/>
              <a:t>BEGIN</a:t>
            </a:r>
          </a:p>
          <a:p>
            <a:pPr marL="0" indent="0">
              <a:buNone/>
            </a:pPr>
            <a:r>
              <a:rPr lang="en-IN" sz="8000" dirty="0"/>
              <a:t>    -- Procedure body (SQL statements)</a:t>
            </a:r>
          </a:p>
          <a:p>
            <a:pPr marL="0" indent="0">
              <a:buNone/>
            </a:pPr>
            <a:r>
              <a:rPr lang="en-IN" sz="8000" dirty="0"/>
              <a:t>END;</a:t>
            </a:r>
          </a:p>
          <a:p>
            <a:pPr marL="0" indent="0">
              <a:buNone/>
            </a:pPr>
            <a:endParaRPr lang="en-IN" dirty="0"/>
          </a:p>
        </p:txBody>
      </p:sp>
      <p:sp>
        <p:nvSpPr>
          <p:cNvPr id="5" name="Text Placeholder 4">
            <a:extLst>
              <a:ext uri="{FF2B5EF4-FFF2-40B4-BE49-F238E27FC236}">
                <a16:creationId xmlns:a16="http://schemas.microsoft.com/office/drawing/2014/main" id="{D63F095B-0EFE-579B-50E2-E7197D46FDDF}"/>
              </a:ext>
            </a:extLst>
          </p:cNvPr>
          <p:cNvSpPr>
            <a:spLocks noGrp="1"/>
          </p:cNvSpPr>
          <p:nvPr>
            <p:ph type="body" sz="quarter" idx="3"/>
          </p:nvPr>
        </p:nvSpPr>
        <p:spPr>
          <a:xfrm>
            <a:off x="6169024" y="960449"/>
            <a:ext cx="5183188" cy="440840"/>
          </a:xfrm>
        </p:spPr>
        <p:txBody>
          <a:bodyPr/>
          <a:lstStyle/>
          <a:p>
            <a:r>
              <a:rPr lang="en-US" dirty="0" err="1"/>
              <a:t>Eg</a:t>
            </a:r>
            <a:r>
              <a:rPr lang="en-US" dirty="0"/>
              <a:t>: Add customer</a:t>
            </a:r>
            <a:endParaRPr lang="en-IN" dirty="0"/>
          </a:p>
        </p:txBody>
      </p:sp>
      <p:sp>
        <p:nvSpPr>
          <p:cNvPr id="6" name="Content Placeholder 5">
            <a:extLst>
              <a:ext uri="{FF2B5EF4-FFF2-40B4-BE49-F238E27FC236}">
                <a16:creationId xmlns:a16="http://schemas.microsoft.com/office/drawing/2014/main" id="{CCEB859C-7AEC-63BF-3F47-AB9ADA5DA7C1}"/>
              </a:ext>
            </a:extLst>
          </p:cNvPr>
          <p:cNvSpPr>
            <a:spLocks noGrp="1"/>
          </p:cNvSpPr>
          <p:nvPr>
            <p:ph sz="quarter" idx="4"/>
          </p:nvPr>
        </p:nvSpPr>
        <p:spPr>
          <a:xfrm>
            <a:off x="6169024" y="1401288"/>
            <a:ext cx="5183188" cy="5284520"/>
          </a:xfrm>
        </p:spPr>
        <p:txBody>
          <a:bodyPr anchor="t">
            <a:noAutofit/>
          </a:bodyPr>
          <a:lstStyle/>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CREATE PROCEDURE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add_customer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p_cid</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VARCHAR(6),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p_cfname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VARCHAR(30),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p_clname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VARCHAR(30),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p_caddress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VARCHAR(30),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p_cage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INT(11),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p_csex</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VARCHAR(6),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p_cphone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DECIMAL(10,0),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p_cmail</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VARCHAR(40)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BEGIN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INSERT INTO CUSTOMER (C_ID,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C_Fname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C_Lname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C_Address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C_Age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C_Sex</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C_Phone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C_Mail</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VALUES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p_cid</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p_cfname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p_clname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p_caddress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p_cage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p_csex</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p_cphone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p_cmail</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END;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6DCAFC9-A29A-9861-6296-642207E54B78}"/>
              </a:ext>
            </a:extLst>
          </p:cNvPr>
          <p:cNvSpPr txBox="1"/>
          <p:nvPr/>
        </p:nvSpPr>
        <p:spPr>
          <a:xfrm>
            <a:off x="273135" y="4904509"/>
            <a:ext cx="5486398" cy="129266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Calling of Stored procedure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400" dirty="0"/>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CALL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add_customer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('$C_ID',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C_Fname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C_Lname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C_Address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C_Age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C_Sex</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C_Phone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C_Mail</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485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2190</Words>
  <Application>Microsoft Office PowerPoint</Application>
  <PresentationFormat>Widescreen</PresentationFormat>
  <Paragraphs>170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Implementation of Table Creation and Insertion</vt:lpstr>
      <vt:lpstr>Implementation of Triggers  Triggers are stored programs, which are automatically executed or fired when some events occur.</vt:lpstr>
      <vt:lpstr>PowerPoint Presentation</vt:lpstr>
      <vt:lpstr>Implementation of Views  A view is a virtual table based on the result-set of an SQL statement.</vt:lpstr>
      <vt:lpstr>Implementation of Stored Procedures A stored procedure is a pre-compiled database object that contains a set of SQL statements that can be executed.</vt:lpstr>
      <vt:lpstr>Snapshots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shreeshabaiml@gmail.com</dc:creator>
  <cp:lastModifiedBy>shreeshabaiml@gmail.com</cp:lastModifiedBy>
  <cp:revision>21</cp:revision>
  <dcterms:created xsi:type="dcterms:W3CDTF">2023-02-05T04:39:08Z</dcterms:created>
  <dcterms:modified xsi:type="dcterms:W3CDTF">2023-02-05T07:10:24Z</dcterms:modified>
</cp:coreProperties>
</file>