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Lst>
  <p:notesMasterIdLst>
    <p:notesMasterId r:id="rId22"/>
  </p:notesMasterIdLst>
  <p:sldIdLst>
    <p:sldId id="256" r:id="rId2"/>
    <p:sldId id="257" r:id="rId3"/>
    <p:sldId id="283" r:id="rId4"/>
    <p:sldId id="284" r:id="rId5"/>
    <p:sldId id="260" r:id="rId6"/>
    <p:sldId id="288" r:id="rId7"/>
    <p:sldId id="289" r:id="rId8"/>
    <p:sldId id="261" r:id="rId9"/>
    <p:sldId id="262" r:id="rId10"/>
    <p:sldId id="287" r:id="rId11"/>
    <p:sldId id="285" r:id="rId12"/>
    <p:sldId id="282" r:id="rId13"/>
    <p:sldId id="264" r:id="rId14"/>
    <p:sldId id="290" r:id="rId15"/>
    <p:sldId id="291" r:id="rId16"/>
    <p:sldId id="294" r:id="rId17"/>
    <p:sldId id="295" r:id="rId18"/>
    <p:sldId id="279" r:id="rId19"/>
    <p:sldId id="292" r:id="rId20"/>
    <p:sldId id="293" r:id="rId21"/>
  </p:sldIdLst>
  <p:sldSz cx="12192000" cy="6858000"/>
  <p:notesSz cx="6858000" cy="9144000"/>
  <p:embeddedFontLst>
    <p:embeddedFont>
      <p:font typeface="Balthazar" panose="020B0604020202020204"/>
      <p:regular r:id="rId23"/>
    </p:embeddedFont>
    <p:embeddedFont>
      <p:font typeface="Castellar" panose="020A0402060406010301" pitchFamily="18" charset="0"/>
      <p:regular r:id="rId24"/>
    </p:embeddedFont>
    <p:embeddedFont>
      <p:font typeface="Roboto Slab" pitchFamily="2" charset="0"/>
      <p:regular r:id="rId25"/>
      <p:bold r:id="rId26"/>
    </p:embeddedFont>
    <p:embeddedFont>
      <p:font typeface="Source Sans Pro" panose="020B0503030403020204" pitchFamily="34"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AIMGCnX7ciiiBo6V/2qJ6sK2l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FEF162-A528-4D84-8E1D-71AA103E1AC8}">
  <a:tblStyle styleId="{FEFEF162-A528-4D84-8E1D-71AA103E1A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4516291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 name="Google Shape;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13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58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67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65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564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14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c2fc143b8d_2_1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c2fc143b8d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357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C533F-F7BC-40D4-9573-74A46573F536}"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33535169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2422425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6650807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9859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0966567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6C533F-F7BC-40D4-9573-74A46573F536}"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1954630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6C533F-F7BC-40D4-9573-74A46573F536}"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74579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C533F-F7BC-40D4-9573-74A46573F536}"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8894363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C533F-F7BC-40D4-9573-74A46573F536}"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428641434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type="tx">
  <p:cSld name="Title and text">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1047750" y="409575"/>
            <a:ext cx="10094912" cy="93662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1pPr>
            <a:lvl2pPr marL="914400" marR="0" lvl="1"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2pPr>
            <a:lvl3pPr marL="1371600" marR="0" lvl="2"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3pPr>
            <a:lvl4pPr marL="1828800" marR="0" lvl="3"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4pPr>
            <a:lvl5pPr marL="2286000" marR="0" lvl="4"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5pPr>
            <a:lvl6pPr marL="2743200" marR="0" lvl="5"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6pPr>
            <a:lvl7pPr marL="3200400" marR="0" lvl="6"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7pPr>
            <a:lvl8pPr marL="3657600" marR="0" lvl="7"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8pPr>
            <a:lvl9pPr marL="4114800" marR="0" lvl="8" indent="-254000" algn="l" rtl="0">
              <a:lnSpc>
                <a:spcPct val="100000"/>
              </a:lnSpc>
              <a:spcBef>
                <a:spcPts val="800"/>
              </a:spcBef>
              <a:spcAft>
                <a:spcPts val="0"/>
              </a:spcAft>
              <a:buClr>
                <a:srgbClr val="CFD8DC"/>
              </a:buClr>
              <a:buSzPts val="400"/>
              <a:buFont typeface="Helvetica Neue"/>
              <a:buChar char="○"/>
              <a:defRPr sz="3200" b="0" i="0" u="none" strike="noStrike" cap="none">
                <a:solidFill>
                  <a:srgbClr val="263238"/>
                </a:solidFill>
                <a:latin typeface="Source Sans Pro"/>
                <a:ea typeface="Source Sans Pro"/>
                <a:cs typeface="Source Sans Pro"/>
                <a:sym typeface="Source Sans Pro"/>
              </a:defRPr>
            </a:lvl9pPr>
          </a:lstStyle>
          <a:p>
            <a:endParaRPr/>
          </a:p>
        </p:txBody>
      </p:sp>
      <p:sp>
        <p:nvSpPr>
          <p:cNvPr id="21" name="Google Shape;21;p1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9pPr>
          </a:lstStyle>
          <a:p>
            <a:endParaRPr/>
          </a:p>
        </p:txBody>
      </p:sp>
      <p:sp>
        <p:nvSpPr>
          <p:cNvPr id="22" name="Google Shape;22;p1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263238"/>
                </a:solidFill>
                <a:latin typeface="Arial"/>
                <a:ea typeface="Arial"/>
                <a:cs typeface="Arial"/>
                <a:sym typeface="Arial"/>
              </a:defRPr>
            </a:lvl9pPr>
          </a:lstStyle>
          <a:p>
            <a:endParaRPr/>
          </a:p>
        </p:txBody>
      </p:sp>
      <p:sp>
        <p:nvSpPr>
          <p:cNvPr id="23" name="Google Shape;23;p18"/>
          <p:cNvSpPr txBox="1">
            <a:spLocks noGrp="1"/>
          </p:cNvSpPr>
          <p:nvPr>
            <p:ph type="sldNum" idx="12"/>
          </p:nvPr>
        </p:nvSpPr>
        <p:spPr>
          <a:xfrm>
            <a:off x="11501437" y="6332537"/>
            <a:ext cx="434975" cy="436562"/>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1pPr>
            <a:lvl2pPr marL="0" lvl="1"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2pPr>
            <a:lvl3pPr marL="0" lvl="2"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3pPr>
            <a:lvl4pPr marL="0" lvl="3"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4pPr>
            <a:lvl5pPr marL="0" lvl="4"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5pPr>
            <a:lvl6pPr marL="0" lvl="5"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6pPr>
            <a:lvl7pPr marL="0" lvl="6"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7pPr>
            <a:lvl8pPr marL="0" lvl="7"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8pPr>
            <a:lvl9pPr marL="0" lvl="8" indent="0" algn="r">
              <a:lnSpc>
                <a:spcPct val="100000"/>
              </a:lnSpc>
              <a:spcBef>
                <a:spcPts val="0"/>
              </a:spcBef>
              <a:spcAft>
                <a:spcPts val="0"/>
              </a:spcAft>
              <a:buNone/>
              <a:defRPr sz="17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952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C533F-F7BC-40D4-9573-74A46573F536}"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1142812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C533F-F7BC-40D4-9573-74A46573F536}"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29996175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26642404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C533F-F7BC-40D4-9573-74A46573F536}"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835585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C533F-F7BC-40D4-9573-74A46573F536}"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6327776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B6C533F-F7BC-40D4-9573-74A46573F536}"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218605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30961206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C533F-F7BC-40D4-9573-74A46573F536}"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40024866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B6C533F-F7BC-40D4-9573-74A46573F536}" type="datetimeFigureOut">
              <a:rPr lang="en-IN" smtClean="0"/>
              <a:t>15-12-2024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320650970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
        <p:cNvGrpSpPr/>
        <p:nvPr/>
      </p:nvGrpSpPr>
      <p:grpSpPr>
        <a:xfrm>
          <a:off x="0" y="0"/>
          <a:ext cx="0" cy="0"/>
          <a:chOff x="0" y="0"/>
          <a:chExt cx="0" cy="0"/>
        </a:xfrm>
      </p:grpSpPr>
      <p:sp>
        <p:nvSpPr>
          <p:cNvPr id="28" name="Google Shape;28;p1" descr="Footer Placeholder 5"/>
          <p:cNvSpPr txBox="1"/>
          <p:nvPr/>
        </p:nvSpPr>
        <p:spPr>
          <a:xfrm>
            <a:off x="3992607" y="6322885"/>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
        <p:nvSpPr>
          <p:cNvPr id="29" name="Google Shape;29;p1" descr="Title 1"/>
          <p:cNvSpPr txBox="1">
            <a:spLocks noGrp="1"/>
          </p:cNvSpPr>
          <p:nvPr>
            <p:ph type="title"/>
          </p:nvPr>
        </p:nvSpPr>
        <p:spPr>
          <a:xfrm>
            <a:off x="1724114" y="1731298"/>
            <a:ext cx="8561298" cy="165867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accent1"/>
              </a:buClr>
              <a:buSzPts val="4500"/>
              <a:buFont typeface="Balthazar"/>
              <a:buNone/>
            </a:pPr>
            <a:r>
              <a:rPr lang="en-US" sz="4500" b="1" dirty="0">
                <a:latin typeface="Castellar" panose="020A0402060406010301" pitchFamily="18" charset="0"/>
                <a:sym typeface="Balthazar"/>
              </a:rPr>
              <a:t>Detection of Eye and Hair </a:t>
            </a:r>
            <a:r>
              <a:rPr lang="en-US" sz="4500" b="1" dirty="0" err="1">
                <a:latin typeface="Castellar" panose="020A0402060406010301" pitchFamily="18" charset="0"/>
                <a:sym typeface="Balthazar"/>
              </a:rPr>
              <a:t>Colour</a:t>
            </a:r>
            <a:endParaRPr dirty="0">
              <a:latin typeface="Castellar" panose="020A0402060406010301" pitchFamily="18" charset="0"/>
            </a:endParaRPr>
          </a:p>
        </p:txBody>
      </p:sp>
      <p:sp>
        <p:nvSpPr>
          <p:cNvPr id="30" name="Google Shape;30;p1" descr="TextBox 2"/>
          <p:cNvSpPr txBox="1"/>
          <p:nvPr/>
        </p:nvSpPr>
        <p:spPr>
          <a:xfrm>
            <a:off x="3104356" y="3443289"/>
            <a:ext cx="5981700" cy="47701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500" b="0" i="0" u="none" strike="noStrike" cap="none" dirty="0">
                <a:solidFill>
                  <a:schemeClr val="accent2"/>
                </a:solidFill>
                <a:latin typeface="Times New Roman"/>
                <a:ea typeface="Times New Roman"/>
                <a:cs typeface="Times New Roman"/>
                <a:sym typeface="Times New Roman"/>
              </a:rPr>
              <a:t>Under the guidance of : Mrs. Suman Y.</a:t>
            </a:r>
            <a:endParaRPr sz="2500" dirty="0"/>
          </a:p>
        </p:txBody>
      </p:sp>
      <p:sp>
        <p:nvSpPr>
          <p:cNvPr id="31" name="Google Shape;31;p1" descr="TextBox 3"/>
          <p:cNvSpPr txBox="1"/>
          <p:nvPr/>
        </p:nvSpPr>
        <p:spPr>
          <a:xfrm>
            <a:off x="6916229" y="4114671"/>
            <a:ext cx="3868737" cy="47701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2500" b="0" i="0" u="none" strike="noStrike" cap="none" dirty="0">
                <a:solidFill>
                  <a:schemeClr val="accent2"/>
                </a:solidFill>
                <a:latin typeface="Times New Roman"/>
                <a:ea typeface="Times New Roman"/>
                <a:cs typeface="Times New Roman"/>
                <a:sym typeface="Times New Roman"/>
              </a:rPr>
              <a:t>By:</a:t>
            </a:r>
            <a:endParaRPr sz="2500" dirty="0"/>
          </a:p>
        </p:txBody>
      </p:sp>
      <p:graphicFrame>
        <p:nvGraphicFramePr>
          <p:cNvPr id="32" name="Google Shape;32;p1"/>
          <p:cNvGraphicFramePr/>
          <p:nvPr>
            <p:extLst>
              <p:ext uri="{D42A27DB-BD31-4B8C-83A1-F6EECF244321}">
                <p14:modId xmlns:p14="http://schemas.microsoft.com/office/powerpoint/2010/main" val="958030119"/>
              </p:ext>
            </p:extLst>
          </p:nvPr>
        </p:nvGraphicFramePr>
        <p:xfrm>
          <a:off x="7306574" y="4433283"/>
          <a:ext cx="4582045" cy="1493540"/>
        </p:xfrm>
        <a:graphic>
          <a:graphicData uri="http://schemas.openxmlformats.org/drawingml/2006/table">
            <a:tbl>
              <a:tblPr>
                <a:noFill/>
                <a:tableStyleId>{FEFEF162-A528-4D84-8E1D-71AA103E1AC8}</a:tableStyleId>
              </a:tblPr>
              <a:tblGrid>
                <a:gridCol w="2484931">
                  <a:extLst>
                    <a:ext uri="{9D8B030D-6E8A-4147-A177-3AD203B41FA5}">
                      <a16:colId xmlns:a16="http://schemas.microsoft.com/office/drawing/2014/main" val="20000"/>
                    </a:ext>
                  </a:extLst>
                </a:gridCol>
                <a:gridCol w="2097114">
                  <a:extLst>
                    <a:ext uri="{9D8B030D-6E8A-4147-A177-3AD203B41FA5}">
                      <a16:colId xmlns:a16="http://schemas.microsoft.com/office/drawing/2014/main" val="20001"/>
                    </a:ext>
                  </a:extLst>
                </a:gridCol>
              </a:tblGrid>
              <a:tr h="609110">
                <a:tc>
                  <a:txBody>
                    <a:bodyPr/>
                    <a:lstStyle/>
                    <a:p>
                      <a:pPr marL="0" marR="0" lvl="0" indent="0" algn="l" defTabSz="914400" rtl="0" eaLnBrk="1" fontAlgn="auto" latinLnBrk="0" hangingPunct="1">
                        <a:lnSpc>
                          <a:spcPct val="100000"/>
                        </a:lnSpc>
                        <a:spcBef>
                          <a:spcPts val="0"/>
                        </a:spcBef>
                        <a:spcAft>
                          <a:spcPts val="0"/>
                        </a:spcAft>
                        <a:buClr>
                          <a:schemeClr val="accent2"/>
                        </a:buClr>
                        <a:buSzPts val="1600"/>
                        <a:buFont typeface="Times New Roman"/>
                        <a:buNone/>
                        <a:tabLst/>
                        <a:defRPr/>
                      </a:pPr>
                      <a:r>
                        <a:rPr lang="en-US" sz="1800" b="0" i="0" kern="1200" dirty="0">
                          <a:solidFill>
                            <a:srgbClr val="000000"/>
                          </a:solidFill>
                          <a:effectLst/>
                          <a:latin typeface="Arial"/>
                          <a:ea typeface="Arial"/>
                          <a:cs typeface="Arial"/>
                        </a:rPr>
                        <a:t>Shreesh Kallihal</a:t>
                      </a:r>
                      <a:endParaRPr lang="en-IN" sz="2800" dirty="0">
                        <a:effectLst/>
                      </a:endParaRPr>
                    </a:p>
                    <a:p>
                      <a:pPr marL="0" marR="0" lvl="0" indent="0" algn="l" rtl="0">
                        <a:lnSpc>
                          <a:spcPct val="100000"/>
                        </a:lnSpc>
                        <a:spcBef>
                          <a:spcPts val="0"/>
                        </a:spcBef>
                        <a:spcAft>
                          <a:spcPts val="0"/>
                        </a:spcAft>
                        <a:buClr>
                          <a:schemeClr val="accent2"/>
                        </a:buClr>
                        <a:buSzPts val="1600"/>
                        <a:buFont typeface="Times New Roman"/>
                        <a:buNone/>
                      </a:pPr>
                      <a:endParaRPr lang="en-US" sz="2500" dirty="0"/>
                    </a:p>
                  </a:txBody>
                  <a:tcPr marL="45725" marR="45725"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accent2"/>
                        </a:buClr>
                        <a:buSzPts val="1600"/>
                        <a:buFont typeface="Times New Roman"/>
                        <a:buNone/>
                        <a:tabLst/>
                        <a:defRPr/>
                      </a:pPr>
                      <a:r>
                        <a:rPr lang="en-US" sz="1800" b="0" i="0" kern="1200" dirty="0">
                          <a:solidFill>
                            <a:srgbClr val="000000"/>
                          </a:solidFill>
                          <a:effectLst/>
                          <a:latin typeface="Arial"/>
                          <a:ea typeface="Arial"/>
                          <a:cs typeface="Arial"/>
                        </a:rPr>
                        <a:t>2KE19CS099</a:t>
                      </a:r>
                      <a:endParaRPr lang="en-IN" sz="2800" dirty="0">
                        <a:effectLst/>
                      </a:endParaRPr>
                    </a:p>
                    <a:p>
                      <a:pPr marL="0" marR="0" lvl="0" indent="0" algn="l" rtl="0">
                        <a:lnSpc>
                          <a:spcPct val="100000"/>
                        </a:lnSpc>
                        <a:spcBef>
                          <a:spcPts val="0"/>
                        </a:spcBef>
                        <a:spcAft>
                          <a:spcPts val="0"/>
                        </a:spcAft>
                        <a:buClr>
                          <a:schemeClr val="accent2"/>
                        </a:buClr>
                        <a:buSzPts val="1600"/>
                        <a:buFont typeface="Times New Roman"/>
                        <a:buNone/>
                      </a:pPr>
                      <a:endParaRPr sz="2500" dirty="0"/>
                    </a:p>
                  </a:txBody>
                  <a:tcPr marL="45725" marR="45725"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09110">
                <a:tc>
                  <a:txBody>
                    <a:bodyPr/>
                    <a:lstStyle/>
                    <a:p>
                      <a:pPr marL="0" marR="0" lvl="0" indent="0" algn="l" defTabSz="914400" rtl="0" eaLnBrk="1" fontAlgn="auto" latinLnBrk="0" hangingPunct="1">
                        <a:lnSpc>
                          <a:spcPct val="100000"/>
                        </a:lnSpc>
                        <a:spcBef>
                          <a:spcPts val="0"/>
                        </a:spcBef>
                        <a:spcAft>
                          <a:spcPts val="0"/>
                        </a:spcAft>
                        <a:buClr>
                          <a:schemeClr val="accent2"/>
                        </a:buClr>
                        <a:buSzPts val="1600"/>
                        <a:buFont typeface="Times New Roman"/>
                        <a:buNone/>
                        <a:tabLst/>
                        <a:defRPr/>
                      </a:pPr>
                      <a:r>
                        <a:rPr lang="en-US" sz="1800" b="0" i="0" kern="1200" dirty="0">
                          <a:solidFill>
                            <a:srgbClr val="000000"/>
                          </a:solidFill>
                          <a:effectLst/>
                          <a:latin typeface="Arial"/>
                          <a:ea typeface="Arial"/>
                          <a:cs typeface="Arial"/>
                        </a:rPr>
                        <a:t>Diwakar </a:t>
                      </a:r>
                      <a:r>
                        <a:rPr lang="en-US" sz="1800" b="0" i="0" kern="1200" dirty="0" err="1">
                          <a:solidFill>
                            <a:srgbClr val="000000"/>
                          </a:solidFill>
                          <a:effectLst/>
                          <a:latin typeface="Arial"/>
                          <a:ea typeface="Arial"/>
                          <a:cs typeface="Arial"/>
                        </a:rPr>
                        <a:t>Nadager</a:t>
                      </a:r>
                      <a:endParaRPr lang="en-IN" sz="2800" dirty="0">
                        <a:effectLst/>
                      </a:endParaRPr>
                    </a:p>
                    <a:p>
                      <a:pPr marL="0" marR="0" lvl="0" indent="0" algn="l" rtl="0">
                        <a:lnSpc>
                          <a:spcPct val="100000"/>
                        </a:lnSpc>
                        <a:spcBef>
                          <a:spcPts val="0"/>
                        </a:spcBef>
                        <a:spcAft>
                          <a:spcPts val="0"/>
                        </a:spcAft>
                        <a:buClr>
                          <a:schemeClr val="accent2"/>
                        </a:buClr>
                        <a:buSzPts val="1600"/>
                        <a:buFont typeface="Times New Roman"/>
                        <a:buNone/>
                      </a:pPr>
                      <a:endParaRPr sz="2500" dirty="0"/>
                    </a:p>
                  </a:txBody>
                  <a:tcPr marL="45725" marR="45725" marT="45725" marB="45725">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accent2"/>
                        </a:buClr>
                        <a:buSzPts val="1600"/>
                        <a:buFont typeface="Times New Roman"/>
                        <a:buNone/>
                        <a:tabLst/>
                        <a:defRPr/>
                      </a:pPr>
                      <a:r>
                        <a:rPr lang="en-US" sz="1800" b="0" i="0" kern="1200" dirty="0">
                          <a:solidFill>
                            <a:srgbClr val="000000"/>
                          </a:solidFill>
                          <a:effectLst/>
                          <a:latin typeface="Arial"/>
                          <a:ea typeface="Arial"/>
                          <a:cs typeface="Arial"/>
                        </a:rPr>
                        <a:t>2KE19CS029</a:t>
                      </a:r>
                      <a:endParaRPr lang="en-IN" sz="2800" dirty="0">
                        <a:effectLst/>
                      </a:endParaRPr>
                    </a:p>
                    <a:p>
                      <a:pPr marL="0" marR="0" lvl="0" indent="0" algn="l" rtl="0">
                        <a:lnSpc>
                          <a:spcPct val="100000"/>
                        </a:lnSpc>
                        <a:spcBef>
                          <a:spcPts val="0"/>
                        </a:spcBef>
                        <a:spcAft>
                          <a:spcPts val="0"/>
                        </a:spcAft>
                        <a:buClr>
                          <a:schemeClr val="accent2"/>
                        </a:buClr>
                        <a:buSzPts val="1600"/>
                        <a:buFont typeface="Times New Roman"/>
                        <a:buNone/>
                      </a:pPr>
                      <a:endParaRPr sz="2500" dirty="0"/>
                    </a:p>
                  </a:txBody>
                  <a:tcPr marL="45725" marR="45725" marT="45725" marB="45725">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3" name="Google Shape;33;p1" descr="Date Placeholder 7"/>
          <p:cNvSpPr txBox="1"/>
          <p:nvPr/>
        </p:nvSpPr>
        <p:spPr>
          <a:xfrm>
            <a:off x="2273344" y="268749"/>
            <a:ext cx="7462837" cy="95726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2000"/>
              <a:buFont typeface="Times New Roman"/>
              <a:buNone/>
            </a:pPr>
            <a:r>
              <a:rPr lang="en-US" sz="2000" b="1" i="0" u="none" strike="noStrike" cap="none" dirty="0">
                <a:solidFill>
                  <a:srgbClr val="263238"/>
                </a:solidFill>
                <a:latin typeface="Times New Roman"/>
                <a:ea typeface="Times New Roman"/>
                <a:cs typeface="Times New Roman"/>
                <a:sym typeface="Times New Roman"/>
              </a:rPr>
              <a:t>KLE Society’s</a:t>
            </a:r>
            <a:endParaRPr sz="20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2000"/>
              <a:buFont typeface="Times New Roman"/>
              <a:buNone/>
            </a:pPr>
            <a:r>
              <a:rPr lang="en-US" sz="2000" b="1" i="0" u="none" strike="noStrike" cap="none" dirty="0">
                <a:solidFill>
                  <a:srgbClr val="263238"/>
                </a:solidFill>
                <a:latin typeface="Times New Roman"/>
                <a:ea typeface="Times New Roman"/>
                <a:cs typeface="Times New Roman"/>
                <a:sym typeface="Times New Roman"/>
              </a:rPr>
              <a:t>KLE Institute of Technology, </a:t>
            </a:r>
            <a:r>
              <a:rPr lang="en-US" sz="2000" b="1" i="0" u="none" strike="noStrike" cap="none" dirty="0" err="1">
                <a:solidFill>
                  <a:srgbClr val="263238"/>
                </a:solidFill>
                <a:latin typeface="Times New Roman"/>
                <a:ea typeface="Times New Roman"/>
                <a:cs typeface="Times New Roman"/>
                <a:sym typeface="Times New Roman"/>
              </a:rPr>
              <a:t>Hubballi</a:t>
            </a:r>
            <a:r>
              <a:rPr lang="en-US" sz="2000" b="1" i="0" u="none" strike="noStrike" cap="none" dirty="0">
                <a:solidFill>
                  <a:srgbClr val="263238"/>
                </a:solidFill>
                <a:latin typeface="Times New Roman"/>
                <a:ea typeface="Times New Roman"/>
                <a:cs typeface="Times New Roman"/>
                <a:sym typeface="Times New Roman"/>
              </a:rPr>
              <a:t> – 30</a:t>
            </a:r>
            <a:endParaRPr sz="20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2000"/>
              <a:buFont typeface="Times New Roman"/>
              <a:buNone/>
            </a:pPr>
            <a:r>
              <a:rPr lang="en-US" sz="2000" b="1" i="0" u="none" strike="noStrike" cap="none" dirty="0">
                <a:solidFill>
                  <a:srgbClr val="263238"/>
                </a:solidFill>
                <a:latin typeface="Times New Roman"/>
                <a:ea typeface="Times New Roman"/>
                <a:cs typeface="Times New Roman"/>
                <a:sym typeface="Times New Roman"/>
              </a:rPr>
              <a:t>Department of Computer Science and Engineering</a:t>
            </a:r>
            <a:endParaRPr dirty="0"/>
          </a:p>
        </p:txBody>
      </p:sp>
      <p:pic>
        <p:nvPicPr>
          <p:cNvPr id="34" name="Google Shape;34;p1" descr="Picture 8"/>
          <p:cNvPicPr preferRelativeResize="0"/>
          <p:nvPr/>
        </p:nvPicPr>
        <p:blipFill rotWithShape="1">
          <a:blip r:embed="rId4">
            <a:alphaModFix/>
          </a:blip>
          <a:srcRect/>
          <a:stretch/>
        </p:blipFill>
        <p:spPr>
          <a:xfrm>
            <a:off x="10161420" y="-70911"/>
            <a:ext cx="1727200" cy="1439862"/>
          </a:xfrm>
          <a:prstGeom prst="rect">
            <a:avLst/>
          </a:prstGeom>
          <a:noFill/>
          <a:ln>
            <a:noFill/>
          </a:ln>
        </p:spPr>
      </p:pic>
      <p:pic>
        <p:nvPicPr>
          <p:cNvPr id="35" name="Google Shape;35;p1" descr="Picture 12"/>
          <p:cNvPicPr preferRelativeResize="0"/>
          <p:nvPr/>
        </p:nvPicPr>
        <p:blipFill rotWithShape="1">
          <a:blip r:embed="rId5">
            <a:alphaModFix/>
          </a:blip>
          <a:srcRect/>
          <a:stretch/>
        </p:blipFill>
        <p:spPr>
          <a:xfrm>
            <a:off x="161671" y="158750"/>
            <a:ext cx="2468562" cy="1204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E461-E8FB-23B0-5BDB-7099931531B0}"/>
              </a:ext>
            </a:extLst>
          </p:cNvPr>
          <p:cNvSpPr>
            <a:spLocks noGrp="1"/>
          </p:cNvSpPr>
          <p:nvPr>
            <p:ph type="title"/>
          </p:nvPr>
        </p:nvSpPr>
        <p:spPr/>
        <p:txBody>
          <a:bodyPr/>
          <a:lstStyle/>
          <a:p>
            <a:pPr algn="ctr"/>
            <a:r>
              <a:rPr lang="en-US" sz="3600" dirty="0"/>
              <a:t>Why MTCNN is preferred?</a:t>
            </a:r>
            <a:endParaRPr lang="en-IN" sz="3600" dirty="0"/>
          </a:p>
        </p:txBody>
      </p:sp>
      <p:sp>
        <p:nvSpPr>
          <p:cNvPr id="3" name="Text Placeholder 2">
            <a:extLst>
              <a:ext uri="{FF2B5EF4-FFF2-40B4-BE49-F238E27FC236}">
                <a16:creationId xmlns:a16="http://schemas.microsoft.com/office/drawing/2014/main" id="{77CB8E12-EA44-7B87-2CF8-E14B00065FC8}"/>
              </a:ext>
            </a:extLst>
          </p:cNvPr>
          <p:cNvSpPr>
            <a:spLocks noGrp="1"/>
          </p:cNvSpPr>
          <p:nvPr>
            <p:ph type="body" idx="1"/>
          </p:nvPr>
        </p:nvSpPr>
        <p:spPr>
          <a:xfrm>
            <a:off x="768951" y="2412124"/>
            <a:ext cx="10373711" cy="3273973"/>
          </a:xfrm>
        </p:spPr>
        <p:txBody>
          <a:bodyPr/>
          <a:lstStyle/>
          <a:p>
            <a:pPr>
              <a:buClr>
                <a:schemeClr val="accent5"/>
              </a:buClr>
              <a:buSzPct val="80000"/>
              <a:buFont typeface="Wingdings" panose="05000000000000000000" pitchFamily="2" charset="2"/>
              <a:buChar char="§"/>
            </a:pPr>
            <a:r>
              <a:rPr lang="en-US" sz="2800" dirty="0">
                <a:solidFill>
                  <a:schemeClr val="accent5"/>
                </a:solidFill>
                <a:latin typeface="Times New Roman" panose="02020603050405020304" pitchFamily="18" charset="0"/>
                <a:cs typeface="Times New Roman" panose="02020603050405020304" pitchFamily="18" charset="0"/>
              </a:rPr>
              <a:t>MTCNN is known for its high accuracy in detecting faces even in challenging conditions</a:t>
            </a:r>
          </a:p>
          <a:p>
            <a:pPr>
              <a:buClr>
                <a:schemeClr val="accent5"/>
              </a:buClr>
              <a:buSzPct val="80000"/>
              <a:buFont typeface="Wingdings" panose="05000000000000000000" pitchFamily="2" charset="2"/>
              <a:buChar char="§"/>
            </a:pPr>
            <a:r>
              <a:rPr lang="en-US" sz="2800" dirty="0">
                <a:solidFill>
                  <a:schemeClr val="accent5"/>
                </a:solidFill>
                <a:latin typeface="Times New Roman" panose="02020603050405020304" pitchFamily="18" charset="0"/>
                <a:cs typeface="Times New Roman" panose="02020603050405020304" pitchFamily="18" charset="0"/>
              </a:rPr>
              <a:t>Designed to handle multiple tasks simultaneously</a:t>
            </a:r>
          </a:p>
          <a:p>
            <a:pPr>
              <a:buClr>
                <a:schemeClr val="accent5"/>
              </a:buClr>
              <a:buSzPct val="80000"/>
              <a:buFont typeface="Wingdings" panose="05000000000000000000" pitchFamily="2" charset="2"/>
              <a:buChar char="§"/>
            </a:pPr>
            <a:r>
              <a:rPr lang="en-US" sz="2800" dirty="0">
                <a:solidFill>
                  <a:schemeClr val="accent5"/>
                </a:solidFill>
                <a:latin typeface="Times New Roman" panose="02020603050405020304" pitchFamily="18" charset="0"/>
                <a:cs typeface="Times New Roman" panose="02020603050405020304" pitchFamily="18" charset="0"/>
              </a:rPr>
              <a:t>It uses a combination of different sized </a:t>
            </a:r>
            <a:r>
              <a:rPr lang="en-US" sz="2800" dirty="0" err="1">
                <a:solidFill>
                  <a:schemeClr val="accent5"/>
                </a:solidFill>
                <a:latin typeface="Times New Roman" panose="02020603050405020304" pitchFamily="18" charset="0"/>
                <a:cs typeface="Times New Roman" panose="02020603050405020304" pitchFamily="18" charset="0"/>
              </a:rPr>
              <a:t>convulutional</a:t>
            </a:r>
            <a:r>
              <a:rPr lang="en-US" sz="2800" dirty="0">
                <a:solidFill>
                  <a:schemeClr val="accent5"/>
                </a:solidFill>
                <a:latin typeface="Times New Roman" panose="02020603050405020304" pitchFamily="18" charset="0"/>
                <a:cs typeface="Times New Roman" panose="02020603050405020304" pitchFamily="18" charset="0"/>
              </a:rPr>
              <a:t> filters to efficiently scan image</a:t>
            </a:r>
          </a:p>
          <a:p>
            <a:pPr>
              <a:buClr>
                <a:schemeClr val="accent5"/>
              </a:buClr>
              <a:buSzPct val="80000"/>
              <a:buFont typeface="Wingdings" panose="05000000000000000000" pitchFamily="2" charset="2"/>
              <a:buChar char="§"/>
            </a:pPr>
            <a:r>
              <a:rPr lang="en-US" sz="2800" dirty="0">
                <a:solidFill>
                  <a:schemeClr val="accent5"/>
                </a:solidFill>
                <a:latin typeface="Times New Roman" panose="02020603050405020304" pitchFamily="18" charset="0"/>
                <a:cs typeface="Times New Roman" panose="02020603050405020304" pitchFamily="18" charset="0"/>
              </a:rPr>
              <a:t>It has high number of applications</a:t>
            </a:r>
            <a:endParaRPr lang="en-IN" sz="28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0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9168-57F8-D61A-D88B-05F35673E2D7}"/>
              </a:ext>
            </a:extLst>
          </p:cNvPr>
          <p:cNvSpPr>
            <a:spLocks noGrp="1"/>
          </p:cNvSpPr>
          <p:nvPr>
            <p:ph type="title"/>
          </p:nvPr>
        </p:nvSpPr>
        <p:spPr>
          <a:xfrm>
            <a:off x="930440" y="552864"/>
            <a:ext cx="10094912" cy="1611215"/>
          </a:xfrm>
        </p:spPr>
        <p:txBody>
          <a:bodyPr/>
          <a:lstStyle/>
          <a:p>
            <a:pPr algn="ctr"/>
            <a:r>
              <a:rPr lang="en-US" sz="4500" dirty="0">
                <a:latin typeface="Times New Roman" panose="02020603050405020304" pitchFamily="18" charset="0"/>
                <a:cs typeface="Times New Roman" panose="02020603050405020304" pitchFamily="18" charset="0"/>
              </a:rPr>
              <a:t>APPLICATIONS</a:t>
            </a:r>
            <a:endParaRPr lang="en-IN" sz="4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13A4E9-699E-7BDB-F609-1AAAFC72898F}"/>
              </a:ext>
            </a:extLst>
          </p:cNvPr>
          <p:cNvSpPr txBox="1"/>
          <p:nvPr/>
        </p:nvSpPr>
        <p:spPr>
          <a:xfrm>
            <a:off x="1371600" y="2788920"/>
            <a:ext cx="7772400" cy="2594461"/>
          </a:xfrm>
          <a:prstGeom prst="rect">
            <a:avLst/>
          </a:prstGeom>
          <a:noFill/>
        </p:spPr>
        <p:txBody>
          <a:bodyPr wrap="square">
            <a:spAutoFit/>
          </a:bodyPr>
          <a:lstStyle/>
          <a:p>
            <a:pPr lvl="1">
              <a:buFont typeface="Wingdings" panose="05000000000000000000" pitchFamily="2" charset="2"/>
              <a:buChar char="q"/>
            </a:pPr>
            <a:r>
              <a:rPr lang="en-US" sz="4000" dirty="0"/>
              <a:t>Forensic Investigations </a:t>
            </a:r>
          </a:p>
          <a:p>
            <a:pPr lvl="1">
              <a:buFont typeface="Wingdings" panose="05000000000000000000" pitchFamily="2" charset="2"/>
              <a:buChar char="q"/>
            </a:pPr>
            <a:r>
              <a:rPr lang="en-US" sz="4000" dirty="0"/>
              <a:t>Biometric Identification</a:t>
            </a:r>
          </a:p>
          <a:p>
            <a:pPr lvl="1">
              <a:buFont typeface="Wingdings" panose="05000000000000000000" pitchFamily="2" charset="2"/>
              <a:buChar char="q"/>
            </a:pPr>
            <a:r>
              <a:rPr lang="en-US" sz="4000" dirty="0"/>
              <a:t>Anthropological Studies</a:t>
            </a:r>
          </a:p>
          <a:p>
            <a:pPr lvl="1">
              <a:buFont typeface="Wingdings" panose="05000000000000000000" pitchFamily="2" charset="2"/>
              <a:buChar char="q"/>
            </a:pPr>
            <a:r>
              <a:rPr lang="en-US" sz="4000" dirty="0"/>
              <a:t>Medical Research</a:t>
            </a:r>
          </a:p>
        </p:txBody>
      </p:sp>
    </p:spTree>
    <p:extLst>
      <p:ext uri="{BB962C8B-B14F-4D97-AF65-F5344CB8AC3E}">
        <p14:creationId xmlns:p14="http://schemas.microsoft.com/office/powerpoint/2010/main" val="144987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C58D-31E3-0F41-85D5-EF8F6E57CF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8666" y="0"/>
            <a:ext cx="7983823" cy="6860531"/>
          </a:xfrm>
          <a:prstGeom prst="rect">
            <a:avLst/>
          </a:prstGeom>
          <a:noFill/>
          <a:ln>
            <a:noFill/>
          </a:ln>
        </p:spPr>
      </p:pic>
    </p:spTree>
    <p:extLst>
      <p:ext uri="{BB962C8B-B14F-4D97-AF65-F5344CB8AC3E}">
        <p14:creationId xmlns:p14="http://schemas.microsoft.com/office/powerpoint/2010/main" val="10837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pic>
        <p:nvPicPr>
          <p:cNvPr id="113" name="Google Shape;113;p9" descr="Picture 4"/>
          <p:cNvPicPr preferRelativeResize="0"/>
          <p:nvPr/>
        </p:nvPicPr>
        <p:blipFill rotWithShape="1">
          <a:blip r:embed="rId4">
            <a:alphaModFix/>
          </a:blip>
          <a:srcRect/>
          <a:stretch/>
        </p:blipFill>
        <p:spPr>
          <a:xfrm>
            <a:off x="10315573" y="152400"/>
            <a:ext cx="1682750" cy="1401762"/>
          </a:xfrm>
          <a:prstGeom prst="rect">
            <a:avLst/>
          </a:prstGeom>
          <a:noFill/>
          <a:ln>
            <a:noFill/>
          </a:ln>
        </p:spPr>
      </p:pic>
      <p:pic>
        <p:nvPicPr>
          <p:cNvPr id="114" name="Google Shape;114;p9" descr="Picture 5"/>
          <p:cNvPicPr preferRelativeResize="0"/>
          <p:nvPr/>
        </p:nvPicPr>
        <p:blipFill rotWithShape="1">
          <a:blip r:embed="rId5">
            <a:alphaModFix/>
          </a:blip>
          <a:srcRect/>
          <a:stretch/>
        </p:blipFill>
        <p:spPr>
          <a:xfrm>
            <a:off x="307975" y="152400"/>
            <a:ext cx="2468562" cy="1204912"/>
          </a:xfrm>
          <a:prstGeom prst="rect">
            <a:avLst/>
          </a:prstGeom>
          <a:noFill/>
          <a:ln>
            <a:noFill/>
          </a:ln>
        </p:spPr>
      </p:pic>
      <p:sp>
        <p:nvSpPr>
          <p:cNvPr id="115" name="Google Shape;115;p9" descr="TextBox 6"/>
          <p:cNvSpPr txBox="1"/>
          <p:nvPr/>
        </p:nvSpPr>
        <p:spPr>
          <a:xfrm>
            <a:off x="1204062" y="230030"/>
            <a:ext cx="9959013" cy="92328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Society’s</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Institute of Technology, </a:t>
            </a:r>
            <a:r>
              <a:rPr lang="en-US" sz="1800" b="1" i="0" u="none" strike="noStrike" cap="none" dirty="0" err="1">
                <a:solidFill>
                  <a:srgbClr val="263238"/>
                </a:solidFill>
                <a:latin typeface="Times New Roman"/>
                <a:ea typeface="Times New Roman"/>
                <a:cs typeface="Times New Roman"/>
                <a:sym typeface="Times New Roman"/>
              </a:rPr>
              <a:t>Hubballi</a:t>
            </a:r>
            <a:r>
              <a:rPr lang="en-US" sz="1800" b="1" i="0" u="none" strike="noStrike" cap="none" dirty="0">
                <a:solidFill>
                  <a:srgbClr val="263238"/>
                </a:solidFill>
                <a:latin typeface="Times New Roman"/>
                <a:ea typeface="Times New Roman"/>
                <a:cs typeface="Times New Roman"/>
                <a:sym typeface="Times New Roman"/>
              </a:rPr>
              <a:t> – 30</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Department of Computer Science and Engineering</a:t>
            </a:r>
            <a:endParaRPr dirty="0"/>
          </a:p>
        </p:txBody>
      </p:sp>
      <p:sp>
        <p:nvSpPr>
          <p:cNvPr id="116" name="Google Shape;116;p9" descr="Footer Placeholder 5"/>
          <p:cNvSpPr txBox="1"/>
          <p:nvPr/>
        </p:nvSpPr>
        <p:spPr>
          <a:xfrm>
            <a:off x="4343400" y="6172200"/>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76072" y="1554162"/>
            <a:ext cx="10003536" cy="738664"/>
          </a:xfrm>
          <a:prstGeom prst="rect">
            <a:avLst/>
          </a:prstGeom>
          <a:noFill/>
        </p:spPr>
        <p:txBody>
          <a:bodyPr wrap="square" rtlCol="0">
            <a:spAutoFit/>
          </a:bodyPr>
          <a:lstStyle/>
          <a:p>
            <a:r>
              <a:rPr lang="en-US" sz="4200" dirty="0">
                <a:solidFill>
                  <a:schemeClr val="accent2"/>
                </a:solidFill>
                <a:latin typeface="Times New Roman" panose="02020603050405020304" pitchFamily="18" charset="0"/>
                <a:cs typeface="Times New Roman" panose="02020603050405020304" pitchFamily="18" charset="0"/>
              </a:rPr>
              <a:t>METHODOLOGY</a:t>
            </a:r>
            <a:endParaRPr lang="en-IN" sz="4200"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25A7A-FBEA-EDEE-71A2-0E4F1628E9C2}"/>
              </a:ext>
            </a:extLst>
          </p:cNvPr>
          <p:cNvSpPr txBox="1"/>
          <p:nvPr/>
        </p:nvSpPr>
        <p:spPr>
          <a:xfrm>
            <a:off x="219919" y="2500132"/>
            <a:ext cx="11563109" cy="2893100"/>
          </a:xfrm>
          <a:prstGeom prst="rect">
            <a:avLst/>
          </a:prstGeom>
          <a:noFill/>
        </p:spPr>
        <p:txBody>
          <a:bodyPr wrap="square" rtlCol="0">
            <a:spAutoFit/>
          </a:bodyPr>
          <a:lstStyle/>
          <a:p>
            <a:pPr marL="203200" lvl="0" indent="0" algn="just">
              <a:buNone/>
            </a:pPr>
            <a:r>
              <a:rPr lang="en-US" sz="1800" dirty="0">
                <a:solidFill>
                  <a:schemeClr val="accent1"/>
                </a:solidFill>
                <a:latin typeface="Times New Roman" panose="02020603050405020304" pitchFamily="18" charset="0"/>
                <a:cs typeface="Times New Roman" panose="02020603050405020304" pitchFamily="18" charset="0"/>
              </a:rPr>
              <a:t>As proposed the project work would start its journey from collecting the various relevant literatures available about the existing context aware computing architectures around the world. </a:t>
            </a:r>
          </a:p>
          <a:p>
            <a:pPr marL="285750" indent="-285750" algn="just">
              <a:buFont typeface="Wingdings" panose="05000000000000000000" pitchFamily="2" charset="2"/>
              <a:buChar char="q"/>
            </a:pPr>
            <a:r>
              <a:rPr lang="en-IN" sz="1800" dirty="0">
                <a:solidFill>
                  <a:schemeClr val="accent1"/>
                </a:solidFill>
                <a:latin typeface="Times New Roman" panose="02020603050405020304" pitchFamily="18" charset="0"/>
                <a:cs typeface="Times New Roman" panose="02020603050405020304" pitchFamily="18" charset="0"/>
              </a:rPr>
              <a:t>This will help to arrive at a better solution for the proposed architectural design. </a:t>
            </a:r>
          </a:p>
          <a:p>
            <a:pPr marL="285750" indent="-285750" algn="just">
              <a:buFont typeface="Wingdings" panose="05000000000000000000" pitchFamily="2" charset="2"/>
              <a:buChar char="q"/>
            </a:pPr>
            <a:r>
              <a:rPr lang="en-IN" sz="1800" dirty="0">
                <a:solidFill>
                  <a:schemeClr val="accent1"/>
                </a:solidFill>
                <a:latin typeface="Times New Roman" panose="02020603050405020304" pitchFamily="18" charset="0"/>
                <a:cs typeface="Times New Roman" panose="02020603050405020304" pitchFamily="18" charset="0"/>
              </a:rPr>
              <a:t>This involves studying the various existing architectures and comparing those with that of the requirement of our system. </a:t>
            </a:r>
          </a:p>
          <a:p>
            <a:pPr marL="285750" indent="-285750" algn="just">
              <a:buFont typeface="Wingdings" panose="05000000000000000000" pitchFamily="2" charset="2"/>
              <a:buChar char="q"/>
            </a:pPr>
            <a:r>
              <a:rPr lang="en-IN" sz="1800" dirty="0">
                <a:solidFill>
                  <a:schemeClr val="accent1"/>
                </a:solidFill>
                <a:latin typeface="Times New Roman" panose="02020603050405020304" pitchFamily="18" charset="0"/>
                <a:cs typeface="Times New Roman" panose="02020603050405020304" pitchFamily="18" charset="0"/>
              </a:rPr>
              <a:t>In case, an existing architectural framework does not prove appropriate / adequate for the System, the investigations shall continue for the evolution of a new architecture for the System. </a:t>
            </a:r>
          </a:p>
          <a:p>
            <a:pPr marL="285750" indent="-285750" algn="just">
              <a:buFont typeface="Wingdings" panose="05000000000000000000" pitchFamily="2" charset="2"/>
              <a:buChar char="q"/>
            </a:pPr>
            <a:r>
              <a:rPr lang="en-IN" sz="1800" dirty="0">
                <a:solidFill>
                  <a:schemeClr val="accent1"/>
                </a:solidFill>
                <a:latin typeface="Times New Roman" panose="02020603050405020304" pitchFamily="18" charset="0"/>
                <a:cs typeface="Times New Roman" panose="02020603050405020304" pitchFamily="18" charset="0"/>
              </a:rPr>
              <a:t>Once an acceptable solution is available the design will be validated and a report on the aspects of the design that needs further improvement / replacement will be generated.</a:t>
            </a:r>
          </a:p>
          <a:p>
            <a:pPr marL="457200" lvl="0" indent="-419100" algn="just" rtl="0">
              <a:lnSpc>
                <a:spcPct val="100000"/>
              </a:lnSpc>
              <a:spcBef>
                <a:spcPts val="0"/>
              </a:spcBef>
              <a:spcAft>
                <a:spcPts val="0"/>
              </a:spcAft>
              <a:buClr>
                <a:srgbClr val="CFD8DC"/>
              </a:buClr>
              <a:buSzPts val="300"/>
              <a:buFont typeface="Wingdings" panose="05000000000000000000" pitchFamily="2" charset="2"/>
              <a:buChar char="q"/>
            </a:pPr>
            <a:endParaRPr lang="en-US" sz="2000" dirty="0">
              <a:solidFill>
                <a:schemeClr val="accent1"/>
              </a:solidFill>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62D4-E042-77DD-C6EF-4D99BC952CAD}"/>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SNAP SHOTS </a:t>
            </a:r>
          </a:p>
        </p:txBody>
      </p:sp>
      <p:sp>
        <p:nvSpPr>
          <p:cNvPr id="6" name="Text Placeholder 5">
            <a:extLst>
              <a:ext uri="{FF2B5EF4-FFF2-40B4-BE49-F238E27FC236}">
                <a16:creationId xmlns:a16="http://schemas.microsoft.com/office/drawing/2014/main" id="{B8AA4E9A-D56C-224C-B060-2C01513669D5}"/>
              </a:ext>
            </a:extLst>
          </p:cNvPr>
          <p:cNvSpPr>
            <a:spLocks noGrp="1"/>
          </p:cNvSpPr>
          <p:nvPr>
            <p:ph type="body" idx="1"/>
          </p:nvPr>
        </p:nvSpPr>
        <p:spPr>
          <a:xfrm>
            <a:off x="945222" y="1346200"/>
            <a:ext cx="10197440" cy="5403921"/>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US" dirty="0"/>
              <a:t>  </a:t>
            </a:r>
            <a:r>
              <a:rPr lang="en-US" sz="1800" dirty="0">
                <a:latin typeface="Times New Roman" panose="02020603050405020304" pitchFamily="18" charset="0"/>
                <a:cs typeface="Times New Roman" panose="02020603050405020304" pitchFamily="18" charset="0"/>
              </a:rPr>
              <a:t>Fig:-User interface of our project</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7C9B65-0C70-F3BF-0B99-C36770A80190}"/>
              </a:ext>
            </a:extLst>
          </p:cNvPr>
          <p:cNvPicPr/>
          <p:nvPr/>
        </p:nvPicPr>
        <p:blipFill>
          <a:blip r:embed="rId2"/>
          <a:stretch>
            <a:fillRect/>
          </a:stretch>
        </p:blipFill>
        <p:spPr>
          <a:xfrm>
            <a:off x="3605164" y="1817225"/>
            <a:ext cx="5535942" cy="4276668"/>
          </a:xfrm>
          <a:prstGeom prst="rect">
            <a:avLst/>
          </a:prstGeom>
        </p:spPr>
      </p:pic>
    </p:spTree>
    <p:extLst>
      <p:ext uri="{BB962C8B-B14F-4D97-AF65-F5344CB8AC3E}">
        <p14:creationId xmlns:p14="http://schemas.microsoft.com/office/powerpoint/2010/main" val="231392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11788-91ED-0CAC-66A7-2B41BB8C3C04}"/>
              </a:ext>
            </a:extLst>
          </p:cNvPr>
          <p:cNvSpPr>
            <a:spLocks noGrp="1"/>
          </p:cNvSpPr>
          <p:nvPr>
            <p:ph type="body" idx="1"/>
          </p:nvPr>
        </p:nvSpPr>
        <p:spPr>
          <a:xfrm>
            <a:off x="1047750" y="575354"/>
            <a:ext cx="10094912" cy="5871484"/>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US" sz="1800" dirty="0">
                <a:latin typeface="Times New Roman" panose="02020603050405020304" pitchFamily="18" charset="0"/>
                <a:cs typeface="Times New Roman" panose="02020603050405020304" pitchFamily="18" charset="0"/>
              </a:rPr>
              <a:t> Fig :</a:t>
            </a:r>
            <a:r>
              <a:rPr lang="en-IN" sz="1800" kern="100" dirty="0">
                <a:solidFill>
                  <a:srgbClr val="000000"/>
                </a:solidFill>
                <a:effectLst/>
                <a:latin typeface="Times New Roman" panose="02020603050405020304" pitchFamily="18" charset="0"/>
                <a:ea typeface="Times New Roman" panose="02020603050405020304" pitchFamily="18" charset="0"/>
              </a:rPr>
              <a:t>Working of the Proposed system by detecting Eye and Hair Colour </a:t>
            </a:r>
          </a:p>
          <a:p>
            <a:pPr algn="ct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197C7E8-4138-9B50-F5E8-FD840F96356F}"/>
              </a:ext>
            </a:extLst>
          </p:cNvPr>
          <p:cNvPicPr/>
          <p:nvPr/>
        </p:nvPicPr>
        <p:blipFill>
          <a:blip r:embed="rId2"/>
          <a:stretch>
            <a:fillRect/>
          </a:stretch>
        </p:blipFill>
        <p:spPr>
          <a:xfrm>
            <a:off x="3980179" y="960699"/>
            <a:ext cx="5244843" cy="4285671"/>
          </a:xfrm>
          <a:prstGeom prst="rect">
            <a:avLst/>
          </a:prstGeom>
        </p:spPr>
      </p:pic>
    </p:spTree>
    <p:extLst>
      <p:ext uri="{BB962C8B-B14F-4D97-AF65-F5344CB8AC3E}">
        <p14:creationId xmlns:p14="http://schemas.microsoft.com/office/powerpoint/2010/main" val="176909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99BB81-461B-291B-BB6C-9E994731435D}"/>
              </a:ext>
            </a:extLst>
          </p:cNvPr>
          <p:cNvPicPr/>
          <p:nvPr/>
        </p:nvPicPr>
        <p:blipFill rotWithShape="1">
          <a:blip r:embed="rId2"/>
          <a:srcRect r="35806"/>
          <a:stretch/>
        </p:blipFill>
        <p:spPr>
          <a:xfrm>
            <a:off x="393540" y="727669"/>
            <a:ext cx="4606724" cy="2117304"/>
          </a:xfrm>
          <a:prstGeom prst="rect">
            <a:avLst/>
          </a:prstGeom>
        </p:spPr>
      </p:pic>
      <p:sp>
        <p:nvSpPr>
          <p:cNvPr id="4" name="TextBox 3">
            <a:extLst>
              <a:ext uri="{FF2B5EF4-FFF2-40B4-BE49-F238E27FC236}">
                <a16:creationId xmlns:a16="http://schemas.microsoft.com/office/drawing/2014/main" id="{5D05D1C4-0B5F-25A9-C87A-C0A7E24D2526}"/>
              </a:ext>
            </a:extLst>
          </p:cNvPr>
          <p:cNvSpPr txBox="1"/>
          <p:nvPr/>
        </p:nvSpPr>
        <p:spPr>
          <a:xfrm>
            <a:off x="393540" y="2489694"/>
            <a:ext cx="4247907" cy="1294585"/>
          </a:xfrm>
          <a:prstGeom prst="rect">
            <a:avLst/>
          </a:prstGeom>
          <a:noFill/>
        </p:spPr>
        <p:txBody>
          <a:bodyPr wrap="square">
            <a:spAutoFit/>
          </a:bodyPr>
          <a:lstStyle/>
          <a:p>
            <a:pPr marL="8890" marR="0" indent="0" algn="l">
              <a:lnSpc>
                <a:spcPct val="107000"/>
              </a:lnSpc>
              <a:spcBef>
                <a:spcPts val="0"/>
              </a:spcBef>
              <a:spcAft>
                <a:spcPts val="1195"/>
              </a:spcAft>
            </a:pPr>
            <a:r>
              <a:rPr lang="en-IN" sz="2800" kern="100" dirty="0">
                <a:solidFill>
                  <a:srgbClr val="000000"/>
                </a:solidFill>
                <a:effectLst/>
                <a:latin typeface="Times New Roman" panose="02020603050405020304" pitchFamily="18" charset="0"/>
                <a:ea typeface="Times New Roman" panose="02020603050405020304" pitchFamily="18" charset="0"/>
              </a:rPr>
              <a:t> </a:t>
            </a:r>
          </a:p>
          <a:p>
            <a:pPr marL="13970" marR="30480" indent="-6350" algn="ctr">
              <a:lnSpc>
                <a:spcPct val="110000"/>
              </a:lnSpc>
              <a:spcBef>
                <a:spcPts val="0"/>
              </a:spcBef>
              <a:spcAft>
                <a:spcPts val="1400"/>
              </a:spcAft>
            </a:pPr>
            <a:r>
              <a:rPr lang="en-IN" sz="1800" kern="100" dirty="0">
                <a:solidFill>
                  <a:srgbClr val="000000"/>
                </a:solidFill>
                <a:effectLst/>
                <a:latin typeface="Times New Roman" panose="02020603050405020304" pitchFamily="18" charset="0"/>
                <a:ea typeface="Times New Roman" panose="02020603050405020304" pitchFamily="18" charset="0"/>
              </a:rPr>
              <a:t>Fig. : </a:t>
            </a:r>
            <a:r>
              <a:rPr lang="en-IN" sz="1800" kern="100" dirty="0" err="1">
                <a:solidFill>
                  <a:srgbClr val="000000"/>
                </a:solidFill>
                <a:effectLst/>
                <a:latin typeface="Times New Roman" panose="02020603050405020304" pitchFamily="18" charset="0"/>
                <a:ea typeface="Times New Roman" panose="02020603050405020304" pitchFamily="18" charset="0"/>
              </a:rPr>
              <a:t>Dailog</a:t>
            </a:r>
            <a:r>
              <a:rPr lang="en-IN" sz="1800" kern="100" dirty="0">
                <a:solidFill>
                  <a:srgbClr val="000000"/>
                </a:solidFill>
                <a:effectLst/>
                <a:latin typeface="Times New Roman" panose="02020603050405020304" pitchFamily="18" charset="0"/>
                <a:ea typeface="Times New Roman" panose="02020603050405020304" pitchFamily="18" charset="0"/>
              </a:rPr>
              <a:t> indicating the Accuracy of the Prediction of Input </a:t>
            </a:r>
            <a:endParaRPr lang="en-IN" sz="2800" kern="100" dirty="0">
              <a:solidFill>
                <a:srgbClr val="000000"/>
              </a:solidFill>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10317801-92AE-52BD-8ABB-01E38FA85AD5}"/>
              </a:ext>
            </a:extLst>
          </p:cNvPr>
          <p:cNvSpPr>
            <a:spLocks noChangeArrowheads="1"/>
          </p:cNvSpPr>
          <p:nvPr/>
        </p:nvSpPr>
        <p:spPr bwMode="auto">
          <a:xfrm>
            <a:off x="2978551"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657">
            <a:extLst>
              <a:ext uri="{FF2B5EF4-FFF2-40B4-BE49-F238E27FC236}">
                <a16:creationId xmlns:a16="http://schemas.microsoft.com/office/drawing/2014/main" id="{4FEAF438-28A4-485C-8144-F10328A29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384" y="245546"/>
            <a:ext cx="5674196" cy="48145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21526D4-F1D0-C975-F7F7-F3F928B0EC4E}"/>
              </a:ext>
            </a:extLst>
          </p:cNvPr>
          <p:cNvSpPr>
            <a:spLocks noChangeArrowheads="1"/>
          </p:cNvSpPr>
          <p:nvPr/>
        </p:nvSpPr>
        <p:spPr bwMode="auto">
          <a:xfrm>
            <a:off x="7216722" y="5506327"/>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 Model loss graph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21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36BBD6-5E4D-0E36-C708-45840CFB1803}"/>
              </a:ext>
            </a:extLst>
          </p:cNvPr>
          <p:cNvPicPr/>
          <p:nvPr/>
        </p:nvPicPr>
        <p:blipFill>
          <a:blip r:embed="rId2"/>
          <a:stretch>
            <a:fillRect/>
          </a:stretch>
        </p:blipFill>
        <p:spPr>
          <a:xfrm>
            <a:off x="2604870" y="228601"/>
            <a:ext cx="6036209" cy="5684520"/>
          </a:xfrm>
          <a:prstGeom prst="rect">
            <a:avLst/>
          </a:prstGeom>
        </p:spPr>
      </p:pic>
      <p:sp>
        <p:nvSpPr>
          <p:cNvPr id="4" name="TextBox 3">
            <a:extLst>
              <a:ext uri="{FF2B5EF4-FFF2-40B4-BE49-F238E27FC236}">
                <a16:creationId xmlns:a16="http://schemas.microsoft.com/office/drawing/2014/main" id="{F677A6FE-12B6-C323-6904-CF9802B83682}"/>
              </a:ext>
            </a:extLst>
          </p:cNvPr>
          <p:cNvSpPr txBox="1"/>
          <p:nvPr/>
        </p:nvSpPr>
        <p:spPr>
          <a:xfrm>
            <a:off x="2834640" y="5913121"/>
            <a:ext cx="6096000" cy="531940"/>
          </a:xfrm>
          <a:prstGeom prst="rect">
            <a:avLst/>
          </a:prstGeom>
          <a:noFill/>
        </p:spPr>
        <p:txBody>
          <a:bodyPr wrap="square">
            <a:spAutoFit/>
          </a:bodyPr>
          <a:lstStyle/>
          <a:p>
            <a:pPr marL="13970" marR="2540" indent="-6350" algn="ctr">
              <a:lnSpc>
                <a:spcPct val="110000"/>
              </a:lnSpc>
              <a:spcBef>
                <a:spcPts val="0"/>
              </a:spcBef>
              <a:spcAft>
                <a:spcPts val="1860"/>
              </a:spcAft>
            </a:pPr>
            <a:r>
              <a:rPr lang="en-IN" sz="1800" kern="100" dirty="0">
                <a:solidFill>
                  <a:srgbClr val="000000"/>
                </a:solidFill>
                <a:effectLst/>
                <a:latin typeface="Times New Roman" panose="02020603050405020304" pitchFamily="18" charset="0"/>
                <a:ea typeface="Times New Roman" panose="02020603050405020304" pitchFamily="18" charset="0"/>
              </a:rPr>
              <a:t>Fig . : Eye Colour Distribution  graph</a:t>
            </a:r>
            <a:r>
              <a:rPr lang="en-IN" sz="2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2297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80" name="Google Shape;280;g1c2fc143b8d_2_117" descr="Title 1"/>
          <p:cNvSpPr txBox="1">
            <a:spLocks noGrp="1"/>
          </p:cNvSpPr>
          <p:nvPr>
            <p:ph type="title"/>
          </p:nvPr>
        </p:nvSpPr>
        <p:spPr>
          <a:xfrm>
            <a:off x="744982" y="1849437"/>
            <a:ext cx="10094912" cy="9366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accent1"/>
              </a:buClr>
              <a:buSzPts val="1700"/>
              <a:buFont typeface="Roboto Slab"/>
              <a:buNone/>
            </a:pPr>
            <a:endParaRPr sz="1700" b="0" i="0" u="none" dirty="0">
              <a:solidFill>
                <a:schemeClr val="accent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b="0" i="0" u="none" dirty="0">
              <a:solidFill>
                <a:schemeClr val="accent1"/>
              </a:solidFill>
              <a:latin typeface="Times New Roman"/>
              <a:ea typeface="Times New Roman"/>
              <a:cs typeface="Times New Roman"/>
              <a:sym typeface="Times New Roman"/>
            </a:endParaRPr>
          </a:p>
        </p:txBody>
      </p:sp>
      <p:sp>
        <p:nvSpPr>
          <p:cNvPr id="274" name="Google Shape;274;g1c2fc143b8d_2_117" descr="Text Placeholder 2"/>
          <p:cNvSpPr txBox="1">
            <a:spLocks noGrp="1"/>
          </p:cNvSpPr>
          <p:nvPr>
            <p:ph type="body" idx="1"/>
          </p:nvPr>
        </p:nvSpPr>
        <p:spPr>
          <a:xfrm>
            <a:off x="714374" y="2281907"/>
            <a:ext cx="10125520" cy="3817951"/>
          </a:xfrm>
          <a:prstGeom prst="rect">
            <a:avLst/>
          </a:prstGeom>
          <a:noFill/>
          <a:ln>
            <a:noFill/>
          </a:ln>
        </p:spPr>
        <p:txBody>
          <a:bodyPr spcFirstLastPara="1" wrap="square" lIns="91425" tIns="45700" rIns="91425" bIns="45700" anchor="t" anchorCtr="0">
            <a:noAutofit/>
          </a:bodyPr>
          <a:lstStyle/>
          <a:p>
            <a:pPr marL="442913" indent="-342900" algn="just">
              <a:spcBef>
                <a:spcPts val="0"/>
              </a:spcBef>
              <a:buClrTx/>
              <a:buSzPct val="100000"/>
              <a:buFont typeface="Wingdings" panose="05000000000000000000" pitchFamily="2" charset="2"/>
              <a:buChar char="Ø"/>
            </a:pPr>
            <a:r>
              <a:rPr lang="en-US" sz="2000" dirty="0">
                <a:solidFill>
                  <a:schemeClr val="accent2"/>
                </a:solidFill>
                <a:latin typeface="Times New Roman" panose="02020603050405020304" pitchFamily="18" charset="0"/>
                <a:cs typeface="Times New Roman" panose="02020603050405020304" pitchFamily="18" charset="0"/>
                <a:sym typeface="Times New Roman"/>
              </a:rPr>
              <a:t>the utilization of AIML for eye and hair color detection offers promising possibilities. AIML models can accurately identify and classify eye and hair colors, enabling applications in diverse fields such as demographics, marketing, and real-time surveillance. </a:t>
            </a:r>
          </a:p>
          <a:p>
            <a:pPr marL="442913" indent="-342900" algn="just">
              <a:spcBef>
                <a:spcPts val="0"/>
              </a:spcBef>
              <a:buClrTx/>
              <a:buSzPct val="100000"/>
              <a:buFont typeface="Wingdings" panose="05000000000000000000" pitchFamily="2" charset="2"/>
              <a:buChar char="Ø"/>
            </a:pPr>
            <a:r>
              <a:rPr lang="en-US" sz="2000" dirty="0">
                <a:solidFill>
                  <a:schemeClr val="accent2"/>
                </a:solidFill>
                <a:latin typeface="Times New Roman" panose="02020603050405020304" pitchFamily="18" charset="0"/>
                <a:cs typeface="Times New Roman" panose="02020603050405020304" pitchFamily="18" charset="0"/>
                <a:sym typeface="Times New Roman"/>
              </a:rPr>
              <a:t>The objective is to develop efficient and adaptable AIML models that can swiftly detect colors, adjust to different environments, and seamlessly integrate into existing systems The accuracy rate of attacks detected by the various machine learning algorithms that have been used is also displayed by this system</a:t>
            </a:r>
          </a:p>
          <a:p>
            <a:pPr marL="442913" indent="-342900" algn="just">
              <a:spcBef>
                <a:spcPts val="0"/>
              </a:spcBef>
              <a:buClrTx/>
              <a:buSzPct val="100000"/>
              <a:buFont typeface="Wingdings" panose="05000000000000000000" pitchFamily="2" charset="2"/>
              <a:buChar char="Ø"/>
            </a:pPr>
            <a:r>
              <a:rPr lang="en-US" sz="2000" dirty="0">
                <a:solidFill>
                  <a:schemeClr val="accent2"/>
                </a:solidFill>
                <a:latin typeface="Times New Roman" panose="02020603050405020304" pitchFamily="18" charset="0"/>
                <a:cs typeface="Times New Roman" panose="02020603050405020304" pitchFamily="18" charset="0"/>
                <a:sym typeface="Times New Roman"/>
              </a:rPr>
              <a:t>Real-time eye and hair color detection holds particular significance in surveillance systems and live video analysis. The focus should be on optimizing speed and efficiency, ensuring adaptability to different environments, and seamless integration into existing systems. With these advancements, AIML can enhance eye and hair color detection, unlocking valuable insights and empowering a range of industries.</a:t>
            </a:r>
          </a:p>
        </p:txBody>
      </p:sp>
      <p:pic>
        <p:nvPicPr>
          <p:cNvPr id="275" name="Google Shape;275;g1c2fc143b8d_2_117" descr="Picture 3"/>
          <p:cNvPicPr preferRelativeResize="0"/>
          <p:nvPr/>
        </p:nvPicPr>
        <p:blipFill rotWithShape="1">
          <a:blip r:embed="rId4">
            <a:alphaModFix/>
          </a:blip>
          <a:srcRect/>
          <a:stretch/>
        </p:blipFill>
        <p:spPr>
          <a:xfrm>
            <a:off x="10099675" y="0"/>
            <a:ext cx="1682750" cy="1401762"/>
          </a:xfrm>
          <a:prstGeom prst="rect">
            <a:avLst/>
          </a:prstGeom>
          <a:noFill/>
          <a:ln>
            <a:noFill/>
          </a:ln>
        </p:spPr>
      </p:pic>
      <p:pic>
        <p:nvPicPr>
          <p:cNvPr id="276" name="Google Shape;276;g1c2fc143b8d_2_117" descr="Picture 4"/>
          <p:cNvPicPr preferRelativeResize="0"/>
          <p:nvPr/>
        </p:nvPicPr>
        <p:blipFill rotWithShape="1">
          <a:blip r:embed="rId5">
            <a:alphaModFix/>
          </a:blip>
          <a:srcRect/>
          <a:stretch/>
        </p:blipFill>
        <p:spPr>
          <a:xfrm>
            <a:off x="307975" y="152400"/>
            <a:ext cx="2468562" cy="1204912"/>
          </a:xfrm>
          <a:prstGeom prst="rect">
            <a:avLst/>
          </a:prstGeom>
          <a:noFill/>
          <a:ln>
            <a:noFill/>
          </a:ln>
        </p:spPr>
      </p:pic>
      <p:pic>
        <p:nvPicPr>
          <p:cNvPr id="277" name="Google Shape;277;g1c2fc143b8d_2_117" descr="Picture 5"/>
          <p:cNvPicPr preferRelativeResize="0"/>
          <p:nvPr/>
        </p:nvPicPr>
        <p:blipFill rotWithShape="1">
          <a:blip r:embed="rId4">
            <a:alphaModFix/>
          </a:blip>
          <a:srcRect/>
          <a:stretch/>
        </p:blipFill>
        <p:spPr>
          <a:xfrm>
            <a:off x="10099675" y="-44450"/>
            <a:ext cx="1682750" cy="1401762"/>
          </a:xfrm>
          <a:prstGeom prst="rect">
            <a:avLst/>
          </a:prstGeom>
          <a:noFill/>
          <a:ln>
            <a:noFill/>
          </a:ln>
        </p:spPr>
      </p:pic>
      <p:sp>
        <p:nvSpPr>
          <p:cNvPr id="278" name="Google Shape;278;g1c2fc143b8d_2_117" descr="TextBox 6"/>
          <p:cNvSpPr txBox="1"/>
          <p:nvPr/>
        </p:nvSpPr>
        <p:spPr>
          <a:xfrm>
            <a:off x="881062" y="395287"/>
            <a:ext cx="9972675" cy="115093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dirty="0">
                <a:solidFill>
                  <a:srgbClr val="263238"/>
                </a:solidFill>
                <a:latin typeface="Times New Roman"/>
                <a:ea typeface="Times New Roman"/>
                <a:cs typeface="Times New Roman"/>
                <a:sym typeface="Times New Roman"/>
              </a:rPr>
              <a:t>KLE Society’s</a:t>
            </a:r>
            <a:endParaRPr sz="1800" b="1" i="0" u="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dirty="0">
                <a:solidFill>
                  <a:srgbClr val="263238"/>
                </a:solidFill>
                <a:latin typeface="Times New Roman"/>
                <a:ea typeface="Times New Roman"/>
                <a:cs typeface="Times New Roman"/>
                <a:sym typeface="Times New Roman"/>
              </a:rPr>
              <a:t>KLE Institute of Technology, </a:t>
            </a:r>
            <a:r>
              <a:rPr lang="en-US" sz="1800" b="1" i="0" u="none" dirty="0" err="1">
                <a:solidFill>
                  <a:srgbClr val="263238"/>
                </a:solidFill>
                <a:latin typeface="Times New Roman"/>
                <a:ea typeface="Times New Roman"/>
                <a:cs typeface="Times New Roman"/>
                <a:sym typeface="Times New Roman"/>
              </a:rPr>
              <a:t>Hubballi</a:t>
            </a:r>
            <a:r>
              <a:rPr lang="en-US" sz="1800" b="1" i="0" u="none" dirty="0">
                <a:solidFill>
                  <a:srgbClr val="263238"/>
                </a:solidFill>
                <a:latin typeface="Times New Roman"/>
                <a:ea typeface="Times New Roman"/>
                <a:cs typeface="Times New Roman"/>
                <a:sym typeface="Times New Roman"/>
              </a:rPr>
              <a:t> – 30</a:t>
            </a:r>
            <a:endParaRPr sz="1800" b="1" i="0" u="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dirty="0">
                <a:solidFill>
                  <a:srgbClr val="263238"/>
                </a:solidFill>
                <a:latin typeface="Times New Roman"/>
                <a:ea typeface="Times New Roman"/>
                <a:cs typeface="Times New Roman"/>
                <a:sym typeface="Times New Roman"/>
              </a:rPr>
              <a:t>Department of Computer Science and Engineering</a:t>
            </a:r>
            <a:endParaRPr dirty="0"/>
          </a:p>
        </p:txBody>
      </p:sp>
      <p:sp>
        <p:nvSpPr>
          <p:cNvPr id="279" name="Google Shape;279;g1c2fc143b8d_2_117" descr="Footer Placeholder 5"/>
          <p:cNvSpPr txBox="1"/>
          <p:nvPr/>
        </p:nvSpPr>
        <p:spPr>
          <a:xfrm>
            <a:off x="4083050" y="6356350"/>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
        <p:nvSpPr>
          <p:cNvPr id="281" name="Google Shape;281;g1c2fc143b8d_2_117" descr="Title 1"/>
          <p:cNvSpPr txBox="1"/>
          <p:nvPr/>
        </p:nvSpPr>
        <p:spPr>
          <a:xfrm>
            <a:off x="1209326" y="1237124"/>
            <a:ext cx="10094912" cy="93662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4800"/>
              <a:buFont typeface="Times New Roman"/>
              <a:buNone/>
            </a:pPr>
            <a:r>
              <a:rPr lang="en-US" sz="4800" b="0" i="0" u="none" dirty="0">
                <a:solidFill>
                  <a:schemeClr val="accent1"/>
                </a:solidFill>
                <a:latin typeface="Times New Roman"/>
                <a:ea typeface="Times New Roman"/>
                <a:cs typeface="Times New Roman"/>
                <a:sym typeface="Times New Roman"/>
              </a:rPr>
              <a:t>Conclusion</a:t>
            </a:r>
            <a:endParaRPr dirty="0"/>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B762-34B3-DE7E-0ACA-3D92AADC275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BIBILOGRAPHY</a:t>
            </a:r>
          </a:p>
        </p:txBody>
      </p:sp>
      <p:sp>
        <p:nvSpPr>
          <p:cNvPr id="3" name="Text Placeholder 2">
            <a:extLst>
              <a:ext uri="{FF2B5EF4-FFF2-40B4-BE49-F238E27FC236}">
                <a16:creationId xmlns:a16="http://schemas.microsoft.com/office/drawing/2014/main" id="{15781555-958D-1753-A3B1-063B70BD3189}"/>
              </a:ext>
            </a:extLst>
          </p:cNvPr>
          <p:cNvSpPr>
            <a:spLocks noGrp="1"/>
          </p:cNvSpPr>
          <p:nvPr>
            <p:ph type="body" idx="1"/>
          </p:nvPr>
        </p:nvSpPr>
        <p:spPr>
          <a:xfrm>
            <a:off x="0" y="1574157"/>
            <a:ext cx="12199716" cy="5231757"/>
          </a:xfrm>
        </p:spPr>
        <p:txBody>
          <a:bodyPr/>
          <a:lstStyle/>
          <a:p>
            <a:pPr marL="342900" marR="3175" indent="-342900" algn="just" fontAlgn="base">
              <a:lnSpc>
                <a:spcPct val="146000"/>
              </a:lnSpc>
              <a:spcBef>
                <a:spcPts val="0"/>
              </a:spcBef>
              <a:spcAft>
                <a:spcPts val="1145"/>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Parra EJ. Human pigmentation variation “evolution, genetic basis, and implications for public health.”</a:t>
            </a:r>
          </a:p>
          <a:p>
            <a:pPr marL="342900" marR="3175" indent="-342900" algn="just" fontAlgn="base">
              <a:lnSpc>
                <a:spcPct val="146000"/>
              </a:lnSpc>
              <a:spcBef>
                <a:spcPts val="0"/>
              </a:spcBef>
              <a:spcAft>
                <a:spcPts val="1160"/>
              </a:spcAft>
              <a:buClr>
                <a:srgbClr val="000000"/>
              </a:buClr>
              <a:buSzPts val="1150"/>
              <a:buFont typeface="Wingdings" panose="05000000000000000000" pitchFamily="2" charset="2"/>
              <a:buChar char="q"/>
            </a:pP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Kayser</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de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Knijff</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 Improving human forensics through advances in genetics, genomics and molecular biology.”</a:t>
            </a:r>
          </a:p>
          <a:p>
            <a:pPr marL="342900" marR="3175" indent="-342900" algn="just" fontAlgn="base">
              <a:lnSpc>
                <a:spcPct val="146000"/>
              </a:lnSpc>
              <a:spcBef>
                <a:spcPts val="0"/>
              </a:spcBef>
              <a:spcAft>
                <a:spcPts val="1150"/>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Sturm RA,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Frudakis</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TN. “Eye colour: portals into pigmentation genes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andancestry</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Trends Genet. (2019).” </a:t>
            </a:r>
          </a:p>
          <a:p>
            <a:pPr marL="342900" marR="3175" indent="-342900" algn="just" fontAlgn="base">
              <a:lnSpc>
                <a:spcPct val="146000"/>
              </a:lnSpc>
              <a:spcBef>
                <a:spcPts val="0"/>
              </a:spcBef>
              <a:spcAft>
                <a:spcPts val="1145"/>
              </a:spcAft>
              <a:buClr>
                <a:srgbClr val="000000"/>
              </a:buClr>
              <a:buSzPts val="1150"/>
              <a:buFont typeface="Wingdings" panose="05000000000000000000" pitchFamily="2" charset="2"/>
              <a:buChar char="q"/>
            </a:pP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Imesch</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PD, Wallow IH, Albert DM. “The colour of the human eye: a review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ofmorphologic</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correlates and of some conditions that affect iridial pigmentation.” </a:t>
            </a:r>
          </a:p>
          <a:p>
            <a:pPr marL="342900" marR="3175" indent="-342900" algn="just" fontAlgn="base">
              <a:lnSpc>
                <a:spcPct val="146000"/>
              </a:lnSpc>
              <a:spcBef>
                <a:spcPts val="0"/>
              </a:spcBef>
              <a:spcAft>
                <a:spcPts val="1160"/>
              </a:spcAft>
              <a:buClr>
                <a:srgbClr val="000000"/>
              </a:buClr>
              <a:buSzPts val="1150"/>
              <a:buFont typeface="Wingdings" panose="05000000000000000000" pitchFamily="2" charset="2"/>
              <a:buChar char="q"/>
            </a:pP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Kayser</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Schneider PM. “DNA-based prediction of human externally visible characteristics in forensics.”</a:t>
            </a:r>
          </a:p>
          <a:p>
            <a:pPr>
              <a:buFont typeface="Wingdings" panose="05000000000000000000" pitchFamily="2" charset="2"/>
              <a:buChar char="q"/>
            </a:pPr>
            <a:endParaRPr lang="en-IN"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21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
        <p:cNvGrpSpPr/>
        <p:nvPr/>
      </p:nvGrpSpPr>
      <p:grpSpPr>
        <a:xfrm>
          <a:off x="0" y="0"/>
          <a:ext cx="0" cy="0"/>
          <a:chOff x="0" y="0"/>
          <a:chExt cx="0" cy="0"/>
        </a:xfrm>
      </p:grpSpPr>
      <p:sp>
        <p:nvSpPr>
          <p:cNvPr id="40" name="Google Shape;40;p2" descr="Title 1"/>
          <p:cNvSpPr txBox="1">
            <a:spLocks noGrp="1"/>
          </p:cNvSpPr>
          <p:nvPr>
            <p:ph type="title"/>
          </p:nvPr>
        </p:nvSpPr>
        <p:spPr>
          <a:xfrm>
            <a:off x="850981" y="1098310"/>
            <a:ext cx="10094912" cy="97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accent1"/>
              </a:buClr>
              <a:buSzPts val="4800"/>
              <a:buFont typeface="Times New Roman"/>
              <a:buNone/>
            </a:pPr>
            <a:r>
              <a:rPr lang="en-US" sz="3500" b="1" i="0" u="none" dirty="0">
                <a:latin typeface="Castellar" panose="020A0402060406010301" pitchFamily="18" charset="0"/>
                <a:ea typeface="Times New Roman"/>
                <a:cs typeface="Times New Roman"/>
                <a:sym typeface="Times New Roman"/>
              </a:rPr>
              <a:t>Abstract</a:t>
            </a:r>
            <a:endParaRPr sz="3500" b="1" dirty="0">
              <a:latin typeface="Castellar" panose="020A0402060406010301" pitchFamily="18" charset="0"/>
            </a:endParaRPr>
          </a:p>
        </p:txBody>
      </p:sp>
      <p:sp>
        <p:nvSpPr>
          <p:cNvPr id="41" name="Google Shape;41;p2" descr="Text Placeholder 2"/>
          <p:cNvSpPr txBox="1">
            <a:spLocks noGrp="1"/>
          </p:cNvSpPr>
          <p:nvPr>
            <p:ph type="body" idx="1"/>
          </p:nvPr>
        </p:nvSpPr>
        <p:spPr>
          <a:xfrm>
            <a:off x="1092200" y="2112455"/>
            <a:ext cx="10006012" cy="4405312"/>
          </a:xfrm>
          <a:prstGeom prst="rect">
            <a:avLst/>
          </a:prstGeom>
          <a:noFill/>
          <a:ln>
            <a:noFill/>
          </a:ln>
        </p:spPr>
        <p:txBody>
          <a:bodyPr spcFirstLastPara="1" wrap="square" lIns="91425" tIns="45700" rIns="91425" bIns="45700" anchor="t" anchorCtr="0">
            <a:noAutofit/>
          </a:bodyPr>
          <a:lstStyle/>
          <a:p>
            <a:pPr marL="100013" indent="0" algn="just">
              <a:spcBef>
                <a:spcPts val="0"/>
              </a:spcBef>
              <a:buClrTx/>
              <a:buSzPct val="45000"/>
              <a:buNone/>
            </a:pPr>
            <a:r>
              <a:rPr lang="en-US" sz="2000" dirty="0">
                <a:solidFill>
                  <a:schemeClr val="tx1"/>
                </a:solidFill>
                <a:latin typeface="Times New Roman" panose="02020603050405020304" pitchFamily="18" charset="0"/>
                <a:cs typeface="Times New Roman" panose="02020603050405020304" pitchFamily="18" charset="0"/>
              </a:rPr>
              <a:t>Accurate identification of eye and hair color holds significance in various domains, including forensic investigation, biometric systems, and digital image processing. The proposed method utilizes advanced computer vision techniques and machine learning algorithms to accurately and automatically identify then  classify eye and hair color from images or video streams. By employing state-of-the-art convolutional neural networks and color space analysis, our system A robust machine learning model is then trained on a comprehensive dataset, enabling accurate classification of different eye and hair color categories. Experimental results on dataset demonstrate the effectiveness of the proposed approach, achieving high accuracy rates in eye and hair color detection. Furthermore, we introduce a real-time implementation that allows for rapid and reliable color detection, making it suitable for applications such as biometric identification, surveillance, and personalized virtual avatars. Experimental results demonstrate the effectiveness of our approach in achieving highly accurate eye and hair color recognition, outperforming existing methods and paving the way for numerous practical applications in diverse domains.</a:t>
            </a:r>
            <a:endParaRPr sz="2000" dirty="0">
              <a:solidFill>
                <a:schemeClr val="tx1"/>
              </a:solidFill>
              <a:latin typeface="Times New Roman" panose="02020603050405020304" pitchFamily="18" charset="0"/>
              <a:cs typeface="Times New Roman" panose="02020603050405020304" pitchFamily="18" charset="0"/>
            </a:endParaRPr>
          </a:p>
        </p:txBody>
      </p:sp>
      <p:sp>
        <p:nvSpPr>
          <p:cNvPr id="42" name="Google Shape;42;p2" descr="TextBox 3"/>
          <p:cNvSpPr txBox="1"/>
          <p:nvPr/>
        </p:nvSpPr>
        <p:spPr>
          <a:xfrm>
            <a:off x="638175" y="166243"/>
            <a:ext cx="9972675" cy="115093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Society’s</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Institute of Technology, </a:t>
            </a:r>
            <a:r>
              <a:rPr lang="en-US" sz="1800" b="1" i="0" u="none" strike="noStrike" cap="none" dirty="0" err="1">
                <a:solidFill>
                  <a:srgbClr val="263238"/>
                </a:solidFill>
                <a:latin typeface="Times New Roman"/>
                <a:ea typeface="Times New Roman"/>
                <a:cs typeface="Times New Roman"/>
                <a:sym typeface="Times New Roman"/>
              </a:rPr>
              <a:t>Hubballi</a:t>
            </a:r>
            <a:r>
              <a:rPr lang="en-US" sz="1800" b="1" i="0" u="none" strike="noStrike" cap="none" dirty="0">
                <a:solidFill>
                  <a:srgbClr val="263238"/>
                </a:solidFill>
                <a:latin typeface="Times New Roman"/>
                <a:ea typeface="Times New Roman"/>
                <a:cs typeface="Times New Roman"/>
                <a:sym typeface="Times New Roman"/>
              </a:rPr>
              <a:t> – 30</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Department of Computer Science and Engineering</a:t>
            </a:r>
            <a:endParaRPr dirty="0"/>
          </a:p>
        </p:txBody>
      </p:sp>
      <p:pic>
        <p:nvPicPr>
          <p:cNvPr id="43" name="Google Shape;43;p2" descr="Picture 5"/>
          <p:cNvPicPr preferRelativeResize="0"/>
          <p:nvPr/>
        </p:nvPicPr>
        <p:blipFill rotWithShape="1">
          <a:blip r:embed="rId4">
            <a:alphaModFix/>
          </a:blip>
          <a:srcRect/>
          <a:stretch/>
        </p:blipFill>
        <p:spPr>
          <a:xfrm>
            <a:off x="173037" y="84455"/>
            <a:ext cx="2293937" cy="1119187"/>
          </a:xfrm>
          <a:prstGeom prst="rect">
            <a:avLst/>
          </a:prstGeom>
          <a:noFill/>
          <a:ln>
            <a:noFill/>
          </a:ln>
        </p:spPr>
      </p:pic>
      <p:pic>
        <p:nvPicPr>
          <p:cNvPr id="44" name="Google Shape;44;p2" descr="Picture 7"/>
          <p:cNvPicPr preferRelativeResize="0"/>
          <p:nvPr/>
        </p:nvPicPr>
        <p:blipFill rotWithShape="1">
          <a:blip r:embed="rId5">
            <a:alphaModFix/>
          </a:blip>
          <a:srcRect/>
          <a:stretch/>
        </p:blipFill>
        <p:spPr>
          <a:xfrm>
            <a:off x="9812337" y="7937"/>
            <a:ext cx="1739900" cy="1450975"/>
          </a:xfrm>
          <a:prstGeom prst="rect">
            <a:avLst/>
          </a:prstGeom>
          <a:noFill/>
          <a:ln>
            <a:noFill/>
          </a:ln>
        </p:spPr>
      </p:pic>
      <p:sp>
        <p:nvSpPr>
          <p:cNvPr id="45" name="Google Shape;45;p2" descr="Footer Placeholder 5"/>
          <p:cNvSpPr txBox="1"/>
          <p:nvPr/>
        </p:nvSpPr>
        <p:spPr>
          <a:xfrm>
            <a:off x="4083050" y="6356350"/>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0B877-CCAF-B8FF-DBEA-11172A4D9892}"/>
              </a:ext>
            </a:extLst>
          </p:cNvPr>
          <p:cNvSpPr txBox="1"/>
          <p:nvPr/>
        </p:nvSpPr>
        <p:spPr>
          <a:xfrm>
            <a:off x="11576" y="729203"/>
            <a:ext cx="12180424" cy="5596532"/>
          </a:xfrm>
          <a:prstGeom prst="rect">
            <a:avLst/>
          </a:prstGeom>
          <a:noFill/>
        </p:spPr>
        <p:txBody>
          <a:bodyPr wrap="square">
            <a:spAutoFit/>
          </a:bodyPr>
          <a:lstStyle/>
          <a:p>
            <a:pPr marL="342900" marR="3175" lvl="0" indent="-342900" algn="just" fontAlgn="base">
              <a:lnSpc>
                <a:spcPct val="146000"/>
              </a:lnSpc>
              <a:spcBef>
                <a:spcPts val="0"/>
              </a:spcBef>
              <a:spcAft>
                <a:spcPts val="1135"/>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Butler K, Peck M, Hart J,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Schanfield</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Podini</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 Molecular “eyewitness Forensic prediction of phenotype and ancestry.”</a:t>
            </a:r>
          </a:p>
          <a:p>
            <a:pPr marL="342900" marR="3175" lvl="0" indent="-342900" algn="just" fontAlgn="base">
              <a:lnSpc>
                <a:spcPct val="146000"/>
              </a:lnSpc>
              <a:spcBef>
                <a:spcPts val="0"/>
              </a:spcBef>
              <a:spcAft>
                <a:spcPts val="1145"/>
              </a:spcAft>
              <a:buClr>
                <a:srgbClr val="000000"/>
              </a:buClr>
              <a:buSzPts val="1150"/>
              <a:buFont typeface="Wingdings" panose="05000000000000000000" pitchFamily="2" charset="2"/>
              <a:buChar char="q"/>
            </a:pP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Kayser</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Forensic DNA Phenotyping “predicting human appearance from crime scene material for investigative purposes” </a:t>
            </a:r>
          </a:p>
          <a:p>
            <a:pPr marL="342900" marR="3175" lvl="0" indent="-342900" algn="just" fontAlgn="base">
              <a:lnSpc>
                <a:spcPct val="146000"/>
              </a:lnSpc>
              <a:spcBef>
                <a:spcPts val="0"/>
              </a:spcBef>
              <a:spcAft>
                <a:spcPts val="1145"/>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Walsh S, Liu F, Ballantyne KN, van Oven M, Lao O,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Kayser</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IrisPlex</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sensitive DNA tool for accurate prediction of blue and brown eye colour in the absence of ancestry information”. </a:t>
            </a:r>
          </a:p>
          <a:p>
            <a:pPr marL="342900" marR="3175" lvl="0" indent="-342900" algn="just" fontAlgn="base">
              <a:lnSpc>
                <a:spcPct val="146000"/>
              </a:lnSpc>
              <a:spcBef>
                <a:spcPts val="0"/>
              </a:spcBef>
              <a:spcAft>
                <a:spcPts val="45"/>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Walsh S, Chaitanya L, Clarisse L,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Wirken</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Draus-Barini</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Kovatsi</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MaedaH</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Ishikawa T,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Sijen</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 de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Knijff</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 “DNA-based eye and hair colour prediction for forensic and anthropological usage”. </a:t>
            </a:r>
          </a:p>
          <a:p>
            <a:pPr marL="342900" marR="3175" lvl="0" indent="-342900" algn="just" fontAlgn="base">
              <a:lnSpc>
                <a:spcPct val="107000"/>
              </a:lnSpc>
              <a:spcBef>
                <a:spcPts val="0"/>
              </a:spcBef>
              <a:spcAft>
                <a:spcPts val="535"/>
              </a:spcAft>
              <a:buClr>
                <a:srgbClr val="000000"/>
              </a:buClr>
              <a:buSzPts val="1150"/>
              <a:buFont typeface="Wingdings" panose="05000000000000000000" pitchFamily="2" charset="2"/>
              <a:buChar char="q"/>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Liu F, van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Duijn</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Vingerling</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JR,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Hofman</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Uitterlinden</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AG, Janssens ACJW, </a:t>
            </a:r>
            <a:r>
              <a:rPr lang="en-IN" sz="22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Kayser</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“Eye colour and the prediction of complex phenotypes from genotypes”. </a:t>
            </a:r>
          </a:p>
          <a:p>
            <a:pPr marL="8890" marR="0" algn="l">
              <a:lnSpc>
                <a:spcPct val="107000"/>
              </a:lnSpc>
              <a:spcBef>
                <a:spcPts val="0"/>
              </a:spcBef>
              <a:spcAft>
                <a:spcPts val="1315"/>
              </a:spcAft>
            </a:pPr>
            <a:endParaRPr lang="en-IN" sz="22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546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38" y="1142565"/>
            <a:ext cx="10094912" cy="936625"/>
          </a:xfrm>
        </p:spPr>
        <p:txBody>
          <a:bodyPr/>
          <a:lstStyle/>
          <a:p>
            <a:pPr algn="ctr"/>
            <a:r>
              <a:rPr lang="en-US" sz="3600" b="1" dirty="0">
                <a:latin typeface="Castellar" panose="020A0402060406010301" pitchFamily="18" charset="0"/>
                <a:cs typeface="Times New Roman" panose="02020603050405020304" pitchFamily="18" charset="0"/>
              </a:rPr>
              <a:t>Introduction</a:t>
            </a:r>
            <a:endParaRPr lang="en-IN" sz="3600" b="1" dirty="0">
              <a:latin typeface="Castellar" panose="020A0402060406010301" pitchFamily="18" charset="0"/>
              <a:cs typeface="Times New Roman" panose="02020603050405020304" pitchFamily="18" charset="0"/>
            </a:endParaRPr>
          </a:p>
        </p:txBody>
      </p:sp>
      <p:sp>
        <p:nvSpPr>
          <p:cNvPr id="3" name="Text Placeholder 2"/>
          <p:cNvSpPr>
            <a:spLocks noGrp="1"/>
          </p:cNvSpPr>
          <p:nvPr>
            <p:ph type="body" idx="1"/>
          </p:nvPr>
        </p:nvSpPr>
        <p:spPr>
          <a:xfrm>
            <a:off x="727710" y="2342896"/>
            <a:ext cx="10094912" cy="4765675"/>
          </a:xfrm>
        </p:spPr>
        <p:txBody>
          <a:bodyPr/>
          <a:lstStyle/>
          <a:p>
            <a:pPr algn="just">
              <a:buClr>
                <a:schemeClr val="accent5"/>
              </a:buClr>
              <a:buSzPct val="100000"/>
            </a:pPr>
            <a:r>
              <a:rPr lang="en-US" sz="2000" dirty="0">
                <a:latin typeface="Times New Roman" panose="02020603050405020304" pitchFamily="18" charset="0"/>
                <a:cs typeface="Times New Roman" panose="02020603050405020304" pitchFamily="18" charset="0"/>
              </a:rPr>
              <a:t>The detection of eye and hair color using Artificial Intelligence Markup Language (AIML) is an innovative approach that combines AI algorithms and data processing techniques to accurately identify and classify these distinct human features. AIML enables the analysis of genetic markers and visual attributes to determine eye and hair color.</a:t>
            </a:r>
          </a:p>
          <a:p>
            <a:pPr algn="just">
              <a:buClr>
                <a:schemeClr val="accent5"/>
              </a:buClr>
              <a:buSzPct val="100000"/>
            </a:pPr>
            <a:endParaRPr lang="en-US" sz="2000" dirty="0">
              <a:latin typeface="Times New Roman" panose="02020603050405020304" pitchFamily="18" charset="0"/>
              <a:cs typeface="Times New Roman" panose="02020603050405020304" pitchFamily="18" charset="0"/>
            </a:endParaRPr>
          </a:p>
          <a:p>
            <a:pPr algn="just">
              <a:buClr>
                <a:schemeClr val="accent5"/>
              </a:buClr>
              <a:buSzPct val="100000"/>
            </a:pPr>
            <a:r>
              <a:rPr lang="en-US" sz="2000" dirty="0">
                <a:latin typeface="Times New Roman" panose="02020603050405020304" pitchFamily="18" charset="0"/>
                <a:cs typeface="Times New Roman" panose="02020603050405020304" pitchFamily="18" charset="0"/>
              </a:rPr>
              <a:t>The use of AIML in eye and hair color detection has revolutionized the accuracy and efficiency of the process. By employing AI algorithms, AIML can handle large datasets and extract relevant information to identify specific genetic markers associated with pigmentation traits. Additionally, AIML algorithms can analyze visual data, such as iris patterns and hair color variations, using advanced computer vision techniques. This combination of genetic analysis and visual examination through AIML enables rapid and reliable detection of eye and hair color.</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599944" y="308992"/>
            <a:ext cx="6096000" cy="923330"/>
          </a:xfrm>
          <a:prstGeom prst="rect">
            <a:avLst/>
          </a:prstGeom>
        </p:spPr>
        <p:txBody>
          <a:bodyPr>
            <a:spAutoFit/>
          </a:bodyPr>
          <a:lstStyle/>
          <a:p>
            <a:pPr lvl="0" algn="ctr">
              <a:buClr>
                <a:srgbClr val="263238"/>
              </a:buClr>
              <a:buSzPts val="1800"/>
            </a:pPr>
            <a:r>
              <a:rPr lang="en-US" sz="1800" b="1" dirty="0">
                <a:solidFill>
                  <a:srgbClr val="263238"/>
                </a:solidFill>
                <a:latin typeface="Times New Roman"/>
                <a:ea typeface="Times New Roman"/>
                <a:cs typeface="Times New Roman"/>
                <a:sym typeface="Times New Roman"/>
              </a:rPr>
              <a:t>KLE Society’s</a:t>
            </a:r>
          </a:p>
          <a:p>
            <a:pPr lvl="0" algn="ctr">
              <a:buClr>
                <a:srgbClr val="263238"/>
              </a:buClr>
              <a:buSzPts val="1800"/>
            </a:pPr>
            <a:r>
              <a:rPr lang="en-US" sz="1800" b="1" dirty="0">
                <a:solidFill>
                  <a:srgbClr val="263238"/>
                </a:solidFill>
                <a:latin typeface="Times New Roman"/>
                <a:ea typeface="Times New Roman"/>
                <a:cs typeface="Times New Roman"/>
                <a:sym typeface="Times New Roman"/>
              </a:rPr>
              <a:t>KLE Institute of Technology, </a:t>
            </a:r>
            <a:r>
              <a:rPr lang="en-US" sz="1800" b="1" dirty="0" err="1">
                <a:solidFill>
                  <a:srgbClr val="263238"/>
                </a:solidFill>
                <a:latin typeface="Times New Roman"/>
                <a:ea typeface="Times New Roman"/>
                <a:cs typeface="Times New Roman"/>
                <a:sym typeface="Times New Roman"/>
              </a:rPr>
              <a:t>Hubballi</a:t>
            </a:r>
            <a:r>
              <a:rPr lang="en-US" sz="1800" b="1" dirty="0">
                <a:solidFill>
                  <a:srgbClr val="263238"/>
                </a:solidFill>
                <a:latin typeface="Times New Roman"/>
                <a:ea typeface="Times New Roman"/>
                <a:cs typeface="Times New Roman"/>
                <a:sym typeface="Times New Roman"/>
              </a:rPr>
              <a:t> – 30</a:t>
            </a:r>
          </a:p>
          <a:p>
            <a:pPr lvl="0" algn="ctr">
              <a:buClr>
                <a:srgbClr val="263238"/>
              </a:buClr>
              <a:buSzPts val="1800"/>
            </a:pPr>
            <a:r>
              <a:rPr lang="en-US" sz="1800" b="1" dirty="0">
                <a:solidFill>
                  <a:srgbClr val="263238"/>
                </a:solidFill>
                <a:latin typeface="Times New Roman"/>
                <a:ea typeface="Times New Roman"/>
                <a:cs typeface="Times New Roman"/>
                <a:sym typeface="Times New Roman"/>
              </a:rPr>
              <a:t>Department of Computer Science and Engineering</a:t>
            </a:r>
            <a:endParaRPr lang="en-US" sz="1800" dirty="0"/>
          </a:p>
        </p:txBody>
      </p:sp>
      <p:pic>
        <p:nvPicPr>
          <p:cNvPr id="5" name="Google Shape;43;p2" descr="Picture 5"/>
          <p:cNvPicPr preferRelativeResize="0"/>
          <p:nvPr/>
        </p:nvPicPr>
        <p:blipFill rotWithShape="1">
          <a:blip r:embed="rId2">
            <a:alphaModFix/>
          </a:blip>
          <a:srcRect/>
          <a:stretch/>
        </p:blipFill>
        <p:spPr>
          <a:xfrm>
            <a:off x="118173" y="287084"/>
            <a:ext cx="2293937" cy="1119187"/>
          </a:xfrm>
          <a:prstGeom prst="rect">
            <a:avLst/>
          </a:prstGeom>
          <a:noFill/>
          <a:ln>
            <a:noFill/>
          </a:ln>
        </p:spPr>
      </p:pic>
      <p:pic>
        <p:nvPicPr>
          <p:cNvPr id="6" name="Google Shape;44;p2" descr="Picture 7"/>
          <p:cNvPicPr preferRelativeResize="0"/>
          <p:nvPr/>
        </p:nvPicPr>
        <p:blipFill rotWithShape="1">
          <a:blip r:embed="rId3">
            <a:alphaModFix/>
          </a:blip>
          <a:srcRect/>
          <a:stretch/>
        </p:blipFill>
        <p:spPr>
          <a:xfrm>
            <a:off x="9801987" y="89884"/>
            <a:ext cx="1739900" cy="1450975"/>
          </a:xfrm>
          <a:prstGeom prst="rect">
            <a:avLst/>
          </a:prstGeom>
          <a:noFill/>
          <a:ln>
            <a:noFill/>
          </a:ln>
        </p:spPr>
      </p:pic>
    </p:spTree>
    <p:extLst>
      <p:ext uri="{BB962C8B-B14F-4D97-AF65-F5344CB8AC3E}">
        <p14:creationId xmlns:p14="http://schemas.microsoft.com/office/powerpoint/2010/main" val="326543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402" y="624629"/>
            <a:ext cx="10338752" cy="1041464"/>
          </a:xfrm>
        </p:spPr>
        <p:txBody>
          <a:bodyPr/>
          <a:lstStyle/>
          <a:p>
            <a:r>
              <a:rPr lang="en-US" sz="2500" b="1" dirty="0">
                <a:latin typeface="Times New Roman" panose="02020603050405020304" pitchFamily="18" charset="0"/>
                <a:cs typeface="Times New Roman" panose="02020603050405020304" pitchFamily="18" charset="0"/>
              </a:rPr>
              <a:t>Detection methodologies used in the Project</a:t>
            </a:r>
            <a:endParaRPr lang="en-IN" sz="25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2846" y="1547959"/>
            <a:ext cx="10094912" cy="5135722"/>
          </a:xfrm>
        </p:spPr>
        <p:txBody>
          <a:bodyPr/>
          <a:lstStyle/>
          <a:p>
            <a:pPr>
              <a:buClr>
                <a:schemeClr val="accent5"/>
              </a:buClr>
              <a:buSzPct val="100000"/>
              <a:buFont typeface="Wingdings" panose="05000000000000000000" pitchFamily="2" charset="2"/>
              <a:buChar char="Ø"/>
            </a:pPr>
            <a:r>
              <a:rPr lang="en-US" sz="2200" b="1" dirty="0">
                <a:solidFill>
                  <a:schemeClr val="accent4"/>
                </a:solidFill>
                <a:latin typeface="Times New Roman" panose="02020603050405020304" pitchFamily="18" charset="0"/>
                <a:cs typeface="Times New Roman" panose="02020603050405020304" pitchFamily="18" charset="0"/>
              </a:rPr>
              <a:t>Multi-task Cascaded Convolutional Networks(MTCNN):</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MTCNN  is a deep learning-based face detection algorithm that utilizes machine learning </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It trains the AIML models with large and diverse datasets</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MTCNN used for detecting multiple layers as it returns an array of face coordinates</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MTCN refines the AIML models, enhancing their ability</a:t>
            </a:r>
          </a:p>
          <a:p>
            <a:pPr>
              <a:buClr>
                <a:schemeClr val="accent5"/>
              </a:buClr>
              <a:buSzPct val="80000"/>
              <a:buFont typeface="Wingdings" panose="05000000000000000000" pitchFamily="2" charset="2"/>
              <a:buChar char="Ø"/>
            </a:pPr>
            <a:r>
              <a:rPr lang="en-US" sz="2200" b="1" dirty="0">
                <a:solidFill>
                  <a:schemeClr val="accent4"/>
                </a:solidFill>
                <a:latin typeface="Times New Roman" panose="02020603050405020304" pitchFamily="18" charset="0"/>
                <a:cs typeface="Times New Roman" panose="02020603050405020304" pitchFamily="18" charset="0"/>
              </a:rPr>
              <a:t>Convolutional Neural Network(CNN):</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CNN is a type of deep learning neural network commonly used for image and video processing tasks.</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CNN is employed to analyze and process image data</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CNN can capture intricate patterns and characteristics specific to eye and hair color.</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CNN can accurately classify and identify based on learned features</a:t>
            </a:r>
          </a:p>
          <a:p>
            <a:pPr>
              <a:buClr>
                <a:schemeClr val="accent5"/>
              </a:buClr>
              <a:buSzPct val="80000"/>
              <a:buFont typeface="Wingdings" panose="05000000000000000000" pitchFamily="2" charset="2"/>
              <a:buChar char="Ø"/>
            </a:pPr>
            <a:r>
              <a:rPr lang="en-US" sz="2200" b="1" dirty="0">
                <a:solidFill>
                  <a:schemeClr val="accent4"/>
                </a:solidFill>
                <a:latin typeface="Times New Roman" panose="02020603050405020304" pitchFamily="18" charset="0"/>
                <a:cs typeface="Times New Roman" panose="02020603050405020304" pitchFamily="18" charset="0"/>
              </a:rPr>
              <a:t>K-Nearest Neighbors (KNN):</a:t>
            </a: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It searches the nearest </a:t>
            </a:r>
            <a:r>
              <a:rPr lang="en-US" sz="1800" dirty="0" err="1">
                <a:solidFill>
                  <a:schemeClr val="tx1"/>
                </a:solidFill>
                <a:latin typeface="Times New Roman" panose="02020603050405020304" pitchFamily="18" charset="0"/>
                <a:cs typeface="Times New Roman" panose="02020603050405020304" pitchFamily="18" charset="0"/>
              </a:rPr>
              <a:t>neighbour</a:t>
            </a:r>
            <a:endParaRPr lang="en-US" sz="1800" dirty="0">
              <a:solidFill>
                <a:schemeClr val="tx1"/>
              </a:solidFill>
              <a:latin typeface="Times New Roman" panose="02020603050405020304" pitchFamily="18" charset="0"/>
              <a:cs typeface="Times New Roman" panose="02020603050405020304" pitchFamily="18" charset="0"/>
            </a:endParaRPr>
          </a:p>
          <a:p>
            <a:pPr>
              <a:buClr>
                <a:schemeClr val="accent5"/>
              </a:buClr>
              <a:buSzPct val="8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It simply fits training examples with labels and used for prediction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928683" y="252042"/>
            <a:ext cx="5803837" cy="923330"/>
          </a:xfrm>
          <a:prstGeom prst="rect">
            <a:avLst/>
          </a:prstGeom>
        </p:spPr>
        <p:txBody>
          <a:bodyPr wrap="square">
            <a:spAutoFit/>
          </a:bodyPr>
          <a:lstStyle/>
          <a:p>
            <a:pPr lvl="0" algn="ctr">
              <a:buClr>
                <a:srgbClr val="263238"/>
              </a:buClr>
              <a:buSzPts val="1800"/>
            </a:pPr>
            <a:r>
              <a:rPr lang="en-US" sz="1800" b="1" dirty="0">
                <a:solidFill>
                  <a:srgbClr val="263238"/>
                </a:solidFill>
                <a:latin typeface="Times New Roman"/>
                <a:ea typeface="Times New Roman"/>
                <a:cs typeface="Times New Roman"/>
                <a:sym typeface="Times New Roman"/>
              </a:rPr>
              <a:t>KLE Society’s</a:t>
            </a:r>
          </a:p>
          <a:p>
            <a:pPr lvl="0" algn="ctr">
              <a:buClr>
                <a:srgbClr val="263238"/>
              </a:buClr>
              <a:buSzPts val="1800"/>
            </a:pPr>
            <a:r>
              <a:rPr lang="en-US" sz="1800" b="1" dirty="0">
                <a:solidFill>
                  <a:srgbClr val="263238"/>
                </a:solidFill>
                <a:latin typeface="Times New Roman"/>
                <a:ea typeface="Times New Roman"/>
                <a:cs typeface="Times New Roman"/>
                <a:sym typeface="Times New Roman"/>
              </a:rPr>
              <a:t>KLE Institute of Technology, </a:t>
            </a:r>
            <a:r>
              <a:rPr lang="en-US" sz="1800" b="1" dirty="0" err="1">
                <a:solidFill>
                  <a:srgbClr val="263238"/>
                </a:solidFill>
                <a:latin typeface="Times New Roman"/>
                <a:ea typeface="Times New Roman"/>
                <a:cs typeface="Times New Roman"/>
                <a:sym typeface="Times New Roman"/>
              </a:rPr>
              <a:t>Hubballi</a:t>
            </a:r>
            <a:r>
              <a:rPr lang="en-US" sz="1800" b="1" dirty="0">
                <a:solidFill>
                  <a:srgbClr val="263238"/>
                </a:solidFill>
                <a:latin typeface="Times New Roman"/>
                <a:ea typeface="Times New Roman"/>
                <a:cs typeface="Times New Roman"/>
                <a:sym typeface="Times New Roman"/>
              </a:rPr>
              <a:t> – 30</a:t>
            </a:r>
          </a:p>
          <a:p>
            <a:pPr lvl="0" algn="ctr">
              <a:buClr>
                <a:srgbClr val="263238"/>
              </a:buClr>
              <a:buSzPts val="1800"/>
            </a:pPr>
            <a:r>
              <a:rPr lang="en-US" sz="1800" b="1" dirty="0">
                <a:solidFill>
                  <a:srgbClr val="263238"/>
                </a:solidFill>
                <a:latin typeface="Times New Roman"/>
                <a:ea typeface="Times New Roman"/>
                <a:cs typeface="Times New Roman"/>
                <a:sym typeface="Times New Roman"/>
              </a:rPr>
              <a:t>Department of Computer Science and Engineering</a:t>
            </a:r>
            <a:endParaRPr lang="en-US" sz="1800" dirty="0"/>
          </a:p>
        </p:txBody>
      </p:sp>
      <p:pic>
        <p:nvPicPr>
          <p:cNvPr id="6" name="Google Shape;43;p2" descr="Picture 5"/>
          <p:cNvPicPr preferRelativeResize="0"/>
          <p:nvPr/>
        </p:nvPicPr>
        <p:blipFill rotWithShape="1">
          <a:blip r:embed="rId2">
            <a:alphaModFix/>
          </a:blip>
          <a:srcRect/>
          <a:stretch/>
        </p:blipFill>
        <p:spPr>
          <a:xfrm>
            <a:off x="90329" y="154115"/>
            <a:ext cx="1784191" cy="684085"/>
          </a:xfrm>
          <a:prstGeom prst="rect">
            <a:avLst/>
          </a:prstGeom>
          <a:noFill/>
          <a:ln>
            <a:noFill/>
          </a:ln>
        </p:spPr>
      </p:pic>
      <p:pic>
        <p:nvPicPr>
          <p:cNvPr id="7" name="Google Shape;44;p2" descr="Picture 7"/>
          <p:cNvPicPr preferRelativeResize="0"/>
          <p:nvPr/>
        </p:nvPicPr>
        <p:blipFill rotWithShape="1">
          <a:blip r:embed="rId3">
            <a:alphaModFix/>
          </a:blip>
          <a:srcRect/>
          <a:stretch/>
        </p:blipFill>
        <p:spPr>
          <a:xfrm>
            <a:off x="9897808" y="76136"/>
            <a:ext cx="1113790" cy="923331"/>
          </a:xfrm>
          <a:prstGeom prst="rect">
            <a:avLst/>
          </a:prstGeom>
          <a:noFill/>
          <a:ln>
            <a:noFill/>
          </a:ln>
        </p:spPr>
      </p:pic>
    </p:spTree>
    <p:extLst>
      <p:ext uri="{BB962C8B-B14F-4D97-AF65-F5344CB8AC3E}">
        <p14:creationId xmlns:p14="http://schemas.microsoft.com/office/powerpoint/2010/main" val="411635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p5" descr="Title 1"/>
          <p:cNvSpPr txBox="1">
            <a:spLocks noGrp="1"/>
          </p:cNvSpPr>
          <p:nvPr>
            <p:ph type="title"/>
          </p:nvPr>
        </p:nvSpPr>
        <p:spPr>
          <a:xfrm>
            <a:off x="500062" y="1387475"/>
            <a:ext cx="10094912" cy="93662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accent1"/>
              </a:buClr>
              <a:buSzPts val="4400"/>
              <a:buFont typeface="Times New Roman"/>
              <a:buNone/>
            </a:pPr>
            <a:r>
              <a:rPr lang="en-US" sz="4000" b="0" i="0" u="none" dirty="0">
                <a:solidFill>
                  <a:schemeClr val="accent1"/>
                </a:solidFill>
                <a:latin typeface="Times New Roman"/>
                <a:ea typeface="Times New Roman"/>
                <a:cs typeface="Times New Roman"/>
                <a:sym typeface="Times New Roman"/>
              </a:rPr>
              <a:t>Objectives</a:t>
            </a:r>
            <a:endParaRPr sz="1800" dirty="0"/>
          </a:p>
        </p:txBody>
      </p:sp>
      <p:sp>
        <p:nvSpPr>
          <p:cNvPr id="71" name="Google Shape;71;p5" descr="TextBox 2"/>
          <p:cNvSpPr txBox="1"/>
          <p:nvPr/>
        </p:nvSpPr>
        <p:spPr>
          <a:xfrm>
            <a:off x="522287" y="2352675"/>
            <a:ext cx="10929937" cy="3816389"/>
          </a:xfrm>
          <a:prstGeom prst="rect">
            <a:avLst/>
          </a:prstGeom>
          <a:noFill/>
          <a:ln>
            <a:noFill/>
          </a:ln>
        </p:spPr>
        <p:txBody>
          <a:bodyPr spcFirstLastPara="1" wrap="square" lIns="45700" tIns="45700" rIns="45700" bIns="45700" anchor="t" anchorCtr="0">
            <a:spAutoFit/>
          </a:bodyPr>
          <a:lstStyle/>
          <a:p>
            <a:pPr marL="342900" marR="0" lvl="0" indent="-342900" algn="l" rtl="0">
              <a:lnSpc>
                <a:spcPct val="100000"/>
              </a:lnSpc>
              <a:spcBef>
                <a:spcPts val="0"/>
              </a:spcBef>
              <a:spcAft>
                <a:spcPts val="0"/>
              </a:spcAft>
              <a:buClr>
                <a:schemeClr val="accent1"/>
              </a:buClr>
              <a:buSzPts val="2400"/>
              <a:buFont typeface="Arial" panose="020B0604020202020204" pitchFamily="34" charset="0"/>
              <a:buChar char="•"/>
            </a:pPr>
            <a:r>
              <a:rPr lang="en-US" sz="2200" dirty="0">
                <a:solidFill>
                  <a:schemeClr val="accent1"/>
                </a:solidFill>
                <a:latin typeface="Times New Roman" panose="02020603050405020304" pitchFamily="18" charset="0"/>
                <a:cs typeface="Times New Roman" panose="02020603050405020304" pitchFamily="18" charset="0"/>
              </a:rPr>
              <a:t> to design an accurate system that can detect eye and hair colors with a high level of precision. The AIML model should be trained and optimized to provide reliable results. </a:t>
            </a:r>
          </a:p>
          <a:p>
            <a:pPr marR="0" lvl="0" algn="l" rtl="0">
              <a:lnSpc>
                <a:spcPct val="100000"/>
              </a:lnSpc>
              <a:spcBef>
                <a:spcPts val="0"/>
              </a:spcBef>
              <a:spcAft>
                <a:spcPts val="0"/>
              </a:spcAft>
              <a:buClr>
                <a:schemeClr val="accent1"/>
              </a:buClr>
              <a:buSzPts val="2400"/>
            </a:pPr>
            <a:endParaRPr lang="en-US" sz="2200" dirty="0">
              <a:solidFill>
                <a:schemeClr val="accent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accent1"/>
              </a:buClr>
              <a:buSzPts val="2400"/>
              <a:buFont typeface="Arial" panose="020B0604020202020204" pitchFamily="34" charset="0"/>
              <a:buChar char="•"/>
            </a:pPr>
            <a:r>
              <a:rPr lang="en-US" sz="2200" dirty="0">
                <a:solidFill>
                  <a:schemeClr val="accent1"/>
                </a:solidFill>
                <a:latin typeface="Times New Roman" panose="02020603050405020304" pitchFamily="18" charset="0"/>
                <a:cs typeface="Times New Roman" panose="02020603050405020304" pitchFamily="18" charset="0"/>
              </a:rPr>
              <a:t>To improve the accuracy of detection of eye and hair </a:t>
            </a:r>
            <a:r>
              <a:rPr lang="en-US" sz="2200" dirty="0" err="1">
                <a:solidFill>
                  <a:schemeClr val="accent1"/>
                </a:solidFill>
                <a:latin typeface="Times New Roman" panose="02020603050405020304" pitchFamily="18" charset="0"/>
                <a:cs typeface="Times New Roman" panose="02020603050405020304" pitchFamily="18" charset="0"/>
              </a:rPr>
              <a:t>colour</a:t>
            </a:r>
            <a:r>
              <a:rPr lang="en-US" sz="2200" dirty="0">
                <a:solidFill>
                  <a:schemeClr val="accent1"/>
                </a:solidFill>
                <a:latin typeface="Times New Roman" panose="02020603050405020304" pitchFamily="18" charset="0"/>
                <a:cs typeface="Times New Roman" panose="02020603050405020304" pitchFamily="18" charset="0"/>
              </a:rPr>
              <a:t> of users in the system. By leveraging large amounts of training data</a:t>
            </a:r>
          </a:p>
          <a:p>
            <a:pPr marR="0" lvl="0" algn="l" rtl="0">
              <a:lnSpc>
                <a:spcPct val="100000"/>
              </a:lnSpc>
              <a:spcBef>
                <a:spcPts val="0"/>
              </a:spcBef>
              <a:spcAft>
                <a:spcPts val="0"/>
              </a:spcAft>
              <a:buClr>
                <a:schemeClr val="accent1"/>
              </a:buClr>
              <a:buSzPts val="2400"/>
            </a:pPr>
            <a:endParaRPr lang="en-US" sz="2200" dirty="0">
              <a:solidFill>
                <a:schemeClr val="accent1"/>
              </a:solidFill>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accent1"/>
              </a:buClr>
              <a:buSzPts val="2400"/>
              <a:buFont typeface="Arial" panose="020B0604020202020204" pitchFamily="34" charset="0"/>
              <a:buChar char="•"/>
            </a:pPr>
            <a:r>
              <a:rPr lang="en-US" sz="2200" dirty="0">
                <a:solidFill>
                  <a:schemeClr val="accent1"/>
                </a:solidFill>
                <a:latin typeface="Times New Roman" panose="02020603050405020304" pitchFamily="18" charset="0"/>
                <a:cs typeface="Times New Roman" panose="02020603050405020304" pitchFamily="18" charset="0"/>
              </a:rPr>
              <a:t>to design a model that accurately describes the correlation between eye color and hair color. </a:t>
            </a:r>
          </a:p>
          <a:p>
            <a:pPr marR="0" lvl="0" algn="l" rtl="0">
              <a:lnSpc>
                <a:spcPct val="100000"/>
              </a:lnSpc>
              <a:spcBef>
                <a:spcPts val="0"/>
              </a:spcBef>
              <a:spcAft>
                <a:spcPts val="0"/>
              </a:spcAft>
              <a:buClr>
                <a:schemeClr val="accent1"/>
              </a:buClr>
              <a:buSzPts val="2400"/>
            </a:pPr>
            <a:endParaRPr lang="en-US" sz="2200" dirty="0">
              <a:solidFill>
                <a:schemeClr val="accent1"/>
              </a:solidFill>
              <a:latin typeface="Times New Roman" panose="02020603050405020304" pitchFamily="18" charset="0"/>
              <a:cs typeface="Times New Roman" panose="02020603050405020304" pitchFamily="18" charset="0"/>
            </a:endParaRPr>
          </a:p>
          <a:p>
            <a:pPr marL="342900" lvl="0" indent="-342900">
              <a:buClr>
                <a:schemeClr val="accent1"/>
              </a:buClr>
              <a:buSzPts val="2400"/>
              <a:buFont typeface="Arial" panose="020B0604020202020204" pitchFamily="34" charset="0"/>
              <a:buChar char="•"/>
            </a:pPr>
            <a:r>
              <a:rPr lang="en-US" sz="2200" dirty="0">
                <a:solidFill>
                  <a:schemeClr val="accent1"/>
                </a:solidFill>
                <a:latin typeface="Times New Roman" panose="02020603050405020304" pitchFamily="18" charset="0"/>
                <a:cs typeface="Times New Roman" panose="02020603050405020304" pitchFamily="18" charset="0"/>
              </a:rPr>
              <a:t> to develop AIML models capable of efficiently and accurately detecting eye and hair colors in real-time to support real time applications, specifically to meet the requirements of surveillance systems and live video analysis applications..</a:t>
            </a:r>
          </a:p>
        </p:txBody>
      </p:sp>
      <p:pic>
        <p:nvPicPr>
          <p:cNvPr id="72" name="Google Shape;72;p5" descr="Picture 4"/>
          <p:cNvPicPr preferRelativeResize="0"/>
          <p:nvPr/>
        </p:nvPicPr>
        <p:blipFill rotWithShape="1">
          <a:blip r:embed="rId4">
            <a:alphaModFix/>
          </a:blip>
          <a:srcRect/>
          <a:stretch/>
        </p:blipFill>
        <p:spPr>
          <a:xfrm>
            <a:off x="10109200" y="0"/>
            <a:ext cx="1682750" cy="1401762"/>
          </a:xfrm>
          <a:prstGeom prst="rect">
            <a:avLst/>
          </a:prstGeom>
          <a:noFill/>
          <a:ln>
            <a:noFill/>
          </a:ln>
        </p:spPr>
      </p:pic>
      <p:pic>
        <p:nvPicPr>
          <p:cNvPr id="73" name="Google Shape;73;p5" descr="Picture 5"/>
          <p:cNvPicPr preferRelativeResize="0"/>
          <p:nvPr/>
        </p:nvPicPr>
        <p:blipFill rotWithShape="1">
          <a:blip r:embed="rId5">
            <a:alphaModFix/>
          </a:blip>
          <a:srcRect/>
          <a:stretch/>
        </p:blipFill>
        <p:spPr>
          <a:xfrm>
            <a:off x="307975" y="152400"/>
            <a:ext cx="2468562" cy="1204912"/>
          </a:xfrm>
          <a:prstGeom prst="rect">
            <a:avLst/>
          </a:prstGeom>
          <a:noFill/>
          <a:ln>
            <a:noFill/>
          </a:ln>
        </p:spPr>
      </p:pic>
      <p:sp>
        <p:nvSpPr>
          <p:cNvPr id="74" name="Google Shape;74;p5" descr="TextBox 6"/>
          <p:cNvSpPr txBox="1"/>
          <p:nvPr/>
        </p:nvSpPr>
        <p:spPr>
          <a:xfrm>
            <a:off x="881062" y="395287"/>
            <a:ext cx="9972675" cy="115093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a:solidFill>
                  <a:srgbClr val="263238"/>
                </a:solidFill>
                <a:latin typeface="Times New Roman"/>
                <a:ea typeface="Times New Roman"/>
                <a:cs typeface="Times New Roman"/>
                <a:sym typeface="Times New Roman"/>
              </a:rPr>
              <a:t>KLE Society’s</a:t>
            </a:r>
            <a:endParaRPr sz="1800" b="1" i="0" u="none" strike="noStrike" cap="none">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a:solidFill>
                  <a:srgbClr val="263238"/>
                </a:solidFill>
                <a:latin typeface="Times New Roman"/>
                <a:ea typeface="Times New Roman"/>
                <a:cs typeface="Times New Roman"/>
                <a:sym typeface="Times New Roman"/>
              </a:rPr>
              <a:t>KLE Institute of Technology, Hubballi – 30</a:t>
            </a:r>
            <a:endParaRPr sz="1800" b="1" i="0" u="none" strike="noStrike" cap="none">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a:solidFill>
                  <a:srgbClr val="263238"/>
                </a:solidFill>
                <a:latin typeface="Times New Roman"/>
                <a:ea typeface="Times New Roman"/>
                <a:cs typeface="Times New Roman"/>
                <a:sym typeface="Times New Roman"/>
              </a:rPr>
              <a:t>Department of Computer Science and Engineering</a:t>
            </a:r>
            <a:endParaRPr/>
          </a:p>
        </p:txBody>
      </p:sp>
      <p:sp>
        <p:nvSpPr>
          <p:cNvPr id="75" name="Google Shape;75;p5" descr="Footer Placeholder 5"/>
          <p:cNvSpPr txBox="1"/>
          <p:nvPr/>
        </p:nvSpPr>
        <p:spPr>
          <a:xfrm>
            <a:off x="4412848" y="6462713"/>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1D27-9FD9-EA2E-490A-12BE31D2023B}"/>
              </a:ext>
            </a:extLst>
          </p:cNvPr>
          <p:cNvSpPr>
            <a:spLocks noGrp="1"/>
          </p:cNvSpPr>
          <p:nvPr>
            <p:ph type="title"/>
          </p:nvPr>
        </p:nvSpPr>
        <p:spPr>
          <a:xfrm>
            <a:off x="1047750" y="294290"/>
            <a:ext cx="10094912" cy="725214"/>
          </a:xfrm>
        </p:spPr>
        <p:txBody>
          <a:bodyPr/>
          <a:lstStyle/>
          <a:p>
            <a:pPr algn="ctr"/>
            <a:r>
              <a:rPr lang="en-US" sz="3600" dirty="0"/>
              <a:t>Literature survey</a:t>
            </a:r>
            <a:endParaRPr lang="en-IN" sz="3600" dirty="0"/>
          </a:p>
        </p:txBody>
      </p:sp>
      <p:graphicFrame>
        <p:nvGraphicFramePr>
          <p:cNvPr id="4" name="Table 4">
            <a:extLst>
              <a:ext uri="{FF2B5EF4-FFF2-40B4-BE49-F238E27FC236}">
                <a16:creationId xmlns:a16="http://schemas.microsoft.com/office/drawing/2014/main" id="{9FBF8B68-4369-E929-3615-8B9C2690A786}"/>
              </a:ext>
            </a:extLst>
          </p:cNvPr>
          <p:cNvGraphicFramePr>
            <a:graphicFrameLocks noGrp="1"/>
          </p:cNvGraphicFramePr>
          <p:nvPr>
            <p:extLst>
              <p:ext uri="{D42A27DB-BD31-4B8C-83A1-F6EECF244321}">
                <p14:modId xmlns:p14="http://schemas.microsoft.com/office/powerpoint/2010/main" val="1319844457"/>
              </p:ext>
            </p:extLst>
          </p:nvPr>
        </p:nvGraphicFramePr>
        <p:xfrm>
          <a:off x="878969" y="1552979"/>
          <a:ext cx="10432473" cy="4348479"/>
        </p:xfrm>
        <a:graphic>
          <a:graphicData uri="http://schemas.openxmlformats.org/drawingml/2006/table">
            <a:tbl>
              <a:tblPr firstRow="1" bandRow="1">
                <a:tableStyleId>{FEFEF162-A528-4D84-8E1D-71AA103E1AC8}</a:tableStyleId>
              </a:tblPr>
              <a:tblGrid>
                <a:gridCol w="904009">
                  <a:extLst>
                    <a:ext uri="{9D8B030D-6E8A-4147-A177-3AD203B41FA5}">
                      <a16:colId xmlns:a16="http://schemas.microsoft.com/office/drawing/2014/main" val="4059004145"/>
                    </a:ext>
                  </a:extLst>
                </a:gridCol>
                <a:gridCol w="1849582">
                  <a:extLst>
                    <a:ext uri="{9D8B030D-6E8A-4147-A177-3AD203B41FA5}">
                      <a16:colId xmlns:a16="http://schemas.microsoft.com/office/drawing/2014/main" val="1849808694"/>
                    </a:ext>
                  </a:extLst>
                </a:gridCol>
                <a:gridCol w="1059873">
                  <a:extLst>
                    <a:ext uri="{9D8B030D-6E8A-4147-A177-3AD203B41FA5}">
                      <a16:colId xmlns:a16="http://schemas.microsoft.com/office/drawing/2014/main" val="3434767579"/>
                    </a:ext>
                  </a:extLst>
                </a:gridCol>
                <a:gridCol w="1828800">
                  <a:extLst>
                    <a:ext uri="{9D8B030D-6E8A-4147-A177-3AD203B41FA5}">
                      <a16:colId xmlns:a16="http://schemas.microsoft.com/office/drawing/2014/main" val="3376996300"/>
                    </a:ext>
                  </a:extLst>
                </a:gridCol>
                <a:gridCol w="2735062">
                  <a:extLst>
                    <a:ext uri="{9D8B030D-6E8A-4147-A177-3AD203B41FA5}">
                      <a16:colId xmlns:a16="http://schemas.microsoft.com/office/drawing/2014/main" val="1453638789"/>
                    </a:ext>
                  </a:extLst>
                </a:gridCol>
                <a:gridCol w="2055147">
                  <a:extLst>
                    <a:ext uri="{9D8B030D-6E8A-4147-A177-3AD203B41FA5}">
                      <a16:colId xmlns:a16="http://schemas.microsoft.com/office/drawing/2014/main" val="846438509"/>
                    </a:ext>
                  </a:extLst>
                </a:gridCol>
              </a:tblGrid>
              <a:tr h="37084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Sl.no</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Year</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Title</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Remarks</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5371380"/>
                  </a:ext>
                </a:extLst>
              </a:tr>
              <a:tr h="988523">
                <a:tc>
                  <a:txBody>
                    <a:bodyPr/>
                    <a:lstStyle/>
                    <a:p>
                      <a:pPr algn="ctr"/>
                      <a:r>
                        <a:rPr lang="en-US" dirty="0">
                          <a:solidFill>
                            <a:schemeClr val="accent5"/>
                          </a:solidFill>
                          <a:latin typeface="Times New Roman" panose="02020603050405020304" pitchFamily="18" charset="0"/>
                          <a:cs typeface="Times New Roman" panose="02020603050405020304" pitchFamily="18" charset="0"/>
                        </a:rPr>
                        <a:t>1</a:t>
                      </a:r>
                      <a:endParaRPr lang="en-IN"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Harish Bhaskar, S.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Bapi</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Raju</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2"/>
                          </a:solidFill>
                          <a:latin typeface="Times New Roman" panose="02020603050405020304" pitchFamily="18" charset="0"/>
                          <a:ea typeface="Times New Roman"/>
                          <a:cs typeface="Times New Roman" panose="02020603050405020304" pitchFamily="18" charset="0"/>
                          <a:sym typeface="Times New Roman"/>
                        </a:rPr>
                        <a:t>2014</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detection using genetic programming</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2"/>
                          </a:solidFill>
                          <a:effectLst/>
                          <a:latin typeface="Times New Roman" panose="02020603050405020304" pitchFamily="18" charset="0"/>
                          <a:ea typeface="Arial"/>
                          <a:cs typeface="Times New Roman" panose="02020603050405020304" pitchFamily="18" charset="0"/>
                        </a:rPr>
                        <a:t>employ a dataset of eye images and use genetic programming to evolve rules for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 The results demonstrate the effectiveness of the proposed method in accurately detecting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a:t>
                      </a:r>
                    </a:p>
                    <a:p>
                      <a:pPr algn="ctr"/>
                      <a:r>
                        <a:rPr lang="en-US" sz="1400" b="0" i="0" u="none" strike="noStrike" cap="none" dirty="0">
                          <a:solidFill>
                            <a:schemeClr val="tx2"/>
                          </a:solidFill>
                          <a:effectLst/>
                          <a:latin typeface="Times New Roman" panose="02020603050405020304" pitchFamily="18" charset="0"/>
                          <a:ea typeface="Arial"/>
                          <a:cs typeface="Times New Roman" panose="02020603050405020304" pitchFamily="18" charset="0"/>
                          <a:sym typeface="Arial"/>
                        </a:rPr>
                        <a:t>.</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proposes a genetic programming-based approach for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detection</a:t>
                      </a:r>
                      <a:r>
                        <a:rPr lang="en-US" sz="1400" b="0" i="0" u="none" strike="noStrike" cap="none" dirty="0">
                          <a:solidFill>
                            <a:schemeClr val="tx2"/>
                          </a:solidFill>
                          <a:effectLst/>
                          <a:latin typeface="Times New Roman" panose="02020603050405020304" pitchFamily="18" charset="0"/>
                          <a:ea typeface="Arial"/>
                          <a:cs typeface="Times New Roman" panose="02020603050405020304" pitchFamily="18" charset="0"/>
                          <a:sym typeface="Arial"/>
                        </a:rPr>
                        <a:t>.</a:t>
                      </a:r>
                      <a:endParaRPr lang="en-IN" sz="1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7570788"/>
                  </a:ext>
                </a:extLst>
              </a:tr>
              <a:tr h="1021079">
                <a:tc>
                  <a:txBody>
                    <a:bodyPr/>
                    <a:lstStyle/>
                    <a:p>
                      <a:pPr algn="ctr"/>
                      <a:r>
                        <a:rPr lang="en-US" dirty="0">
                          <a:solidFill>
                            <a:schemeClr val="accent5"/>
                          </a:solidFill>
                          <a:latin typeface="Times New Roman" panose="02020603050405020304" pitchFamily="18" charset="0"/>
                          <a:cs typeface="Times New Roman" panose="02020603050405020304" pitchFamily="18" charset="0"/>
                        </a:rPr>
                        <a:t>2</a:t>
                      </a:r>
                      <a:endParaRPr lang="en-IN"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Shervin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Ardeshir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Nasser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Kehtarnavaz</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2"/>
                          </a:solidFill>
                          <a:latin typeface="Times New Roman" panose="02020603050405020304" pitchFamily="18" charset="0"/>
                          <a:ea typeface="Times New Roman"/>
                          <a:cs typeface="Times New Roman" panose="02020603050405020304" pitchFamily="18" charset="0"/>
                          <a:sym typeface="Times New Roman"/>
                        </a:rPr>
                        <a:t>2017</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 "A survey of hair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 and its applications"</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2"/>
                          </a:solidFill>
                          <a:effectLst/>
                          <a:latin typeface="Times New Roman" panose="02020603050405020304" pitchFamily="18" charset="0"/>
                          <a:ea typeface="Arial"/>
                          <a:cs typeface="Times New Roman" panose="02020603050405020304" pitchFamily="18" charset="0"/>
                        </a:rPr>
                        <a:t>discusses various methodologies, including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-based, texture-based, and hybrid approaches, used for hair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a comprehensive overview of hair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 techniques and their applications</a:t>
                      </a:r>
                      <a:endParaRPr lang="en-IN" sz="1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2694875"/>
                  </a:ext>
                </a:extLst>
              </a:tr>
              <a:tr h="370840">
                <a:tc>
                  <a:txBody>
                    <a:bodyPr/>
                    <a:lstStyle/>
                    <a:p>
                      <a:pPr algn="ctr"/>
                      <a:r>
                        <a:rPr lang="en-US" dirty="0">
                          <a:solidFill>
                            <a:schemeClr val="accent5"/>
                          </a:solidFill>
                          <a:latin typeface="Times New Roman" panose="02020603050405020304" pitchFamily="18" charset="0"/>
                          <a:cs typeface="Times New Roman" panose="02020603050405020304" pitchFamily="18" charset="0"/>
                        </a:rPr>
                        <a:t>3</a:t>
                      </a:r>
                      <a:endParaRPr lang="en-IN"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Sang-Eon Lee,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Younghoon</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Kim</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2"/>
                          </a:solidFill>
                          <a:latin typeface="Times New Roman" panose="02020603050405020304" pitchFamily="18" charset="0"/>
                          <a:ea typeface="Times New Roman"/>
                          <a:cs typeface="Times New Roman" panose="02020603050405020304" pitchFamily="18" charset="0"/>
                          <a:sym typeface="Times New Roman"/>
                        </a:rPr>
                        <a:t>2015</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"Robust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 using multi-resolution local binary patterns"</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extract LBP features from eye images at multiple scales and employ a k-nearest neighbors (KNN) classifier for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robust method for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 using multi-resolution local binary patterns (LBP). </a:t>
                      </a:r>
                      <a:endParaRPr lang="en-IN" sz="1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2564349"/>
                  </a:ext>
                </a:extLst>
              </a:tr>
            </a:tbl>
          </a:graphicData>
        </a:graphic>
      </p:graphicFrame>
    </p:spTree>
    <p:extLst>
      <p:ext uri="{BB962C8B-B14F-4D97-AF65-F5344CB8AC3E}">
        <p14:creationId xmlns:p14="http://schemas.microsoft.com/office/powerpoint/2010/main" val="25123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DAA5-DE4E-B2E9-41D4-2E410C71B586}"/>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16206BF-69A1-5383-45E7-A70B7354FED5}"/>
              </a:ext>
            </a:extLst>
          </p:cNvPr>
          <p:cNvGraphicFramePr>
            <a:graphicFrameLocks noGrp="1"/>
          </p:cNvGraphicFramePr>
          <p:nvPr>
            <p:extLst>
              <p:ext uri="{D42A27DB-BD31-4B8C-83A1-F6EECF244321}">
                <p14:modId xmlns:p14="http://schemas.microsoft.com/office/powerpoint/2010/main" val="1466834058"/>
              </p:ext>
            </p:extLst>
          </p:nvPr>
        </p:nvGraphicFramePr>
        <p:xfrm>
          <a:off x="1301148" y="1346200"/>
          <a:ext cx="9588115" cy="3967480"/>
        </p:xfrm>
        <a:graphic>
          <a:graphicData uri="http://schemas.openxmlformats.org/drawingml/2006/table">
            <a:tbl>
              <a:tblPr firstRow="1" bandRow="1">
                <a:tableStyleId>{FEFEF162-A528-4D84-8E1D-71AA103E1AC8}</a:tableStyleId>
              </a:tblPr>
              <a:tblGrid>
                <a:gridCol w="1354667">
                  <a:extLst>
                    <a:ext uri="{9D8B030D-6E8A-4147-A177-3AD203B41FA5}">
                      <a16:colId xmlns:a16="http://schemas.microsoft.com/office/drawing/2014/main" val="2204475606"/>
                    </a:ext>
                  </a:extLst>
                </a:gridCol>
                <a:gridCol w="1819932">
                  <a:extLst>
                    <a:ext uri="{9D8B030D-6E8A-4147-A177-3AD203B41FA5}">
                      <a16:colId xmlns:a16="http://schemas.microsoft.com/office/drawing/2014/main" val="23885939"/>
                    </a:ext>
                  </a:extLst>
                </a:gridCol>
                <a:gridCol w="889402">
                  <a:extLst>
                    <a:ext uri="{9D8B030D-6E8A-4147-A177-3AD203B41FA5}">
                      <a16:colId xmlns:a16="http://schemas.microsoft.com/office/drawing/2014/main" val="2887985922"/>
                    </a:ext>
                  </a:extLst>
                </a:gridCol>
                <a:gridCol w="1354667">
                  <a:extLst>
                    <a:ext uri="{9D8B030D-6E8A-4147-A177-3AD203B41FA5}">
                      <a16:colId xmlns:a16="http://schemas.microsoft.com/office/drawing/2014/main" val="2904372095"/>
                    </a:ext>
                  </a:extLst>
                </a:gridCol>
                <a:gridCol w="1935401">
                  <a:extLst>
                    <a:ext uri="{9D8B030D-6E8A-4147-A177-3AD203B41FA5}">
                      <a16:colId xmlns:a16="http://schemas.microsoft.com/office/drawing/2014/main" val="552787260"/>
                    </a:ext>
                  </a:extLst>
                </a:gridCol>
                <a:gridCol w="2234046">
                  <a:extLst>
                    <a:ext uri="{9D8B030D-6E8A-4147-A177-3AD203B41FA5}">
                      <a16:colId xmlns:a16="http://schemas.microsoft.com/office/drawing/2014/main" val="3007534829"/>
                    </a:ext>
                  </a:extLst>
                </a:gridCol>
              </a:tblGrid>
              <a:tr h="37084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Sl.no</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Year</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Title</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Remarks</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9731570"/>
                  </a:ext>
                </a:extLst>
              </a:tr>
              <a:tr h="370840">
                <a:tc>
                  <a:txBody>
                    <a:bodyPr/>
                    <a:lstStyle/>
                    <a:p>
                      <a:pPr algn="ctr"/>
                      <a:r>
                        <a:rPr lang="en-US" dirty="0">
                          <a:solidFill>
                            <a:schemeClr val="accent5"/>
                          </a:solidFill>
                          <a:latin typeface="Times New Roman" panose="02020603050405020304" pitchFamily="18" charset="0"/>
                          <a:cs typeface="Times New Roman" panose="02020603050405020304" pitchFamily="18" charset="0"/>
                        </a:rPr>
                        <a:t>4</a:t>
                      </a:r>
                      <a:endParaRPr lang="en-IN"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Roshan Thapa, Sunil Kumar Jangir, Nirmal Kumar Mandal, et al.</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2"/>
                          </a:solidFill>
                          <a:latin typeface="Times New Roman" panose="02020603050405020304" pitchFamily="18" charset="0"/>
                          <a:ea typeface="Times New Roman"/>
                          <a:cs typeface="Times New Roman" panose="02020603050405020304" pitchFamily="18" charset="0"/>
                          <a:sym typeface="Times New Roman"/>
                        </a:rPr>
                        <a:t>2016</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"Automatic hair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 using digital image processing techniques"</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method that involves hair region extraction, feature extraction, and classification using a support vector machine</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automatic hair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classification using digital image processing techniques</a:t>
                      </a:r>
                      <a:endParaRPr lang="en-IN" sz="1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8473593"/>
                  </a:ext>
                </a:extLst>
              </a:tr>
              <a:tr h="370840">
                <a:tc>
                  <a:txBody>
                    <a:bodyPr/>
                    <a:lstStyle/>
                    <a:p>
                      <a:pPr algn="ctr"/>
                      <a:r>
                        <a:rPr lang="en-US" dirty="0">
                          <a:solidFill>
                            <a:schemeClr val="accent5"/>
                          </a:solidFill>
                          <a:latin typeface="Times New Roman" panose="02020603050405020304" pitchFamily="18" charset="0"/>
                          <a:cs typeface="Times New Roman" panose="02020603050405020304" pitchFamily="18" charset="0"/>
                        </a:rPr>
                        <a:t>5</a:t>
                      </a:r>
                      <a:endParaRPr lang="en-IN"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Reza Azmi, Reza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Abrishami</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-Moghaddam,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Heidar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Ali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Talebi</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et al.</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tx2"/>
                          </a:solidFill>
                          <a:latin typeface="Times New Roman" panose="02020603050405020304" pitchFamily="18" charset="0"/>
                          <a:cs typeface="Times New Roman" panose="02020603050405020304" pitchFamily="18" charset="0"/>
                        </a:rPr>
                        <a:t>2020</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tx2"/>
                          </a:solidFill>
                          <a:effectLst/>
                          <a:latin typeface="Times New Roman" panose="02020603050405020304" pitchFamily="18" charset="0"/>
                          <a:ea typeface="Arial"/>
                          <a:cs typeface="Times New Roman" panose="02020603050405020304" pitchFamily="18" charset="0"/>
                        </a:rPr>
                        <a:t>"A review on iris and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 methods"</a:t>
                      </a: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tx2"/>
                          </a:solidFill>
                          <a:effectLst/>
                          <a:latin typeface="Times New Roman" panose="02020603050405020304" pitchFamily="18" charset="0"/>
                          <a:ea typeface="Arial"/>
                          <a:cs typeface="Times New Roman" panose="02020603050405020304" pitchFamily="18" charset="0"/>
                        </a:rPr>
                        <a:t>discusses various techniques, including traditional image processing methods, machine learning algorithms, and deep learning approaches, employed for iris and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a:t>
                      </a:r>
                    </a:p>
                  </a:txBody>
                  <a:tcPr/>
                </a:tc>
                <a:tc>
                  <a:txBody>
                    <a:bodyPr/>
                    <a:lstStyle/>
                    <a:p>
                      <a:pPr algn="ctr"/>
                      <a:r>
                        <a:rPr lang="en-IN" sz="1400" kern="1200" dirty="0">
                          <a:solidFill>
                            <a:schemeClr val="tx2"/>
                          </a:solidFill>
                          <a:effectLst/>
                          <a:latin typeface="Times New Roman" panose="02020603050405020304" pitchFamily="18" charset="0"/>
                          <a:ea typeface="Arial"/>
                          <a:cs typeface="Times New Roman" panose="02020603050405020304" pitchFamily="18" charset="0"/>
                        </a:rPr>
                        <a:t>a comprehensive overview of iris and eye </a:t>
                      </a:r>
                      <a:r>
                        <a:rPr lang="en-IN" sz="1400" kern="1200" dirty="0" err="1">
                          <a:solidFill>
                            <a:schemeClr val="tx2"/>
                          </a:solidFill>
                          <a:effectLst/>
                          <a:latin typeface="Times New Roman" panose="02020603050405020304" pitchFamily="18" charset="0"/>
                          <a:ea typeface="Arial"/>
                          <a:cs typeface="Times New Roman" panose="02020603050405020304" pitchFamily="18" charset="0"/>
                        </a:rPr>
                        <a:t>color</a:t>
                      </a:r>
                      <a:r>
                        <a:rPr lang="en-IN" sz="1400" kern="1200" dirty="0">
                          <a:solidFill>
                            <a:schemeClr val="tx2"/>
                          </a:solidFill>
                          <a:effectLst/>
                          <a:latin typeface="Times New Roman" panose="02020603050405020304" pitchFamily="18" charset="0"/>
                          <a:ea typeface="Arial"/>
                          <a:cs typeface="Times New Roman" panose="02020603050405020304" pitchFamily="18" charset="0"/>
                        </a:rPr>
                        <a:t> recognition methods</a:t>
                      </a:r>
                      <a:endParaRPr lang="en-IN" sz="1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9508954"/>
                  </a:ext>
                </a:extLst>
              </a:tr>
            </a:tbl>
          </a:graphicData>
        </a:graphic>
      </p:graphicFrame>
    </p:spTree>
    <p:extLst>
      <p:ext uri="{BB962C8B-B14F-4D97-AF65-F5344CB8AC3E}">
        <p14:creationId xmlns:p14="http://schemas.microsoft.com/office/powerpoint/2010/main" val="250638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pic>
        <p:nvPicPr>
          <p:cNvPr id="81" name="Google Shape;81;p6" descr="Picture 4"/>
          <p:cNvPicPr preferRelativeResize="0"/>
          <p:nvPr/>
        </p:nvPicPr>
        <p:blipFill rotWithShape="1">
          <a:blip r:embed="rId4">
            <a:alphaModFix/>
          </a:blip>
          <a:srcRect/>
          <a:stretch/>
        </p:blipFill>
        <p:spPr>
          <a:xfrm>
            <a:off x="9883775" y="52387"/>
            <a:ext cx="1682750" cy="1403350"/>
          </a:xfrm>
          <a:prstGeom prst="rect">
            <a:avLst/>
          </a:prstGeom>
          <a:noFill/>
          <a:ln>
            <a:noFill/>
          </a:ln>
        </p:spPr>
      </p:pic>
      <p:pic>
        <p:nvPicPr>
          <p:cNvPr id="82" name="Google Shape;82;p6" descr="Picture 5"/>
          <p:cNvPicPr preferRelativeResize="0"/>
          <p:nvPr/>
        </p:nvPicPr>
        <p:blipFill rotWithShape="1">
          <a:blip r:embed="rId5">
            <a:alphaModFix/>
          </a:blip>
          <a:srcRect/>
          <a:stretch/>
        </p:blipFill>
        <p:spPr>
          <a:xfrm>
            <a:off x="373413" y="157162"/>
            <a:ext cx="2468562" cy="1204912"/>
          </a:xfrm>
          <a:prstGeom prst="rect">
            <a:avLst/>
          </a:prstGeom>
          <a:noFill/>
          <a:ln>
            <a:noFill/>
          </a:ln>
        </p:spPr>
      </p:pic>
      <p:sp>
        <p:nvSpPr>
          <p:cNvPr id="83" name="Google Shape;83;p6" descr="TextBox 6"/>
          <p:cNvSpPr txBox="1"/>
          <p:nvPr/>
        </p:nvSpPr>
        <p:spPr>
          <a:xfrm>
            <a:off x="919219" y="192419"/>
            <a:ext cx="9972675" cy="115093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Society’s</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Institute of Technology, </a:t>
            </a:r>
            <a:r>
              <a:rPr lang="en-US" sz="1800" b="1" i="0" u="none" strike="noStrike" cap="none" dirty="0" err="1">
                <a:solidFill>
                  <a:srgbClr val="263238"/>
                </a:solidFill>
                <a:latin typeface="Times New Roman"/>
                <a:ea typeface="Times New Roman"/>
                <a:cs typeface="Times New Roman"/>
                <a:sym typeface="Times New Roman"/>
              </a:rPr>
              <a:t>Hubballi</a:t>
            </a:r>
            <a:r>
              <a:rPr lang="en-US" sz="1800" b="1" i="0" u="none" strike="noStrike" cap="none" dirty="0">
                <a:solidFill>
                  <a:srgbClr val="263238"/>
                </a:solidFill>
                <a:latin typeface="Times New Roman"/>
                <a:ea typeface="Times New Roman"/>
                <a:cs typeface="Times New Roman"/>
                <a:sym typeface="Times New Roman"/>
              </a:rPr>
              <a:t> – 30</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Department of Computer Science and Engineering</a:t>
            </a:r>
            <a:endParaRPr dirty="0"/>
          </a:p>
        </p:txBody>
      </p:sp>
      <p:sp>
        <p:nvSpPr>
          <p:cNvPr id="84" name="Google Shape;84;p6" descr="Title 1"/>
          <p:cNvSpPr txBox="1"/>
          <p:nvPr/>
        </p:nvSpPr>
        <p:spPr>
          <a:xfrm>
            <a:off x="1261268" y="1334460"/>
            <a:ext cx="10094912" cy="718805"/>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4400"/>
              <a:buFont typeface="Times New Roman"/>
              <a:buNone/>
            </a:pPr>
            <a:r>
              <a:rPr lang="en-US" sz="4000" b="0" i="0" u="none" strike="noStrike" cap="none" dirty="0">
                <a:solidFill>
                  <a:schemeClr val="accent1"/>
                </a:solidFill>
                <a:latin typeface="Times New Roman"/>
                <a:ea typeface="Times New Roman"/>
                <a:cs typeface="Times New Roman"/>
                <a:sym typeface="Times New Roman"/>
              </a:rPr>
              <a:t>Specific Aim Of The Project</a:t>
            </a:r>
            <a:endParaRPr sz="1200" dirty="0"/>
          </a:p>
        </p:txBody>
      </p:sp>
      <p:sp>
        <p:nvSpPr>
          <p:cNvPr id="85" name="Google Shape;85;p6"/>
          <p:cNvSpPr txBox="1">
            <a:spLocks noGrp="1"/>
          </p:cNvSpPr>
          <p:nvPr>
            <p:ph type="body" idx="1"/>
          </p:nvPr>
        </p:nvSpPr>
        <p:spPr>
          <a:xfrm>
            <a:off x="609600" y="2202872"/>
            <a:ext cx="10972800" cy="4655127"/>
          </a:xfrm>
          <a:prstGeom prst="rect">
            <a:avLst/>
          </a:prstGeom>
          <a:noFill/>
          <a:ln>
            <a:noFill/>
          </a:ln>
        </p:spPr>
        <p:txBody>
          <a:bodyPr spcFirstLastPara="1" wrap="square" lIns="91425" tIns="91425" rIns="91425" bIns="91425" anchor="t" anchorCtr="0">
            <a:noAutofit/>
          </a:bodyPr>
          <a:lstStyle/>
          <a:p>
            <a:pPr marL="495300" lvl="0" indent="-457200" algn="l" rtl="0">
              <a:lnSpc>
                <a:spcPct val="100000"/>
              </a:lnSpc>
              <a:spcBef>
                <a:spcPts val="0"/>
              </a:spcBef>
              <a:spcAft>
                <a:spcPts val="0"/>
              </a:spcAft>
              <a:buClr>
                <a:schemeClr val="accent5"/>
              </a:buClr>
              <a:buSzPct val="80000"/>
              <a:buFont typeface="Wingdings" panose="05000000000000000000" pitchFamily="2" charset="2"/>
              <a:buChar char="Ø"/>
            </a:pPr>
            <a:r>
              <a:rPr lang="en-US" b="0" i="0" u="none" dirty="0">
                <a:solidFill>
                  <a:schemeClr val="accent2"/>
                </a:solidFill>
                <a:latin typeface="Times New Roman"/>
                <a:ea typeface="Times New Roman"/>
                <a:cs typeface="Times New Roman"/>
                <a:sym typeface="Times New Roman"/>
              </a:rPr>
              <a:t>As the mai</a:t>
            </a:r>
            <a:r>
              <a:rPr lang="en-US" dirty="0">
                <a:solidFill>
                  <a:schemeClr val="accent2"/>
                </a:solidFill>
                <a:latin typeface="Times New Roman"/>
                <a:ea typeface="Times New Roman"/>
                <a:cs typeface="Times New Roman"/>
                <a:sym typeface="Times New Roman"/>
              </a:rPr>
              <a:t>n aim of this project is to detect eye </a:t>
            </a:r>
            <a:r>
              <a:rPr lang="en-US" dirty="0" err="1">
                <a:solidFill>
                  <a:schemeClr val="accent2"/>
                </a:solidFill>
                <a:latin typeface="Times New Roman"/>
                <a:ea typeface="Times New Roman"/>
                <a:cs typeface="Times New Roman"/>
                <a:sym typeface="Times New Roman"/>
              </a:rPr>
              <a:t>colour</a:t>
            </a:r>
            <a:r>
              <a:rPr lang="en-US" dirty="0">
                <a:solidFill>
                  <a:schemeClr val="accent2"/>
                </a:solidFill>
                <a:latin typeface="Times New Roman"/>
                <a:ea typeface="Times New Roman"/>
                <a:cs typeface="Times New Roman"/>
                <a:sym typeface="Times New Roman"/>
              </a:rPr>
              <a:t> and hair </a:t>
            </a:r>
            <a:r>
              <a:rPr lang="en-US" dirty="0" err="1">
                <a:solidFill>
                  <a:schemeClr val="accent2"/>
                </a:solidFill>
                <a:latin typeface="Times New Roman"/>
                <a:ea typeface="Times New Roman"/>
                <a:cs typeface="Times New Roman"/>
                <a:sym typeface="Times New Roman"/>
              </a:rPr>
              <a:t>colour</a:t>
            </a:r>
            <a:r>
              <a:rPr lang="en-US" dirty="0">
                <a:solidFill>
                  <a:schemeClr val="accent2"/>
                </a:solidFill>
                <a:latin typeface="Times New Roman"/>
                <a:ea typeface="Times New Roman"/>
                <a:cs typeface="Times New Roman"/>
                <a:sym typeface="Times New Roman"/>
              </a:rPr>
              <a:t>. MTCNN is used to locate eye and hair coordinates of the face ,which is further processed for detection of eye and hair </a:t>
            </a:r>
            <a:r>
              <a:rPr lang="en-US" dirty="0" err="1">
                <a:solidFill>
                  <a:schemeClr val="accent2"/>
                </a:solidFill>
                <a:latin typeface="Times New Roman"/>
                <a:ea typeface="Times New Roman"/>
                <a:cs typeface="Times New Roman"/>
                <a:sym typeface="Times New Roman"/>
              </a:rPr>
              <a:t>colour</a:t>
            </a:r>
            <a:r>
              <a:rPr lang="en-US" dirty="0">
                <a:solidFill>
                  <a:schemeClr val="accent2"/>
                </a:solidFill>
                <a:latin typeface="Times New Roman"/>
                <a:ea typeface="Times New Roman"/>
                <a:cs typeface="Times New Roman"/>
                <a:sym typeface="Times New Roman"/>
              </a:rPr>
              <a:t>.</a:t>
            </a:r>
          </a:p>
          <a:p>
            <a:pPr marL="495300" lvl="0" indent="-457200" algn="l" rtl="0">
              <a:lnSpc>
                <a:spcPct val="100000"/>
              </a:lnSpc>
              <a:spcBef>
                <a:spcPts val="0"/>
              </a:spcBef>
              <a:spcAft>
                <a:spcPts val="0"/>
              </a:spcAft>
              <a:buClr>
                <a:schemeClr val="accent5"/>
              </a:buClr>
              <a:buSzPct val="80000"/>
              <a:buFont typeface="Wingdings" panose="05000000000000000000" pitchFamily="2" charset="2"/>
              <a:buChar char="Ø"/>
            </a:pPr>
            <a:r>
              <a:rPr lang="en-US" dirty="0">
                <a:solidFill>
                  <a:schemeClr val="accent2"/>
                </a:solidFill>
                <a:latin typeface="Times New Roman"/>
                <a:ea typeface="Times New Roman"/>
                <a:cs typeface="Times New Roman"/>
                <a:sym typeface="Times New Roman"/>
              </a:rPr>
              <a:t>KNN model is trained for eye </a:t>
            </a:r>
            <a:r>
              <a:rPr lang="en-US" dirty="0" err="1">
                <a:solidFill>
                  <a:schemeClr val="accent2"/>
                </a:solidFill>
                <a:latin typeface="Times New Roman"/>
                <a:ea typeface="Times New Roman"/>
                <a:cs typeface="Times New Roman"/>
                <a:sym typeface="Times New Roman"/>
              </a:rPr>
              <a:t>colour</a:t>
            </a:r>
            <a:r>
              <a:rPr lang="en-US" dirty="0">
                <a:solidFill>
                  <a:schemeClr val="accent2"/>
                </a:solidFill>
                <a:latin typeface="Times New Roman"/>
                <a:ea typeface="Times New Roman"/>
                <a:cs typeface="Times New Roman"/>
                <a:sym typeface="Times New Roman"/>
              </a:rPr>
              <a:t> detection and </a:t>
            </a:r>
            <a:r>
              <a:rPr lang="en-US" dirty="0" err="1">
                <a:solidFill>
                  <a:schemeClr val="accent2"/>
                </a:solidFill>
                <a:latin typeface="Times New Roman"/>
                <a:ea typeface="Times New Roman"/>
                <a:cs typeface="Times New Roman"/>
                <a:sym typeface="Times New Roman"/>
              </a:rPr>
              <a:t>cnn</a:t>
            </a:r>
            <a:r>
              <a:rPr lang="en-US" dirty="0">
                <a:solidFill>
                  <a:schemeClr val="accent2"/>
                </a:solidFill>
                <a:latin typeface="Times New Roman"/>
                <a:ea typeface="Times New Roman"/>
                <a:cs typeface="Times New Roman"/>
                <a:sym typeface="Times New Roman"/>
              </a:rPr>
              <a:t> model is trained for hair </a:t>
            </a:r>
            <a:r>
              <a:rPr lang="en-US" dirty="0" err="1">
                <a:solidFill>
                  <a:schemeClr val="accent2"/>
                </a:solidFill>
                <a:latin typeface="Times New Roman"/>
                <a:ea typeface="Times New Roman"/>
                <a:cs typeface="Times New Roman"/>
                <a:sym typeface="Times New Roman"/>
              </a:rPr>
              <a:t>colour</a:t>
            </a:r>
            <a:r>
              <a:rPr lang="en-US" dirty="0">
                <a:solidFill>
                  <a:schemeClr val="accent2"/>
                </a:solidFill>
                <a:latin typeface="Times New Roman"/>
                <a:ea typeface="Times New Roman"/>
                <a:cs typeface="Times New Roman"/>
                <a:sym typeface="Times New Roman"/>
              </a:rPr>
              <a:t> detection, so that gives accurate results.</a:t>
            </a:r>
            <a:endParaRPr b="0" i="0" u="none" dirty="0">
              <a:solidFill>
                <a:schemeClr val="accent2"/>
              </a:solidFill>
              <a:latin typeface="Times New Roman"/>
              <a:ea typeface="Times New Roman"/>
              <a:cs typeface="Times New Roman"/>
              <a:sym typeface="Times New Roman"/>
            </a:endParaRPr>
          </a:p>
        </p:txBody>
      </p:sp>
      <p:sp>
        <p:nvSpPr>
          <p:cNvPr id="86" name="Google Shape;86;p6" descr="Footer Placeholder 5"/>
          <p:cNvSpPr txBox="1"/>
          <p:nvPr/>
        </p:nvSpPr>
        <p:spPr>
          <a:xfrm>
            <a:off x="4297362" y="6319837"/>
            <a:ext cx="4022725"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2" name="Google Shape;92;p7" descr="Picture 4"/>
          <p:cNvPicPr preferRelativeResize="0"/>
          <p:nvPr/>
        </p:nvPicPr>
        <p:blipFill rotWithShape="1">
          <a:blip r:embed="rId4">
            <a:alphaModFix/>
          </a:blip>
          <a:srcRect/>
          <a:stretch/>
        </p:blipFill>
        <p:spPr>
          <a:xfrm>
            <a:off x="10109200" y="0"/>
            <a:ext cx="1682750" cy="1401762"/>
          </a:xfrm>
          <a:prstGeom prst="rect">
            <a:avLst/>
          </a:prstGeom>
          <a:noFill/>
          <a:ln>
            <a:noFill/>
          </a:ln>
        </p:spPr>
      </p:pic>
      <p:pic>
        <p:nvPicPr>
          <p:cNvPr id="93" name="Google Shape;93;p7" descr="Picture 5"/>
          <p:cNvPicPr preferRelativeResize="0"/>
          <p:nvPr/>
        </p:nvPicPr>
        <p:blipFill rotWithShape="1">
          <a:blip r:embed="rId5">
            <a:alphaModFix/>
          </a:blip>
          <a:srcRect/>
          <a:stretch/>
        </p:blipFill>
        <p:spPr>
          <a:xfrm>
            <a:off x="307975" y="152400"/>
            <a:ext cx="2468562" cy="1204912"/>
          </a:xfrm>
          <a:prstGeom prst="rect">
            <a:avLst/>
          </a:prstGeom>
          <a:noFill/>
          <a:ln>
            <a:noFill/>
          </a:ln>
        </p:spPr>
      </p:pic>
      <p:sp>
        <p:nvSpPr>
          <p:cNvPr id="94" name="Google Shape;94;p7" descr="TextBox 6"/>
          <p:cNvSpPr txBox="1"/>
          <p:nvPr/>
        </p:nvSpPr>
        <p:spPr>
          <a:xfrm>
            <a:off x="1109662" y="206375"/>
            <a:ext cx="9972675" cy="115093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Society’s</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KLE Institute of Technology, </a:t>
            </a:r>
            <a:r>
              <a:rPr lang="en-US" sz="1800" b="1" i="0" u="none" strike="noStrike" cap="none" dirty="0" err="1">
                <a:solidFill>
                  <a:srgbClr val="263238"/>
                </a:solidFill>
                <a:latin typeface="Times New Roman"/>
                <a:ea typeface="Times New Roman"/>
                <a:cs typeface="Times New Roman"/>
                <a:sym typeface="Times New Roman"/>
              </a:rPr>
              <a:t>Hubballi</a:t>
            </a:r>
            <a:r>
              <a:rPr lang="en-US" sz="1800" b="1" i="0" u="none" strike="noStrike" cap="none" dirty="0">
                <a:solidFill>
                  <a:srgbClr val="263238"/>
                </a:solidFill>
                <a:latin typeface="Times New Roman"/>
                <a:ea typeface="Times New Roman"/>
                <a:cs typeface="Times New Roman"/>
                <a:sym typeface="Times New Roman"/>
              </a:rPr>
              <a:t> – 30</a:t>
            </a:r>
            <a:endParaRPr sz="1800" b="1" i="0" u="none" strike="noStrike" cap="none" dirty="0">
              <a:solidFill>
                <a:srgbClr val="26323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263238"/>
              </a:buClr>
              <a:buSzPts val="1800"/>
              <a:buFont typeface="Times New Roman"/>
              <a:buNone/>
            </a:pPr>
            <a:r>
              <a:rPr lang="en-US" sz="1800" b="1" i="0" u="none" strike="noStrike" cap="none" dirty="0">
                <a:solidFill>
                  <a:srgbClr val="263238"/>
                </a:solidFill>
                <a:latin typeface="Times New Roman"/>
                <a:ea typeface="Times New Roman"/>
                <a:cs typeface="Times New Roman"/>
                <a:sym typeface="Times New Roman"/>
              </a:rPr>
              <a:t>Department of Computer Science and Engineering</a:t>
            </a:r>
            <a:endParaRPr dirty="0"/>
          </a:p>
        </p:txBody>
      </p:sp>
      <p:sp>
        <p:nvSpPr>
          <p:cNvPr id="95" name="Google Shape;95;p7"/>
          <p:cNvSpPr txBox="1">
            <a:spLocks noGrp="1"/>
          </p:cNvSpPr>
          <p:nvPr>
            <p:ph type="body" idx="1"/>
          </p:nvPr>
        </p:nvSpPr>
        <p:spPr>
          <a:xfrm>
            <a:off x="609600" y="1600200"/>
            <a:ext cx="10972800" cy="5257800"/>
          </a:xfrm>
          <a:prstGeom prst="rect">
            <a:avLst/>
          </a:prstGeom>
          <a:noFill/>
          <a:ln>
            <a:noFill/>
          </a:ln>
        </p:spPr>
        <p:txBody>
          <a:bodyPr spcFirstLastPara="1" wrap="square" lIns="91425" tIns="91425" rIns="91425" bIns="91425" anchor="t" anchorCtr="0">
            <a:noAutofit/>
          </a:bodyPr>
          <a:lstStyle/>
          <a:p>
            <a:pPr marL="495300" lvl="0" indent="-457200" algn="l" rtl="0">
              <a:lnSpc>
                <a:spcPct val="100000"/>
              </a:lnSpc>
              <a:spcBef>
                <a:spcPts val="600"/>
              </a:spcBef>
              <a:spcAft>
                <a:spcPts val="0"/>
              </a:spcAft>
              <a:buClrTx/>
              <a:buSzPct val="100000"/>
              <a:buFont typeface="Wingdings" panose="05000000000000000000" pitchFamily="2" charset="2"/>
              <a:buChar char="Ø"/>
            </a:pPr>
            <a:r>
              <a:rPr lang="en-US" b="0" i="0" u="none" dirty="0">
                <a:solidFill>
                  <a:schemeClr val="accent2"/>
                </a:solidFill>
                <a:latin typeface="Times New Roman"/>
                <a:ea typeface="Times New Roman"/>
                <a:cs typeface="Times New Roman"/>
                <a:sym typeface="Times New Roman"/>
              </a:rPr>
              <a:t>In both </a:t>
            </a:r>
            <a:r>
              <a:rPr lang="en-US" b="0" i="0" u="none" dirty="0" err="1">
                <a:solidFill>
                  <a:schemeClr val="accent2"/>
                </a:solidFill>
                <a:latin typeface="Times New Roman"/>
                <a:ea typeface="Times New Roman"/>
                <a:cs typeface="Times New Roman"/>
                <a:sym typeface="Times New Roman"/>
              </a:rPr>
              <a:t>realtime</a:t>
            </a:r>
            <a:r>
              <a:rPr lang="en-US" b="0" i="0" u="none" dirty="0">
                <a:solidFill>
                  <a:schemeClr val="accent2"/>
                </a:solidFill>
                <a:latin typeface="Times New Roman"/>
                <a:ea typeface="Times New Roman"/>
                <a:cs typeface="Times New Roman"/>
                <a:sym typeface="Times New Roman"/>
              </a:rPr>
              <a:t> and </a:t>
            </a:r>
            <a:r>
              <a:rPr lang="en-US" dirty="0" err="1">
                <a:solidFill>
                  <a:schemeClr val="accent2"/>
                </a:solidFill>
                <a:latin typeface="Times New Roman"/>
                <a:ea typeface="Times New Roman"/>
                <a:cs typeface="Times New Roman"/>
                <a:sym typeface="Times New Roman"/>
              </a:rPr>
              <a:t>dataset,</a:t>
            </a:r>
            <a:r>
              <a:rPr lang="en-US" b="0" i="0" u="none" dirty="0" err="1">
                <a:solidFill>
                  <a:schemeClr val="accent2"/>
                </a:solidFill>
                <a:latin typeface="Times New Roman"/>
                <a:ea typeface="Times New Roman"/>
                <a:cs typeface="Times New Roman"/>
                <a:sym typeface="Times New Roman"/>
              </a:rPr>
              <a:t>Detecting</a:t>
            </a:r>
            <a:r>
              <a:rPr lang="en-US" b="0" i="0" u="none" dirty="0">
                <a:solidFill>
                  <a:schemeClr val="accent2"/>
                </a:solidFill>
                <a:latin typeface="Times New Roman"/>
                <a:ea typeface="Times New Roman"/>
                <a:cs typeface="Times New Roman"/>
                <a:sym typeface="Times New Roman"/>
              </a:rPr>
              <a:t> eye and hair </a:t>
            </a:r>
            <a:r>
              <a:rPr lang="en-US" b="0" i="0" u="none" dirty="0" err="1">
                <a:solidFill>
                  <a:schemeClr val="accent2"/>
                </a:solidFill>
                <a:latin typeface="Times New Roman"/>
                <a:ea typeface="Times New Roman"/>
                <a:cs typeface="Times New Roman"/>
                <a:sym typeface="Times New Roman"/>
              </a:rPr>
              <a:t>colour</a:t>
            </a:r>
            <a:r>
              <a:rPr lang="en-US" b="0" i="0" u="none" dirty="0">
                <a:solidFill>
                  <a:schemeClr val="accent2"/>
                </a:solidFill>
                <a:latin typeface="Times New Roman"/>
                <a:ea typeface="Times New Roman"/>
                <a:cs typeface="Times New Roman"/>
                <a:sym typeface="Times New Roman"/>
              </a:rPr>
              <a:t> in one frame and display results within the frame.</a:t>
            </a:r>
            <a:endParaRPr b="0" i="0" u="none" dirty="0">
              <a:solidFill>
                <a:schemeClr val="accent2"/>
              </a:solidFill>
              <a:latin typeface="Times New Roman"/>
              <a:ea typeface="Times New Roman"/>
              <a:cs typeface="Times New Roman"/>
              <a:sym typeface="Times New Roman"/>
            </a:endParaRPr>
          </a:p>
          <a:p>
            <a:pPr marL="495300" lvl="0" indent="-457200" algn="l" rtl="0">
              <a:lnSpc>
                <a:spcPct val="100000"/>
              </a:lnSpc>
              <a:spcBef>
                <a:spcPts val="600"/>
              </a:spcBef>
              <a:spcAft>
                <a:spcPts val="0"/>
              </a:spcAft>
              <a:buClrTx/>
              <a:buSzPct val="100000"/>
              <a:buFont typeface="Wingdings" panose="05000000000000000000" pitchFamily="2" charset="2"/>
              <a:buChar char="Ø"/>
            </a:pPr>
            <a:r>
              <a:rPr lang="en-US" dirty="0">
                <a:solidFill>
                  <a:schemeClr val="accent2"/>
                </a:solidFill>
                <a:latin typeface="Times New Roman"/>
                <a:ea typeface="Times New Roman"/>
                <a:cs typeface="Times New Roman"/>
                <a:sym typeface="Times New Roman"/>
              </a:rPr>
              <a:t>T</a:t>
            </a:r>
            <a:r>
              <a:rPr lang="en-US" b="0" i="0" u="none" dirty="0">
                <a:solidFill>
                  <a:schemeClr val="accent2"/>
                </a:solidFill>
                <a:latin typeface="Times New Roman"/>
                <a:ea typeface="Times New Roman"/>
                <a:cs typeface="Times New Roman"/>
                <a:sym typeface="Times New Roman"/>
              </a:rPr>
              <a:t>o provide a reliable and efficient solution for automatically detecting eye and hair colors, to provide a reliable and efficient solution for automatically detecting eye and hair colors,</a:t>
            </a:r>
            <a:endParaRPr dirty="0"/>
          </a:p>
        </p:txBody>
      </p:sp>
      <p:sp>
        <p:nvSpPr>
          <p:cNvPr id="96" name="Google Shape;96;p7" descr="Footer Placeholder 5"/>
          <p:cNvSpPr txBox="1"/>
          <p:nvPr/>
        </p:nvSpPr>
        <p:spPr>
          <a:xfrm>
            <a:off x="4343400" y="6319837"/>
            <a:ext cx="4024312"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263238"/>
              </a:buClr>
              <a:buSzPts val="1800"/>
              <a:buFont typeface="Arial"/>
              <a:buNone/>
            </a:pPr>
            <a:r>
              <a:rPr lang="en-US" b="0" i="0" u="none" strike="noStrike" cap="none" dirty="0">
                <a:solidFill>
                  <a:srgbClr val="263238"/>
                </a:solidFill>
                <a:latin typeface="Times New Roman" panose="02020603050405020304" pitchFamily="18" charset="0"/>
                <a:cs typeface="Times New Roman" panose="02020603050405020304" pitchFamily="18" charset="0"/>
                <a:sym typeface="Arial"/>
              </a:rPr>
              <a:t>Department of CSE, KLEIT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1154</TotalTime>
  <Words>1844</Words>
  <Application>Microsoft Office PowerPoint</Application>
  <PresentationFormat>Widescreen</PresentationFormat>
  <Paragraphs>174</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Balthazar</vt:lpstr>
      <vt:lpstr>Source Sans Pro</vt:lpstr>
      <vt:lpstr>Wingdings</vt:lpstr>
      <vt:lpstr>Times New Roman</vt:lpstr>
      <vt:lpstr>Helvetica Neue</vt:lpstr>
      <vt:lpstr>Tw Cen MT</vt:lpstr>
      <vt:lpstr>Arial</vt:lpstr>
      <vt:lpstr>Castellar</vt:lpstr>
      <vt:lpstr>Roboto Slab</vt:lpstr>
      <vt:lpstr>Droplet</vt:lpstr>
      <vt:lpstr>Detection of Eye and Hair Colour</vt:lpstr>
      <vt:lpstr>Abstract</vt:lpstr>
      <vt:lpstr>Introduction</vt:lpstr>
      <vt:lpstr>Detection methodologies used in the Project</vt:lpstr>
      <vt:lpstr>Objectives</vt:lpstr>
      <vt:lpstr>Literature survey</vt:lpstr>
      <vt:lpstr>Literature Survey</vt:lpstr>
      <vt:lpstr>PowerPoint Presentation</vt:lpstr>
      <vt:lpstr>PowerPoint Presentation</vt:lpstr>
      <vt:lpstr>Why MTCNN is preferred?</vt:lpstr>
      <vt:lpstr>APPLICATIONS</vt:lpstr>
      <vt:lpstr>PowerPoint Presentation</vt:lpstr>
      <vt:lpstr>PowerPoint Presentation</vt:lpstr>
      <vt:lpstr>SNAP SHOTS </vt:lpstr>
      <vt:lpstr>PowerPoint Presentation</vt:lpstr>
      <vt:lpstr>PowerPoint Presentation</vt:lpstr>
      <vt:lpstr>PowerPoint Presentation</vt:lpstr>
      <vt:lpstr> </vt:lpstr>
      <vt:lpstr>BIBILOGRAPHY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Machine Learning</dc:title>
  <dc:creator>BHAVANA</dc:creator>
  <cp:lastModifiedBy>Shreesh Kallihal</cp:lastModifiedBy>
  <cp:revision>39</cp:revision>
  <dcterms:modified xsi:type="dcterms:W3CDTF">2024-12-15T11:06:59Z</dcterms:modified>
</cp:coreProperties>
</file>