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31519" y="110489"/>
            <a:ext cx="13167362" cy="18097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731519" y="1920239"/>
            <a:ext cx="13167362" cy="630936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71359" y="7408544"/>
            <a:ext cx="3413761" cy="43815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21" name="Shape 1"/>
          <p:cNvSpPr/>
          <p:nvPr/>
        </p:nvSpPr>
        <p:spPr>
          <a:xfrm>
            <a:off x="0" y="0"/>
            <a:ext cx="14630400" cy="8229600"/>
          </a:xfrm>
          <a:prstGeom prst="rect">
            <a:avLst/>
          </a:prstGeom>
          <a:solidFill>
            <a:srgbClr val="FFFFFF"/>
          </a:solidFill>
          <a:ln w="12700">
            <a:miter lim="400000"/>
          </a:ln>
        </p:spPr>
        <p:txBody>
          <a:bodyPr lIns="45719" rIns="45719"/>
          <a:lstStyle/>
          <a:p>
            <a:pPr/>
          </a:p>
        </p:txBody>
      </p:sp>
      <p:pic>
        <p:nvPicPr>
          <p:cNvPr id="22" name="Image 0" descr="Image 0"/>
          <p:cNvPicPr>
            <a:picLocks noChangeAspect="1"/>
          </p:cNvPicPr>
          <p:nvPr/>
        </p:nvPicPr>
        <p:blipFill>
          <a:blip r:embed="rId2">
            <a:extLst/>
          </a:blip>
          <a:stretch>
            <a:fillRect/>
          </a:stretch>
        </p:blipFill>
        <p:spPr>
          <a:xfrm>
            <a:off x="-7621" y="0"/>
            <a:ext cx="5486401" cy="8229600"/>
          </a:xfrm>
          <a:prstGeom prst="rect">
            <a:avLst/>
          </a:prstGeom>
          <a:ln w="12700">
            <a:miter lim="400000"/>
          </a:ln>
        </p:spPr>
      </p:pic>
      <p:sp>
        <p:nvSpPr>
          <p:cNvPr id="23" name="Text 2"/>
          <p:cNvSpPr txBox="1"/>
          <p:nvPr/>
        </p:nvSpPr>
        <p:spPr>
          <a:xfrm>
            <a:off x="6365319" y="1358264"/>
            <a:ext cx="7386162" cy="19811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7500"/>
              </a:lnSpc>
              <a:defRPr b="1" spc="-60" sz="6000">
                <a:latin typeface="Montserrat"/>
                <a:ea typeface="Montserrat"/>
                <a:cs typeface="Montserrat"/>
                <a:sym typeface="Montserrat"/>
              </a:defRPr>
            </a:lvl1pPr>
          </a:lstStyle>
          <a:p>
            <a:pPr/>
            <a:r>
              <a:t>Introduction to SQL GROUP BY</a:t>
            </a:r>
          </a:p>
        </p:txBody>
      </p:sp>
      <p:sp>
        <p:nvSpPr>
          <p:cNvPr id="24" name="Text 3"/>
          <p:cNvSpPr txBox="1"/>
          <p:nvPr/>
        </p:nvSpPr>
        <p:spPr>
          <a:xfrm>
            <a:off x="6365319" y="3607951"/>
            <a:ext cx="4043145" cy="1028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7500"/>
              </a:lnSpc>
              <a:defRPr b="1" spc="-60" sz="6000">
                <a:latin typeface="Montserrat"/>
                <a:ea typeface="Montserrat"/>
                <a:cs typeface="Montserrat"/>
                <a:sym typeface="Montserrat"/>
              </a:defRPr>
            </a:lvl1pPr>
          </a:lstStyle>
          <a:p>
            <a:pPr/>
            <a:r>
              <a:t>statement. </a:t>
            </a:r>
          </a:p>
        </p:txBody>
      </p:sp>
      <p:sp>
        <p:nvSpPr>
          <p:cNvPr id="25" name="Text 4"/>
          <p:cNvSpPr txBox="1"/>
          <p:nvPr/>
        </p:nvSpPr>
        <p:spPr>
          <a:xfrm>
            <a:off x="6365319" y="4899421"/>
            <a:ext cx="7386162" cy="13958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600"/>
              </a:lnSpc>
              <a:defRPr sz="1700">
                <a:solidFill>
                  <a:srgbClr val="3D3838"/>
                </a:solidFill>
                <a:latin typeface="Source Sans Pro"/>
                <a:ea typeface="Source Sans Pro"/>
                <a:cs typeface="Source Sans Pro"/>
                <a:sym typeface="Source Sans Pro"/>
              </a:defRPr>
            </a:lvl1pPr>
          </a:lstStyle>
          <a:p>
            <a:pPr/>
            <a:r>
              <a:t> The SQL GROUP BY statement is a powerful tool that allows you to group rows that have the same values into summary rows. This is useful for performing aggregate functions like SUM, AVG, COUNT on grouped data to gain valuable insights from your data.</a:t>
            </a:r>
          </a:p>
        </p:txBody>
      </p:sp>
      <p:sp>
        <p:nvSpPr>
          <p:cNvPr id="26" name="Text 7"/>
          <p:cNvSpPr txBox="1"/>
          <p:nvPr/>
        </p:nvSpPr>
        <p:spPr>
          <a:xfrm>
            <a:off x="10400542" y="6852027"/>
            <a:ext cx="3897584" cy="4575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3000"/>
              </a:lnSpc>
              <a:defRPr b="1" sz="2100">
                <a:solidFill>
                  <a:srgbClr val="3D3838"/>
                </a:solidFill>
                <a:latin typeface="Source Sans Pro"/>
                <a:ea typeface="Source Sans Pro"/>
                <a:cs typeface="Source Sans Pro"/>
                <a:sym typeface="Source Sans Pro"/>
              </a:defRPr>
            </a:lvl1pPr>
          </a:lstStyle>
          <a:p>
            <a:pPr/>
            <a:r>
              <a:t>by :k SHREESHANTH GOUDA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29" name="Shape 1"/>
          <p:cNvSpPr/>
          <p:nvPr/>
        </p:nvSpPr>
        <p:spPr>
          <a:xfrm>
            <a:off x="0" y="0"/>
            <a:ext cx="14630400" cy="8229600"/>
          </a:xfrm>
          <a:prstGeom prst="rect">
            <a:avLst/>
          </a:prstGeom>
          <a:solidFill>
            <a:srgbClr val="FFFFFF"/>
          </a:solidFill>
          <a:ln w="12700">
            <a:miter lim="400000"/>
          </a:ln>
        </p:spPr>
        <p:txBody>
          <a:bodyPr lIns="45719" rIns="45719"/>
          <a:lstStyle/>
          <a:p>
            <a:pPr/>
          </a:p>
        </p:txBody>
      </p:sp>
      <p:pic>
        <p:nvPicPr>
          <p:cNvPr id="30" name="Image 0" descr="Image 0"/>
          <p:cNvPicPr>
            <a:picLocks noChangeAspect="1"/>
          </p:cNvPicPr>
          <p:nvPr/>
        </p:nvPicPr>
        <p:blipFill>
          <a:blip r:embed="rId2">
            <a:extLst/>
          </a:blip>
          <a:stretch>
            <a:fillRect/>
          </a:stretch>
        </p:blipFill>
        <p:spPr>
          <a:xfrm>
            <a:off x="9151619" y="0"/>
            <a:ext cx="5486401" cy="8229600"/>
          </a:xfrm>
          <a:prstGeom prst="rect">
            <a:avLst/>
          </a:prstGeom>
          <a:ln w="12700">
            <a:miter lim="400000"/>
          </a:ln>
        </p:spPr>
      </p:pic>
      <p:sp>
        <p:nvSpPr>
          <p:cNvPr id="31" name="Text 2"/>
          <p:cNvSpPr txBox="1"/>
          <p:nvPr/>
        </p:nvSpPr>
        <p:spPr>
          <a:xfrm>
            <a:off x="878919" y="2587227"/>
            <a:ext cx="7386161" cy="14514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5400"/>
              </a:lnSpc>
              <a:defRPr b="1" spc="-44" sz="4300">
                <a:latin typeface="Montserrat"/>
                <a:ea typeface="Montserrat"/>
                <a:cs typeface="Montserrat"/>
                <a:sym typeface="Montserrat"/>
              </a:defRPr>
            </a:lvl1pPr>
          </a:lstStyle>
          <a:p>
            <a:pPr/>
            <a:r>
              <a:t>Purpose and Syntax of GROUP BY</a:t>
            </a:r>
          </a:p>
        </p:txBody>
      </p:sp>
      <p:sp>
        <p:nvSpPr>
          <p:cNvPr id="32" name="Text 3"/>
          <p:cNvSpPr txBox="1"/>
          <p:nvPr/>
        </p:nvSpPr>
        <p:spPr>
          <a:xfrm>
            <a:off x="878919" y="4309228"/>
            <a:ext cx="7386161" cy="13958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600"/>
              </a:lnSpc>
              <a:defRPr sz="1700">
                <a:solidFill>
                  <a:srgbClr val="3D3838"/>
                </a:solidFill>
                <a:latin typeface="Source Sans Pro"/>
                <a:ea typeface="Source Sans Pro"/>
                <a:cs typeface="Source Sans Pro"/>
                <a:sym typeface="Source Sans Pro"/>
              </a:defRPr>
            </a:lvl1pPr>
          </a:lstStyle>
          <a:p>
            <a:pPr/>
            <a:r>
              <a:t> The purpose of GROUP BY is to combine rows that have the same values into a single row, allowing you to apply aggregate functions to each group. The basic syntax is: SELECT column1, aggregate_function(column2) FROM table GROUP BY column1;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35" name="Shape 1"/>
          <p:cNvSpPr/>
          <p:nvPr/>
        </p:nvSpPr>
        <p:spPr>
          <a:xfrm>
            <a:off x="0" y="0"/>
            <a:ext cx="14630400" cy="8229600"/>
          </a:xfrm>
          <a:prstGeom prst="rect">
            <a:avLst/>
          </a:prstGeom>
          <a:solidFill>
            <a:srgbClr val="FFFFFF"/>
          </a:solidFill>
          <a:ln w="12700">
            <a:miter lim="400000"/>
          </a:ln>
        </p:spPr>
        <p:txBody>
          <a:bodyPr lIns="45719" rIns="45719"/>
          <a:lstStyle/>
          <a:p>
            <a:pPr/>
          </a:p>
        </p:txBody>
      </p:sp>
      <p:pic>
        <p:nvPicPr>
          <p:cNvPr id="36" name="Image 0" descr="Image 0"/>
          <p:cNvPicPr>
            <a:picLocks noChangeAspect="1"/>
          </p:cNvPicPr>
          <p:nvPr/>
        </p:nvPicPr>
        <p:blipFill>
          <a:blip r:embed="rId2">
            <a:extLst/>
          </a:blip>
          <a:stretch>
            <a:fillRect/>
          </a:stretch>
        </p:blipFill>
        <p:spPr>
          <a:xfrm>
            <a:off x="-7621" y="0"/>
            <a:ext cx="5486401" cy="8229600"/>
          </a:xfrm>
          <a:prstGeom prst="rect">
            <a:avLst/>
          </a:prstGeom>
          <a:ln w="12700">
            <a:miter lim="400000"/>
          </a:ln>
        </p:spPr>
      </p:pic>
      <p:sp>
        <p:nvSpPr>
          <p:cNvPr id="37" name="Text 2"/>
          <p:cNvSpPr txBox="1"/>
          <p:nvPr/>
        </p:nvSpPr>
        <p:spPr>
          <a:xfrm>
            <a:off x="6365319" y="2587227"/>
            <a:ext cx="7386162" cy="14514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5400"/>
              </a:lnSpc>
              <a:defRPr b="1" spc="-44" sz="4300">
                <a:latin typeface="Montserrat"/>
                <a:ea typeface="Montserrat"/>
                <a:cs typeface="Montserrat"/>
                <a:sym typeface="Montserrat"/>
              </a:defRPr>
            </a:lvl1pPr>
          </a:lstStyle>
          <a:p>
            <a:pPr/>
            <a:r>
              <a:t>Aggregate Functions with GROUP BY</a:t>
            </a:r>
          </a:p>
        </p:txBody>
      </p:sp>
      <p:sp>
        <p:nvSpPr>
          <p:cNvPr id="38" name="Text 3"/>
          <p:cNvSpPr txBox="1"/>
          <p:nvPr/>
        </p:nvSpPr>
        <p:spPr>
          <a:xfrm>
            <a:off x="6365319" y="4309228"/>
            <a:ext cx="7386162" cy="13958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600"/>
              </a:lnSpc>
              <a:defRPr sz="1700">
                <a:solidFill>
                  <a:srgbClr val="3D3838"/>
                </a:solidFill>
                <a:latin typeface="Source Sans Pro"/>
                <a:ea typeface="Source Sans Pro"/>
                <a:cs typeface="Source Sans Pro"/>
                <a:sym typeface="Source Sans Pro"/>
              </a:defRPr>
            </a:lvl1pPr>
          </a:lstStyle>
          <a:p>
            <a:pPr/>
            <a:r>
              <a:t> When used with GROUP BY, aggregate functions like SUM, AVG, COUNT, MIN, and MAX can be applied to each group to perform calculations. For example, you could use SUM(sales) GROUP BY product_id to get the total sales for each product.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41" name="Shape 1"/>
          <p:cNvSpPr/>
          <p:nvPr/>
        </p:nvSpPr>
        <p:spPr>
          <a:xfrm>
            <a:off x="0" y="0"/>
            <a:ext cx="14630400" cy="8229600"/>
          </a:xfrm>
          <a:prstGeom prst="rect">
            <a:avLst/>
          </a:prstGeom>
          <a:solidFill>
            <a:srgbClr val="FFFFFF"/>
          </a:solidFill>
          <a:ln w="12700">
            <a:miter lim="400000"/>
          </a:ln>
        </p:spPr>
        <p:txBody>
          <a:bodyPr lIns="45719" rIns="45719"/>
          <a:lstStyle/>
          <a:p>
            <a:pPr/>
          </a:p>
        </p:txBody>
      </p:sp>
      <p:pic>
        <p:nvPicPr>
          <p:cNvPr id="42" name="Image 0" descr="Image 0"/>
          <p:cNvPicPr>
            <a:picLocks noChangeAspect="1"/>
          </p:cNvPicPr>
          <p:nvPr/>
        </p:nvPicPr>
        <p:blipFill>
          <a:blip r:embed="rId2">
            <a:extLst/>
          </a:blip>
          <a:stretch>
            <a:fillRect/>
          </a:stretch>
        </p:blipFill>
        <p:spPr>
          <a:xfrm>
            <a:off x="-7621" y="0"/>
            <a:ext cx="5486401" cy="8229600"/>
          </a:xfrm>
          <a:prstGeom prst="rect">
            <a:avLst/>
          </a:prstGeom>
          <a:ln w="12700">
            <a:miter lim="400000"/>
          </a:ln>
        </p:spPr>
      </p:pic>
      <p:sp>
        <p:nvSpPr>
          <p:cNvPr id="43" name="Text 2"/>
          <p:cNvSpPr txBox="1"/>
          <p:nvPr/>
        </p:nvSpPr>
        <p:spPr>
          <a:xfrm>
            <a:off x="6365319" y="2406729"/>
            <a:ext cx="7386162" cy="14514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5400"/>
              </a:lnSpc>
              <a:defRPr b="1" spc="-44" sz="4300">
                <a:latin typeface="Montserrat"/>
                <a:ea typeface="Montserrat"/>
                <a:cs typeface="Montserrat"/>
                <a:sym typeface="Montserrat"/>
              </a:defRPr>
            </a:lvl1pPr>
          </a:lstStyle>
          <a:p>
            <a:pPr/>
            <a:r>
              <a:t>Difference Between WHERE and HAVING Clauses</a:t>
            </a:r>
          </a:p>
        </p:txBody>
      </p:sp>
      <p:sp>
        <p:nvSpPr>
          <p:cNvPr id="44" name="Text 3"/>
          <p:cNvSpPr txBox="1"/>
          <p:nvPr/>
        </p:nvSpPr>
        <p:spPr>
          <a:xfrm>
            <a:off x="6365319" y="4823102"/>
            <a:ext cx="7386162" cy="13958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600"/>
              </a:lnSpc>
              <a:defRPr sz="1700">
                <a:solidFill>
                  <a:srgbClr val="3D3838"/>
                </a:solidFill>
                <a:latin typeface="Source Sans Pro"/>
                <a:ea typeface="Source Sans Pro"/>
                <a:cs typeface="Source Sans Pro"/>
                <a:sym typeface="Source Sans Pro"/>
              </a:defRPr>
            </a:lvl1pPr>
          </a:lstStyle>
          <a:p>
            <a:pPr/>
            <a:r>
              <a:t> The key difference is that WHERE is used to filter rows before grouping, while HAVING filters the groups after they've been created by GROUP BY. WHERE applies to individual rows, while HAVING applies to the summarized groups.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47"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48" name="Text 2"/>
          <p:cNvSpPr txBox="1"/>
          <p:nvPr/>
        </p:nvSpPr>
        <p:spPr>
          <a:xfrm>
            <a:off x="2563416" y="2438756"/>
            <a:ext cx="7964486" cy="7656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400"/>
              </a:lnSpc>
              <a:defRPr b="1" spc="-44" sz="4300">
                <a:latin typeface="Montserrat"/>
                <a:ea typeface="Montserrat"/>
                <a:cs typeface="Montserrat"/>
                <a:sym typeface="Montserrat"/>
              </a:defRPr>
            </a:lvl1pPr>
          </a:lstStyle>
          <a:p>
            <a:pPr/>
            <a:r>
              <a:t>Using WHERE with GROUP BY</a:t>
            </a:r>
          </a:p>
        </p:txBody>
      </p:sp>
      <p:sp>
        <p:nvSpPr>
          <p:cNvPr id="49" name="Text 3"/>
          <p:cNvSpPr txBox="1"/>
          <p:nvPr/>
        </p:nvSpPr>
        <p:spPr>
          <a:xfrm>
            <a:off x="2563416" y="3688555"/>
            <a:ext cx="1181595"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100">
                <a:latin typeface="Montserrat"/>
                <a:ea typeface="Montserrat"/>
                <a:cs typeface="Montserrat"/>
                <a:sym typeface="Montserrat"/>
              </a:defRPr>
            </a:lvl1pPr>
          </a:lstStyle>
          <a:p>
            <a:pPr/>
            <a:r>
              <a:t>Example</a:t>
            </a:r>
          </a:p>
        </p:txBody>
      </p:sp>
      <p:sp>
        <p:nvSpPr>
          <p:cNvPr id="50" name="Text 4"/>
          <p:cNvSpPr txBox="1"/>
          <p:nvPr/>
        </p:nvSpPr>
        <p:spPr>
          <a:xfrm>
            <a:off x="2563416" y="4257912"/>
            <a:ext cx="4434959" cy="10656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600"/>
              </a:lnSpc>
              <a:defRPr sz="1700">
                <a:solidFill>
                  <a:srgbClr val="3D3838"/>
                </a:solidFill>
                <a:latin typeface="Source Sans Pro"/>
                <a:ea typeface="Source Sans Pro"/>
                <a:cs typeface="Source Sans Pro"/>
                <a:sym typeface="Source Sans Pro"/>
              </a:defRPr>
            </a:lvl1pPr>
          </a:lstStyle>
          <a:p>
            <a:pPr/>
            <a:r>
              <a:t>SELECT department, SUM(salary) AS total_salary FROM employees WHERE department != 'HR' GROUP BY department;</a:t>
            </a:r>
          </a:p>
        </p:txBody>
      </p:sp>
      <p:sp>
        <p:nvSpPr>
          <p:cNvPr id="51" name="Text 5"/>
          <p:cNvSpPr txBox="1"/>
          <p:nvPr/>
        </p:nvSpPr>
        <p:spPr>
          <a:xfrm>
            <a:off x="7639406" y="3688555"/>
            <a:ext cx="1584924"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100">
                <a:latin typeface="Montserrat"/>
                <a:ea typeface="Montserrat"/>
                <a:cs typeface="Montserrat"/>
                <a:sym typeface="Montserrat"/>
              </a:defRPr>
            </a:lvl1pPr>
          </a:lstStyle>
          <a:p>
            <a:pPr/>
            <a:r>
              <a:t>Explanation</a:t>
            </a:r>
          </a:p>
        </p:txBody>
      </p:sp>
      <p:sp>
        <p:nvSpPr>
          <p:cNvPr id="52" name="Text 6"/>
          <p:cNvSpPr txBox="1"/>
          <p:nvPr/>
        </p:nvSpPr>
        <p:spPr>
          <a:xfrm>
            <a:off x="7639406" y="4257912"/>
            <a:ext cx="4434960" cy="13958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600"/>
              </a:lnSpc>
              <a:defRPr sz="1700">
                <a:solidFill>
                  <a:srgbClr val="3D3838"/>
                </a:solidFill>
                <a:latin typeface="Source Sans Pro"/>
                <a:ea typeface="Source Sans Pro"/>
                <a:cs typeface="Source Sans Pro"/>
                <a:sym typeface="Source Sans Pro"/>
              </a:defRPr>
            </a:lvl1pPr>
          </a:lstStyle>
          <a:p>
            <a:pPr/>
            <a:r>
              <a:t>The WHERE clause filters the individual rows first, before the GROUP BY is applied. This allows you to only group the rows that match the WHERE condition.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55"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56" name="Text 2"/>
          <p:cNvSpPr txBox="1"/>
          <p:nvPr/>
        </p:nvSpPr>
        <p:spPr>
          <a:xfrm>
            <a:off x="2563415" y="2438756"/>
            <a:ext cx="8009829" cy="7656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400"/>
              </a:lnSpc>
              <a:defRPr b="1" spc="-44" sz="4300">
                <a:latin typeface="Montserrat"/>
                <a:ea typeface="Montserrat"/>
                <a:cs typeface="Montserrat"/>
                <a:sym typeface="Montserrat"/>
              </a:defRPr>
            </a:lvl1pPr>
          </a:lstStyle>
          <a:p>
            <a:pPr/>
            <a:r>
              <a:t>Using HAVING with GROUP BY</a:t>
            </a:r>
          </a:p>
        </p:txBody>
      </p:sp>
      <p:sp>
        <p:nvSpPr>
          <p:cNvPr id="57" name="Text 3"/>
          <p:cNvSpPr txBox="1"/>
          <p:nvPr/>
        </p:nvSpPr>
        <p:spPr>
          <a:xfrm>
            <a:off x="2563416" y="3688555"/>
            <a:ext cx="1181595"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100">
                <a:latin typeface="Montserrat"/>
                <a:ea typeface="Montserrat"/>
                <a:cs typeface="Montserrat"/>
                <a:sym typeface="Montserrat"/>
              </a:defRPr>
            </a:lvl1pPr>
          </a:lstStyle>
          <a:p>
            <a:pPr/>
            <a:r>
              <a:t>Example</a:t>
            </a:r>
          </a:p>
        </p:txBody>
      </p:sp>
      <p:sp>
        <p:nvSpPr>
          <p:cNvPr id="58" name="Text 4"/>
          <p:cNvSpPr txBox="1"/>
          <p:nvPr/>
        </p:nvSpPr>
        <p:spPr>
          <a:xfrm>
            <a:off x="2563416" y="4257912"/>
            <a:ext cx="4434959" cy="13958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600"/>
              </a:lnSpc>
              <a:defRPr sz="1700">
                <a:solidFill>
                  <a:srgbClr val="3D3838"/>
                </a:solidFill>
                <a:latin typeface="Source Sans Pro"/>
                <a:ea typeface="Source Sans Pro"/>
                <a:cs typeface="Source Sans Pro"/>
                <a:sym typeface="Source Sans Pro"/>
              </a:defRPr>
            </a:lvl1pPr>
          </a:lstStyle>
          <a:p>
            <a:pPr/>
            <a:r>
              <a:t>SELECT department, SUM(salary) AS total_salary FROM employees GROUP BY department HAVING SUM(salary) &gt; 1000000;</a:t>
            </a:r>
          </a:p>
        </p:txBody>
      </p:sp>
      <p:sp>
        <p:nvSpPr>
          <p:cNvPr id="59" name="Text 5"/>
          <p:cNvSpPr txBox="1"/>
          <p:nvPr/>
        </p:nvSpPr>
        <p:spPr>
          <a:xfrm>
            <a:off x="7639406" y="3688555"/>
            <a:ext cx="1584924"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100">
                <a:latin typeface="Montserrat"/>
                <a:ea typeface="Montserrat"/>
                <a:cs typeface="Montserrat"/>
                <a:sym typeface="Montserrat"/>
              </a:defRPr>
            </a:lvl1pPr>
          </a:lstStyle>
          <a:p>
            <a:pPr/>
            <a:r>
              <a:t>Explanation</a:t>
            </a:r>
          </a:p>
        </p:txBody>
      </p:sp>
      <p:sp>
        <p:nvSpPr>
          <p:cNvPr id="60" name="Text 6"/>
          <p:cNvSpPr txBox="1"/>
          <p:nvPr/>
        </p:nvSpPr>
        <p:spPr>
          <a:xfrm>
            <a:off x="7639406" y="4257912"/>
            <a:ext cx="4434960" cy="13958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600"/>
              </a:lnSpc>
              <a:defRPr sz="1700">
                <a:solidFill>
                  <a:srgbClr val="3D3838"/>
                </a:solidFill>
                <a:latin typeface="Source Sans Pro"/>
                <a:ea typeface="Source Sans Pro"/>
                <a:cs typeface="Source Sans Pro"/>
                <a:sym typeface="Source Sans Pro"/>
              </a:defRPr>
            </a:lvl1pPr>
          </a:lstStyle>
          <a:p>
            <a:pPr/>
            <a:r>
              <a:t>The HAVING clause filters the grouped data, allowing you to only include groups where the aggregate function meets the specified condition.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63" name="Shape 1"/>
          <p:cNvSpPr/>
          <p:nvPr/>
        </p:nvSpPr>
        <p:spPr>
          <a:xfrm>
            <a:off x="0" y="0"/>
            <a:ext cx="14630400" cy="8229600"/>
          </a:xfrm>
          <a:prstGeom prst="rect">
            <a:avLst/>
          </a:prstGeom>
          <a:solidFill>
            <a:srgbClr val="FFFFFF"/>
          </a:solidFill>
          <a:ln w="12700">
            <a:miter lim="400000"/>
          </a:ln>
        </p:spPr>
        <p:txBody>
          <a:bodyPr lIns="45719" rIns="45719"/>
          <a:lstStyle/>
          <a:p>
            <a:pPr/>
          </a:p>
        </p:txBody>
      </p:sp>
      <p:pic>
        <p:nvPicPr>
          <p:cNvPr id="64" name="Image 0" descr="Image 0"/>
          <p:cNvPicPr>
            <a:picLocks noChangeAspect="1"/>
          </p:cNvPicPr>
          <p:nvPr/>
        </p:nvPicPr>
        <p:blipFill>
          <a:blip r:embed="rId2">
            <a:extLst/>
          </a:blip>
          <a:stretch>
            <a:fillRect/>
          </a:stretch>
        </p:blipFill>
        <p:spPr>
          <a:xfrm>
            <a:off x="0" y="0"/>
            <a:ext cx="14630400" cy="2777490"/>
          </a:xfrm>
          <a:prstGeom prst="rect">
            <a:avLst/>
          </a:prstGeom>
          <a:ln w="12700">
            <a:miter lim="400000"/>
          </a:ln>
        </p:spPr>
      </p:pic>
      <p:sp>
        <p:nvSpPr>
          <p:cNvPr id="65" name="Text 2"/>
          <p:cNvSpPr txBox="1"/>
          <p:nvPr/>
        </p:nvSpPr>
        <p:spPr>
          <a:xfrm>
            <a:off x="2563415" y="3617833"/>
            <a:ext cx="6798922" cy="76567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400"/>
              </a:lnSpc>
              <a:defRPr b="1" spc="-44" sz="4300">
                <a:latin typeface="Montserrat"/>
                <a:ea typeface="Montserrat"/>
                <a:cs typeface="Montserrat"/>
                <a:sym typeface="Montserrat"/>
              </a:defRPr>
            </a:lvl1pPr>
          </a:lstStyle>
          <a:p>
            <a:pPr/>
            <a:r>
              <a:t>Advantages of GROUP BY</a:t>
            </a:r>
          </a:p>
        </p:txBody>
      </p:sp>
      <p:sp>
        <p:nvSpPr>
          <p:cNvPr id="66" name="Shape 3"/>
          <p:cNvSpPr/>
          <p:nvPr/>
        </p:nvSpPr>
        <p:spPr>
          <a:xfrm>
            <a:off x="2517695" y="4819055"/>
            <a:ext cx="499944" cy="499944"/>
          </a:xfrm>
          <a:prstGeom prst="roundRect">
            <a:avLst>
              <a:gd name="adj" fmla="val 26667"/>
            </a:avLst>
          </a:prstGeom>
          <a:solidFill>
            <a:srgbClr val="EDEDED"/>
          </a:solidFill>
          <a:ln w="12700">
            <a:miter lim="400000"/>
          </a:ln>
        </p:spPr>
        <p:txBody>
          <a:bodyPr lIns="45719" rIns="45719"/>
          <a:lstStyle/>
          <a:p>
            <a:pPr/>
          </a:p>
        </p:txBody>
      </p:sp>
      <p:sp>
        <p:nvSpPr>
          <p:cNvPr id="67" name="Text 4"/>
          <p:cNvSpPr txBox="1"/>
          <p:nvPr/>
        </p:nvSpPr>
        <p:spPr>
          <a:xfrm>
            <a:off x="2625367" y="4860726"/>
            <a:ext cx="284481" cy="4925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3200"/>
              </a:lnSpc>
              <a:defRPr b="1" spc="-26" sz="2600">
                <a:latin typeface="Montserrat"/>
                <a:ea typeface="Montserrat"/>
                <a:cs typeface="Montserrat"/>
                <a:sym typeface="Montserrat"/>
              </a:defRPr>
            </a:lvl1pPr>
          </a:lstStyle>
          <a:p>
            <a:pPr/>
            <a:r>
              <a:t>1</a:t>
            </a:r>
          </a:p>
        </p:txBody>
      </p:sp>
      <p:sp>
        <p:nvSpPr>
          <p:cNvPr id="68" name="Text 5"/>
          <p:cNvSpPr txBox="1"/>
          <p:nvPr/>
        </p:nvSpPr>
        <p:spPr>
          <a:xfrm>
            <a:off x="3285530" y="4895374"/>
            <a:ext cx="2236590" cy="42709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b="1" spc="-22" sz="2100">
                <a:latin typeface="Montserrat"/>
                <a:ea typeface="Montserrat"/>
                <a:cs typeface="Montserrat"/>
                <a:sym typeface="Montserrat"/>
              </a:defRPr>
            </a:lvl1pPr>
          </a:lstStyle>
          <a:p>
            <a:pPr/>
            <a:r>
              <a:t>Summarize Data</a:t>
            </a:r>
          </a:p>
        </p:txBody>
      </p:sp>
      <p:sp>
        <p:nvSpPr>
          <p:cNvPr id="69" name="Text 6"/>
          <p:cNvSpPr txBox="1"/>
          <p:nvPr/>
        </p:nvSpPr>
        <p:spPr>
          <a:xfrm>
            <a:off x="3285530" y="5722977"/>
            <a:ext cx="2236590" cy="20562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600"/>
              </a:lnSpc>
              <a:defRPr sz="1700">
                <a:solidFill>
                  <a:srgbClr val="3D3838"/>
                </a:solidFill>
                <a:latin typeface="Source Sans Pro"/>
                <a:ea typeface="Source Sans Pro"/>
                <a:cs typeface="Source Sans Pro"/>
                <a:sym typeface="Source Sans Pro"/>
              </a:defRPr>
            </a:lvl1pPr>
          </a:lstStyle>
          <a:p>
            <a:pPr/>
            <a:r>
              <a:t>GROUP BY allows you to easily summarize large datasets by grouping rows with the same values.</a:t>
            </a:r>
          </a:p>
        </p:txBody>
      </p:sp>
      <p:sp>
        <p:nvSpPr>
          <p:cNvPr id="70" name="Shape 7"/>
          <p:cNvSpPr/>
          <p:nvPr/>
        </p:nvSpPr>
        <p:spPr>
          <a:xfrm>
            <a:off x="5790008" y="4819055"/>
            <a:ext cx="499944" cy="499944"/>
          </a:xfrm>
          <a:prstGeom prst="roundRect">
            <a:avLst>
              <a:gd name="adj" fmla="val 26667"/>
            </a:avLst>
          </a:prstGeom>
          <a:solidFill>
            <a:srgbClr val="EDEDED"/>
          </a:solidFill>
          <a:ln w="12700">
            <a:miter lim="400000"/>
          </a:ln>
        </p:spPr>
        <p:txBody>
          <a:bodyPr lIns="45719" rIns="45719"/>
          <a:lstStyle/>
          <a:p>
            <a:pPr/>
          </a:p>
        </p:txBody>
      </p:sp>
      <p:sp>
        <p:nvSpPr>
          <p:cNvPr id="71" name="Text 8"/>
          <p:cNvSpPr txBox="1"/>
          <p:nvPr/>
        </p:nvSpPr>
        <p:spPr>
          <a:xfrm>
            <a:off x="5897682" y="4860726"/>
            <a:ext cx="284480" cy="4925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3200"/>
              </a:lnSpc>
              <a:defRPr b="1" spc="-26" sz="2600">
                <a:latin typeface="Montserrat"/>
                <a:ea typeface="Montserrat"/>
                <a:cs typeface="Montserrat"/>
                <a:sym typeface="Montserrat"/>
              </a:defRPr>
            </a:lvl1pPr>
          </a:lstStyle>
          <a:p>
            <a:pPr/>
            <a:r>
              <a:t>2</a:t>
            </a:r>
          </a:p>
        </p:txBody>
      </p:sp>
      <p:sp>
        <p:nvSpPr>
          <p:cNvPr id="72" name="Text 9"/>
          <p:cNvSpPr txBox="1"/>
          <p:nvPr/>
        </p:nvSpPr>
        <p:spPr>
          <a:xfrm>
            <a:off x="6557842" y="4895374"/>
            <a:ext cx="2236590" cy="76999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b="1" spc="-22" sz="2100">
                <a:latin typeface="Montserrat"/>
                <a:ea typeface="Montserrat"/>
                <a:cs typeface="Montserrat"/>
                <a:sym typeface="Montserrat"/>
              </a:defRPr>
            </a:lvl1pPr>
          </a:lstStyle>
          <a:p>
            <a:pPr/>
            <a:r>
              <a:t>Perform Calculations</a:t>
            </a:r>
          </a:p>
        </p:txBody>
      </p:sp>
      <p:sp>
        <p:nvSpPr>
          <p:cNvPr id="73" name="Text 10"/>
          <p:cNvSpPr txBox="1"/>
          <p:nvPr/>
        </p:nvSpPr>
        <p:spPr>
          <a:xfrm>
            <a:off x="6557842" y="5722977"/>
            <a:ext cx="2236590" cy="20562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600"/>
              </a:lnSpc>
              <a:defRPr sz="1700">
                <a:solidFill>
                  <a:srgbClr val="3D3838"/>
                </a:solidFill>
                <a:latin typeface="Source Sans Pro"/>
                <a:ea typeface="Source Sans Pro"/>
                <a:cs typeface="Source Sans Pro"/>
                <a:sym typeface="Source Sans Pro"/>
              </a:defRPr>
            </a:lvl1pPr>
          </a:lstStyle>
          <a:p>
            <a:pPr/>
            <a:r>
              <a:t>When combined with aggregate functions, GROUP BY enables you to perform calculations on grouped data.</a:t>
            </a:r>
          </a:p>
        </p:txBody>
      </p:sp>
      <p:sp>
        <p:nvSpPr>
          <p:cNvPr id="74" name="Shape 11"/>
          <p:cNvSpPr/>
          <p:nvPr/>
        </p:nvSpPr>
        <p:spPr>
          <a:xfrm>
            <a:off x="9062322" y="4819055"/>
            <a:ext cx="499944" cy="499944"/>
          </a:xfrm>
          <a:prstGeom prst="roundRect">
            <a:avLst>
              <a:gd name="adj" fmla="val 26667"/>
            </a:avLst>
          </a:prstGeom>
          <a:solidFill>
            <a:srgbClr val="EDEDED"/>
          </a:solidFill>
          <a:ln w="12700">
            <a:miter lim="400000"/>
          </a:ln>
        </p:spPr>
        <p:txBody>
          <a:bodyPr lIns="45719" rIns="45719"/>
          <a:lstStyle/>
          <a:p>
            <a:pPr/>
          </a:p>
        </p:txBody>
      </p:sp>
      <p:sp>
        <p:nvSpPr>
          <p:cNvPr id="75" name="Text 12"/>
          <p:cNvSpPr txBox="1"/>
          <p:nvPr/>
        </p:nvSpPr>
        <p:spPr>
          <a:xfrm>
            <a:off x="9169994" y="4860726"/>
            <a:ext cx="284481" cy="49250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3200"/>
              </a:lnSpc>
              <a:defRPr b="1" spc="-26" sz="2600">
                <a:latin typeface="Montserrat"/>
                <a:ea typeface="Montserrat"/>
                <a:cs typeface="Montserrat"/>
                <a:sym typeface="Montserrat"/>
              </a:defRPr>
            </a:lvl1pPr>
          </a:lstStyle>
          <a:p>
            <a:pPr/>
            <a:r>
              <a:t>3</a:t>
            </a:r>
          </a:p>
        </p:txBody>
      </p:sp>
      <p:sp>
        <p:nvSpPr>
          <p:cNvPr id="76" name="Text 13"/>
          <p:cNvSpPr txBox="1"/>
          <p:nvPr/>
        </p:nvSpPr>
        <p:spPr>
          <a:xfrm>
            <a:off x="9830156" y="4895374"/>
            <a:ext cx="1757093" cy="42709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100">
                <a:latin typeface="Montserrat"/>
                <a:ea typeface="Montserrat"/>
                <a:cs typeface="Montserrat"/>
                <a:sym typeface="Montserrat"/>
              </a:defRPr>
            </a:lvl1pPr>
          </a:lstStyle>
          <a:p>
            <a:pPr/>
            <a:r>
              <a:t>Gain Insights</a:t>
            </a:r>
          </a:p>
        </p:txBody>
      </p:sp>
      <p:sp>
        <p:nvSpPr>
          <p:cNvPr id="77" name="Text 14"/>
          <p:cNvSpPr txBox="1"/>
          <p:nvPr/>
        </p:nvSpPr>
        <p:spPr>
          <a:xfrm>
            <a:off x="9830156" y="5375790"/>
            <a:ext cx="2236590" cy="20562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600"/>
              </a:lnSpc>
              <a:defRPr sz="1700">
                <a:solidFill>
                  <a:srgbClr val="3D3838"/>
                </a:solidFill>
                <a:latin typeface="Source Sans Pro"/>
                <a:ea typeface="Source Sans Pro"/>
                <a:cs typeface="Source Sans Pro"/>
                <a:sym typeface="Source Sans Pro"/>
              </a:defRPr>
            </a:lvl1pPr>
          </a:lstStyle>
          <a:p>
            <a:pPr/>
            <a:r>
              <a:t>The summarized data from GROUP BY can provide valuable insights that are difficult to obtain from the raw data.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Shape 0"/>
          <p:cNvSpPr/>
          <p:nvPr/>
        </p:nvSpPr>
        <p:spPr>
          <a:xfrm>
            <a:off x="0" y="0"/>
            <a:ext cx="14630400" cy="8229600"/>
          </a:xfrm>
          <a:prstGeom prst="rect">
            <a:avLst/>
          </a:prstGeom>
          <a:solidFill>
            <a:srgbClr val="EDEDED"/>
          </a:solidFill>
          <a:ln w="12700">
            <a:miter lim="400000"/>
          </a:ln>
        </p:spPr>
        <p:txBody>
          <a:bodyPr lIns="45719" rIns="45719"/>
          <a:lstStyle/>
          <a:p>
            <a:pPr/>
          </a:p>
        </p:txBody>
      </p:sp>
      <p:sp>
        <p:nvSpPr>
          <p:cNvPr id="80"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81" name="Text 2"/>
          <p:cNvSpPr txBox="1"/>
          <p:nvPr/>
        </p:nvSpPr>
        <p:spPr>
          <a:xfrm>
            <a:off x="2563415" y="1235511"/>
            <a:ext cx="8637303" cy="7656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400"/>
              </a:lnSpc>
              <a:defRPr b="1" spc="-44" sz="4300">
                <a:latin typeface="Montserrat"/>
                <a:ea typeface="Montserrat"/>
                <a:cs typeface="Montserrat"/>
                <a:sym typeface="Montserrat"/>
              </a:defRPr>
            </a:lvl1pPr>
          </a:lstStyle>
          <a:p>
            <a:pPr/>
            <a:r>
              <a:t>Practical Examples of GROUP BY</a:t>
            </a:r>
          </a:p>
        </p:txBody>
      </p:sp>
      <p:pic>
        <p:nvPicPr>
          <p:cNvPr id="82" name="Image 0" descr="Image 0"/>
          <p:cNvPicPr>
            <a:picLocks noChangeAspect="1"/>
          </p:cNvPicPr>
          <p:nvPr/>
        </p:nvPicPr>
        <p:blipFill>
          <a:blip r:embed="rId2">
            <a:extLst/>
          </a:blip>
          <a:stretch>
            <a:fillRect/>
          </a:stretch>
        </p:blipFill>
        <p:spPr>
          <a:xfrm>
            <a:off x="2517695" y="2374225"/>
            <a:ext cx="4630818" cy="2862024"/>
          </a:xfrm>
          <a:prstGeom prst="rect">
            <a:avLst/>
          </a:prstGeom>
          <a:ln w="12700">
            <a:miter lim="400000"/>
          </a:ln>
        </p:spPr>
      </p:pic>
      <p:sp>
        <p:nvSpPr>
          <p:cNvPr id="83" name="Text 3"/>
          <p:cNvSpPr txBox="1"/>
          <p:nvPr/>
        </p:nvSpPr>
        <p:spPr>
          <a:xfrm>
            <a:off x="2563416" y="5513902"/>
            <a:ext cx="1923330"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100">
                <a:latin typeface="Montserrat"/>
                <a:ea typeface="Montserrat"/>
                <a:cs typeface="Montserrat"/>
                <a:sym typeface="Montserrat"/>
              </a:defRPr>
            </a:lvl1pPr>
          </a:lstStyle>
          <a:p>
            <a:pPr/>
            <a:r>
              <a:t>Sales Analysis</a:t>
            </a:r>
          </a:p>
        </p:txBody>
      </p:sp>
      <p:sp>
        <p:nvSpPr>
          <p:cNvPr id="84" name="Text 4"/>
          <p:cNvSpPr txBox="1"/>
          <p:nvPr/>
        </p:nvSpPr>
        <p:spPr>
          <a:xfrm>
            <a:off x="2563416" y="5994320"/>
            <a:ext cx="4539377" cy="10656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600"/>
              </a:lnSpc>
              <a:defRPr sz="1700">
                <a:solidFill>
                  <a:srgbClr val="3D3838"/>
                </a:solidFill>
                <a:latin typeface="Source Sans Pro"/>
                <a:ea typeface="Source Sans Pro"/>
                <a:cs typeface="Source Sans Pro"/>
                <a:sym typeface="Source Sans Pro"/>
              </a:defRPr>
            </a:lvl1pPr>
          </a:lstStyle>
          <a:p>
            <a:pPr/>
            <a:r>
              <a:t>GROUP BY product_id and SUM(sales) to get total sales per product, enabling better inventory management.</a:t>
            </a:r>
          </a:p>
        </p:txBody>
      </p:sp>
      <p:pic>
        <p:nvPicPr>
          <p:cNvPr id="85" name="Image 1" descr="Image 1"/>
          <p:cNvPicPr>
            <a:picLocks noChangeAspect="1"/>
          </p:cNvPicPr>
          <p:nvPr/>
        </p:nvPicPr>
        <p:blipFill>
          <a:blip r:embed="rId3">
            <a:extLst/>
          </a:blip>
          <a:stretch>
            <a:fillRect/>
          </a:stretch>
        </p:blipFill>
        <p:spPr>
          <a:xfrm>
            <a:off x="7481768" y="2374225"/>
            <a:ext cx="4630818" cy="2862024"/>
          </a:xfrm>
          <a:prstGeom prst="rect">
            <a:avLst/>
          </a:prstGeom>
          <a:ln w="12700">
            <a:miter lim="400000"/>
          </a:ln>
        </p:spPr>
      </p:pic>
      <p:sp>
        <p:nvSpPr>
          <p:cNvPr id="86" name="Text 5"/>
          <p:cNvSpPr txBox="1"/>
          <p:nvPr/>
        </p:nvSpPr>
        <p:spPr>
          <a:xfrm>
            <a:off x="7527487" y="5513902"/>
            <a:ext cx="3127754"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22" sz="2100">
                <a:latin typeface="Montserrat"/>
                <a:ea typeface="Montserrat"/>
                <a:cs typeface="Montserrat"/>
                <a:sym typeface="Montserrat"/>
              </a:defRPr>
            </a:lvl1pPr>
          </a:lstStyle>
          <a:p>
            <a:pPr/>
            <a:r>
              <a:t>Customer Segmentation</a:t>
            </a:r>
          </a:p>
        </p:txBody>
      </p:sp>
      <p:sp>
        <p:nvSpPr>
          <p:cNvPr id="87" name="Text 6"/>
          <p:cNvSpPr txBox="1"/>
          <p:nvPr/>
        </p:nvSpPr>
        <p:spPr>
          <a:xfrm>
            <a:off x="7527487" y="5994320"/>
            <a:ext cx="4539378" cy="10656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600"/>
              </a:lnSpc>
              <a:defRPr sz="1700">
                <a:solidFill>
                  <a:srgbClr val="3D3838"/>
                </a:solidFill>
                <a:latin typeface="Source Sans Pro"/>
                <a:ea typeface="Source Sans Pro"/>
                <a:cs typeface="Source Sans Pro"/>
                <a:sym typeface="Source Sans Pro"/>
              </a:defRPr>
            </a:lvl1pPr>
          </a:lstStyle>
          <a:p>
            <a:pPr/>
            <a:r>
              <a:t>GROUP BY region and COUNT(customer_id) to identify high-value regional markets for targeted marketing.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