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98" r:id="rId3"/>
    <p:sldId id="297" r:id="rId4"/>
    <p:sldId id="293" r:id="rId5"/>
    <p:sldId id="299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3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72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08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3025" y="232151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721" y="1430400"/>
            <a:ext cx="5924550" cy="458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1651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Microphone array-based direction of arrival for gunshot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Miscellaneous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Hack Hawks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393371" y="235212"/>
            <a:ext cx="8657397" cy="682560"/>
          </a:xfrm>
        </p:spPr>
        <p:txBody>
          <a:bodyPr/>
          <a:lstStyle/>
          <a:p>
            <a:pPr eaLnBrk="1" hangingPunct="1"/>
            <a:r>
              <a:rPr lang="en-US" sz="35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Hybrid Approach for Gunshot Localization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91500" y="946171"/>
            <a:ext cx="8554601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sz="1050" b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050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gunshot detection and localization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Machine Learning and Hyperbolic Localization.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accurate location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guide the soldiers.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 to different environment and location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input from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microphones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arranged in the form of a regular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hexagon.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Difference of Arrival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TDoA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compute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Hyperbolic Localization.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gunshots and then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to various weapon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two modes :-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Locate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location and direction, optimized for longer missions.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Precision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Uses additional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Microphones,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and Humidity sensors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adjust for changes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speed, calculate elevation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provide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point accuracy. 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67833"/>
            <a:ext cx="1251857" cy="68255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Hack</a:t>
            </a:r>
          </a:p>
          <a:p>
            <a:pPr algn="ctr"/>
            <a:r>
              <a:rPr lang="en-IN" dirty="0"/>
              <a:t>Hawks</a:t>
            </a: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3" y="0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7C23F2-7B63-C66D-8650-8E849ED9C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0270" y="1129101"/>
            <a:ext cx="2340078" cy="21093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2FDCBF-367C-F0A1-7662-652D5D61D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368" y="3309770"/>
            <a:ext cx="3611263" cy="30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6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E728A6-1AF0-280F-BD34-878235F90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099" y="756194"/>
            <a:ext cx="5106399" cy="30198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25283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7581" y="1083406"/>
            <a:ext cx="3636132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Process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sound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microphones.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signals via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bandpass filtering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(1KHz – 5KHz).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algorithms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gunshot and classify gunshots by weapon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TDoA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perform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Hyperbolic Localization.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results on a LCD Screen.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58400" y="-35871"/>
            <a:ext cx="2133599" cy="803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1133" y="53024"/>
            <a:ext cx="1156934" cy="71415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Hack Hawks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67511E-E800-DC7B-0DF7-B37E01B44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1549" y="806784"/>
            <a:ext cx="3168976" cy="40435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90224C-3DBB-64FF-74AA-1620583D5831}"/>
              </a:ext>
            </a:extLst>
          </p:cNvPr>
          <p:cNvSpPr txBox="1"/>
          <p:nvPr/>
        </p:nvSpPr>
        <p:spPr>
          <a:xfrm>
            <a:off x="6298487" y="3776025"/>
            <a:ext cx="55985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Hyperbolic Localisation</a:t>
            </a:r>
            <a:r>
              <a:rPr lang="en-IN" b="1" dirty="0"/>
              <a:t> :-</a:t>
            </a:r>
            <a:endParaRPr lang="en-IN" sz="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TDoA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pair of microphones.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time difference, calculate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difference.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constant distance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difference gives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locus of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points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form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hyperbola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other pair of microphones to form hyperbolas, and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lies at the intersection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these hyperbolas.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383F04-E065-7444-51FF-F0C19D1B011E}"/>
              </a:ext>
            </a:extLst>
          </p:cNvPr>
          <p:cNvSpPr txBox="1"/>
          <p:nvPr/>
        </p:nvSpPr>
        <p:spPr>
          <a:xfrm>
            <a:off x="223157" y="5139241"/>
            <a:ext cx="5174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Languages</a:t>
            </a:r>
            <a:r>
              <a:rPr lang="en-IN" b="1" dirty="0"/>
              <a:t> : </a:t>
            </a:r>
            <a:r>
              <a:rPr lang="en-IN" dirty="0"/>
              <a:t>Verilog (for FPGA), C/C++ and Python (for ML models and Signal Processing)</a:t>
            </a:r>
          </a:p>
          <a:p>
            <a:r>
              <a:rPr lang="en-IN" b="1" u="sng" dirty="0"/>
              <a:t>Sensors</a:t>
            </a:r>
            <a:r>
              <a:rPr lang="en-IN" b="1" dirty="0"/>
              <a:t> : </a:t>
            </a:r>
            <a:r>
              <a:rPr lang="en-IN" dirty="0"/>
              <a:t>Microphone, Temperature Sensor, Humidity Sensor</a:t>
            </a:r>
            <a:endParaRPr lang="en-IN" b="1" dirty="0"/>
          </a:p>
        </p:txBody>
      </p:sp>
      <p:sp>
        <p:nvSpPr>
          <p:cNvPr id="20" name="AutoShape 12" descr="Python Logo - Python Programming Language Logo - CleanPNG / KissPNG">
            <a:extLst>
              <a:ext uri="{FF2B5EF4-FFF2-40B4-BE49-F238E27FC236}">
                <a16:creationId xmlns:a16="http://schemas.microsoft.com/office/drawing/2014/main" id="{EF1430DD-5C75-E91A-A636-A85C6BEBE7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5CEBF-E43B-DF30-F482-2AE595EB2694}"/>
              </a:ext>
            </a:extLst>
          </p:cNvPr>
          <p:cNvSpPr txBox="1"/>
          <p:nvPr/>
        </p:nvSpPr>
        <p:spPr>
          <a:xfrm rot="20037681">
            <a:off x="9149292" y="1659054"/>
            <a:ext cx="62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699F5F-CDA1-0268-C617-3806565843D0}"/>
              </a:ext>
            </a:extLst>
          </p:cNvPr>
          <p:cNvSpPr txBox="1"/>
          <p:nvPr/>
        </p:nvSpPr>
        <p:spPr>
          <a:xfrm>
            <a:off x="11242916" y="2090655"/>
            <a:ext cx="4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D61B84-5FB2-4663-C006-6AA8F9435F0D}"/>
              </a:ext>
            </a:extLst>
          </p:cNvPr>
          <p:cNvSpPr/>
          <p:nvPr/>
        </p:nvSpPr>
        <p:spPr>
          <a:xfrm>
            <a:off x="9530489" y="4887622"/>
            <a:ext cx="2178771" cy="5032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A35756-FD1B-1559-B7DB-CCFD0ADA71BD}"/>
                  </a:ext>
                </a:extLst>
              </p:cNvPr>
              <p:cNvSpPr txBox="1"/>
              <p:nvPr/>
            </p:nvSpPr>
            <p:spPr>
              <a:xfrm>
                <a:off x="9629772" y="4972673"/>
                <a:ext cx="207948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∆</m:t>
                    </m:r>
                  </m:oMath>
                </a14:m>
                <a:r>
                  <a:rPr lang="en-I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. v</a:t>
                </a:r>
                <a:r>
                  <a:rPr lang="en-IN" sz="20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I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A35756-FD1B-1559-B7DB-CCFD0ADA7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772" y="4972673"/>
                <a:ext cx="2079488" cy="307777"/>
              </a:xfrm>
              <a:prstGeom prst="rect">
                <a:avLst/>
              </a:prstGeom>
              <a:blipFill>
                <a:blip r:embed="rId6"/>
                <a:stretch>
                  <a:fillRect l="-4692" t="-26000" r="-880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56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71856" y="-4762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CHALLENGES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71856" y="954413"/>
            <a:ext cx="112105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 for Localization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Adaptable to various locations and weather conditions through mathematical precision.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0872" y="-85934"/>
            <a:ext cx="2091127" cy="98771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8137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Hack Hawks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C94692-EE71-5236-7E26-BB90261F6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55946"/>
              </p:ext>
            </p:extLst>
          </p:nvPr>
        </p:nvGraphicFramePr>
        <p:xfrm>
          <a:off x="235347" y="1767558"/>
          <a:ext cx="11709110" cy="314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3530">
                  <a:extLst>
                    <a:ext uri="{9D8B030D-6E8A-4147-A177-3AD203B41FA5}">
                      <a16:colId xmlns:a16="http://schemas.microsoft.com/office/drawing/2014/main" val="3394217859"/>
                    </a:ext>
                  </a:extLst>
                </a:gridCol>
                <a:gridCol w="7535580">
                  <a:extLst>
                    <a:ext uri="{9D8B030D-6E8A-4147-A177-3AD203B41FA5}">
                      <a16:colId xmlns:a16="http://schemas.microsoft.com/office/drawing/2014/main" val="3500660129"/>
                    </a:ext>
                  </a:extLst>
                </a:gridCol>
              </a:tblGrid>
              <a:tr h="419039">
                <a:tc>
                  <a:txBody>
                    <a:bodyPr/>
                    <a:lstStyle/>
                    <a:p>
                      <a:pPr algn="ctr"/>
                      <a:r>
                        <a:rPr lang="en-IN" sz="24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361870"/>
                  </a:ext>
                </a:extLst>
              </a:tr>
              <a:tr h="58665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Differentiating gunshots from other noise.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ML algorithm to handle noise, echo, multiple gunshots.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44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Gunshots fired simultaneously from various directions using weapons of the same type, causing overlapping sound waves.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 signal processing techniques to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separate overlapping sound waves. </a:t>
                      </a:r>
                      <a:endParaRPr lang="en-IN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Amplitude analysis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helps distinguish gunshots based on their distance and the microphone's relative position, isolating each source.</a:t>
                      </a:r>
                      <a:endParaRPr lang="en-IN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After separation, apply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TDoA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Hyperbolic Localization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to pinpoint the precise location of each gunshot.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94646"/>
                  </a:ext>
                </a:extLst>
              </a:tr>
              <a:tr h="33988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Variation in sound speed due to Temperature and Humidity.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additional sensors for measuring temperature and humidity and give precise location.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0574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A79000E-8330-C84C-1651-F9B23D30F2C9}"/>
              </a:ext>
            </a:extLst>
          </p:cNvPr>
          <p:cNvSpPr txBox="1"/>
          <p:nvPr/>
        </p:nvSpPr>
        <p:spPr>
          <a:xfrm>
            <a:off x="5081508" y="4926832"/>
            <a:ext cx="6862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of sound at 0 °C is 313.3 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1 °C increase in temperature, Sound speed increases by 0.6 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1% rise in relative humidity, speed increases by 0.1 to 0.2 m/s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89C3C-C51A-B6B3-DA37-84E00518490D}"/>
              </a:ext>
            </a:extLst>
          </p:cNvPr>
          <p:cNvSpPr txBox="1"/>
          <p:nvPr/>
        </p:nvSpPr>
        <p:spPr>
          <a:xfrm>
            <a:off x="247543" y="5903587"/>
            <a:ext cx="212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of Sound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677363-0F58-8C6D-D3D8-012E14499375}"/>
              </a:ext>
            </a:extLst>
          </p:cNvPr>
          <p:cNvSpPr/>
          <p:nvPr/>
        </p:nvSpPr>
        <p:spPr>
          <a:xfrm>
            <a:off x="247542" y="5019791"/>
            <a:ext cx="4707915" cy="7735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49138B-CB27-85B4-83C4-58676F511399}"/>
                  </a:ext>
                </a:extLst>
              </p:cNvPr>
              <p:cNvSpPr txBox="1"/>
              <p:nvPr/>
            </p:nvSpPr>
            <p:spPr>
              <a:xfrm>
                <a:off x="373592" y="5045306"/>
                <a:ext cx="4543129" cy="727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I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00" b="1" i="1" smtClean="0">
                          <a:latin typeface="Cambria Math" panose="02040503050406030204" pitchFamily="18" charset="0"/>
                        </a:rPr>
                        <m:t>𝟑𝟑𝟏</m:t>
                      </m:r>
                      <m:r>
                        <a:rPr lang="en-IN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f>
                        <m:fPr>
                          <m:ctrlPr>
                            <a:rPr lang="en-IN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IN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IN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I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num>
                            <m:den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𝟐𝟕𝟑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𝟏𝟓</m:t>
                              </m:r>
                            </m:den>
                          </m:f>
                        </m:e>
                      </m:rad>
                      <m:r>
                        <a:rPr lang="en-I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×(</m:t>
                      </m:r>
                      <m:r>
                        <a:rPr lang="en-I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I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I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𝟎𝟏𝟐𝟒</m:t>
                      </m:r>
                      <m:r>
                        <a:rPr lang="en-I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  <m:r>
                        <a:rPr lang="en-I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49138B-CB27-85B4-83C4-58676F511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92" y="5045306"/>
                <a:ext cx="4543129" cy="7275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14790" y="1059662"/>
            <a:ext cx="4596623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TARGET AUDIENCE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Soldier Safety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provides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real-time, accurate gunshot detection and localization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soldiers to respond quickly and effectively, minimizing casualties.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Tactical Decision-Making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Troops can better plan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offensive and defensive actions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precise data, giving them a strategic advantage in complex situations.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Operational Efficiency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the need for manual detection and reporting of gunfire, allowing soldiers to focus on other critical tasks.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8715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Hack Hawks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25B62-240C-B75D-F54E-B2C64E23E95C}"/>
              </a:ext>
            </a:extLst>
          </p:cNvPr>
          <p:cNvSpPr txBox="1"/>
          <p:nvPr/>
        </p:nvSpPr>
        <p:spPr>
          <a:xfrm>
            <a:off x="4811413" y="929289"/>
            <a:ext cx="738058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Enhanced security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soldier safety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particularly in conflict zones or high-risk environments.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solution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utilizes existing hardware and sensors, reducing the need for expensive new equipment.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offers two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Locate Mode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a rapid, approximate location for immediate situational awareness during extended missions, optimizing performance for longer durations.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Precision Mode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Incorporates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 sensors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account for environmental variations, ensuring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pinpoint 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Additionally, two centrally placed microphones—facing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upwards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downwards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—provide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localization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enabling precise performance even in complex terrains or multi-level environments</a:t>
            </a:r>
          </a:p>
          <a:p>
            <a:pPr lvl="1"/>
            <a:r>
              <a:rPr lang="en-US" dirty="0"/>
              <a:t>      </a:t>
            </a:r>
            <a:endParaRPr lang="en-IN" sz="2800" b="1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4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82702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076452" y="1391949"/>
            <a:ext cx="93853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Suman, P., Karan, S., Singh, V., &amp;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Maringanti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(2014). “Algorithm for gunshot detection using Mel-frequency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cepstrum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coefficients (MFCC)”. In R.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Maringanti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Tiwari, &amp; A. Arora (Eds.),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Ninth International Conference on Wireless Communication and Sensor Networks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(Vol. 299, pp. 299-306). Springer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Ahmed, T., Uppal, M., &amp; Muhammad, A. (2013). “Improving efficiency and reliability of gunshot detection systems”.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 IEEE International Conference on Acoustics, Speech and Signal Processing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(pp. 513-517). IEEE.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Damarla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(2015). “Detection of gunshots using microphone array mounted on a moving platform”.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 IEEE SENSORS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(pp. 1-4). IEEE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Chacon-Rodriguez, A., Julian, P., Castro, L., Alvarado, P., &amp; Hernandez, N. (2011). “Evaluation of gunshot detection algorithms”.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Circuits and Systems I: Regular Papers, 58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 363-373.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Park, C.-S., Jeon, J.-H., &amp; Kim, Y.-H. (2014). “Localization of a sound source in a noisy environment by hyperbolic curves in quefrency domain”.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Sound and Vibration, 333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(21), 5630-5640.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Wang, X., &amp; Xu, S. (2015). “Sound-localization system”.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Mechanics and Materials, 734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18-21.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Hack Hawks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9419</TotalTime>
  <Words>993</Words>
  <Application>Microsoft Office PowerPoint</Application>
  <PresentationFormat>Widescreen</PresentationFormat>
  <Paragraphs>100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Cambria Math</vt:lpstr>
      <vt:lpstr>Garamond</vt:lpstr>
      <vt:lpstr>Times New Roman</vt:lpstr>
      <vt:lpstr>TradeGothic</vt:lpstr>
      <vt:lpstr>Wingdings</vt:lpstr>
      <vt:lpstr>Office Theme</vt:lpstr>
      <vt:lpstr>SMART INDIA HACKATHON 2024</vt:lpstr>
      <vt:lpstr>Hybrid Approach for Gunshot Localization</vt:lpstr>
      <vt:lpstr>TECHNICAL APPROACH</vt:lpstr>
      <vt:lpstr>FEASIBILITY AND CHALLENGES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Shreevats Dhyani</cp:lastModifiedBy>
  <cp:revision>157</cp:revision>
  <cp:lastPrinted>2024-09-08T08:45:05Z</cp:lastPrinted>
  <dcterms:created xsi:type="dcterms:W3CDTF">2013-12-12T18:46:50Z</dcterms:created>
  <dcterms:modified xsi:type="dcterms:W3CDTF">2024-09-19T18:05:31Z</dcterms:modified>
  <cp:category/>
</cp:coreProperties>
</file>