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Poppins Medium Bold" panose="020B0604020202020204" charset="0"/>
      <p:regular r:id="rId12"/>
    </p:embeddedFont>
    <p:embeddedFont>
      <p:font typeface="Canva Sans Bold" panose="020B0604020202020204" charset="0"/>
      <p:regular r:id="rId13"/>
    </p:embeddedFont>
    <p:embeddedFont>
      <p:font typeface="Corbel" panose="020B0503020204020204" pitchFamily="34" charset="0"/>
      <p:regular r:id="rId14"/>
      <p:bold r:id="rId15"/>
      <p:italic r:id="rId16"/>
      <p:boldItalic r:id="rId17"/>
    </p:embeddedFont>
    <p:embeddedFont>
      <p:font typeface="Open Sauce SemiBold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49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userDrawn="1"/>
        </p:nvSpPr>
        <p:spPr>
          <a:xfrm rot="20239761">
            <a:off x="1950571" y="3888512"/>
            <a:ext cx="14026534" cy="1862048"/>
          </a:xfrm>
          <a:prstGeom prst="rect">
            <a:avLst/>
          </a:prstGeom>
          <a:noFill/>
        </p:spPr>
        <p:txBody>
          <a:bodyPr wrap="square" lIns="91440" tIns="45720" rIns="91440" bIns="45720">
            <a:spAutoFit/>
          </a:bodyPr>
          <a:lstStyle/>
          <a:p>
            <a:pPr algn="ctr"/>
            <a:r>
              <a:rPr lang="en-US" sz="11500" b="0" cap="none" spc="0" dirty="0" smtClean="0">
                <a:ln w="0"/>
                <a:solidFill>
                  <a:schemeClr val="bg1">
                    <a:lumMod val="75000"/>
                  </a:schemeClr>
                </a:solidFill>
                <a:effectLst/>
              </a:rPr>
              <a:t>Shreerecvidyaece@4</a:t>
            </a:r>
            <a:endParaRPr lang="en-IN" sz="8800" b="0" cap="none" spc="0" dirty="0">
              <a:ln w="0"/>
              <a:solidFill>
                <a:schemeClr val="bg1">
                  <a:lumMod val="75000"/>
                </a:schemeClr>
              </a:solidFill>
              <a:effectLst/>
            </a:endParaRPr>
          </a:p>
        </p:txBody>
      </p:sp>
      <p:sp>
        <p:nvSpPr>
          <p:cNvPr id="2" name="Date Placeholder 1"/>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userDrawn="1"/>
        </p:nvSpPr>
        <p:spPr>
          <a:xfrm>
            <a:off x="14325600" y="9334500"/>
            <a:ext cx="3810000" cy="646331"/>
          </a:xfrm>
          <a:prstGeom prst="rect">
            <a:avLst/>
          </a:prstGeom>
          <a:noFill/>
        </p:spPr>
        <p:txBody>
          <a:bodyPr wrap="square" rtlCol="0">
            <a:spAutoFit/>
          </a:bodyPr>
          <a:lstStyle/>
          <a:p>
            <a:r>
              <a:rPr lang="en-US" b="1" dirty="0" smtClean="0"/>
              <a:t>PRIVATE IDEA IMPLEMENTATION</a:t>
            </a:r>
          </a:p>
          <a:p>
            <a:r>
              <a:rPr lang="en-US" b="1" dirty="0" smtClean="0"/>
              <a:t>Shreerecvidyaece@4</a:t>
            </a:r>
            <a:endParaRPr lang="en-IN" b="1"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10.svg"/><Relationship Id="rId7" Type="http://schemas.openxmlformats.org/officeDocument/2006/relationships/image" Target="../media/image10.gif"/><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762000" y="3748969"/>
            <a:ext cx="16649920" cy="1282700"/>
          </a:xfrm>
          <a:prstGeom prst="rect">
            <a:avLst/>
          </a:prstGeom>
        </p:spPr>
        <p:txBody>
          <a:bodyPr lIns="0" tIns="0" rIns="0" bIns="0" rtlCol="0" anchor="t">
            <a:spAutoFit/>
          </a:bodyPr>
          <a:lstStyle/>
          <a:p>
            <a:pPr algn="ctr">
              <a:lnSpc>
                <a:spcPts val="4749"/>
              </a:lnSpc>
            </a:pPr>
            <a:r>
              <a:rPr lang="en-US" sz="4999" b="1" dirty="0">
                <a:solidFill>
                  <a:srgbClr val="353A79"/>
                </a:solidFill>
                <a:latin typeface="Poppins Medium Bold"/>
                <a:ea typeface="Poppins Medium Bold"/>
                <a:cs typeface="Poppins Medium Bold"/>
                <a:sym typeface="Poppins Medium Bold"/>
              </a:rPr>
              <a:t>DEPARTEMENT OF ELECTRONICS AND COMMUNICATION ENGINEERING</a:t>
            </a:r>
          </a:p>
        </p:txBody>
      </p:sp>
      <p:sp>
        <p:nvSpPr>
          <p:cNvPr id="2" name="Freeform 2"/>
          <p:cNvSpPr/>
          <p:nvPr/>
        </p:nvSpPr>
        <p:spPr>
          <a:xfrm>
            <a:off x="-1235137" y="-913620"/>
            <a:ext cx="4527674" cy="4734260"/>
          </a:xfrm>
          <a:custGeom>
            <a:avLst/>
            <a:gdLst/>
            <a:ahLst/>
            <a:cxnLst/>
            <a:rect l="l" t="t" r="r" b="b"/>
            <a:pathLst>
              <a:path w="4527674" h="4734260">
                <a:moveTo>
                  <a:pt x="0" y="0"/>
                </a:moveTo>
                <a:lnTo>
                  <a:pt x="4527674" y="0"/>
                </a:lnTo>
                <a:lnTo>
                  <a:pt x="4527674" y="4734260"/>
                </a:lnTo>
                <a:lnTo>
                  <a:pt x="0" y="473426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689916" y="6387745"/>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5725420" y="736719"/>
            <a:ext cx="7256481" cy="2343708"/>
          </a:xfrm>
          <a:custGeom>
            <a:avLst/>
            <a:gdLst/>
            <a:ahLst/>
            <a:cxnLst/>
            <a:rect l="l" t="t" r="r" b="b"/>
            <a:pathLst>
              <a:path w="7256481" h="2343708">
                <a:moveTo>
                  <a:pt x="0" y="0"/>
                </a:moveTo>
                <a:lnTo>
                  <a:pt x="7256481" y="0"/>
                </a:lnTo>
                <a:lnTo>
                  <a:pt x="7256481" y="2343708"/>
                </a:lnTo>
                <a:lnTo>
                  <a:pt x="0" y="2343708"/>
                </a:lnTo>
                <a:lnTo>
                  <a:pt x="0" y="0"/>
                </a:lnTo>
                <a:close/>
              </a:path>
            </a:pathLst>
          </a:custGeom>
          <a:blipFill>
            <a:blip r:embed="rId4"/>
            <a:stretch>
              <a:fillRect/>
            </a:stretch>
          </a:blipFill>
        </p:spPr>
      </p:sp>
      <p:sp>
        <p:nvSpPr>
          <p:cNvPr id="5" name="TextBox 5"/>
          <p:cNvSpPr txBox="1"/>
          <p:nvPr/>
        </p:nvSpPr>
        <p:spPr>
          <a:xfrm>
            <a:off x="762000" y="5453495"/>
            <a:ext cx="16649920" cy="1171010"/>
          </a:xfrm>
          <a:prstGeom prst="rect">
            <a:avLst/>
          </a:prstGeom>
        </p:spPr>
        <p:txBody>
          <a:bodyPr lIns="0" tIns="0" rIns="0" bIns="0" rtlCol="0" anchor="t">
            <a:spAutoFit/>
          </a:bodyPr>
          <a:lstStyle/>
          <a:p>
            <a:pPr algn="ctr">
              <a:lnSpc>
                <a:spcPts val="8635"/>
              </a:lnSpc>
            </a:pPr>
            <a:r>
              <a:rPr lang="en-US" sz="9090" b="1" dirty="0">
                <a:solidFill>
                  <a:srgbClr val="5A919B"/>
                </a:solidFill>
                <a:latin typeface="Open Sauce SemiBold Bold"/>
                <a:ea typeface="Open Sauce SemiBold Bold"/>
                <a:cs typeface="Open Sauce SemiBold Bold"/>
                <a:sym typeface="Open Sauce SemiBold Bold"/>
              </a:rPr>
              <a:t>FIRE ALARM SYSTEM</a:t>
            </a:r>
          </a:p>
        </p:txBody>
      </p:sp>
      <p:sp>
        <p:nvSpPr>
          <p:cNvPr id="7" name="TextBox 7"/>
          <p:cNvSpPr txBox="1"/>
          <p:nvPr/>
        </p:nvSpPr>
        <p:spPr>
          <a:xfrm>
            <a:off x="757646" y="6956026"/>
            <a:ext cx="16649920" cy="602729"/>
          </a:xfrm>
          <a:prstGeom prst="rect">
            <a:avLst/>
          </a:prstGeom>
        </p:spPr>
        <p:txBody>
          <a:bodyPr lIns="0" tIns="0" rIns="0" bIns="0" rtlCol="0" anchor="t">
            <a:spAutoFit/>
          </a:bodyPr>
          <a:lstStyle/>
          <a:p>
            <a:pPr algn="ctr">
              <a:lnSpc>
                <a:spcPts val="4749"/>
              </a:lnSpc>
            </a:pPr>
            <a:r>
              <a:rPr lang="en-US" sz="4999" b="1" dirty="0">
                <a:solidFill>
                  <a:srgbClr val="353A79"/>
                </a:solidFill>
                <a:latin typeface="Poppins Medium Bold"/>
                <a:ea typeface="Poppins Medium Bold"/>
                <a:cs typeface="Poppins Medium Bold"/>
                <a:sym typeface="Poppins Medium Bold"/>
              </a:rPr>
              <a:t>ANALOG DESIGN </a:t>
            </a:r>
            <a:r>
              <a:rPr lang="en-US" sz="4999" b="1" dirty="0" smtClean="0">
                <a:solidFill>
                  <a:srgbClr val="353A79"/>
                </a:solidFill>
                <a:latin typeface="Poppins Medium Bold"/>
                <a:ea typeface="Poppins Medium Bold"/>
                <a:cs typeface="Poppins Medium Bold"/>
                <a:sym typeface="Poppins Medium Bold"/>
              </a:rPr>
              <a:t>EXPO’2023</a:t>
            </a:r>
            <a:endParaRPr lang="en-US" sz="4999" b="1" dirty="0">
              <a:solidFill>
                <a:srgbClr val="353A79"/>
              </a:solidFill>
              <a:latin typeface="Poppins Medium Bold"/>
              <a:ea typeface="Poppins Medium Bold"/>
              <a:cs typeface="Poppins Medium Bold"/>
              <a:sym typeface="Poppins Medium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4527674" cy="4734260"/>
          </a:xfrm>
          <a:custGeom>
            <a:avLst/>
            <a:gdLst/>
            <a:ahLst/>
            <a:cxnLst/>
            <a:rect l="l" t="t" r="r" b="b"/>
            <a:pathLst>
              <a:path w="4527674" h="4734260">
                <a:moveTo>
                  <a:pt x="0" y="0"/>
                </a:moveTo>
                <a:lnTo>
                  <a:pt x="4527674" y="0"/>
                </a:lnTo>
                <a:lnTo>
                  <a:pt x="4527674" y="4734260"/>
                </a:lnTo>
                <a:lnTo>
                  <a:pt x="0" y="473426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3760326" y="555274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5400020" y="4255453"/>
            <a:ext cx="7487960" cy="1651637"/>
          </a:xfrm>
          <a:prstGeom prst="rect">
            <a:avLst/>
          </a:prstGeom>
        </p:spPr>
        <p:txBody>
          <a:bodyPr lIns="0" tIns="0" rIns="0" bIns="0" rtlCol="0" anchor="t">
            <a:spAutoFit/>
          </a:bodyPr>
          <a:lstStyle/>
          <a:p>
            <a:pPr algn="ctr">
              <a:lnSpc>
                <a:spcPts val="13439"/>
              </a:lnSpc>
            </a:pPr>
            <a:r>
              <a:rPr lang="en-US" sz="9599" b="1">
                <a:solidFill>
                  <a:srgbClr val="5A919B"/>
                </a:solidFill>
                <a:latin typeface="Open Sauce SemiBold Bold"/>
                <a:ea typeface="Open Sauce SemiBold Bold"/>
                <a:cs typeface="Open Sauce SemiBold Bold"/>
                <a:sym typeface="Open Sauce SemiBold Bold"/>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90653" y="-2097255"/>
            <a:ext cx="4527674" cy="4734260"/>
          </a:xfrm>
          <a:custGeom>
            <a:avLst/>
            <a:gdLst/>
            <a:ahLst/>
            <a:cxnLst/>
            <a:rect l="l" t="t" r="r" b="b"/>
            <a:pathLst>
              <a:path w="4527674" h="4734260">
                <a:moveTo>
                  <a:pt x="0" y="0"/>
                </a:moveTo>
                <a:lnTo>
                  <a:pt x="4527675" y="0"/>
                </a:lnTo>
                <a:lnTo>
                  <a:pt x="4527675" y="4734260"/>
                </a:lnTo>
                <a:lnTo>
                  <a:pt x="0" y="473426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flipV="1">
            <a:off x="14995463" y="791987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503195" y="385564"/>
            <a:ext cx="16649920" cy="644525"/>
          </a:xfrm>
          <a:prstGeom prst="rect">
            <a:avLst/>
          </a:prstGeom>
        </p:spPr>
        <p:txBody>
          <a:bodyPr lIns="0" tIns="0" rIns="0" bIns="0" rtlCol="0" anchor="t">
            <a:spAutoFit/>
          </a:bodyPr>
          <a:lstStyle/>
          <a:p>
            <a:pPr algn="ctr">
              <a:lnSpc>
                <a:spcPts val="4750"/>
              </a:lnSpc>
            </a:pPr>
            <a:r>
              <a:rPr lang="en-US" sz="5000" b="1">
                <a:solidFill>
                  <a:srgbClr val="353A79"/>
                </a:solidFill>
                <a:latin typeface="Open Sauce SemiBold Bold"/>
                <a:ea typeface="Open Sauce SemiBold Bold"/>
                <a:cs typeface="Open Sauce SemiBold Bold"/>
                <a:sym typeface="Open Sauce SemiBold Bold"/>
              </a:rPr>
              <a:t>INTRODUCTION TO FIRE ALARM SYSTEMS</a:t>
            </a:r>
          </a:p>
        </p:txBody>
      </p:sp>
      <p:sp>
        <p:nvSpPr>
          <p:cNvPr id="6" name="TextBox 6"/>
          <p:cNvSpPr txBox="1"/>
          <p:nvPr/>
        </p:nvSpPr>
        <p:spPr>
          <a:xfrm>
            <a:off x="2054057" y="1182489"/>
            <a:ext cx="15205243" cy="2649220"/>
          </a:xfrm>
          <a:prstGeom prst="rect">
            <a:avLst/>
          </a:prstGeom>
        </p:spPr>
        <p:txBody>
          <a:bodyPr lIns="0" tIns="0" rIns="0" bIns="0" rtlCol="0" anchor="t">
            <a:spAutoFit/>
          </a:bodyPr>
          <a:lstStyle/>
          <a:p>
            <a:pPr algn="just">
              <a:lnSpc>
                <a:spcPts val="5179"/>
              </a:lnSpc>
              <a:spcBef>
                <a:spcPct val="0"/>
              </a:spcBef>
            </a:pPr>
            <a:r>
              <a:rPr lang="en-US" sz="3699" b="1" dirty="0">
                <a:solidFill>
                  <a:srgbClr val="353A79"/>
                </a:solidFill>
                <a:latin typeface="Poppins Medium Bold"/>
                <a:ea typeface="Poppins Medium Bold"/>
                <a:cs typeface="Poppins Medium Bold"/>
                <a:sym typeface="Poppins Medium Bold"/>
              </a:rPr>
              <a:t>Project Goal: </a:t>
            </a:r>
            <a:r>
              <a:rPr lang="en-US" sz="3699" b="1" dirty="0">
                <a:solidFill>
                  <a:srgbClr val="5A919B"/>
                </a:solidFill>
                <a:latin typeface="Poppins Medium Bold"/>
                <a:ea typeface="Poppins Medium Bold"/>
                <a:cs typeface="Poppins Medium Bold"/>
                <a:sym typeface="Poppins Medium Bold"/>
              </a:rPr>
              <a:t>Create a reliable, low-cost, standalone fire alarm system using only basic components and breadboard connections, suitable for environments like homes, small offices, or crowd gatherings.</a:t>
            </a:r>
          </a:p>
        </p:txBody>
      </p:sp>
      <p:sp>
        <p:nvSpPr>
          <p:cNvPr id="5" name="TextBox 5"/>
          <p:cNvSpPr txBox="1"/>
          <p:nvPr/>
        </p:nvSpPr>
        <p:spPr>
          <a:xfrm>
            <a:off x="834691" y="4033123"/>
            <a:ext cx="13950918" cy="5887720"/>
          </a:xfrm>
          <a:prstGeom prst="rect">
            <a:avLst/>
          </a:prstGeom>
        </p:spPr>
        <p:txBody>
          <a:bodyPr lIns="0" tIns="0" rIns="0" bIns="0" rtlCol="0" anchor="t">
            <a:spAutoFit/>
          </a:bodyPr>
          <a:lstStyle/>
          <a:p>
            <a:pPr algn="just">
              <a:lnSpc>
                <a:spcPts val="5179"/>
              </a:lnSpc>
            </a:pPr>
            <a:r>
              <a:rPr lang="en-US" sz="3699" b="1" dirty="0">
                <a:solidFill>
                  <a:srgbClr val="5A919B"/>
                </a:solidFill>
                <a:latin typeface="Canva Sans Bold"/>
                <a:ea typeface="Canva Sans Bold"/>
                <a:cs typeface="Canva Sans Bold"/>
                <a:sym typeface="Canva Sans Bold"/>
              </a:rPr>
              <a:t>Fire alarm systems are designed to detect signs of fire—such as smoke, heat, or flames—and alert occupants. These systems provide early warnings, reducing potential risks to life and property by allowing time for safe evacuation.</a:t>
            </a:r>
          </a:p>
          <a:p>
            <a:pPr algn="just">
              <a:lnSpc>
                <a:spcPts val="5179"/>
              </a:lnSpc>
            </a:pPr>
            <a:endParaRPr lang="en-US" sz="3699" b="1" dirty="0">
              <a:solidFill>
                <a:srgbClr val="5A919B"/>
              </a:solidFill>
              <a:latin typeface="Canva Sans Bold"/>
              <a:ea typeface="Canva Sans Bold"/>
              <a:cs typeface="Canva Sans Bold"/>
              <a:sym typeface="Canva Sans Bold"/>
            </a:endParaRPr>
          </a:p>
          <a:p>
            <a:pPr algn="just">
              <a:lnSpc>
                <a:spcPts val="5179"/>
              </a:lnSpc>
            </a:pPr>
            <a:r>
              <a:rPr lang="en-US" sz="3699" b="1" dirty="0">
                <a:solidFill>
                  <a:srgbClr val="353A79"/>
                </a:solidFill>
                <a:latin typeface="Canva Sans Bold"/>
                <a:ea typeface="Canva Sans Bold"/>
                <a:cs typeface="Canva Sans Bold"/>
                <a:sym typeface="Canva Sans Bold"/>
              </a:rPr>
              <a:t>Types: </a:t>
            </a:r>
          </a:p>
          <a:p>
            <a:pPr algn="just">
              <a:lnSpc>
                <a:spcPts val="5179"/>
              </a:lnSpc>
            </a:pPr>
            <a:r>
              <a:rPr lang="en-US" sz="3699" b="1" dirty="0">
                <a:solidFill>
                  <a:srgbClr val="5A919B"/>
                </a:solidFill>
                <a:latin typeface="Canva Sans Bold"/>
                <a:ea typeface="Canva Sans Bold"/>
                <a:cs typeface="Canva Sans Bold"/>
                <a:sym typeface="Canva Sans Bold"/>
              </a:rPr>
              <a:t>Fire alarms can be automatic or manual, often using a combination of sensors to monitor for temperature or gas emissions.</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3837" y="-989539"/>
            <a:ext cx="4527674" cy="4734260"/>
          </a:xfrm>
          <a:custGeom>
            <a:avLst/>
            <a:gdLst/>
            <a:ahLst/>
            <a:cxnLst/>
            <a:rect l="l" t="t" r="r" b="b"/>
            <a:pathLst>
              <a:path w="4527674" h="4734260">
                <a:moveTo>
                  <a:pt x="0" y="0"/>
                </a:moveTo>
                <a:lnTo>
                  <a:pt x="4527674" y="0"/>
                </a:lnTo>
                <a:lnTo>
                  <a:pt x="4527674" y="4734260"/>
                </a:lnTo>
                <a:lnTo>
                  <a:pt x="0" y="473426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300117" y="763587"/>
            <a:ext cx="16649920" cy="644525"/>
          </a:xfrm>
          <a:prstGeom prst="rect">
            <a:avLst/>
          </a:prstGeom>
        </p:spPr>
        <p:txBody>
          <a:bodyPr lIns="0" tIns="0" rIns="0" bIns="0" rtlCol="0" anchor="t">
            <a:spAutoFit/>
          </a:bodyPr>
          <a:lstStyle/>
          <a:p>
            <a:pPr algn="ctr">
              <a:lnSpc>
                <a:spcPts val="4750"/>
              </a:lnSpc>
            </a:pPr>
            <a:r>
              <a:rPr lang="en-US" sz="5000" b="1">
                <a:solidFill>
                  <a:srgbClr val="353A79"/>
                </a:solidFill>
                <a:latin typeface="Open Sauce SemiBold Bold"/>
                <a:ea typeface="Open Sauce SemiBold Bold"/>
                <a:cs typeface="Open Sauce SemiBold Bold"/>
                <a:sym typeface="Open Sauce SemiBold Bold"/>
              </a:rPr>
              <a:t>PROBLEM STATEMENT ADDRESSED</a:t>
            </a:r>
          </a:p>
        </p:txBody>
      </p:sp>
      <p:sp>
        <p:nvSpPr>
          <p:cNvPr id="4" name="TextBox 4"/>
          <p:cNvSpPr txBox="1"/>
          <p:nvPr/>
        </p:nvSpPr>
        <p:spPr>
          <a:xfrm>
            <a:off x="1300117" y="2244894"/>
            <a:ext cx="15687765" cy="6592570"/>
          </a:xfrm>
          <a:prstGeom prst="rect">
            <a:avLst/>
          </a:prstGeom>
        </p:spPr>
        <p:txBody>
          <a:bodyPr lIns="0" tIns="0" rIns="0" bIns="0" rtlCol="0" anchor="t">
            <a:spAutoFit/>
          </a:bodyPr>
          <a:lstStyle/>
          <a:p>
            <a:pPr marL="798829" lvl="1" indent="-399415" algn="just">
              <a:lnSpc>
                <a:spcPts val="5179"/>
              </a:lnSpc>
              <a:buFont typeface="Arial"/>
              <a:buChar char="•"/>
            </a:pPr>
            <a:r>
              <a:rPr lang="en-US" sz="3699" b="1" dirty="0">
                <a:solidFill>
                  <a:srgbClr val="353A79"/>
                </a:solidFill>
                <a:latin typeface="Poppins Medium Bold"/>
                <a:ea typeface="Poppins Medium Bold"/>
                <a:cs typeface="Poppins Medium Bold"/>
                <a:sym typeface="Poppins Medium Bold"/>
              </a:rPr>
              <a:t>Fire Hazards:</a:t>
            </a:r>
            <a:r>
              <a:rPr lang="en-US" sz="3699" b="1" dirty="0">
                <a:solidFill>
                  <a:srgbClr val="5A919B"/>
                </a:solidFill>
                <a:latin typeface="Poppins Medium Bold"/>
                <a:ea typeface="Poppins Medium Bold"/>
                <a:cs typeface="Poppins Medium Bold"/>
                <a:sym typeface="Poppins Medium Bold"/>
              </a:rPr>
              <a:t> Fires pose severe risks to safety and property, making early detection critical to avoid damage.</a:t>
            </a:r>
          </a:p>
          <a:p>
            <a:pPr algn="just">
              <a:lnSpc>
                <a:spcPts val="5179"/>
              </a:lnSpc>
            </a:pPr>
            <a:endParaRPr lang="en-US" sz="3699" b="1" dirty="0">
              <a:solidFill>
                <a:srgbClr val="5A919B"/>
              </a:solidFill>
              <a:latin typeface="Poppins Medium Bold"/>
              <a:ea typeface="Poppins Medium Bold"/>
              <a:cs typeface="Poppins Medium Bold"/>
              <a:sym typeface="Poppins Medium Bold"/>
            </a:endParaRPr>
          </a:p>
          <a:p>
            <a:pPr marL="798829" lvl="1" indent="-399415" algn="just">
              <a:lnSpc>
                <a:spcPts val="5179"/>
              </a:lnSpc>
              <a:buFont typeface="Arial"/>
              <a:buChar char="•"/>
            </a:pPr>
            <a:r>
              <a:rPr lang="en-US" sz="3699" b="1" dirty="0">
                <a:solidFill>
                  <a:srgbClr val="353A79"/>
                </a:solidFill>
                <a:latin typeface="Poppins Medium Bold"/>
                <a:ea typeface="Poppins Medium Bold"/>
                <a:cs typeface="Poppins Medium Bold"/>
                <a:sym typeface="Poppins Medium Bold"/>
              </a:rPr>
              <a:t>Need for Low-Cost Solutions:</a:t>
            </a:r>
            <a:r>
              <a:rPr lang="en-US" sz="3699" b="1" dirty="0">
                <a:solidFill>
                  <a:srgbClr val="5A919B"/>
                </a:solidFill>
                <a:latin typeface="Poppins Medium Bold"/>
                <a:ea typeface="Poppins Medium Bold"/>
                <a:cs typeface="Poppins Medium Bold"/>
                <a:sym typeface="Poppins Medium Bold"/>
              </a:rPr>
              <a:t> Many fire alarm systems are either expensive or complex. Our objective is to design a simple, effective, and affordable fire alarm.</a:t>
            </a:r>
          </a:p>
          <a:p>
            <a:pPr algn="just">
              <a:lnSpc>
                <a:spcPts val="5179"/>
              </a:lnSpc>
            </a:pPr>
            <a:endParaRPr lang="en-US" sz="3699" b="1" dirty="0">
              <a:solidFill>
                <a:srgbClr val="5A919B"/>
              </a:solidFill>
              <a:latin typeface="Poppins Medium Bold"/>
              <a:ea typeface="Poppins Medium Bold"/>
              <a:cs typeface="Poppins Medium Bold"/>
              <a:sym typeface="Poppins Medium Bold"/>
            </a:endParaRPr>
          </a:p>
          <a:p>
            <a:pPr marL="798829" lvl="1" indent="-399415" algn="just">
              <a:lnSpc>
                <a:spcPts val="5179"/>
              </a:lnSpc>
              <a:buFont typeface="Arial"/>
              <a:buChar char="•"/>
            </a:pPr>
            <a:r>
              <a:rPr lang="en-US" sz="3699" b="1" dirty="0">
                <a:solidFill>
                  <a:srgbClr val="353A79"/>
                </a:solidFill>
                <a:latin typeface="Poppins Medium Bold"/>
                <a:ea typeface="Poppins Medium Bold"/>
                <a:cs typeface="Poppins Medium Bold"/>
                <a:sym typeface="Poppins Medium Bold"/>
              </a:rPr>
              <a:t>Solution Requirements:</a:t>
            </a:r>
            <a:r>
              <a:rPr lang="en-US" sz="3699" b="1" dirty="0">
                <a:solidFill>
                  <a:srgbClr val="5A919B"/>
                </a:solidFill>
                <a:latin typeface="Poppins Medium Bold"/>
                <a:ea typeface="Poppins Medium Bold"/>
                <a:cs typeface="Poppins Medium Bold"/>
                <a:sym typeface="Poppins Medium Bold"/>
              </a:rPr>
              <a:t> The fire alarm should be easy to set up and operate, have adjustable sensitivity, and function reliably without complex wiring or programming.</a:t>
            </a: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9040" y="536013"/>
            <a:ext cx="16649920" cy="644525"/>
          </a:xfrm>
          <a:prstGeom prst="rect">
            <a:avLst/>
          </a:prstGeom>
        </p:spPr>
        <p:txBody>
          <a:bodyPr lIns="0" tIns="0" rIns="0" bIns="0" rtlCol="0" anchor="t">
            <a:spAutoFit/>
          </a:bodyPr>
          <a:lstStyle/>
          <a:p>
            <a:pPr algn="ctr">
              <a:lnSpc>
                <a:spcPts val="4750"/>
              </a:lnSpc>
            </a:pPr>
            <a:r>
              <a:rPr lang="en-US" sz="5000" b="1">
                <a:solidFill>
                  <a:srgbClr val="353A79"/>
                </a:solidFill>
                <a:latin typeface="Open Sauce SemiBold Bold"/>
                <a:ea typeface="Open Sauce SemiBold Bold"/>
                <a:cs typeface="Open Sauce SemiBold Bold"/>
                <a:sym typeface="Open Sauce SemiBold Bold"/>
              </a:rPr>
              <a:t> SYSTEM DESIGN OVERVIEW</a:t>
            </a:r>
          </a:p>
        </p:txBody>
      </p:sp>
      <p:sp>
        <p:nvSpPr>
          <p:cNvPr id="3" name="TextBox 3"/>
          <p:cNvSpPr txBox="1"/>
          <p:nvPr/>
        </p:nvSpPr>
        <p:spPr>
          <a:xfrm>
            <a:off x="497265" y="1405491"/>
            <a:ext cx="17258602" cy="8186195"/>
          </a:xfrm>
          <a:prstGeom prst="rect">
            <a:avLst/>
          </a:prstGeom>
        </p:spPr>
        <p:txBody>
          <a:bodyPr lIns="0" tIns="0" rIns="0" bIns="0" rtlCol="0" anchor="t">
            <a:spAutoFit/>
          </a:bodyPr>
          <a:lstStyle/>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Core Components: </a:t>
            </a:r>
            <a:r>
              <a:rPr lang="en-US" sz="3583" b="1">
                <a:solidFill>
                  <a:srgbClr val="5A919B"/>
                </a:solidFill>
                <a:latin typeface="Poppins Medium Bold"/>
                <a:ea typeface="Poppins Medium Bold"/>
                <a:cs typeface="Poppins Medium Bold"/>
                <a:sym typeface="Poppins Medium Bold"/>
              </a:rPr>
              <a:t>Our design uses a thermistor (temperature sensor), LM358 OP AMP (signal amplifier), buzzer (alert system), power supply, and potentiometer (sensitivity adjustment).</a:t>
            </a:r>
          </a:p>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Breadboard-Only Setup:</a:t>
            </a:r>
            <a:r>
              <a:rPr lang="en-US" sz="3583" b="1">
                <a:solidFill>
                  <a:srgbClr val="5A919B"/>
                </a:solidFill>
                <a:latin typeface="Poppins Medium Bold"/>
                <a:ea typeface="Poppins Medium Bold"/>
                <a:cs typeface="Poppins Medium Bold"/>
                <a:sym typeface="Poppins Medium Bold"/>
              </a:rPr>
              <a:t> The circuit is built solely on a breadboard, with no microcontroller or software involved. Connections are straightforward, enabling ease of setup and portability.</a:t>
            </a:r>
          </a:p>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System Flowchart:</a:t>
            </a:r>
          </a:p>
          <a:p>
            <a:pPr algn="just">
              <a:lnSpc>
                <a:spcPts val="5017"/>
              </a:lnSpc>
              <a:spcBef>
                <a:spcPct val="0"/>
              </a:spcBef>
            </a:pPr>
            <a:r>
              <a:rPr lang="en-US" sz="3583" b="1">
                <a:solidFill>
                  <a:srgbClr val="5A919B"/>
                </a:solidFill>
                <a:latin typeface="Poppins Medium Bold"/>
                <a:ea typeface="Poppins Medium Bold"/>
                <a:cs typeface="Poppins Medium Bold"/>
                <a:sym typeface="Poppins Medium Bold"/>
              </a:rPr>
              <a:t>1. The thermistor senses temperature increases.</a:t>
            </a:r>
          </a:p>
          <a:p>
            <a:pPr algn="just">
              <a:lnSpc>
                <a:spcPts val="5017"/>
              </a:lnSpc>
              <a:spcBef>
                <a:spcPct val="0"/>
              </a:spcBef>
            </a:pPr>
            <a:r>
              <a:rPr lang="en-US" sz="3583" b="1">
                <a:solidFill>
                  <a:srgbClr val="5A919B"/>
                </a:solidFill>
                <a:latin typeface="Poppins Medium Bold"/>
                <a:ea typeface="Poppins Medium Bold"/>
                <a:cs typeface="Poppins Medium Bold"/>
                <a:sym typeface="Poppins Medium Bold"/>
              </a:rPr>
              <a:t>2. Signal is processed through the LM358 OP AMP, which amplifies it if it surpasses a preset threshold.</a:t>
            </a:r>
          </a:p>
          <a:p>
            <a:pPr algn="just">
              <a:lnSpc>
                <a:spcPts val="5017"/>
              </a:lnSpc>
              <a:spcBef>
                <a:spcPct val="0"/>
              </a:spcBef>
            </a:pPr>
            <a:r>
              <a:rPr lang="en-US" sz="3583" b="1">
                <a:solidFill>
                  <a:srgbClr val="5A919B"/>
                </a:solidFill>
                <a:latin typeface="Poppins Medium Bold"/>
                <a:ea typeface="Poppins Medium Bold"/>
                <a:cs typeface="Poppins Medium Bold"/>
                <a:sym typeface="Poppins Medium Bold"/>
              </a:rPr>
              <a:t>3. Amplified signal triggers the buzzer, alerting nearby individuals.</a:t>
            </a:r>
          </a:p>
          <a:p>
            <a:pPr algn="just">
              <a:lnSpc>
                <a:spcPts val="5017"/>
              </a:lnSpc>
              <a:spcBef>
                <a:spcPct val="0"/>
              </a:spcBef>
            </a:pPr>
            <a:r>
              <a:rPr lang="en-US" sz="3583" b="1">
                <a:solidFill>
                  <a:srgbClr val="353A79"/>
                </a:solidFill>
                <a:latin typeface="Poppins Medium Bold"/>
                <a:ea typeface="Poppins Medium Bold"/>
                <a:cs typeface="Poppins Medium Bold"/>
                <a:sym typeface="Poppins Medium Bold"/>
              </a:rPr>
              <a:t>Design Goal:</a:t>
            </a:r>
            <a:r>
              <a:rPr lang="en-US" sz="3583" b="1">
                <a:solidFill>
                  <a:srgbClr val="5A919B"/>
                </a:solidFill>
                <a:latin typeface="Poppins Medium Bold"/>
                <a:ea typeface="Poppins Medium Bold"/>
                <a:cs typeface="Poppins Medium Bold"/>
                <a:sym typeface="Poppins Medium Bold"/>
              </a:rPr>
              <a:t> Provide an easy-to-deploy, hardware-based fire alarm that uses minimal components but delivers essential functionality.</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589971" y="6456508"/>
            <a:ext cx="561104" cy="2589185"/>
            <a:chOff x="0" y="0"/>
            <a:chExt cx="200063" cy="923180"/>
          </a:xfrm>
        </p:grpSpPr>
        <p:sp>
          <p:nvSpPr>
            <p:cNvPr id="3" name="Freeform 3"/>
            <p:cNvSpPr/>
            <p:nvPr/>
          </p:nvSpPr>
          <p:spPr>
            <a:xfrm>
              <a:off x="0" y="0"/>
              <a:ext cx="200063" cy="923180"/>
            </a:xfrm>
            <a:custGeom>
              <a:avLst/>
              <a:gdLst/>
              <a:ahLst/>
              <a:cxnLst/>
              <a:rect l="l" t="t" r="r" b="b"/>
              <a:pathLst>
                <a:path w="200063" h="923180">
                  <a:moveTo>
                    <a:pt x="200063" y="0"/>
                  </a:moveTo>
                  <a:lnTo>
                    <a:pt x="200063" y="808880"/>
                  </a:lnTo>
                  <a:lnTo>
                    <a:pt x="100032" y="923180"/>
                  </a:lnTo>
                  <a:lnTo>
                    <a:pt x="0" y="808880"/>
                  </a:lnTo>
                  <a:lnTo>
                    <a:pt x="0" y="0"/>
                  </a:lnTo>
                  <a:lnTo>
                    <a:pt x="200063" y="0"/>
                  </a:lnTo>
                  <a:close/>
                </a:path>
              </a:pathLst>
            </a:custGeom>
            <a:solidFill>
              <a:srgbClr val="FFFFFF"/>
            </a:solidFill>
          </p:spPr>
        </p:sp>
        <p:sp>
          <p:nvSpPr>
            <p:cNvPr id="4" name="TextBox 4"/>
            <p:cNvSpPr txBox="1"/>
            <p:nvPr/>
          </p:nvSpPr>
          <p:spPr>
            <a:xfrm>
              <a:off x="0" y="-66675"/>
              <a:ext cx="200063" cy="875555"/>
            </a:xfrm>
            <a:prstGeom prst="rect">
              <a:avLst/>
            </a:prstGeom>
          </p:spPr>
          <p:txBody>
            <a:bodyPr lIns="50800" tIns="50800" rIns="50800" bIns="50800" rtlCol="0" anchor="ctr"/>
            <a:lstStyle/>
            <a:p>
              <a:pPr algn="ctr">
                <a:lnSpc>
                  <a:spcPts val="3027"/>
                </a:lnSpc>
              </a:pPr>
              <a:endParaRPr/>
            </a:p>
          </p:txBody>
        </p:sp>
      </p:grpSp>
      <p:grpSp>
        <p:nvGrpSpPr>
          <p:cNvPr id="5" name="Group 5"/>
          <p:cNvGrpSpPr/>
          <p:nvPr/>
        </p:nvGrpSpPr>
        <p:grpSpPr>
          <a:xfrm>
            <a:off x="8092684" y="-1357437"/>
            <a:ext cx="14823596" cy="12773776"/>
            <a:chOff x="0" y="0"/>
            <a:chExt cx="943231" cy="812800"/>
          </a:xfrm>
        </p:grpSpPr>
        <p:sp>
          <p:nvSpPr>
            <p:cNvPr id="6" name="Freeform 6"/>
            <p:cNvSpPr/>
            <p:nvPr/>
          </p:nvSpPr>
          <p:spPr>
            <a:xfrm>
              <a:off x="0" y="0"/>
              <a:ext cx="943231" cy="812800"/>
            </a:xfrm>
            <a:custGeom>
              <a:avLst/>
              <a:gdLst/>
              <a:ahLst/>
              <a:cxnLst/>
              <a:rect l="l" t="t" r="r" b="b"/>
              <a:pathLst>
                <a:path w="943231" h="812800">
                  <a:moveTo>
                    <a:pt x="471615" y="0"/>
                  </a:moveTo>
                  <a:cubicBezTo>
                    <a:pt x="211149" y="0"/>
                    <a:pt x="0" y="181951"/>
                    <a:pt x="0" y="406400"/>
                  </a:cubicBezTo>
                  <a:cubicBezTo>
                    <a:pt x="0" y="630849"/>
                    <a:pt x="211149" y="812800"/>
                    <a:pt x="471615" y="812800"/>
                  </a:cubicBezTo>
                  <a:cubicBezTo>
                    <a:pt x="732081" y="812800"/>
                    <a:pt x="943231" y="630849"/>
                    <a:pt x="943231" y="406400"/>
                  </a:cubicBezTo>
                  <a:cubicBezTo>
                    <a:pt x="943231" y="181951"/>
                    <a:pt x="732081" y="0"/>
                    <a:pt x="471615" y="0"/>
                  </a:cubicBezTo>
                  <a:close/>
                </a:path>
              </a:pathLst>
            </a:custGeom>
            <a:solidFill>
              <a:srgbClr val="51D3D9"/>
            </a:solidFill>
          </p:spPr>
        </p:sp>
        <p:sp>
          <p:nvSpPr>
            <p:cNvPr id="7" name="TextBox 7"/>
            <p:cNvSpPr txBox="1"/>
            <p:nvPr/>
          </p:nvSpPr>
          <p:spPr>
            <a:xfrm>
              <a:off x="88428" y="9525"/>
              <a:ext cx="766375" cy="727075"/>
            </a:xfrm>
            <a:prstGeom prst="rect">
              <a:avLst/>
            </a:prstGeom>
          </p:spPr>
          <p:txBody>
            <a:bodyPr lIns="50800" tIns="50800" rIns="50800" bIns="50800" rtlCol="0" anchor="ctr"/>
            <a:lstStyle/>
            <a:p>
              <a:pPr algn="ctr">
                <a:lnSpc>
                  <a:spcPts val="3027"/>
                </a:lnSpc>
              </a:pPr>
              <a:endParaRPr/>
            </a:p>
          </p:txBody>
        </p:sp>
      </p:grpSp>
      <p:grpSp>
        <p:nvGrpSpPr>
          <p:cNvPr id="8" name="Group 8"/>
          <p:cNvGrpSpPr/>
          <p:nvPr/>
        </p:nvGrpSpPr>
        <p:grpSpPr>
          <a:xfrm>
            <a:off x="9492068" y="224272"/>
            <a:ext cx="4252230" cy="1347936"/>
            <a:chOff x="0" y="0"/>
            <a:chExt cx="1510224" cy="478734"/>
          </a:xfrm>
        </p:grpSpPr>
        <p:sp>
          <p:nvSpPr>
            <p:cNvPr id="9" name="Freeform 9"/>
            <p:cNvSpPr/>
            <p:nvPr/>
          </p:nvSpPr>
          <p:spPr>
            <a:xfrm>
              <a:off x="0" y="0"/>
              <a:ext cx="1510224" cy="478734"/>
            </a:xfrm>
            <a:custGeom>
              <a:avLst/>
              <a:gdLst/>
              <a:ahLst/>
              <a:cxnLst/>
              <a:rect l="l" t="t" r="r" b="b"/>
              <a:pathLst>
                <a:path w="1510224" h="478734">
                  <a:moveTo>
                    <a:pt x="92854" y="0"/>
                  </a:moveTo>
                  <a:lnTo>
                    <a:pt x="1417369" y="0"/>
                  </a:lnTo>
                  <a:cubicBezTo>
                    <a:pt x="1441996" y="0"/>
                    <a:pt x="1465614" y="9783"/>
                    <a:pt x="1483027" y="27196"/>
                  </a:cubicBezTo>
                  <a:cubicBezTo>
                    <a:pt x="1500441" y="44610"/>
                    <a:pt x="1510224" y="68228"/>
                    <a:pt x="1510224" y="92854"/>
                  </a:cubicBezTo>
                  <a:lnTo>
                    <a:pt x="1510224" y="385879"/>
                  </a:lnTo>
                  <a:cubicBezTo>
                    <a:pt x="1510224" y="410506"/>
                    <a:pt x="1500441" y="434124"/>
                    <a:pt x="1483027" y="451537"/>
                  </a:cubicBezTo>
                  <a:cubicBezTo>
                    <a:pt x="1465614" y="468951"/>
                    <a:pt x="1441996" y="478734"/>
                    <a:pt x="1417369" y="478734"/>
                  </a:cubicBezTo>
                  <a:lnTo>
                    <a:pt x="92854" y="478734"/>
                  </a:lnTo>
                  <a:cubicBezTo>
                    <a:pt x="68228" y="478734"/>
                    <a:pt x="44610" y="468951"/>
                    <a:pt x="27196" y="451537"/>
                  </a:cubicBezTo>
                  <a:cubicBezTo>
                    <a:pt x="9783" y="434124"/>
                    <a:pt x="0" y="410506"/>
                    <a:pt x="0" y="385879"/>
                  </a:cubicBezTo>
                  <a:lnTo>
                    <a:pt x="0" y="92854"/>
                  </a:lnTo>
                  <a:cubicBezTo>
                    <a:pt x="0" y="68228"/>
                    <a:pt x="9783" y="44610"/>
                    <a:pt x="27196" y="27196"/>
                  </a:cubicBezTo>
                  <a:cubicBezTo>
                    <a:pt x="44610" y="9783"/>
                    <a:pt x="68228" y="0"/>
                    <a:pt x="92854" y="0"/>
                  </a:cubicBezTo>
                  <a:close/>
                </a:path>
              </a:pathLst>
            </a:custGeom>
            <a:solidFill>
              <a:srgbClr val="FFFFFF"/>
            </a:solidFill>
          </p:spPr>
        </p:sp>
        <p:sp>
          <p:nvSpPr>
            <p:cNvPr id="10" name="TextBox 10"/>
            <p:cNvSpPr txBox="1"/>
            <p:nvPr/>
          </p:nvSpPr>
          <p:spPr>
            <a:xfrm>
              <a:off x="0" y="-66675"/>
              <a:ext cx="1510224" cy="545409"/>
            </a:xfrm>
            <a:prstGeom prst="rect">
              <a:avLst/>
            </a:prstGeom>
          </p:spPr>
          <p:txBody>
            <a:bodyPr lIns="37671" tIns="37671" rIns="37671" bIns="37671" rtlCol="0" anchor="ctr"/>
            <a:lstStyle/>
            <a:p>
              <a:pPr algn="ctr">
                <a:lnSpc>
                  <a:spcPts val="3027"/>
                </a:lnSpc>
              </a:pPr>
              <a:endParaRPr/>
            </a:p>
          </p:txBody>
        </p:sp>
      </p:grpSp>
      <p:grpSp>
        <p:nvGrpSpPr>
          <p:cNvPr id="11" name="Group 11"/>
          <p:cNvGrpSpPr/>
          <p:nvPr/>
        </p:nvGrpSpPr>
        <p:grpSpPr>
          <a:xfrm rot="-2700000">
            <a:off x="8810669" y="216841"/>
            <a:ext cx="1362799" cy="1362799"/>
            <a:chOff x="0" y="0"/>
            <a:chExt cx="812800" cy="812800"/>
          </a:xfrm>
        </p:grpSpPr>
        <p:sp>
          <p:nvSpPr>
            <p:cNvPr id="12" name="Freeform 12"/>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13" name="TextBox 13"/>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14" name="Group 14"/>
          <p:cNvGrpSpPr/>
          <p:nvPr/>
        </p:nvGrpSpPr>
        <p:grpSpPr>
          <a:xfrm rot="-2700000">
            <a:off x="8970106" y="376278"/>
            <a:ext cx="1043924" cy="1043924"/>
            <a:chOff x="0" y="0"/>
            <a:chExt cx="747768" cy="747768"/>
          </a:xfrm>
        </p:grpSpPr>
        <p:sp>
          <p:nvSpPr>
            <p:cNvPr id="15" name="Freeform 15"/>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16" name="TextBox 16"/>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sp>
        <p:nvSpPr>
          <p:cNvPr id="17" name="TextBox 17"/>
          <p:cNvSpPr txBox="1"/>
          <p:nvPr/>
        </p:nvSpPr>
        <p:spPr>
          <a:xfrm>
            <a:off x="438150" y="4613409"/>
            <a:ext cx="6432373" cy="937712"/>
          </a:xfrm>
          <a:prstGeom prst="rect">
            <a:avLst/>
          </a:prstGeom>
        </p:spPr>
        <p:txBody>
          <a:bodyPr lIns="0" tIns="0" rIns="0" bIns="0" rtlCol="0" anchor="t">
            <a:spAutoFit/>
          </a:bodyPr>
          <a:lstStyle/>
          <a:p>
            <a:pPr algn="l">
              <a:lnSpc>
                <a:spcPts val="7640"/>
              </a:lnSpc>
            </a:pPr>
            <a:r>
              <a:rPr lang="en-US" sz="5457" b="1">
                <a:solidFill>
                  <a:srgbClr val="353A79"/>
                </a:solidFill>
                <a:latin typeface="Open Sauce SemiBold Bold"/>
                <a:ea typeface="Open Sauce SemiBold Bold"/>
                <a:cs typeface="Open Sauce SemiBold Bold"/>
                <a:sym typeface="Open Sauce SemiBold Bold"/>
              </a:rPr>
              <a:t>COMPONENTS</a:t>
            </a:r>
          </a:p>
        </p:txBody>
      </p:sp>
      <p:grpSp>
        <p:nvGrpSpPr>
          <p:cNvPr id="18" name="Group 18"/>
          <p:cNvGrpSpPr/>
          <p:nvPr/>
        </p:nvGrpSpPr>
        <p:grpSpPr>
          <a:xfrm>
            <a:off x="8587433" y="2151969"/>
            <a:ext cx="3874544" cy="1347936"/>
            <a:chOff x="0" y="0"/>
            <a:chExt cx="1376084" cy="478734"/>
          </a:xfrm>
        </p:grpSpPr>
        <p:sp>
          <p:nvSpPr>
            <p:cNvPr id="19" name="Freeform 19"/>
            <p:cNvSpPr/>
            <p:nvPr/>
          </p:nvSpPr>
          <p:spPr>
            <a:xfrm>
              <a:off x="0" y="0"/>
              <a:ext cx="1376085" cy="478734"/>
            </a:xfrm>
            <a:custGeom>
              <a:avLst/>
              <a:gdLst/>
              <a:ahLst/>
              <a:cxnLst/>
              <a:rect l="l" t="t" r="r" b="b"/>
              <a:pathLst>
                <a:path w="1376085" h="478734">
                  <a:moveTo>
                    <a:pt x="101906" y="0"/>
                  </a:moveTo>
                  <a:lnTo>
                    <a:pt x="1274179" y="0"/>
                  </a:lnTo>
                  <a:cubicBezTo>
                    <a:pt x="1301206" y="0"/>
                    <a:pt x="1327126" y="10736"/>
                    <a:pt x="1346237" y="29847"/>
                  </a:cubicBezTo>
                  <a:cubicBezTo>
                    <a:pt x="1365348" y="48958"/>
                    <a:pt x="1376085" y="74879"/>
                    <a:pt x="1376085" y="101906"/>
                  </a:cubicBezTo>
                  <a:lnTo>
                    <a:pt x="1376085" y="376828"/>
                  </a:lnTo>
                  <a:cubicBezTo>
                    <a:pt x="1376085" y="433109"/>
                    <a:pt x="1330460" y="478734"/>
                    <a:pt x="1274179" y="478734"/>
                  </a:cubicBezTo>
                  <a:lnTo>
                    <a:pt x="101906" y="478734"/>
                  </a:lnTo>
                  <a:cubicBezTo>
                    <a:pt x="74879" y="478734"/>
                    <a:pt x="48958" y="467997"/>
                    <a:pt x="29847" y="448886"/>
                  </a:cubicBezTo>
                  <a:cubicBezTo>
                    <a:pt x="10736" y="429775"/>
                    <a:pt x="0" y="403855"/>
                    <a:pt x="0" y="376828"/>
                  </a:cubicBezTo>
                  <a:lnTo>
                    <a:pt x="0" y="101906"/>
                  </a:lnTo>
                  <a:cubicBezTo>
                    <a:pt x="0" y="74879"/>
                    <a:pt x="10736" y="48958"/>
                    <a:pt x="29847" y="29847"/>
                  </a:cubicBezTo>
                  <a:cubicBezTo>
                    <a:pt x="48958" y="10736"/>
                    <a:pt x="74879" y="0"/>
                    <a:pt x="101906" y="0"/>
                  </a:cubicBezTo>
                  <a:close/>
                </a:path>
              </a:pathLst>
            </a:custGeom>
            <a:solidFill>
              <a:srgbClr val="FFFFFF"/>
            </a:solidFill>
          </p:spPr>
        </p:sp>
        <p:sp>
          <p:nvSpPr>
            <p:cNvPr id="20" name="TextBox 20"/>
            <p:cNvSpPr txBox="1"/>
            <p:nvPr/>
          </p:nvSpPr>
          <p:spPr>
            <a:xfrm>
              <a:off x="0" y="-66675"/>
              <a:ext cx="1376084" cy="545409"/>
            </a:xfrm>
            <a:prstGeom prst="rect">
              <a:avLst/>
            </a:prstGeom>
          </p:spPr>
          <p:txBody>
            <a:bodyPr lIns="37671" tIns="37671" rIns="37671" bIns="37671" rtlCol="0" anchor="ctr"/>
            <a:lstStyle/>
            <a:p>
              <a:pPr algn="ctr">
                <a:lnSpc>
                  <a:spcPts val="3027"/>
                </a:lnSpc>
              </a:pPr>
              <a:endParaRPr/>
            </a:p>
          </p:txBody>
        </p:sp>
      </p:grpSp>
      <p:grpSp>
        <p:nvGrpSpPr>
          <p:cNvPr id="21" name="Group 21"/>
          <p:cNvGrpSpPr/>
          <p:nvPr/>
        </p:nvGrpSpPr>
        <p:grpSpPr>
          <a:xfrm rot="-2700000">
            <a:off x="7906033" y="2144538"/>
            <a:ext cx="1362799" cy="1362799"/>
            <a:chOff x="0" y="0"/>
            <a:chExt cx="812800" cy="812800"/>
          </a:xfrm>
        </p:grpSpPr>
        <p:sp>
          <p:nvSpPr>
            <p:cNvPr id="22" name="Freeform 22"/>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23" name="TextBox 23"/>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24" name="Group 24"/>
          <p:cNvGrpSpPr/>
          <p:nvPr/>
        </p:nvGrpSpPr>
        <p:grpSpPr>
          <a:xfrm rot="-2700000">
            <a:off x="8065471" y="2303975"/>
            <a:ext cx="1043924" cy="1043924"/>
            <a:chOff x="0" y="0"/>
            <a:chExt cx="747768" cy="747768"/>
          </a:xfrm>
        </p:grpSpPr>
        <p:sp>
          <p:nvSpPr>
            <p:cNvPr id="25" name="Freeform 25"/>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26" name="TextBox 26"/>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grpSp>
        <p:nvGrpSpPr>
          <p:cNvPr id="27" name="Group 27"/>
          <p:cNvGrpSpPr/>
          <p:nvPr/>
        </p:nvGrpSpPr>
        <p:grpSpPr>
          <a:xfrm>
            <a:off x="7834167" y="4355483"/>
            <a:ext cx="3456739" cy="1347936"/>
            <a:chOff x="0" y="0"/>
            <a:chExt cx="1227697" cy="478734"/>
          </a:xfrm>
        </p:grpSpPr>
        <p:sp>
          <p:nvSpPr>
            <p:cNvPr id="28" name="Freeform 28"/>
            <p:cNvSpPr/>
            <p:nvPr/>
          </p:nvSpPr>
          <p:spPr>
            <a:xfrm>
              <a:off x="0" y="0"/>
              <a:ext cx="1227697" cy="478734"/>
            </a:xfrm>
            <a:custGeom>
              <a:avLst/>
              <a:gdLst/>
              <a:ahLst/>
              <a:cxnLst/>
              <a:rect l="l" t="t" r="r" b="b"/>
              <a:pathLst>
                <a:path w="1227697" h="478734">
                  <a:moveTo>
                    <a:pt x="114223" y="0"/>
                  </a:moveTo>
                  <a:lnTo>
                    <a:pt x="1113474" y="0"/>
                  </a:lnTo>
                  <a:cubicBezTo>
                    <a:pt x="1143768" y="0"/>
                    <a:pt x="1172821" y="12034"/>
                    <a:pt x="1194242" y="33455"/>
                  </a:cubicBezTo>
                  <a:cubicBezTo>
                    <a:pt x="1215663" y="54876"/>
                    <a:pt x="1227697" y="83929"/>
                    <a:pt x="1227697" y="114223"/>
                  </a:cubicBezTo>
                  <a:lnTo>
                    <a:pt x="1227697" y="364511"/>
                  </a:lnTo>
                  <a:cubicBezTo>
                    <a:pt x="1227697" y="427594"/>
                    <a:pt x="1176557" y="478734"/>
                    <a:pt x="1113474" y="478734"/>
                  </a:cubicBezTo>
                  <a:lnTo>
                    <a:pt x="114223" y="478734"/>
                  </a:lnTo>
                  <a:cubicBezTo>
                    <a:pt x="51139" y="478734"/>
                    <a:pt x="0" y="427594"/>
                    <a:pt x="0" y="364511"/>
                  </a:cubicBezTo>
                  <a:lnTo>
                    <a:pt x="0" y="114223"/>
                  </a:lnTo>
                  <a:cubicBezTo>
                    <a:pt x="0" y="51139"/>
                    <a:pt x="51139" y="0"/>
                    <a:pt x="114223" y="0"/>
                  </a:cubicBezTo>
                  <a:close/>
                </a:path>
              </a:pathLst>
            </a:custGeom>
            <a:solidFill>
              <a:srgbClr val="FFFFFF"/>
            </a:solidFill>
          </p:spPr>
        </p:sp>
        <p:sp>
          <p:nvSpPr>
            <p:cNvPr id="29" name="TextBox 29"/>
            <p:cNvSpPr txBox="1"/>
            <p:nvPr/>
          </p:nvSpPr>
          <p:spPr>
            <a:xfrm>
              <a:off x="0" y="-66675"/>
              <a:ext cx="1227697" cy="545409"/>
            </a:xfrm>
            <a:prstGeom prst="rect">
              <a:avLst/>
            </a:prstGeom>
          </p:spPr>
          <p:txBody>
            <a:bodyPr lIns="37671" tIns="37671" rIns="37671" bIns="37671" rtlCol="0" anchor="ctr"/>
            <a:lstStyle/>
            <a:p>
              <a:pPr algn="ctr">
                <a:lnSpc>
                  <a:spcPts val="3027"/>
                </a:lnSpc>
              </a:pPr>
              <a:endParaRPr/>
            </a:p>
          </p:txBody>
        </p:sp>
      </p:grpSp>
      <p:grpSp>
        <p:nvGrpSpPr>
          <p:cNvPr id="30" name="Group 30"/>
          <p:cNvGrpSpPr/>
          <p:nvPr/>
        </p:nvGrpSpPr>
        <p:grpSpPr>
          <a:xfrm rot="-2700000">
            <a:off x="7152768" y="4348052"/>
            <a:ext cx="1362799" cy="1362799"/>
            <a:chOff x="0" y="0"/>
            <a:chExt cx="812800" cy="812800"/>
          </a:xfrm>
        </p:grpSpPr>
        <p:sp>
          <p:nvSpPr>
            <p:cNvPr id="31" name="Freeform 31"/>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32" name="TextBox 32"/>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33" name="Group 33"/>
          <p:cNvGrpSpPr/>
          <p:nvPr/>
        </p:nvGrpSpPr>
        <p:grpSpPr>
          <a:xfrm rot="-2700000">
            <a:off x="7312205" y="4507489"/>
            <a:ext cx="1043924" cy="1043924"/>
            <a:chOff x="0" y="0"/>
            <a:chExt cx="747768" cy="747768"/>
          </a:xfrm>
        </p:grpSpPr>
        <p:sp>
          <p:nvSpPr>
            <p:cNvPr id="34" name="Freeform 34"/>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35" name="TextBox 35"/>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grpSp>
        <p:nvGrpSpPr>
          <p:cNvPr id="36" name="Group 36"/>
          <p:cNvGrpSpPr/>
          <p:nvPr/>
        </p:nvGrpSpPr>
        <p:grpSpPr>
          <a:xfrm>
            <a:off x="8092684" y="6559405"/>
            <a:ext cx="4997059" cy="1347936"/>
            <a:chOff x="0" y="0"/>
            <a:chExt cx="1774758" cy="478734"/>
          </a:xfrm>
        </p:grpSpPr>
        <p:sp>
          <p:nvSpPr>
            <p:cNvPr id="37" name="Freeform 37"/>
            <p:cNvSpPr/>
            <p:nvPr/>
          </p:nvSpPr>
          <p:spPr>
            <a:xfrm>
              <a:off x="0" y="0"/>
              <a:ext cx="1774758" cy="478734"/>
            </a:xfrm>
            <a:custGeom>
              <a:avLst/>
              <a:gdLst/>
              <a:ahLst/>
              <a:cxnLst/>
              <a:rect l="l" t="t" r="r" b="b"/>
              <a:pathLst>
                <a:path w="1774758" h="478734">
                  <a:moveTo>
                    <a:pt x="79014" y="0"/>
                  </a:moveTo>
                  <a:lnTo>
                    <a:pt x="1695744" y="0"/>
                  </a:lnTo>
                  <a:cubicBezTo>
                    <a:pt x="1739382" y="0"/>
                    <a:pt x="1774758" y="35376"/>
                    <a:pt x="1774758" y="79014"/>
                  </a:cubicBezTo>
                  <a:lnTo>
                    <a:pt x="1774758" y="399720"/>
                  </a:lnTo>
                  <a:cubicBezTo>
                    <a:pt x="1774758" y="420675"/>
                    <a:pt x="1766433" y="440773"/>
                    <a:pt x="1751615" y="455591"/>
                  </a:cubicBezTo>
                  <a:cubicBezTo>
                    <a:pt x="1736797" y="470409"/>
                    <a:pt x="1716699" y="478734"/>
                    <a:pt x="1695744" y="478734"/>
                  </a:cubicBezTo>
                  <a:lnTo>
                    <a:pt x="79014" y="478734"/>
                  </a:lnTo>
                  <a:cubicBezTo>
                    <a:pt x="35376" y="478734"/>
                    <a:pt x="0" y="443358"/>
                    <a:pt x="0" y="399720"/>
                  </a:cubicBezTo>
                  <a:lnTo>
                    <a:pt x="0" y="79014"/>
                  </a:lnTo>
                  <a:cubicBezTo>
                    <a:pt x="0" y="35376"/>
                    <a:pt x="35376" y="0"/>
                    <a:pt x="79014" y="0"/>
                  </a:cubicBezTo>
                  <a:close/>
                </a:path>
              </a:pathLst>
            </a:custGeom>
            <a:solidFill>
              <a:srgbClr val="FFFFFF"/>
            </a:solidFill>
          </p:spPr>
        </p:sp>
        <p:sp>
          <p:nvSpPr>
            <p:cNvPr id="38" name="TextBox 38"/>
            <p:cNvSpPr txBox="1"/>
            <p:nvPr/>
          </p:nvSpPr>
          <p:spPr>
            <a:xfrm>
              <a:off x="0" y="-66675"/>
              <a:ext cx="1774758" cy="545409"/>
            </a:xfrm>
            <a:prstGeom prst="rect">
              <a:avLst/>
            </a:prstGeom>
          </p:spPr>
          <p:txBody>
            <a:bodyPr lIns="37671" tIns="37671" rIns="37671" bIns="37671" rtlCol="0" anchor="ctr"/>
            <a:lstStyle/>
            <a:p>
              <a:pPr algn="ctr">
                <a:lnSpc>
                  <a:spcPts val="3027"/>
                </a:lnSpc>
              </a:pPr>
              <a:endParaRPr/>
            </a:p>
          </p:txBody>
        </p:sp>
      </p:grpSp>
      <p:grpSp>
        <p:nvGrpSpPr>
          <p:cNvPr id="39" name="Group 39"/>
          <p:cNvGrpSpPr/>
          <p:nvPr/>
        </p:nvGrpSpPr>
        <p:grpSpPr>
          <a:xfrm rot="-2700000">
            <a:off x="7411285" y="6551974"/>
            <a:ext cx="1362799" cy="1362799"/>
            <a:chOff x="0" y="0"/>
            <a:chExt cx="812800" cy="812800"/>
          </a:xfrm>
        </p:grpSpPr>
        <p:sp>
          <p:nvSpPr>
            <p:cNvPr id="40" name="Freeform 40"/>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41" name="TextBox 41"/>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42" name="Group 42"/>
          <p:cNvGrpSpPr/>
          <p:nvPr/>
        </p:nvGrpSpPr>
        <p:grpSpPr>
          <a:xfrm rot="-2700000">
            <a:off x="7570722" y="6711411"/>
            <a:ext cx="1043924" cy="1043924"/>
            <a:chOff x="0" y="0"/>
            <a:chExt cx="747768" cy="747768"/>
          </a:xfrm>
        </p:grpSpPr>
        <p:sp>
          <p:nvSpPr>
            <p:cNvPr id="43" name="Freeform 43"/>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44" name="TextBox 44"/>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grpSp>
        <p:nvGrpSpPr>
          <p:cNvPr id="45" name="Group 45"/>
          <p:cNvGrpSpPr/>
          <p:nvPr/>
        </p:nvGrpSpPr>
        <p:grpSpPr>
          <a:xfrm>
            <a:off x="9341686" y="8649387"/>
            <a:ext cx="3898440" cy="1347936"/>
            <a:chOff x="0" y="0"/>
            <a:chExt cx="1384572" cy="478734"/>
          </a:xfrm>
        </p:grpSpPr>
        <p:sp>
          <p:nvSpPr>
            <p:cNvPr id="46" name="Freeform 46"/>
            <p:cNvSpPr/>
            <p:nvPr/>
          </p:nvSpPr>
          <p:spPr>
            <a:xfrm>
              <a:off x="0" y="0"/>
              <a:ext cx="1384572" cy="478734"/>
            </a:xfrm>
            <a:custGeom>
              <a:avLst/>
              <a:gdLst/>
              <a:ahLst/>
              <a:cxnLst/>
              <a:rect l="l" t="t" r="r" b="b"/>
              <a:pathLst>
                <a:path w="1384572" h="478734">
                  <a:moveTo>
                    <a:pt x="101281" y="0"/>
                  </a:moveTo>
                  <a:lnTo>
                    <a:pt x="1283291" y="0"/>
                  </a:lnTo>
                  <a:cubicBezTo>
                    <a:pt x="1310152" y="0"/>
                    <a:pt x="1335913" y="10671"/>
                    <a:pt x="1354907" y="29665"/>
                  </a:cubicBezTo>
                  <a:cubicBezTo>
                    <a:pt x="1373901" y="48658"/>
                    <a:pt x="1384572" y="74420"/>
                    <a:pt x="1384572" y="101281"/>
                  </a:cubicBezTo>
                  <a:lnTo>
                    <a:pt x="1384572" y="377453"/>
                  </a:lnTo>
                  <a:cubicBezTo>
                    <a:pt x="1384572" y="404314"/>
                    <a:pt x="1373901" y="430075"/>
                    <a:pt x="1354907" y="449069"/>
                  </a:cubicBezTo>
                  <a:cubicBezTo>
                    <a:pt x="1335913" y="468063"/>
                    <a:pt x="1310152" y="478734"/>
                    <a:pt x="1283291" y="478734"/>
                  </a:cubicBezTo>
                  <a:lnTo>
                    <a:pt x="101281" y="478734"/>
                  </a:lnTo>
                  <a:cubicBezTo>
                    <a:pt x="74420" y="478734"/>
                    <a:pt x="48658" y="468063"/>
                    <a:pt x="29665" y="449069"/>
                  </a:cubicBezTo>
                  <a:cubicBezTo>
                    <a:pt x="10671" y="430075"/>
                    <a:pt x="0" y="404314"/>
                    <a:pt x="0" y="377453"/>
                  </a:cubicBezTo>
                  <a:lnTo>
                    <a:pt x="0" y="101281"/>
                  </a:lnTo>
                  <a:cubicBezTo>
                    <a:pt x="0" y="74420"/>
                    <a:pt x="10671" y="48658"/>
                    <a:pt x="29665" y="29665"/>
                  </a:cubicBezTo>
                  <a:cubicBezTo>
                    <a:pt x="48658" y="10671"/>
                    <a:pt x="74420" y="0"/>
                    <a:pt x="101281" y="0"/>
                  </a:cubicBezTo>
                  <a:close/>
                </a:path>
              </a:pathLst>
            </a:custGeom>
            <a:solidFill>
              <a:srgbClr val="FFFFFF"/>
            </a:solidFill>
          </p:spPr>
        </p:sp>
        <p:sp>
          <p:nvSpPr>
            <p:cNvPr id="47" name="TextBox 47"/>
            <p:cNvSpPr txBox="1"/>
            <p:nvPr/>
          </p:nvSpPr>
          <p:spPr>
            <a:xfrm>
              <a:off x="0" y="-66675"/>
              <a:ext cx="1384572" cy="545409"/>
            </a:xfrm>
            <a:prstGeom prst="rect">
              <a:avLst/>
            </a:prstGeom>
          </p:spPr>
          <p:txBody>
            <a:bodyPr lIns="37671" tIns="37671" rIns="37671" bIns="37671" rtlCol="0" anchor="ctr"/>
            <a:lstStyle/>
            <a:p>
              <a:pPr algn="ctr">
                <a:lnSpc>
                  <a:spcPts val="3027"/>
                </a:lnSpc>
              </a:pPr>
              <a:endParaRPr/>
            </a:p>
          </p:txBody>
        </p:sp>
      </p:grpSp>
      <p:grpSp>
        <p:nvGrpSpPr>
          <p:cNvPr id="48" name="Group 48"/>
          <p:cNvGrpSpPr/>
          <p:nvPr/>
        </p:nvGrpSpPr>
        <p:grpSpPr>
          <a:xfrm rot="-2700000">
            <a:off x="8660286" y="8641956"/>
            <a:ext cx="1362799" cy="1362799"/>
            <a:chOff x="0" y="0"/>
            <a:chExt cx="812800" cy="812800"/>
          </a:xfrm>
        </p:grpSpPr>
        <p:sp>
          <p:nvSpPr>
            <p:cNvPr id="49" name="Freeform 49"/>
            <p:cNvSpPr/>
            <p:nvPr/>
          </p:nvSpPr>
          <p:spPr>
            <a:xfrm>
              <a:off x="0" y="0"/>
              <a:ext cx="812800" cy="812800"/>
            </a:xfrm>
            <a:custGeom>
              <a:avLst/>
              <a:gdLst/>
              <a:ahLst/>
              <a:cxnLst/>
              <a:rect l="l" t="t" r="r" b="b"/>
              <a:pathLst>
                <a:path w="812800" h="812800">
                  <a:moveTo>
                    <a:pt x="289726" y="0"/>
                  </a:moveTo>
                  <a:lnTo>
                    <a:pt x="523074" y="0"/>
                  </a:lnTo>
                  <a:cubicBezTo>
                    <a:pt x="683085" y="0"/>
                    <a:pt x="812800" y="129715"/>
                    <a:pt x="812800" y="289726"/>
                  </a:cubicBezTo>
                  <a:lnTo>
                    <a:pt x="812800" y="523074"/>
                  </a:lnTo>
                  <a:cubicBezTo>
                    <a:pt x="812800" y="683085"/>
                    <a:pt x="683085" y="812800"/>
                    <a:pt x="523074" y="812800"/>
                  </a:cubicBezTo>
                  <a:lnTo>
                    <a:pt x="289726" y="812800"/>
                  </a:lnTo>
                  <a:cubicBezTo>
                    <a:pt x="129715" y="812800"/>
                    <a:pt x="0" y="683085"/>
                    <a:pt x="0" y="523074"/>
                  </a:cubicBezTo>
                  <a:lnTo>
                    <a:pt x="0" y="289726"/>
                  </a:lnTo>
                  <a:cubicBezTo>
                    <a:pt x="0" y="129715"/>
                    <a:pt x="129715" y="0"/>
                    <a:pt x="289726" y="0"/>
                  </a:cubicBezTo>
                  <a:close/>
                </a:path>
              </a:pathLst>
            </a:custGeom>
            <a:solidFill>
              <a:srgbClr val="5A919B"/>
            </a:solidFill>
          </p:spPr>
        </p:sp>
        <p:sp>
          <p:nvSpPr>
            <p:cNvPr id="50" name="TextBox 50"/>
            <p:cNvSpPr txBox="1"/>
            <p:nvPr/>
          </p:nvSpPr>
          <p:spPr>
            <a:xfrm>
              <a:off x="0" y="-66675"/>
              <a:ext cx="812800" cy="879475"/>
            </a:xfrm>
            <a:prstGeom prst="rect">
              <a:avLst/>
            </a:prstGeom>
          </p:spPr>
          <p:txBody>
            <a:bodyPr lIns="37671" tIns="37671" rIns="37671" bIns="37671" rtlCol="0" anchor="ctr"/>
            <a:lstStyle/>
            <a:p>
              <a:pPr algn="ctr">
                <a:lnSpc>
                  <a:spcPts val="3027"/>
                </a:lnSpc>
              </a:pPr>
              <a:endParaRPr/>
            </a:p>
          </p:txBody>
        </p:sp>
      </p:grpSp>
      <p:grpSp>
        <p:nvGrpSpPr>
          <p:cNvPr id="51" name="Group 51"/>
          <p:cNvGrpSpPr/>
          <p:nvPr/>
        </p:nvGrpSpPr>
        <p:grpSpPr>
          <a:xfrm rot="-2700000">
            <a:off x="8819724" y="8801394"/>
            <a:ext cx="1043924" cy="1043924"/>
            <a:chOff x="0" y="0"/>
            <a:chExt cx="747768" cy="747768"/>
          </a:xfrm>
        </p:grpSpPr>
        <p:sp>
          <p:nvSpPr>
            <p:cNvPr id="52" name="Freeform 52"/>
            <p:cNvSpPr/>
            <p:nvPr/>
          </p:nvSpPr>
          <p:spPr>
            <a:xfrm>
              <a:off x="0" y="0"/>
              <a:ext cx="747768" cy="747768"/>
            </a:xfrm>
            <a:custGeom>
              <a:avLst/>
              <a:gdLst/>
              <a:ahLst/>
              <a:cxnLst/>
              <a:rect l="l" t="t" r="r" b="b"/>
              <a:pathLst>
                <a:path w="747768" h="747768">
                  <a:moveTo>
                    <a:pt x="373884" y="0"/>
                  </a:moveTo>
                  <a:lnTo>
                    <a:pt x="373884" y="0"/>
                  </a:lnTo>
                  <a:cubicBezTo>
                    <a:pt x="473044" y="0"/>
                    <a:pt x="568143" y="39391"/>
                    <a:pt x="638260" y="109508"/>
                  </a:cubicBezTo>
                  <a:cubicBezTo>
                    <a:pt x="708376" y="179625"/>
                    <a:pt x="747768" y="274724"/>
                    <a:pt x="747768" y="373884"/>
                  </a:cubicBezTo>
                  <a:lnTo>
                    <a:pt x="747768" y="373884"/>
                  </a:lnTo>
                  <a:cubicBezTo>
                    <a:pt x="747768" y="473044"/>
                    <a:pt x="708376" y="568143"/>
                    <a:pt x="638260" y="638260"/>
                  </a:cubicBezTo>
                  <a:cubicBezTo>
                    <a:pt x="568143" y="708376"/>
                    <a:pt x="473044" y="747768"/>
                    <a:pt x="373884" y="747768"/>
                  </a:cubicBezTo>
                  <a:lnTo>
                    <a:pt x="373884" y="747768"/>
                  </a:lnTo>
                  <a:cubicBezTo>
                    <a:pt x="274724" y="747768"/>
                    <a:pt x="179625" y="708376"/>
                    <a:pt x="109508" y="638260"/>
                  </a:cubicBezTo>
                  <a:cubicBezTo>
                    <a:pt x="39391" y="568143"/>
                    <a:pt x="0" y="473044"/>
                    <a:pt x="0" y="373884"/>
                  </a:cubicBezTo>
                  <a:lnTo>
                    <a:pt x="0" y="373884"/>
                  </a:lnTo>
                  <a:cubicBezTo>
                    <a:pt x="0" y="274724"/>
                    <a:pt x="39391" y="179625"/>
                    <a:pt x="109508" y="109508"/>
                  </a:cubicBezTo>
                  <a:cubicBezTo>
                    <a:pt x="179625" y="39391"/>
                    <a:pt x="274724" y="0"/>
                    <a:pt x="373884" y="0"/>
                  </a:cubicBezTo>
                  <a:close/>
                </a:path>
              </a:pathLst>
            </a:custGeom>
            <a:solidFill>
              <a:srgbClr val="FFFFFF"/>
            </a:solidFill>
          </p:spPr>
        </p:sp>
        <p:sp>
          <p:nvSpPr>
            <p:cNvPr id="53" name="TextBox 53"/>
            <p:cNvSpPr txBox="1"/>
            <p:nvPr/>
          </p:nvSpPr>
          <p:spPr>
            <a:xfrm>
              <a:off x="0" y="-66675"/>
              <a:ext cx="747768" cy="814443"/>
            </a:xfrm>
            <a:prstGeom prst="rect">
              <a:avLst/>
            </a:prstGeom>
          </p:spPr>
          <p:txBody>
            <a:bodyPr lIns="37671" tIns="37671" rIns="37671" bIns="37671" rtlCol="0" anchor="ctr"/>
            <a:lstStyle/>
            <a:p>
              <a:pPr algn="ctr">
                <a:lnSpc>
                  <a:spcPts val="3027"/>
                </a:lnSpc>
              </a:pPr>
              <a:endParaRPr/>
            </a:p>
          </p:txBody>
        </p:sp>
      </p:grpSp>
      <p:sp>
        <p:nvSpPr>
          <p:cNvPr id="54" name="Freeform 54"/>
          <p:cNvSpPr/>
          <p:nvPr/>
        </p:nvSpPr>
        <p:spPr>
          <a:xfrm>
            <a:off x="9114475" y="545132"/>
            <a:ext cx="755186" cy="755186"/>
          </a:xfrm>
          <a:custGeom>
            <a:avLst/>
            <a:gdLst/>
            <a:ahLst/>
            <a:cxnLst/>
            <a:rect l="l" t="t" r="r" b="b"/>
            <a:pathLst>
              <a:path w="755186" h="755186">
                <a:moveTo>
                  <a:pt x="0" y="0"/>
                </a:moveTo>
                <a:lnTo>
                  <a:pt x="755186" y="0"/>
                </a:lnTo>
                <a:lnTo>
                  <a:pt x="755186" y="755186"/>
                </a:lnTo>
                <a:lnTo>
                  <a:pt x="0" y="755186"/>
                </a:lnTo>
                <a:lnTo>
                  <a:pt x="0" y="0"/>
                </a:lnTo>
                <a:close/>
              </a:path>
            </a:pathLst>
          </a:custGeom>
          <a:blipFill>
            <a:blip r:embed="rId2"/>
            <a:stretch>
              <a:fillRect/>
            </a:stretch>
          </a:blipFill>
        </p:spPr>
      </p:sp>
      <p:sp>
        <p:nvSpPr>
          <p:cNvPr id="55" name="Freeform 55"/>
          <p:cNvSpPr/>
          <p:nvPr/>
        </p:nvSpPr>
        <p:spPr>
          <a:xfrm>
            <a:off x="7757391" y="6845268"/>
            <a:ext cx="670587" cy="776211"/>
          </a:xfrm>
          <a:custGeom>
            <a:avLst/>
            <a:gdLst/>
            <a:ahLst/>
            <a:cxnLst/>
            <a:rect l="l" t="t" r="r" b="b"/>
            <a:pathLst>
              <a:path w="670587" h="776211">
                <a:moveTo>
                  <a:pt x="0" y="0"/>
                </a:moveTo>
                <a:lnTo>
                  <a:pt x="670587" y="0"/>
                </a:lnTo>
                <a:lnTo>
                  <a:pt x="670587" y="776211"/>
                </a:lnTo>
                <a:lnTo>
                  <a:pt x="0" y="776211"/>
                </a:lnTo>
                <a:lnTo>
                  <a:pt x="0" y="0"/>
                </a:lnTo>
                <a:close/>
              </a:path>
            </a:pathLst>
          </a:custGeom>
          <a:blipFill>
            <a:blip r:embed="rId3"/>
            <a:stretch>
              <a:fillRect/>
            </a:stretch>
          </a:blipFill>
        </p:spPr>
      </p:sp>
      <p:sp>
        <p:nvSpPr>
          <p:cNvPr id="56" name="Freeform 56"/>
          <p:cNvSpPr/>
          <p:nvPr/>
        </p:nvSpPr>
        <p:spPr>
          <a:xfrm>
            <a:off x="7524927" y="4702030"/>
            <a:ext cx="574572" cy="654843"/>
          </a:xfrm>
          <a:custGeom>
            <a:avLst/>
            <a:gdLst/>
            <a:ahLst/>
            <a:cxnLst/>
            <a:rect l="l" t="t" r="r" b="b"/>
            <a:pathLst>
              <a:path w="574572" h="654843">
                <a:moveTo>
                  <a:pt x="0" y="0"/>
                </a:moveTo>
                <a:lnTo>
                  <a:pt x="574572" y="0"/>
                </a:lnTo>
                <a:lnTo>
                  <a:pt x="574572" y="654843"/>
                </a:lnTo>
                <a:lnTo>
                  <a:pt x="0" y="654843"/>
                </a:lnTo>
                <a:lnTo>
                  <a:pt x="0" y="0"/>
                </a:lnTo>
                <a:close/>
              </a:path>
            </a:pathLst>
          </a:custGeom>
          <a:blipFill>
            <a:blip r:embed="rId4"/>
            <a:stretch>
              <a:fillRect/>
            </a:stretch>
          </a:blipFill>
        </p:spPr>
      </p:sp>
      <p:sp>
        <p:nvSpPr>
          <p:cNvPr id="57" name="Freeform 57"/>
          <p:cNvSpPr/>
          <p:nvPr/>
        </p:nvSpPr>
        <p:spPr>
          <a:xfrm>
            <a:off x="9047976" y="8982739"/>
            <a:ext cx="587420" cy="681234"/>
          </a:xfrm>
          <a:custGeom>
            <a:avLst/>
            <a:gdLst/>
            <a:ahLst/>
            <a:cxnLst/>
            <a:rect l="l" t="t" r="r" b="b"/>
            <a:pathLst>
              <a:path w="587420" h="681234">
                <a:moveTo>
                  <a:pt x="0" y="0"/>
                </a:moveTo>
                <a:lnTo>
                  <a:pt x="587419" y="0"/>
                </a:lnTo>
                <a:lnTo>
                  <a:pt x="587419" y="681233"/>
                </a:lnTo>
                <a:lnTo>
                  <a:pt x="0" y="681233"/>
                </a:lnTo>
                <a:lnTo>
                  <a:pt x="0" y="0"/>
                </a:lnTo>
                <a:close/>
              </a:path>
            </a:pathLst>
          </a:custGeom>
          <a:blipFill>
            <a:blip r:embed="rId5"/>
            <a:stretch>
              <a:fillRect/>
            </a:stretch>
          </a:blipFill>
        </p:spPr>
      </p:sp>
      <p:sp>
        <p:nvSpPr>
          <p:cNvPr id="58" name="Freeform 58"/>
          <p:cNvSpPr/>
          <p:nvPr/>
        </p:nvSpPr>
        <p:spPr>
          <a:xfrm>
            <a:off x="8305151" y="2566610"/>
            <a:ext cx="596738" cy="594322"/>
          </a:xfrm>
          <a:custGeom>
            <a:avLst/>
            <a:gdLst/>
            <a:ahLst/>
            <a:cxnLst/>
            <a:rect l="l" t="t" r="r" b="b"/>
            <a:pathLst>
              <a:path w="596738" h="594322">
                <a:moveTo>
                  <a:pt x="0" y="0"/>
                </a:moveTo>
                <a:lnTo>
                  <a:pt x="596738" y="0"/>
                </a:lnTo>
                <a:lnTo>
                  <a:pt x="596738" y="594322"/>
                </a:lnTo>
                <a:lnTo>
                  <a:pt x="0" y="594322"/>
                </a:lnTo>
                <a:lnTo>
                  <a:pt x="0" y="0"/>
                </a:lnTo>
                <a:close/>
              </a:path>
            </a:pathLst>
          </a:custGeom>
          <a:blipFill>
            <a:blip r:embed="rId6"/>
            <a:stretch>
              <a:fillRect/>
            </a:stretch>
          </a:blipFill>
        </p:spPr>
      </p:sp>
      <p:sp>
        <p:nvSpPr>
          <p:cNvPr id="59" name="TextBox 59"/>
          <p:cNvSpPr txBox="1"/>
          <p:nvPr/>
        </p:nvSpPr>
        <p:spPr>
          <a:xfrm>
            <a:off x="10455713" y="617196"/>
            <a:ext cx="3288586" cy="504939"/>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lm358 OP AAMP</a:t>
            </a:r>
          </a:p>
        </p:txBody>
      </p:sp>
      <p:sp>
        <p:nvSpPr>
          <p:cNvPr id="60" name="TextBox 60"/>
          <p:cNvSpPr txBox="1"/>
          <p:nvPr/>
        </p:nvSpPr>
        <p:spPr>
          <a:xfrm>
            <a:off x="9492068" y="2544893"/>
            <a:ext cx="3904042" cy="504939"/>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THERMISTOR</a:t>
            </a:r>
          </a:p>
        </p:txBody>
      </p:sp>
      <p:sp>
        <p:nvSpPr>
          <p:cNvPr id="61" name="TextBox 61"/>
          <p:cNvSpPr txBox="1"/>
          <p:nvPr/>
        </p:nvSpPr>
        <p:spPr>
          <a:xfrm>
            <a:off x="8753903" y="4530478"/>
            <a:ext cx="2171009" cy="1028814"/>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5V POWER SUPPLY</a:t>
            </a:r>
          </a:p>
        </p:txBody>
      </p:sp>
      <p:sp>
        <p:nvSpPr>
          <p:cNvPr id="62" name="TextBox 62"/>
          <p:cNvSpPr txBox="1"/>
          <p:nvPr/>
        </p:nvSpPr>
        <p:spPr>
          <a:xfrm>
            <a:off x="9010246" y="6949389"/>
            <a:ext cx="3917149" cy="504939"/>
          </a:xfrm>
          <a:prstGeom prst="rect">
            <a:avLst/>
          </a:prstGeom>
        </p:spPr>
        <p:txBody>
          <a:bodyPr lIns="0" tIns="0" rIns="0" bIns="0" rtlCol="0" anchor="t">
            <a:spAutoFit/>
          </a:bodyPr>
          <a:lstStyle/>
          <a:p>
            <a:pPr algn="l">
              <a:lnSpc>
                <a:spcPts val="4193"/>
              </a:lnSpc>
            </a:pPr>
            <a:r>
              <a:rPr lang="en-US" sz="2995" b="1">
                <a:solidFill>
                  <a:srgbClr val="5A919B"/>
                </a:solidFill>
                <a:latin typeface="Open Sauce SemiBold Bold"/>
                <a:ea typeface="Open Sauce SemiBold Bold"/>
                <a:cs typeface="Open Sauce SemiBold Bold"/>
                <a:sym typeface="Open Sauce SemiBold Bold"/>
              </a:rPr>
              <a:t>3V BUZZER</a:t>
            </a:r>
          </a:p>
        </p:txBody>
      </p:sp>
      <p:sp>
        <p:nvSpPr>
          <p:cNvPr id="63" name="TextBox 63"/>
          <p:cNvSpPr txBox="1"/>
          <p:nvPr/>
        </p:nvSpPr>
        <p:spPr>
          <a:xfrm>
            <a:off x="10305330" y="9079396"/>
            <a:ext cx="2934796" cy="440293"/>
          </a:xfrm>
          <a:prstGeom prst="rect">
            <a:avLst/>
          </a:prstGeom>
        </p:spPr>
        <p:txBody>
          <a:bodyPr lIns="0" tIns="0" rIns="0" bIns="0" rtlCol="0" anchor="t">
            <a:spAutoFit/>
          </a:bodyPr>
          <a:lstStyle/>
          <a:p>
            <a:pPr algn="l">
              <a:lnSpc>
                <a:spcPts val="3629"/>
              </a:lnSpc>
            </a:pPr>
            <a:r>
              <a:rPr lang="en-US" sz="2592" b="1">
                <a:solidFill>
                  <a:srgbClr val="5A919B"/>
                </a:solidFill>
                <a:latin typeface="Open Sauce SemiBold Bold"/>
                <a:ea typeface="Open Sauce SemiBold Bold"/>
                <a:cs typeface="Open Sauce SemiBold Bold"/>
                <a:sym typeface="Open Sauce SemiBold Bold"/>
              </a:rPr>
              <a:t>POTENTIOMETER </a:t>
            </a: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13274" y="825488"/>
            <a:ext cx="13143375" cy="8635542"/>
          </a:xfrm>
          <a:prstGeom prst="rect">
            <a:avLst/>
          </a:prstGeom>
        </p:spPr>
        <p:txBody>
          <a:bodyPr lIns="50800" tIns="50800" rIns="50800" bIns="50800" rtlCol="0" anchor="ctr"/>
          <a:lstStyle/>
          <a:p>
            <a:pPr marL="704366" lvl="1" indent="-352183" algn="just">
              <a:lnSpc>
                <a:spcPts val="4567"/>
              </a:lnSpc>
              <a:buFont typeface="Arial"/>
              <a:buChar char="•"/>
            </a:pPr>
            <a:endParaRPr lang="en-US" sz="3262" b="1" dirty="0">
              <a:solidFill>
                <a:srgbClr val="5A919B"/>
              </a:solidFill>
              <a:latin typeface="Poppins Medium Bold"/>
              <a:ea typeface="Poppins Medium Bold"/>
              <a:cs typeface="Poppins Medium Bold"/>
              <a:sym typeface="Poppins Medium Bold"/>
            </a:endParaRPr>
          </a:p>
        </p:txBody>
      </p:sp>
      <p:sp>
        <p:nvSpPr>
          <p:cNvPr id="5" name="Freeform 5"/>
          <p:cNvSpPr/>
          <p:nvPr/>
        </p:nvSpPr>
        <p:spPr>
          <a:xfrm flipH="1">
            <a:off x="13760326" y="0"/>
            <a:ext cx="4527674" cy="4734260"/>
          </a:xfrm>
          <a:custGeom>
            <a:avLst/>
            <a:gdLst/>
            <a:ahLst/>
            <a:cxnLst/>
            <a:rect l="l" t="t" r="r" b="b"/>
            <a:pathLst>
              <a:path w="4527674" h="4734260">
                <a:moveTo>
                  <a:pt x="4527674" y="0"/>
                </a:moveTo>
                <a:lnTo>
                  <a:pt x="0" y="0"/>
                </a:lnTo>
                <a:lnTo>
                  <a:pt x="0" y="4734260"/>
                </a:lnTo>
                <a:lnTo>
                  <a:pt x="4527674" y="4734260"/>
                </a:lnTo>
                <a:lnTo>
                  <a:pt x="4527674"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flipH="1" flipV="1">
            <a:off x="13760326" y="555274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3887328" y="287375"/>
            <a:ext cx="8785696" cy="863600"/>
          </a:xfrm>
          <a:prstGeom prst="rect">
            <a:avLst/>
          </a:prstGeom>
        </p:spPr>
        <p:txBody>
          <a:bodyPr lIns="0" tIns="0" rIns="0" bIns="0" rtlCol="0" anchor="t">
            <a:spAutoFit/>
          </a:bodyPr>
          <a:lstStyle/>
          <a:p>
            <a:pPr algn="l">
              <a:lnSpc>
                <a:spcPts val="7000"/>
              </a:lnSpc>
            </a:pPr>
            <a:r>
              <a:rPr lang="en-US" sz="5000" b="1">
                <a:solidFill>
                  <a:srgbClr val="353A79"/>
                </a:solidFill>
                <a:latin typeface="Open Sauce SemiBold Bold"/>
                <a:ea typeface="Open Sauce SemiBold Bold"/>
                <a:cs typeface="Open Sauce SemiBold Bold"/>
                <a:sym typeface="Open Sauce SemiBold Bold"/>
              </a:rPr>
              <a:t>PROPOSED SOLUTION </a:t>
            </a:r>
          </a:p>
        </p:txBody>
      </p:sp>
      <p:sp>
        <p:nvSpPr>
          <p:cNvPr id="8" name="Rectangle 7"/>
          <p:cNvSpPr/>
          <p:nvPr/>
        </p:nvSpPr>
        <p:spPr>
          <a:xfrm>
            <a:off x="152400" y="1163663"/>
            <a:ext cx="13607926" cy="8351004"/>
          </a:xfrm>
          <a:prstGeom prst="rect">
            <a:avLst/>
          </a:prstGeom>
        </p:spPr>
        <p:txBody>
          <a:bodyPr wrap="square">
            <a:spAutoFit/>
          </a:bodyPr>
          <a:lstStyle/>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The Fire Alarm System operates by detecting a change in the resistance value of a thermistor. </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This thermistor is designed to sense temperature changes and is part of a circuit that measures its resistance. </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When a fire breaks out in the environment, the heat generated by the fire causes a rapid increase in temperature, which in turn causes a significant change in the resistance value of the thermistor.</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This change in resistance value is detected by the circuit, which triggers the alarm, alerting people in the vicinity of the fire to evacuate immediately.</a:t>
            </a:r>
          </a:p>
          <a:p>
            <a:pPr marL="704366" lvl="1" indent="-352183" algn="just">
              <a:lnSpc>
                <a:spcPts val="4567"/>
              </a:lnSpc>
              <a:buFont typeface="Arial"/>
              <a:buChar char="•"/>
            </a:pPr>
            <a:r>
              <a:rPr lang="en-US" sz="3262" b="1" dirty="0">
                <a:solidFill>
                  <a:srgbClr val="5A919B"/>
                </a:solidFill>
                <a:latin typeface="Poppins Medium Bold"/>
                <a:ea typeface="Poppins Medium Bold"/>
                <a:cs typeface="Poppins Medium Bold"/>
                <a:sym typeface="Poppins Medium Bold"/>
              </a:rPr>
              <a:t>In this way, the fire alarm system helps to prevent potential injuries or loss of life due to fires by providing an early warning system.</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flipH="1">
            <a:off x="13760326" y="0"/>
            <a:ext cx="4527674" cy="4734260"/>
          </a:xfrm>
          <a:custGeom>
            <a:avLst/>
            <a:gdLst/>
            <a:ahLst/>
            <a:cxnLst/>
            <a:rect l="l" t="t" r="r" b="b"/>
            <a:pathLst>
              <a:path w="4527674" h="4734260">
                <a:moveTo>
                  <a:pt x="4527674" y="0"/>
                </a:moveTo>
                <a:lnTo>
                  <a:pt x="0" y="0"/>
                </a:lnTo>
                <a:lnTo>
                  <a:pt x="0" y="4734260"/>
                </a:lnTo>
                <a:lnTo>
                  <a:pt x="4527674" y="4734260"/>
                </a:lnTo>
                <a:lnTo>
                  <a:pt x="4527674"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p:cNvSpPr/>
          <p:nvPr/>
        </p:nvSpPr>
        <p:spPr>
          <a:xfrm flipH="1" flipV="1">
            <a:off x="13760326" y="5552740"/>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TextBox 7"/>
          <p:cNvSpPr txBox="1"/>
          <p:nvPr/>
        </p:nvSpPr>
        <p:spPr>
          <a:xfrm>
            <a:off x="4172025" y="165100"/>
            <a:ext cx="7096492" cy="863600"/>
          </a:xfrm>
          <a:prstGeom prst="rect">
            <a:avLst/>
          </a:prstGeom>
        </p:spPr>
        <p:txBody>
          <a:bodyPr lIns="0" tIns="0" rIns="0" bIns="0" rtlCol="0" anchor="t">
            <a:spAutoFit/>
          </a:bodyPr>
          <a:lstStyle/>
          <a:p>
            <a:pPr algn="l">
              <a:lnSpc>
                <a:spcPts val="7000"/>
              </a:lnSpc>
            </a:pPr>
            <a:r>
              <a:rPr lang="en-US" sz="5000" b="1">
                <a:solidFill>
                  <a:srgbClr val="353A79"/>
                </a:solidFill>
                <a:latin typeface="Open Sauce SemiBold Bold"/>
                <a:ea typeface="Open Sauce SemiBold Bold"/>
                <a:cs typeface="Open Sauce SemiBold Bold"/>
                <a:sym typeface="Open Sauce SemiBold Bold"/>
              </a:rPr>
              <a:t>WORKING PRINCIPLE</a:t>
            </a:r>
          </a:p>
        </p:txBody>
      </p:sp>
      <p:sp>
        <p:nvSpPr>
          <p:cNvPr id="8" name="Rectangle 7"/>
          <p:cNvSpPr/>
          <p:nvPr/>
        </p:nvSpPr>
        <p:spPr>
          <a:xfrm>
            <a:off x="533400" y="1255409"/>
            <a:ext cx="13411200" cy="8594661"/>
          </a:xfrm>
          <a:prstGeom prst="rect">
            <a:avLst/>
          </a:prstGeom>
        </p:spPr>
        <p:txBody>
          <a:bodyPr wrap="square">
            <a:spAutoFit/>
          </a:bodyPr>
          <a:lstStyle/>
          <a:p>
            <a:pPr marL="604519" lvl="1" indent="-302260" algn="just">
              <a:lnSpc>
                <a:spcPts val="3919"/>
              </a:lnSpc>
              <a:buFont typeface="Arial"/>
              <a:buChar char="•"/>
            </a:pPr>
            <a:r>
              <a:rPr lang="en-US" sz="2799" b="1" dirty="0">
                <a:solidFill>
                  <a:srgbClr val="5A919B"/>
                </a:solidFill>
                <a:latin typeface="Poppins Medium Bold"/>
                <a:ea typeface="Poppins Medium Bold"/>
                <a:cs typeface="Poppins Medium Bold"/>
                <a:sym typeface="Poppins Medium Bold"/>
              </a:rPr>
              <a:t>Thermistor detects heat, causing resistance to drop. This change in resistance is recognized by the LM358 OP AMP.</a:t>
            </a:r>
          </a:p>
          <a:p>
            <a:pPr marL="604519" lvl="1" indent="-302260" algn="just">
              <a:lnSpc>
                <a:spcPts val="3919"/>
              </a:lnSpc>
              <a:buFont typeface="Arial"/>
              <a:buChar char="•"/>
            </a:pPr>
            <a:r>
              <a:rPr lang="en-US" sz="2799" b="1" dirty="0">
                <a:solidFill>
                  <a:srgbClr val="5A919B"/>
                </a:solidFill>
                <a:latin typeface="Poppins Medium Bold"/>
                <a:ea typeface="Poppins Medium Bold"/>
                <a:cs typeface="Poppins Medium Bold"/>
                <a:sym typeface="Poppins Medium Bold"/>
              </a:rPr>
              <a:t>If resistance is low enough (indicating high heat), the OP AMP sends an amplified signal. Amplified signal activates the buzzer, producing a loud alert.</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Technical Insight:</a:t>
            </a:r>
            <a:r>
              <a:rPr lang="en-US" sz="2799" b="1" dirty="0">
                <a:solidFill>
                  <a:srgbClr val="5A919B"/>
                </a:solidFill>
                <a:latin typeface="Poppins Medium Bold"/>
                <a:ea typeface="Poppins Medium Bold"/>
                <a:cs typeface="Poppins Medium Bold"/>
                <a:sym typeface="Poppins Medium Bold"/>
              </a:rPr>
              <a:t> The OP AMP essentially serves as a threshold detector, allowing only significant changes (like fire-induced heat) to activate the buzzer, while minor fluctuations are ignored.</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Potentiometer’s Role:</a:t>
            </a:r>
            <a:r>
              <a:rPr lang="en-US" sz="2799" b="1" dirty="0">
                <a:solidFill>
                  <a:srgbClr val="5A919B"/>
                </a:solidFill>
                <a:latin typeface="Poppins Medium Bold"/>
                <a:ea typeface="Poppins Medium Bold"/>
                <a:cs typeface="Poppins Medium Bold"/>
                <a:sym typeface="Poppins Medium Bold"/>
              </a:rPr>
              <a:t> Acts as a variable resistor to fine-tune the temperature sensitivity, ensuring that the alarm activates only at meaningful heat levels.</a:t>
            </a:r>
          </a:p>
          <a:p>
            <a:pPr marL="604519" lvl="1" indent="-302260" algn="just">
              <a:lnSpc>
                <a:spcPts val="3919"/>
              </a:lnSpc>
              <a:buFont typeface="Arial"/>
              <a:buChar char="•"/>
            </a:pPr>
            <a:r>
              <a:rPr lang="en-US" sz="2799" b="1" dirty="0">
                <a:solidFill>
                  <a:srgbClr val="5A919B"/>
                </a:solidFill>
                <a:latin typeface="Poppins Medium Bold"/>
                <a:ea typeface="Poppins Medium Bold"/>
                <a:cs typeface="Poppins Medium Bold"/>
                <a:sym typeface="Poppins Medium Bold"/>
              </a:rPr>
              <a:t>Turning the potentiometer adjusts resistance, setting a higher or lower temperature threshold.</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Higher Sensitivity:</a:t>
            </a:r>
            <a:r>
              <a:rPr lang="en-US" sz="2799" b="1" dirty="0">
                <a:solidFill>
                  <a:srgbClr val="5A919B"/>
                </a:solidFill>
                <a:latin typeface="Poppins Medium Bold"/>
                <a:ea typeface="Poppins Medium Bold"/>
                <a:cs typeface="Poppins Medium Bold"/>
                <a:sym typeface="Poppins Medium Bold"/>
              </a:rPr>
              <a:t> More likely to detect small temperature changes (useful in sensitive environments).</a:t>
            </a:r>
          </a:p>
          <a:p>
            <a:pPr marL="604519" lvl="1" indent="-302260" algn="just">
              <a:lnSpc>
                <a:spcPts val="3919"/>
              </a:lnSpc>
              <a:buFont typeface="Arial"/>
              <a:buChar char="•"/>
            </a:pPr>
            <a:r>
              <a:rPr lang="en-US" sz="2799" b="1" dirty="0">
                <a:solidFill>
                  <a:srgbClr val="353A79"/>
                </a:solidFill>
                <a:latin typeface="Poppins Medium Bold"/>
                <a:ea typeface="Poppins Medium Bold"/>
                <a:cs typeface="Poppins Medium Bold"/>
                <a:sym typeface="Poppins Medium Bold"/>
              </a:rPr>
              <a:t>Lower Sensitivity:</a:t>
            </a:r>
            <a:r>
              <a:rPr lang="en-US" sz="2799" b="1" dirty="0">
                <a:solidFill>
                  <a:srgbClr val="5A919B"/>
                </a:solidFill>
                <a:latin typeface="Poppins Medium Bold"/>
                <a:ea typeface="Poppins Medium Bold"/>
                <a:cs typeface="Poppins Medium Bold"/>
                <a:sym typeface="Poppins Medium Bold"/>
              </a:rPr>
              <a:t> Reduces false alarms in areas with variable temperatures.</a:t>
            </a:r>
          </a:p>
        </p:txBody>
      </p:sp>
    </p:spTree>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4224327" y="5981367"/>
            <a:ext cx="4527674" cy="4734260"/>
          </a:xfrm>
          <a:custGeom>
            <a:avLst/>
            <a:gdLst/>
            <a:ahLst/>
            <a:cxnLst/>
            <a:rect l="l" t="t" r="r" b="b"/>
            <a:pathLst>
              <a:path w="4527674" h="4734260">
                <a:moveTo>
                  <a:pt x="4527674" y="4734260"/>
                </a:moveTo>
                <a:lnTo>
                  <a:pt x="0" y="4734260"/>
                </a:lnTo>
                <a:lnTo>
                  <a:pt x="0" y="0"/>
                </a:lnTo>
                <a:lnTo>
                  <a:pt x="4527674" y="0"/>
                </a:lnTo>
                <a:lnTo>
                  <a:pt x="4527674" y="473426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flipH="1">
            <a:off x="14076156" y="0"/>
            <a:ext cx="4527674" cy="4734260"/>
          </a:xfrm>
          <a:custGeom>
            <a:avLst/>
            <a:gdLst/>
            <a:ahLst/>
            <a:cxnLst/>
            <a:rect l="l" t="t" r="r" b="b"/>
            <a:pathLst>
              <a:path w="4527674" h="4734260">
                <a:moveTo>
                  <a:pt x="4527675" y="0"/>
                </a:moveTo>
                <a:lnTo>
                  <a:pt x="0" y="0"/>
                </a:lnTo>
                <a:lnTo>
                  <a:pt x="0" y="4734260"/>
                </a:lnTo>
                <a:lnTo>
                  <a:pt x="4527675" y="4734260"/>
                </a:lnTo>
                <a:lnTo>
                  <a:pt x="4527675"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4007751" y="3063348"/>
            <a:ext cx="8263775" cy="6716860"/>
          </a:xfrm>
          <a:custGeom>
            <a:avLst/>
            <a:gdLst/>
            <a:ahLst/>
            <a:cxnLst/>
            <a:rect l="l" t="t" r="r" b="b"/>
            <a:pathLst>
              <a:path w="8263775" h="6716860">
                <a:moveTo>
                  <a:pt x="0" y="0"/>
                </a:moveTo>
                <a:lnTo>
                  <a:pt x="8263775" y="0"/>
                </a:lnTo>
                <a:lnTo>
                  <a:pt x="8263775" y="6716860"/>
                </a:lnTo>
                <a:lnTo>
                  <a:pt x="0" y="6716860"/>
                </a:lnTo>
                <a:lnTo>
                  <a:pt x="0" y="0"/>
                </a:lnTo>
                <a:close/>
              </a:path>
            </a:pathLst>
          </a:custGeom>
          <a:blipFill>
            <a:blip r:embed="rId6"/>
            <a:stretch>
              <a:fillRect t="-32020" b="-32020"/>
            </a:stretch>
          </a:blipFill>
        </p:spPr>
      </p:sp>
      <p:pic>
        <p:nvPicPr>
          <p:cNvPr id="5" name="Picture 5"/>
          <p:cNvPicPr>
            <a:picLocks noChangeAspect="1"/>
          </p:cNvPicPr>
          <p:nvPr/>
        </p:nvPicPr>
        <p:blipFill>
          <a:blip r:embed="rId7"/>
          <a:srcRect/>
          <a:stretch>
            <a:fillRect/>
          </a:stretch>
        </p:blipFill>
        <p:spPr>
          <a:xfrm>
            <a:off x="5378952" y="4267750"/>
            <a:ext cx="908217" cy="3427235"/>
          </a:xfrm>
          <a:prstGeom prst="rect">
            <a:avLst/>
          </a:prstGeom>
        </p:spPr>
      </p:pic>
      <p:pic>
        <p:nvPicPr>
          <p:cNvPr id="6" name="Picture 6"/>
          <p:cNvPicPr>
            <a:picLocks noChangeAspect="1"/>
          </p:cNvPicPr>
          <p:nvPr/>
        </p:nvPicPr>
        <p:blipFill>
          <a:blip r:embed="rId8"/>
          <a:srcRect/>
          <a:stretch>
            <a:fillRect/>
          </a:stretch>
        </p:blipFill>
        <p:spPr>
          <a:xfrm>
            <a:off x="5330657" y="5143500"/>
            <a:ext cx="1004807" cy="2609888"/>
          </a:xfrm>
          <a:prstGeom prst="rect">
            <a:avLst/>
          </a:prstGeom>
        </p:spPr>
      </p:pic>
      <p:sp>
        <p:nvSpPr>
          <p:cNvPr id="7" name="TextBox 7"/>
          <p:cNvSpPr txBox="1"/>
          <p:nvPr/>
        </p:nvSpPr>
        <p:spPr>
          <a:xfrm>
            <a:off x="4145929" y="148933"/>
            <a:ext cx="7817576" cy="2228268"/>
          </a:xfrm>
          <a:prstGeom prst="rect">
            <a:avLst/>
          </a:prstGeom>
        </p:spPr>
        <p:txBody>
          <a:bodyPr lIns="0" tIns="0" rIns="0" bIns="0" rtlCol="0" anchor="t">
            <a:spAutoFit/>
          </a:bodyPr>
          <a:lstStyle/>
          <a:p>
            <a:pPr algn="ctr">
              <a:lnSpc>
                <a:spcPts val="8957"/>
              </a:lnSpc>
            </a:pPr>
            <a:r>
              <a:rPr lang="en-US" sz="6397" b="1">
                <a:solidFill>
                  <a:srgbClr val="353A79"/>
                </a:solidFill>
                <a:latin typeface="Open Sauce SemiBold Bold"/>
                <a:ea typeface="Open Sauce SemiBold Bold"/>
                <a:cs typeface="Open Sauce SemiBold Bold"/>
                <a:sym typeface="Open Sauce SemiBold Bold"/>
              </a:rPr>
              <a:t>PROJECT IMPLEMENTATION </a:t>
            </a:r>
          </a:p>
        </p:txBody>
      </p:sp>
    </p:spTree>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906379">
            <a:off x="-248565" y="3573578"/>
            <a:ext cx="5346702" cy="3182422"/>
          </a:xfrm>
          <a:custGeom>
            <a:avLst/>
            <a:gdLst/>
            <a:ahLst/>
            <a:cxnLst/>
            <a:rect l="l" t="t" r="r" b="b"/>
            <a:pathLst>
              <a:path w="6490104" h="3020967">
                <a:moveTo>
                  <a:pt x="0" y="0"/>
                </a:moveTo>
                <a:lnTo>
                  <a:pt x="6490104" y="0"/>
                </a:lnTo>
                <a:lnTo>
                  <a:pt x="6490104" y="3020967"/>
                </a:lnTo>
                <a:lnTo>
                  <a:pt x="0" y="3020967"/>
                </a:lnTo>
                <a:lnTo>
                  <a:pt x="0" y="0"/>
                </a:lnTo>
                <a:close/>
              </a:path>
            </a:pathLst>
          </a:custGeom>
          <a:blipFill>
            <a:blip r:embed="rId2"/>
            <a:srcRect/>
            <a:stretch>
              <a:fillRect l="-22224" t="-49430" b="-54504"/>
            </a:stretch>
          </a:blipFill>
        </p:spPr>
      </p:sp>
      <p:sp>
        <p:nvSpPr>
          <p:cNvPr id="3" name="TextBox 3"/>
          <p:cNvSpPr txBox="1"/>
          <p:nvPr/>
        </p:nvSpPr>
        <p:spPr>
          <a:xfrm>
            <a:off x="4900946" y="591522"/>
            <a:ext cx="9017542" cy="874356"/>
          </a:xfrm>
          <a:prstGeom prst="rect">
            <a:avLst/>
          </a:prstGeom>
        </p:spPr>
        <p:txBody>
          <a:bodyPr lIns="0" tIns="0" rIns="0" bIns="0" rtlCol="0" anchor="t">
            <a:spAutoFit/>
          </a:bodyPr>
          <a:lstStyle/>
          <a:p>
            <a:pPr marL="0" lvl="0" indent="0" algn="l">
              <a:lnSpc>
                <a:spcPts val="6891"/>
              </a:lnSpc>
            </a:pPr>
            <a:r>
              <a:rPr lang="en-US" sz="5742" b="1">
                <a:solidFill>
                  <a:srgbClr val="353A79"/>
                </a:solidFill>
                <a:latin typeface="Open Sauce SemiBold Bold"/>
                <a:ea typeface="Open Sauce SemiBold Bold"/>
                <a:cs typeface="Open Sauce SemiBold Bold"/>
                <a:sym typeface="Open Sauce SemiBold Bold"/>
              </a:rPr>
              <a:t>FUTURE UPGRADATION</a:t>
            </a:r>
          </a:p>
        </p:txBody>
      </p:sp>
      <p:sp>
        <p:nvSpPr>
          <p:cNvPr id="4" name="TextBox 4"/>
          <p:cNvSpPr txBox="1"/>
          <p:nvPr/>
        </p:nvSpPr>
        <p:spPr>
          <a:xfrm>
            <a:off x="2869504" y="2057256"/>
            <a:ext cx="14779816" cy="7819390"/>
          </a:xfrm>
          <a:prstGeom prst="rect">
            <a:avLst/>
          </a:prstGeom>
        </p:spPr>
        <p:txBody>
          <a:bodyPr lIns="0" tIns="0" rIns="0" bIns="0" rtlCol="0" anchor="t">
            <a:spAutoFit/>
          </a:bodyPr>
          <a:lstStyle/>
          <a:p>
            <a:pPr algn="just">
              <a:lnSpc>
                <a:spcPts val="4759"/>
              </a:lnSpc>
            </a:pPr>
            <a:r>
              <a:rPr lang="en-US" sz="3399" b="1" dirty="0">
                <a:solidFill>
                  <a:srgbClr val="5A919B"/>
                </a:solidFill>
                <a:latin typeface="Poppins Medium Bold"/>
                <a:ea typeface="Poppins Medium Bold"/>
                <a:cs typeface="Poppins Medium Bold"/>
                <a:sym typeface="Poppins Medium Bold"/>
              </a:rPr>
              <a:t>In future work we can replace the thermistor by</a:t>
            </a:r>
          </a:p>
          <a:p>
            <a:pPr marL="1468119" lvl="2" indent="-489373" algn="just">
              <a:lnSpc>
                <a:spcPts val="4759"/>
              </a:lnSpc>
              <a:buFont typeface="Arial"/>
              <a:buChar char="⚬"/>
            </a:pPr>
            <a:r>
              <a:rPr lang="en-US" sz="3399" b="1" dirty="0">
                <a:solidFill>
                  <a:srgbClr val="353A79"/>
                </a:solidFill>
                <a:latin typeface="Poppins Medium Bold"/>
                <a:ea typeface="Poppins Medium Bold"/>
                <a:cs typeface="Poppins Medium Bold"/>
                <a:sym typeface="Poppins Medium Bold"/>
              </a:rPr>
              <a:t>Gas Sensor Addition:</a:t>
            </a:r>
            <a:r>
              <a:rPr lang="en-US" sz="3399" b="1" dirty="0">
                <a:solidFill>
                  <a:srgbClr val="5A919B"/>
                </a:solidFill>
                <a:latin typeface="Poppins Medium Bold"/>
                <a:ea typeface="Poppins Medium Bold"/>
                <a:cs typeface="Poppins Medium Bold"/>
                <a:sym typeface="Poppins Medium Bold"/>
              </a:rPr>
              <a:t> Introduce an MQ2 gas sensor to detect specific gases (e.g., CO, CO2), allowing differentiation based on the level of CO2 present it differentiates between actual fire and </a:t>
            </a:r>
            <a:r>
              <a:rPr lang="en-US" sz="3399" b="1" dirty="0" err="1">
                <a:solidFill>
                  <a:srgbClr val="5A919B"/>
                </a:solidFill>
                <a:latin typeface="Poppins Medium Bold"/>
                <a:ea typeface="Poppins Medium Bold"/>
                <a:cs typeface="Poppins Medium Bold"/>
                <a:sym typeface="Poppins Medium Bold"/>
              </a:rPr>
              <a:t>Inscense</a:t>
            </a:r>
            <a:r>
              <a:rPr lang="en-US" sz="3399" b="1" dirty="0">
                <a:solidFill>
                  <a:srgbClr val="5A919B"/>
                </a:solidFill>
                <a:latin typeface="Poppins Medium Bold"/>
                <a:ea typeface="Poppins Medium Bold"/>
                <a:cs typeface="Poppins Medium Bold"/>
                <a:sym typeface="Poppins Medium Bold"/>
              </a:rPr>
              <a:t> Stick</a:t>
            </a:r>
          </a:p>
          <a:p>
            <a:pPr marL="1468119" lvl="2" indent="-489373" algn="just">
              <a:lnSpc>
                <a:spcPts val="4759"/>
              </a:lnSpc>
              <a:buFont typeface="Arial"/>
              <a:buChar char="⚬"/>
            </a:pPr>
            <a:r>
              <a:rPr lang="en-US" sz="3399" b="1" dirty="0">
                <a:solidFill>
                  <a:srgbClr val="353A79"/>
                </a:solidFill>
                <a:latin typeface="Poppins Medium Bold"/>
                <a:ea typeface="Poppins Medium Bold"/>
                <a:cs typeface="Poppins Medium Bold"/>
                <a:sym typeface="Poppins Medium Bold"/>
              </a:rPr>
              <a:t>Wireless Integration:</a:t>
            </a:r>
            <a:r>
              <a:rPr lang="en-US" sz="3399" b="1" dirty="0">
                <a:solidFill>
                  <a:srgbClr val="5A919B"/>
                </a:solidFill>
                <a:latin typeface="Poppins Medium Bold"/>
                <a:ea typeface="Poppins Medium Bold"/>
                <a:cs typeface="Poppins Medium Bold"/>
                <a:sym typeface="Poppins Medium Bold"/>
              </a:rPr>
              <a:t> Add Bluetooth or Wi-Fi modules to connect to smartphones for remote alerts, allowing the alarm to notify users of fire risk even when they are not nearby.</a:t>
            </a:r>
          </a:p>
          <a:p>
            <a:pPr marL="1468119" lvl="2" indent="-489373" algn="just">
              <a:lnSpc>
                <a:spcPts val="4759"/>
              </a:lnSpc>
              <a:buFont typeface="Arial"/>
              <a:buChar char="⚬"/>
            </a:pPr>
            <a:r>
              <a:rPr lang="en-US" sz="3399" b="1" dirty="0">
                <a:solidFill>
                  <a:srgbClr val="353A79"/>
                </a:solidFill>
                <a:latin typeface="Poppins Medium Bold"/>
                <a:ea typeface="Poppins Medium Bold"/>
                <a:cs typeface="Poppins Medium Bold"/>
                <a:sym typeface="Poppins Medium Bold"/>
              </a:rPr>
              <a:t>Power Efficiency:</a:t>
            </a:r>
            <a:r>
              <a:rPr lang="en-US" sz="3399" b="1" dirty="0">
                <a:solidFill>
                  <a:srgbClr val="5A919B"/>
                </a:solidFill>
                <a:latin typeface="Poppins Medium Bold"/>
                <a:ea typeface="Poppins Medium Bold"/>
                <a:cs typeface="Poppins Medium Bold"/>
                <a:sym typeface="Poppins Medium Bold"/>
              </a:rPr>
              <a:t> Explore battery-based versions for portable or off-grid applications, expanding potential use cases.</a:t>
            </a:r>
          </a:p>
          <a:p>
            <a:pPr marL="734059" lvl="1" indent="-367030" algn="just">
              <a:lnSpc>
                <a:spcPts val="4759"/>
              </a:lnSpc>
              <a:buFont typeface="Arial"/>
              <a:buChar char="•"/>
            </a:pPr>
            <a:endParaRPr lang="en-US" sz="3399" b="1" dirty="0">
              <a:solidFill>
                <a:srgbClr val="5A919B"/>
              </a:solidFill>
              <a:latin typeface="Poppins Medium Bold"/>
              <a:ea typeface="Poppins Medium Bold"/>
              <a:cs typeface="Poppins Medium Bold"/>
              <a:sym typeface="Poppins Medium Bold"/>
            </a:endParaRPr>
          </a:p>
        </p:txBody>
      </p:sp>
    </p:spTree>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720</Words>
  <Application>Microsoft Office PowerPoint</Application>
  <PresentationFormat>Custom</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Poppins Medium Bold</vt:lpstr>
      <vt:lpstr>Canva Sans Bold</vt:lpstr>
      <vt:lpstr>Corbel</vt:lpstr>
      <vt:lpstr>Open Sauce SemiBold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Blue White Green Writing Brainstorm Modern Scrapbook Whiteboard Presentation</dc:title>
  <cp:lastModifiedBy>Microsoft account</cp:lastModifiedBy>
  <cp:revision>8</cp:revision>
  <dcterms:created xsi:type="dcterms:W3CDTF">2006-08-16T00:00:00Z</dcterms:created>
  <dcterms:modified xsi:type="dcterms:W3CDTF">2024-10-26T12:26:18Z</dcterms:modified>
  <dc:identifier>DAFhqw1jVbU</dc:identifier>
</cp:coreProperties>
</file>