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69" r:id="rId4"/>
    <p:sldId id="275" r:id="rId5"/>
    <p:sldId id="270"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autoAdjust="0"/>
  </p:normalViewPr>
  <p:slideViewPr>
    <p:cSldViewPr snapToGrid="0">
      <p:cViewPr varScale="1">
        <p:scale>
          <a:sx n="89" d="100"/>
          <a:sy n="89" d="100"/>
        </p:scale>
        <p:origin x="2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rot="19930952">
            <a:off x="1449017" y="2842006"/>
            <a:ext cx="8377054" cy="1323439"/>
          </a:xfrm>
          <a:prstGeom prst="rect">
            <a:avLst/>
          </a:prstGeom>
          <a:noFill/>
        </p:spPr>
        <p:txBody>
          <a:bodyPr wrap="square" rtlCol="0">
            <a:spAutoFit/>
          </a:bodyPr>
          <a:lstStyle/>
          <a:p>
            <a:r>
              <a:rPr lang="en-US" sz="8000" dirty="0" smtClean="0">
                <a:solidFill>
                  <a:schemeClr val="bg1">
                    <a:lumMod val="65000"/>
                  </a:schemeClr>
                </a:solidFill>
              </a:rPr>
              <a:t>shreerecvidyam@4</a:t>
            </a:r>
            <a:endParaRPr lang="en-IN" sz="7200" dirty="0">
              <a:solidFill>
                <a:schemeClr val="bg1">
                  <a:lumMod val="65000"/>
                </a:schemeClr>
              </a:solidFill>
            </a:endParaRPr>
          </a:p>
        </p:txBody>
      </p:sp>
      <p:sp>
        <p:nvSpPr>
          <p:cNvPr id="11" name="TextBox 10"/>
          <p:cNvSpPr txBox="1"/>
          <p:nvPr userDrawn="1"/>
        </p:nvSpPr>
        <p:spPr>
          <a:xfrm>
            <a:off x="9324979" y="5710839"/>
            <a:ext cx="2863861" cy="646331"/>
          </a:xfrm>
          <a:prstGeom prst="rect">
            <a:avLst/>
          </a:prstGeom>
          <a:noFill/>
        </p:spPr>
        <p:txBody>
          <a:bodyPr wrap="square" rtlCol="0">
            <a:spAutoFit/>
          </a:bodyPr>
          <a:lstStyle/>
          <a:p>
            <a:r>
              <a:rPr lang="en-US" dirty="0" smtClean="0"/>
              <a:t>Private idea implementation</a:t>
            </a:r>
          </a:p>
          <a:p>
            <a:r>
              <a:rPr lang="en-US" dirty="0" smtClean="0"/>
              <a:t>shreerecvidya@4</a:t>
            </a:r>
            <a:endParaRPr lang="en-IN" dirty="0"/>
          </a:p>
        </p:txBody>
      </p: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7" name="Rectangle 6"/>
          <p:cNvSpPr/>
          <p:nvPr userDrawn="1"/>
        </p:nvSpPr>
        <p:spPr>
          <a:xfrm>
            <a:off x="9293679" y="5742899"/>
            <a:ext cx="6096000" cy="646331"/>
          </a:xfrm>
          <a:prstGeom prst="rect">
            <a:avLst/>
          </a:prstGeom>
        </p:spPr>
        <p:txBody>
          <a:bodyPr>
            <a:spAutoFit/>
          </a:bodyPr>
          <a:lstStyle/>
          <a:p>
            <a:r>
              <a:rPr lang="en-US" dirty="0" smtClean="0"/>
              <a:t>Private idea implementation</a:t>
            </a:r>
          </a:p>
          <a:p>
            <a:r>
              <a:rPr lang="en-US" dirty="0" smtClean="0"/>
              <a:t>shreerecvidya@4</a:t>
            </a:r>
            <a:endParaRPr lang="en-IN"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2" name="Rectangle 1"/>
          <p:cNvSpPr/>
          <p:nvPr userDrawn="1"/>
        </p:nvSpPr>
        <p:spPr>
          <a:xfrm rot="20511110">
            <a:off x="1336069" y="2558774"/>
            <a:ext cx="9013686" cy="1446550"/>
          </a:xfrm>
          <a:prstGeom prst="rect">
            <a:avLst/>
          </a:prstGeom>
        </p:spPr>
        <p:txBody>
          <a:bodyPr wrap="none">
            <a:spAutoFit/>
          </a:bodyPr>
          <a:lstStyle/>
          <a:p>
            <a:r>
              <a:rPr lang="en-US" sz="8800" dirty="0" smtClean="0">
                <a:solidFill>
                  <a:schemeClr val="bg1">
                    <a:lumMod val="65000"/>
                  </a:schemeClr>
                </a:solidFill>
              </a:rPr>
              <a:t>shreerecvidyam@4</a:t>
            </a:r>
            <a:endParaRPr lang="en-IN" sz="7200" dirty="0">
              <a:solidFill>
                <a:schemeClr val="bg1">
                  <a:lumMod val="65000"/>
                </a:schemeClr>
              </a:solidFill>
            </a:endParaRPr>
          </a:p>
        </p:txBody>
      </p:sp>
      <p:sp>
        <p:nvSpPr>
          <p:cNvPr id="3" name="Rectangle 2"/>
          <p:cNvSpPr/>
          <p:nvPr userDrawn="1"/>
        </p:nvSpPr>
        <p:spPr>
          <a:xfrm>
            <a:off x="9358993" y="5658492"/>
            <a:ext cx="6096000" cy="646331"/>
          </a:xfrm>
          <a:prstGeom prst="rect">
            <a:avLst/>
          </a:prstGeom>
        </p:spPr>
        <p:txBody>
          <a:bodyPr>
            <a:spAutoFit/>
          </a:bodyPr>
          <a:lstStyle/>
          <a:p>
            <a:r>
              <a:rPr lang="en-US" dirty="0" smtClean="0"/>
              <a:t>Private idea implementation</a:t>
            </a:r>
          </a:p>
          <a:p>
            <a:r>
              <a:rPr lang="en-US" dirty="0" smtClean="0"/>
              <a:t>shreerecvidya@4</a:t>
            </a:r>
            <a:endParaRPr lang="en-IN"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rot="20287881">
            <a:off x="2388835" y="2828840"/>
            <a:ext cx="7414337" cy="1200329"/>
          </a:xfrm>
          <a:prstGeom prst="rect">
            <a:avLst/>
          </a:prstGeom>
        </p:spPr>
        <p:txBody>
          <a:bodyPr wrap="none">
            <a:spAutoFit/>
          </a:bodyPr>
          <a:lstStyle/>
          <a:p>
            <a:r>
              <a:rPr lang="en-US" sz="7200" dirty="0" smtClean="0">
                <a:solidFill>
                  <a:schemeClr val="bg1">
                    <a:lumMod val="65000"/>
                  </a:schemeClr>
                </a:solidFill>
              </a:rPr>
              <a:t>shreerecvidyam@4</a:t>
            </a:r>
            <a:endParaRPr lang="en-IN" sz="7200" dirty="0">
              <a:solidFill>
                <a:schemeClr val="bg1">
                  <a:lumMod val="65000"/>
                </a:schemeClr>
              </a:solidFill>
            </a:endParaRPr>
          </a:p>
        </p:txBody>
      </p: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ir.indiamart.com/impcat/pharmaceutical-tablets.html"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7.xml"/><Relationship Id="rId5" Type="http://schemas.openxmlformats.org/officeDocument/2006/relationships/hyperlink" Target="https://lifemedambulance.in/" TargetMode="External"/><Relationship Id="rId4" Type="http://schemas.openxmlformats.org/officeDocument/2006/relationships/hyperlink" Target="https://medlineplus.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600" y="1322791"/>
            <a:ext cx="10373620" cy="939674"/>
          </a:xfrm>
        </p:spPr>
        <p:txBody>
          <a:bodyPr>
            <a:normAutofit/>
          </a:bodyPr>
          <a:lstStyle/>
          <a:p>
            <a:pPr algn="ctr"/>
            <a:r>
              <a:rPr lang="en-US" sz="6000" dirty="0">
                <a:solidFill>
                  <a:srgbClr val="AB620D"/>
                </a:solidFill>
                <a:latin typeface="Times New Roman"/>
                <a:cs typeface="Calibri Light"/>
              </a:rPr>
              <a:t>DESIGN-A-THON 2022 </a:t>
            </a:r>
            <a:endParaRPr lang="en-US" sz="6000" dirty="0">
              <a:solidFill>
                <a:srgbClr val="AB620D"/>
              </a:solidFill>
              <a:latin typeface="Times New Roman"/>
              <a:cs typeface="Times New Roman"/>
            </a:endParaRPr>
          </a:p>
        </p:txBody>
      </p:sp>
      <p:sp>
        <p:nvSpPr>
          <p:cNvPr id="16" name="Title 1">
            <a:extLst>
              <a:ext uri="{FF2B5EF4-FFF2-40B4-BE49-F238E27FC236}">
                <a16:creationId xmlns="" xmlns:a16="http://schemas.microsoft.com/office/drawing/2014/main" id="{F081DDEC-6CFB-F8EB-2E41-375A2ACCD2A9}"/>
              </a:ext>
            </a:extLst>
          </p:cNvPr>
          <p:cNvSpPr txBox="1">
            <a:spLocks/>
          </p:cNvSpPr>
          <p:nvPr/>
        </p:nvSpPr>
        <p:spPr>
          <a:xfrm>
            <a:off x="1108619" y="3570542"/>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dirty="0">
                <a:latin typeface="Times New Roman"/>
                <a:cs typeface="Calibri Light"/>
              </a:rPr>
              <a:t>HOSPITAL MANAGEMENT SYSTEM </a:t>
            </a:r>
            <a:endParaRPr lang="en-US" sz="4000" dirty="0">
              <a:cs typeface="Calibri Light"/>
            </a:endParaRPr>
          </a:p>
        </p:txBody>
      </p:sp>
      <p:sp>
        <p:nvSpPr>
          <p:cNvPr id="4" name="Title 1">
            <a:extLst>
              <a:ext uri="{FF2B5EF4-FFF2-40B4-BE49-F238E27FC236}">
                <a16:creationId xmlns="" xmlns:a16="http://schemas.microsoft.com/office/drawing/2014/main" id="{D6AACDEE-651E-1B92-EC3C-B59B5B5FB799}"/>
              </a:ext>
            </a:extLst>
          </p:cNvPr>
          <p:cNvSpPr txBox="1">
            <a:spLocks/>
          </p:cNvSpPr>
          <p:nvPr/>
        </p:nvSpPr>
        <p:spPr>
          <a:xfrm>
            <a:off x="1014600" y="229597"/>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dirty="0">
                <a:solidFill>
                  <a:schemeClr val="tx1"/>
                </a:solidFill>
                <a:latin typeface="Times New Roman"/>
                <a:cs typeface="Calibri Light"/>
              </a:rPr>
              <a:t>Designers Consortium and Department of ECE </a:t>
            </a:r>
          </a:p>
        </p:txBody>
      </p:sp>
      <p:sp>
        <p:nvSpPr>
          <p:cNvPr id="5" name="Title 1">
            <a:extLst>
              <a:ext uri="{FF2B5EF4-FFF2-40B4-BE49-F238E27FC236}">
                <a16:creationId xmlns="" xmlns:a16="http://schemas.microsoft.com/office/drawing/2014/main" id="{72AD9FCF-81AD-CBBF-25BC-6E2450BE1455}"/>
              </a:ext>
            </a:extLst>
          </p:cNvPr>
          <p:cNvSpPr txBox="1">
            <a:spLocks/>
          </p:cNvSpPr>
          <p:nvPr/>
        </p:nvSpPr>
        <p:spPr>
          <a:xfrm>
            <a:off x="903503" y="751499"/>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chemeClr val="tx1"/>
                </a:solidFill>
                <a:latin typeface="Times New Roman"/>
                <a:cs typeface="Calibri Light"/>
              </a:rPr>
              <a:t>presents</a:t>
            </a:r>
          </a:p>
        </p:txBody>
      </p:sp>
      <p:sp>
        <p:nvSpPr>
          <p:cNvPr id="9" name="Title 1">
            <a:extLst>
              <a:ext uri="{FF2B5EF4-FFF2-40B4-BE49-F238E27FC236}">
                <a16:creationId xmlns="" xmlns:a16="http://schemas.microsoft.com/office/drawing/2014/main" id="{8057893F-5B51-C068-EF7B-D774B8EA6BDF}"/>
              </a:ext>
            </a:extLst>
          </p:cNvPr>
          <p:cNvSpPr txBox="1">
            <a:spLocks/>
          </p:cNvSpPr>
          <p:nvPr/>
        </p:nvSpPr>
        <p:spPr>
          <a:xfrm>
            <a:off x="1014600" y="2220841"/>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04 . 11 . 2022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1066800" y="98700"/>
            <a:ext cx="10058400" cy="563562"/>
          </a:xfrm>
        </p:spPr>
        <p:txBody>
          <a:bodyPr>
            <a:normAutofit/>
          </a:bodyPr>
          <a:lstStyle/>
          <a:p>
            <a:pPr algn="ctr"/>
            <a:r>
              <a:rPr lang="en-US" sz="3500" b="1" dirty="0">
                <a:latin typeface="Times New Roman"/>
                <a:cs typeface="Times New Roman"/>
              </a:rPr>
              <a:t>PROBLEM STATEMENT</a:t>
            </a:r>
          </a:p>
        </p:txBody>
      </p:sp>
      <p:sp>
        <p:nvSpPr>
          <p:cNvPr id="4" name="TextBox 3">
            <a:extLst>
              <a:ext uri="{FF2B5EF4-FFF2-40B4-BE49-F238E27FC236}">
                <a16:creationId xmlns="" xmlns:a16="http://schemas.microsoft.com/office/drawing/2014/main" id="{D656250E-BA25-39F2-857C-995E7D4905D6}"/>
              </a:ext>
            </a:extLst>
          </p:cNvPr>
          <p:cNvSpPr txBox="1"/>
          <p:nvPr/>
        </p:nvSpPr>
        <p:spPr>
          <a:xfrm>
            <a:off x="454613" y="497670"/>
            <a:ext cx="11153954" cy="6571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  </a:t>
            </a:r>
            <a:r>
              <a:rPr lang="en-US" sz="2800" b="1" u="sng" dirty="0">
                <a:latin typeface="Times New Roman" panose="02020603050405020304" pitchFamily="18" charset="0"/>
                <a:cs typeface="Times New Roman" panose="02020603050405020304" pitchFamily="18" charset="0"/>
              </a:rPr>
              <a:t>Hospital Management System</a:t>
            </a:r>
          </a:p>
          <a:p>
            <a:r>
              <a:rPr lang="en-US" sz="2000" dirty="0">
                <a:latin typeface="Times New Roman" panose="02020603050405020304" pitchFamily="18" charset="0"/>
                <a:cs typeface="Times New Roman" panose="02020603050405020304" pitchFamily="18" charset="0"/>
              </a:rPr>
              <a:t>       Features which can be added are as follows:	</a:t>
            </a:r>
          </a:p>
          <a:p>
            <a:r>
              <a:rPr lang="en-US" sz="2000" dirty="0">
                <a:latin typeface="Times New Roman" panose="02020603050405020304" pitchFamily="18" charset="0"/>
                <a:cs typeface="Times New Roman" panose="02020603050405020304" pitchFamily="18" charset="0"/>
              </a:rPr>
              <a:t>	1. register Patient </a:t>
            </a:r>
          </a:p>
          <a:p>
            <a:r>
              <a:rPr lang="en-US" sz="2000" dirty="0">
                <a:latin typeface="Times New Roman" panose="02020603050405020304" pitchFamily="18" charset="0"/>
                <a:cs typeface="Times New Roman" panose="02020603050405020304" pitchFamily="18" charset="0"/>
              </a:rPr>
              <a:t>	2. record his complains and preliminary diagnostics. </a:t>
            </a:r>
          </a:p>
          <a:p>
            <a:r>
              <a:rPr lang="en-US" sz="2000" dirty="0">
                <a:latin typeface="Times New Roman" panose="02020603050405020304" pitchFamily="18" charset="0"/>
                <a:cs typeface="Times New Roman" panose="02020603050405020304" pitchFamily="18" charset="0"/>
              </a:rPr>
              <a:t>	3. attach lab reports </a:t>
            </a:r>
          </a:p>
          <a:p>
            <a:r>
              <a:rPr lang="en-US" sz="2000" dirty="0">
                <a:latin typeface="Times New Roman" panose="02020603050405020304" pitchFamily="18" charset="0"/>
                <a:cs typeface="Times New Roman" panose="02020603050405020304" pitchFamily="18" charset="0"/>
              </a:rPr>
              <a:t>	4. Complete treatment </a:t>
            </a:r>
          </a:p>
          <a:p>
            <a:r>
              <a:rPr lang="en-US" sz="2000" dirty="0">
                <a:latin typeface="Times New Roman" panose="02020603050405020304" pitchFamily="18" charset="0"/>
                <a:cs typeface="Times New Roman" panose="02020603050405020304" pitchFamily="18" charset="0"/>
              </a:rPr>
              <a:t>	5. If the patient comes again, View the previous treatment history with their files accordingly.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Roles Can be Implemented </a:t>
            </a:r>
          </a:p>
          <a:p>
            <a:pPr marL="457200" indent="-457200">
              <a:buAutoNum type="arabicPeriod"/>
            </a:pPr>
            <a:r>
              <a:rPr lang="en-US" sz="2000" dirty="0">
                <a:latin typeface="Times New Roman" panose="02020603050405020304" pitchFamily="18" charset="0"/>
                <a:cs typeface="Times New Roman" panose="02020603050405020304" pitchFamily="18" charset="0"/>
              </a:rPr>
              <a:t>Only admins can create a Patient and assign it to a Doctor</a:t>
            </a:r>
          </a:p>
          <a:p>
            <a:pPr marL="457200" indent="-457200">
              <a:buAutoNum type="arabicPeriod"/>
            </a:pPr>
            <a:r>
              <a:rPr lang="en-US" sz="2000" dirty="0">
                <a:latin typeface="Times New Roman" panose="02020603050405020304" pitchFamily="18" charset="0"/>
                <a:cs typeface="Times New Roman" panose="02020603050405020304" pitchFamily="18" charset="0"/>
              </a:rPr>
              <a:t>Only doctor can include patient compliance and diagnostics</a:t>
            </a:r>
          </a:p>
          <a:p>
            <a:pPr marL="457200" indent="-457200">
              <a:buAutoNum type="arabicPeriod"/>
            </a:pPr>
            <a:r>
              <a:rPr lang="en-US" sz="2000" dirty="0">
                <a:latin typeface="Times New Roman" panose="02020603050405020304" pitchFamily="18" charset="0"/>
                <a:cs typeface="Times New Roman" panose="02020603050405020304" pitchFamily="18" charset="0"/>
              </a:rPr>
              <a:t>Oly doctor can allocate Scan info</a:t>
            </a:r>
          </a:p>
          <a:p>
            <a:pPr marL="457200" indent="-457200">
              <a:buAutoNum type="arabicPeriod"/>
            </a:pPr>
            <a:r>
              <a:rPr lang="en-US" sz="2000" dirty="0">
                <a:latin typeface="Times New Roman" panose="02020603050405020304" pitchFamily="18" charset="0"/>
                <a:cs typeface="Times New Roman" panose="02020603050405020304" pitchFamily="18" charset="0"/>
              </a:rPr>
              <a:t>Only Doctors and lab Technicians Can upload scan reports.</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Hospital management system enables to manage information and data related to all aspects of healthcare ensuring the process and database are completely effective. The above mentioned Features are incorporated with the Roles to turn the system efficient for immediate requirement of details, data modification, diagnostics and solution for the health problems.</a:t>
            </a:r>
          </a:p>
          <a:p>
            <a:endParaRPr lang="en-US" sz="20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sp>
        <p:nvSpPr>
          <p:cNvPr id="4" name="TextBox 3">
            <a:extLst>
              <a:ext uri="{FF2B5EF4-FFF2-40B4-BE49-F238E27FC236}">
                <a16:creationId xmlns="" xmlns:a16="http://schemas.microsoft.com/office/drawing/2014/main" id="{D656250E-BA25-39F2-857C-995E7D4905D6}"/>
              </a:ext>
            </a:extLst>
          </p:cNvPr>
          <p:cNvSpPr txBox="1"/>
          <p:nvPr/>
        </p:nvSpPr>
        <p:spPr>
          <a:xfrm>
            <a:off x="625500" y="879475"/>
            <a:ext cx="681771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panose="02020603050405020304" pitchFamily="18" charset="0"/>
                <a:cs typeface="Times New Roman" panose="02020603050405020304" pitchFamily="18" charset="0"/>
              </a:rPr>
              <a:t>In the recent times, we all are aware of the fast spreading diseases and need for the consult of a doctor in a regular basis and also good intake of food. For example, the pandemic COVID-19 devastated many people life and we all are aware of its adverse impact. So medical field played a role saving our life and we see this project as the need of the hour to present you all the database of Hospital Management System that helps the society largely.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have made a database for the hospital management system which deals the patient’s personal details their medical history. Also we give the treatment for the disorder faced by the patient by proper advice of tablets and diet schedules to overcome the problem .Also lab reports is facilitated for better analysis of patient health through this database.</a:t>
            </a:r>
          </a:p>
          <a:p>
            <a:endParaRPr lang="en-US" sz="2000" dirty="0">
              <a:latin typeface="Times New Roman"/>
              <a:cs typeface="Calibri" panose="020F0502020204030204"/>
            </a:endParaRPr>
          </a:p>
        </p:txBody>
      </p:sp>
      <p:pic>
        <p:nvPicPr>
          <p:cNvPr id="1032" name="Picture 8" descr="Hospital Management System: Features, Modules, Functions, Advantages | by  Victor Osetskyi | EXISTEK | Medium">
            <a:extLst>
              <a:ext uri="{FF2B5EF4-FFF2-40B4-BE49-F238E27FC236}">
                <a16:creationId xmlns="" xmlns:a16="http://schemas.microsoft.com/office/drawing/2014/main" id="{B1821D5D-A91D-B402-B5A0-42DB1EFE1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442"/>
          <a:stretch/>
        </p:blipFill>
        <p:spPr bwMode="auto">
          <a:xfrm>
            <a:off x="7562089" y="1572768"/>
            <a:ext cx="4251300" cy="3328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 xmlns:a16="http://schemas.microsoft.com/office/drawing/2014/main" id="{D656250E-BA25-39F2-857C-995E7D4905D6}"/>
              </a:ext>
            </a:extLst>
          </p:cNvPr>
          <p:cNvSpPr txBox="1"/>
          <p:nvPr/>
        </p:nvSpPr>
        <p:spPr>
          <a:xfrm>
            <a:off x="695324" y="1323975"/>
            <a:ext cx="1115377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Hospital Management System is made with the help of  PYTHON programming language which is the wide spread latest and time consuming in the aspect of code run is the new. </a:t>
            </a:r>
          </a:p>
          <a:p>
            <a:pPr marL="285750" indent="-285750">
              <a:buFont typeface="Arial"/>
              <a:buChar char="•"/>
            </a:pPr>
            <a:r>
              <a:rPr lang="en-US" sz="2000" dirty="0">
                <a:latin typeface="Times New Roman"/>
                <a:cs typeface="Calibri" panose="020F0502020204030204"/>
              </a:rPr>
              <a:t>PYTHON is an interpreted, object oriented, high level programming language with dynamic semantics</a:t>
            </a:r>
          </a:p>
          <a:p>
            <a:pPr marL="285750" indent="-285750">
              <a:buFont typeface="Arial"/>
              <a:buChar char="•"/>
            </a:pPr>
            <a:r>
              <a:rPr lang="en-US" sz="2000" dirty="0">
                <a:latin typeface="Times New Roman"/>
                <a:cs typeface="Calibri" panose="020F0502020204030204"/>
              </a:rPr>
              <a:t>Python 3.11.0 is used as it is newest major release of the python programming language and it contains many new features and optimizations.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8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 xmlns:a16="http://schemas.microsoft.com/office/drawing/2014/main" id="{D656250E-BA25-39F2-857C-995E7D4905D6}"/>
              </a:ext>
            </a:extLst>
          </p:cNvPr>
          <p:cNvSpPr txBox="1"/>
          <p:nvPr/>
        </p:nvSpPr>
        <p:spPr>
          <a:xfrm>
            <a:off x="519112" y="1117219"/>
            <a:ext cx="1115377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The Hospital Management System is made in such a way that is secure from any one use i.e., highly secured by giving a password and username for the login credentials.</a:t>
            </a:r>
          </a:p>
          <a:p>
            <a:pPr marL="285750" indent="-285750">
              <a:buFont typeface="Arial"/>
              <a:buChar char="•"/>
            </a:pPr>
            <a:r>
              <a:rPr lang="en-US" sz="2000" dirty="0">
                <a:latin typeface="Times New Roman"/>
                <a:cs typeface="Calibri" panose="020F0502020204030204"/>
              </a:rPr>
              <a:t>System is made to access by the administrative officer and doctor to input patient’s details and doctor can only access lap reports. In absence of doctor, administrative officer can do it.</a:t>
            </a:r>
          </a:p>
          <a:p>
            <a:pPr marL="285750" indent="-285750">
              <a:buFont typeface="Arial"/>
              <a:buChar char="•"/>
            </a:pPr>
            <a:r>
              <a:rPr lang="en-US" sz="2000" dirty="0">
                <a:latin typeface="Times New Roman"/>
                <a:cs typeface="Calibri" panose="020F0502020204030204"/>
              </a:rPr>
              <a:t>Getting treatment and ambulance service 24/7 </a:t>
            </a:r>
          </a:p>
          <a:p>
            <a:pPr marL="285750" indent="-285750">
              <a:buFont typeface="Arial"/>
              <a:buChar char="•"/>
            </a:pPr>
            <a:r>
              <a:rPr lang="en-US" sz="2000" dirty="0">
                <a:latin typeface="Times New Roman"/>
                <a:cs typeface="Calibri" panose="020F0502020204030204"/>
              </a:rPr>
              <a:t>Uploading lab reports and patient’s health analysis online</a:t>
            </a:r>
          </a:p>
          <a:p>
            <a:pPr marL="285750" indent="-285750">
              <a:buFont typeface="Arial"/>
              <a:buChar char="•"/>
            </a:pPr>
            <a:r>
              <a:rPr lang="en-US" sz="2000" dirty="0">
                <a:latin typeface="Times New Roman"/>
                <a:cs typeface="Calibri" panose="020F0502020204030204"/>
              </a:rPr>
              <a:t>Maintaining patient’s medical history for past 30 years </a:t>
            </a:r>
          </a:p>
          <a:p>
            <a:pPr marL="285750" indent="-285750">
              <a:buFont typeface="Arial"/>
              <a:buChar char="•"/>
            </a:pPr>
            <a:r>
              <a:rPr lang="en-US" sz="2000" dirty="0">
                <a:latin typeface="Times New Roman"/>
                <a:cs typeface="Calibri" panose="020F0502020204030204"/>
              </a:rPr>
              <a:t>Patient will be assigned unique registration identity along with personal details of g-mail, phone number, date of birth, address, etc.,.</a:t>
            </a:r>
          </a:p>
          <a:p>
            <a:pPr marL="285750" indent="-285750">
              <a:buFont typeface="Arial"/>
              <a:buChar char="•"/>
            </a:pPr>
            <a:r>
              <a:rPr lang="en-US" sz="2000" dirty="0">
                <a:latin typeface="Times New Roman"/>
                <a:cs typeface="Calibri" panose="020F0502020204030204"/>
              </a:rPr>
              <a:t>Suggesting relevant medicines and diet system</a:t>
            </a:r>
          </a:p>
          <a:p>
            <a:pPr marL="285750" indent="-285750">
              <a:buFont typeface="Arial"/>
              <a:buChar char="•"/>
            </a:pPr>
            <a:r>
              <a:rPr lang="en-US" sz="2000" dirty="0">
                <a:latin typeface="Times New Roman"/>
                <a:cs typeface="Calibri" panose="020F0502020204030204"/>
              </a:rPr>
              <a:t>Facilitating patient to pay by any cards or google pay.</a:t>
            </a:r>
          </a:p>
          <a:p>
            <a:pPr marL="285750" indent="-285750">
              <a:buFont typeface="Arial"/>
              <a:buChar char="•"/>
            </a:pPr>
            <a:r>
              <a:rPr lang="en-US" sz="2000" dirty="0">
                <a:latin typeface="Times New Roman"/>
                <a:cs typeface="Calibri" panose="020F0502020204030204"/>
              </a:rPr>
              <a:t>Accepting any medical insurance policies and providing attender on chargeable basis for immediate treatments.</a:t>
            </a:r>
          </a:p>
          <a:p>
            <a:pPr marL="285750" indent="-285750">
              <a:buFont typeface="Arial"/>
              <a:buChar char="•"/>
            </a:pPr>
            <a:r>
              <a:rPr lang="en-US" sz="2000" dirty="0">
                <a:latin typeface="Times New Roman"/>
                <a:cs typeface="Calibri" panose="020F0502020204030204"/>
              </a:rPr>
              <a:t>Providing nursing assistance post discharge.</a:t>
            </a:r>
          </a:p>
          <a:p>
            <a:pPr marL="285750" indent="-285750">
              <a:buFont typeface="Arial"/>
              <a:buChar char="•"/>
            </a:pPr>
            <a:r>
              <a:rPr lang="en-US" sz="2000" dirty="0">
                <a:latin typeface="Times New Roman"/>
                <a:cs typeface="Calibri" panose="020F0502020204030204"/>
              </a:rPr>
              <a:t>Providing life insurance for patient's coming to hospital more than 15 years.</a:t>
            </a:r>
          </a:p>
          <a:p>
            <a:pPr marL="285750" indent="-285750">
              <a:buFont typeface="Arial"/>
              <a:buChar char="•"/>
            </a:pPr>
            <a:endParaRPr lang="en-US" sz="2000" dirty="0">
              <a:latin typeface="Times New Roman"/>
              <a:cs typeface="Calibri" panose="020F0502020204030204"/>
            </a:endParaRPr>
          </a:p>
          <a:p>
            <a:pPr marL="285750" indent="-285750">
              <a:buFont typeface="Arial"/>
              <a:buChar char="•"/>
            </a:pPr>
            <a:endParaRPr lang="en-US" sz="2000" dirty="0">
              <a:latin typeface="Times New Roman"/>
              <a:cs typeface="Calibri" panose="020F0502020204030204"/>
            </a:endParaRPr>
          </a:p>
        </p:txBody>
      </p:sp>
    </p:spTree>
    <p:extLst>
      <p:ext uri="{BB962C8B-B14F-4D97-AF65-F5344CB8AC3E}">
        <p14:creationId xmlns:p14="http://schemas.microsoft.com/office/powerpoint/2010/main" val="145435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 xmlns:a16="http://schemas.microsoft.com/office/drawing/2014/main" id="{D656250E-BA25-39F2-857C-995E7D4905D6}"/>
              </a:ext>
            </a:extLst>
          </p:cNvPr>
          <p:cNvSpPr txBox="1"/>
          <p:nvPr/>
        </p:nvSpPr>
        <p:spPr>
          <a:xfrm>
            <a:off x="695324" y="1323975"/>
            <a:ext cx="1115377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Suggesting fitness programs for patients</a:t>
            </a:r>
          </a:p>
          <a:p>
            <a:pPr marL="285750" indent="-285750">
              <a:buFont typeface="Arial"/>
              <a:buChar char="•"/>
            </a:pPr>
            <a:r>
              <a:rPr lang="en-US" sz="2000" dirty="0">
                <a:latin typeface="Times New Roman"/>
                <a:cs typeface="Calibri" panose="020F0502020204030204"/>
              </a:rPr>
              <a:t>Suggesting yoga classes</a:t>
            </a:r>
          </a:p>
          <a:p>
            <a:pPr marL="285750" indent="-285750">
              <a:buFont typeface="Arial"/>
              <a:buChar char="•"/>
            </a:pPr>
            <a:r>
              <a:rPr lang="en-US" sz="2000" dirty="0">
                <a:latin typeface="Times New Roman"/>
                <a:cs typeface="Calibri" panose="020F0502020204030204"/>
              </a:rPr>
              <a:t>Providing dietician assistance at free of cost  </a:t>
            </a:r>
          </a:p>
          <a:p>
            <a:pPr marL="285750" indent="-285750">
              <a:buFont typeface="Arial"/>
              <a:buChar char="•"/>
            </a:pPr>
            <a:r>
              <a:rPr lang="en-US" sz="2000" dirty="0">
                <a:latin typeface="Times New Roman"/>
                <a:cs typeface="Calibri" panose="020F0502020204030204"/>
              </a:rPr>
              <a:t>Reducing suffering of patients </a:t>
            </a:r>
          </a:p>
          <a:p>
            <a:pPr marL="285750" indent="-285750">
              <a:buFont typeface="Arial"/>
              <a:buChar char="•"/>
            </a:pPr>
            <a:r>
              <a:rPr lang="en-US" sz="2000" dirty="0">
                <a:latin typeface="Times New Roman"/>
                <a:cs typeface="Calibri" panose="020F0502020204030204"/>
              </a:rPr>
              <a:t>Creating disease-free India</a:t>
            </a:r>
          </a:p>
        </p:txBody>
      </p:sp>
    </p:spTree>
    <p:extLst>
      <p:ext uri="{BB962C8B-B14F-4D97-AF65-F5344CB8AC3E}">
        <p14:creationId xmlns:p14="http://schemas.microsoft.com/office/powerpoint/2010/main" val="147395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1066800" y="315912"/>
            <a:ext cx="10058400" cy="689927"/>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5" name="TextBox 4">
            <a:extLst>
              <a:ext uri="{FF2B5EF4-FFF2-40B4-BE49-F238E27FC236}">
                <a16:creationId xmlns="" xmlns:a16="http://schemas.microsoft.com/office/drawing/2014/main" id="{6F51A7BE-6FD6-CA99-8ED7-0FC6196EA321}"/>
              </a:ext>
            </a:extLst>
          </p:cNvPr>
          <p:cNvSpPr txBox="1"/>
          <p:nvPr/>
        </p:nvSpPr>
        <p:spPr>
          <a:xfrm>
            <a:off x="523494" y="1276350"/>
            <a:ext cx="6094476" cy="1754326"/>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rPr>
              <a:t>https://en.wikipedia.org/</a:t>
            </a:r>
            <a:endParaRPr lang="en-IN" dirty="0"/>
          </a:p>
          <a:p>
            <a:pPr marL="285750" indent="-285750">
              <a:buFont typeface="Arial" panose="020B0604020202020204" pitchFamily="34" charset="0"/>
              <a:buChar char="•"/>
            </a:pPr>
            <a:r>
              <a:rPr lang="en-IN" dirty="0">
                <a:hlinkClick r:id="rId3"/>
              </a:rPr>
              <a:t>https://dir.indiamart.com/impcat/pharmaceutical-tablets.html</a:t>
            </a:r>
            <a:endParaRPr lang="en-IN" dirty="0"/>
          </a:p>
          <a:p>
            <a:pPr marL="285750" indent="-285750">
              <a:buFont typeface="Arial" panose="020B0604020202020204" pitchFamily="34" charset="0"/>
              <a:buChar char="•"/>
            </a:pPr>
            <a:r>
              <a:rPr lang="en-IN" dirty="0">
                <a:hlinkClick r:id="rId4"/>
              </a:rPr>
              <a:t>https://medlineplus.gov/</a:t>
            </a:r>
            <a:endParaRPr lang="en-IN" dirty="0"/>
          </a:p>
          <a:p>
            <a:pPr marL="285750" indent="-285750">
              <a:buFont typeface="Arial" panose="020B0604020202020204" pitchFamily="34" charset="0"/>
              <a:buChar char="•"/>
            </a:pPr>
            <a:r>
              <a:rPr lang="en-IN" dirty="0">
                <a:hlinkClick r:id="rId5"/>
              </a:rPr>
              <a:t>https://lifemedambulance.in/</a:t>
            </a:r>
            <a:endParaRPr lang="en-IN" dirty="0"/>
          </a:p>
          <a:p>
            <a:endParaRPr lang="en-IN" dirty="0"/>
          </a:p>
        </p:txBody>
      </p:sp>
    </p:spTree>
    <p:extLst>
      <p:ext uri="{BB962C8B-B14F-4D97-AF65-F5344CB8AC3E}">
        <p14:creationId xmlns:p14="http://schemas.microsoft.com/office/powerpoint/2010/main" val="109052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60727-A74A-697F-1F9F-BAD3537676BD}"/>
              </a:ext>
            </a:extLst>
          </p:cNvPr>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26267503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145</TotalTime>
  <Words>463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DESIGN-A-THON 2022 </vt:lpstr>
      <vt:lpstr>PROBLEM STATEMENT</vt:lpstr>
      <vt:lpstr>PROPOSED SOLUTION</vt:lpstr>
      <vt:lpstr>TECHNOLOGY USED</vt:lpstr>
      <vt:lpstr>NOVELTY</vt:lpstr>
      <vt:lpstr>SOCIAL RELEVANCE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Microsoft account</cp:lastModifiedBy>
  <cp:revision>101</cp:revision>
  <dcterms:created xsi:type="dcterms:W3CDTF">2019-10-16T03:03:10Z</dcterms:created>
  <dcterms:modified xsi:type="dcterms:W3CDTF">2024-11-02T11:28:38Z</dcterms:modified>
</cp:coreProperties>
</file>