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7" r:id="rId28"/>
    <p:sldId id="290"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YQHxaiZpAU4yu2mBfg3nW6Ch+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8BAB69-99E9-4D7F-92FC-F4F0EB81F7B0}">
  <a:tblStyle styleId="{858BAB69-99E9-4D7F-92FC-F4F0EB81F7B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176"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1"/>
            <a:ext cx="3076575" cy="512763"/>
          </a:xfrm>
          <a:prstGeom prst="rect">
            <a:avLst/>
          </a:prstGeom>
          <a:noFill/>
          <a:ln>
            <a:noFill/>
          </a:ln>
        </p:spPr>
        <p:txBody>
          <a:bodyPr spcFirstLastPara="1" wrap="square" lIns="91475" tIns="45725" rIns="91475" bIns="45725"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9" y="1"/>
            <a:ext cx="3076575" cy="512763"/>
          </a:xfrm>
          <a:prstGeom prst="rect">
            <a:avLst/>
          </a:prstGeom>
          <a:noFill/>
          <a:ln>
            <a:noFill/>
          </a:ln>
        </p:spPr>
        <p:txBody>
          <a:bodyPr spcFirstLastPara="1" wrap="square" lIns="91475" tIns="45725" rIns="91475" bIns="45725" anchor="t"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9720264"/>
            <a:ext cx="3076575" cy="512762"/>
          </a:xfrm>
          <a:prstGeom prst="rect">
            <a:avLst/>
          </a:prstGeom>
          <a:noFill/>
          <a:ln>
            <a:noFill/>
          </a:ln>
        </p:spPr>
        <p:txBody>
          <a:bodyPr spcFirstLastPara="1" wrap="square" lIns="91475" tIns="45725" rIns="91475" bIns="45725"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9" y="9720264"/>
            <a:ext cx="3076575" cy="512762"/>
          </a:xfrm>
          <a:prstGeom prst="rect">
            <a:avLst/>
          </a:prstGeom>
          <a:noFill/>
          <a:ln>
            <a:noFill/>
          </a:ln>
        </p:spPr>
        <p:txBody>
          <a:bodyPr spcFirstLastPara="1" wrap="square" lIns="91475" tIns="45725" rIns="91475" bIns="45725"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chemeClr val="dk1"/>
                </a:solidFill>
                <a:latin typeface="Calibri"/>
                <a:ea typeface="Calibri"/>
                <a:cs typeface="Calibri"/>
                <a:sym typeface="Calibri"/>
              </a:rPr>
              <a:t>‹#›</a:t>
            </a:fld>
            <a:endParaRPr sz="11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14074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dirty="0"/>
          </a:p>
        </p:txBody>
      </p:sp>
      <p:sp>
        <p:nvSpPr>
          <p:cNvPr id="92" name="Google Shape;92;p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7098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51" name="Google Shape;151;p1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20734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1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0877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64" name="Google Shape;164;p1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08113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71" name="Google Shape;171;p1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30832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78" name="Google Shape;178;p1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093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1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0011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94" name="Google Shape;194;p1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17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00" name="Google Shape;200;p1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8963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07" name="Google Shape;207;p1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86363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14" name="Google Shape;214;p2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5654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p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0568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22" name="Google Shape;222;p2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23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1" name="Google Shape;231;p22: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32" name="Google Shape;232;p22: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734929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40" name="Google Shape;240;p2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3118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4: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46" name="Google Shape;246;p2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097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5: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2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37286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6: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2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01724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79" name="Google Shape;279;p2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6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2: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97" name="Google Shape;297;p3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28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35: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314" name="Google Shape;314;p35: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4153015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07" name="Google Shape;107;p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3243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13" name="Google Shape;113;p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4650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19" name="Google Shape;119;p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0429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3882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8: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32" name="Google Shape;132;p8: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extLst>
      <p:ext uri="{BB962C8B-B14F-4D97-AF65-F5344CB8AC3E}">
        <p14:creationId xmlns:p14="http://schemas.microsoft.com/office/powerpoint/2010/main" val="58360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38" name="Google Shape;138;p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3669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4" name="Google Shape;144;p10: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45" name="Google Shape;145;p10: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extLst>
      <p:ext uri="{BB962C8B-B14F-4D97-AF65-F5344CB8AC3E}">
        <p14:creationId xmlns:p14="http://schemas.microsoft.com/office/powerpoint/2010/main" val="235778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dirty="0"/>
          </a:p>
        </p:txBody>
      </p:sp>
      <p:sp>
        <p:nvSpPr>
          <p:cNvPr id="24" name="Google Shape;24;p3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dirty="0"/>
          </a:p>
        </p:txBody>
      </p:sp>
      <p:sp>
        <p:nvSpPr>
          <p:cNvPr id="25" name="Google Shape;25;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4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5" name="Google Shape;35;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1" name="Google Shape;41;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5"/>
          <p:cNvSpPr>
            <a:spLocks noGrp="1"/>
          </p:cNvSpPr>
          <p:nvPr>
            <p:ph type="pic" idx="2"/>
          </p:nvPr>
        </p:nvSpPr>
        <p:spPr>
          <a:xfrm>
            <a:off x="1792288" y="612775"/>
            <a:ext cx="5486400" cy="4114800"/>
          </a:xfrm>
          <a:prstGeom prst="rect">
            <a:avLst/>
          </a:prstGeom>
          <a:noFill/>
          <a:ln>
            <a:noFill/>
          </a:ln>
        </p:spPr>
      </p:sp>
      <p:sp>
        <p:nvSpPr>
          <p:cNvPr id="68" name="Google Shape;68;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 name="TextBox 1"/>
          <p:cNvSpPr txBox="1"/>
          <p:nvPr userDrawn="1"/>
        </p:nvSpPr>
        <p:spPr>
          <a:xfrm rot="20576516">
            <a:off x="644232" y="3087359"/>
            <a:ext cx="7855537" cy="1107996"/>
          </a:xfrm>
          <a:prstGeom prst="rect">
            <a:avLst/>
          </a:prstGeom>
          <a:noFill/>
        </p:spPr>
        <p:txBody>
          <a:bodyPr wrap="square" rtlCol="0">
            <a:spAutoFit/>
          </a:bodyPr>
          <a:lstStyle/>
          <a:p>
            <a:r>
              <a:rPr lang="en-US" sz="6600" b="1" dirty="0" smtClean="0">
                <a:solidFill>
                  <a:schemeClr val="bg1">
                    <a:lumMod val="65000"/>
                  </a:schemeClr>
                </a:solidFill>
              </a:rPr>
              <a:t>shreerecvidyam@4</a:t>
            </a:r>
            <a:endParaRPr lang="en-IN" sz="2000" b="1" dirty="0">
              <a:solidFill>
                <a:schemeClr val="bg1">
                  <a:lumMod val="65000"/>
                </a:schemeClr>
              </a:solidFill>
            </a:endParaRPr>
          </a:p>
        </p:txBody>
      </p:sp>
      <p:sp>
        <p:nvSpPr>
          <p:cNvPr id="3" name="TextBox 2"/>
          <p:cNvSpPr txBox="1"/>
          <p:nvPr userDrawn="1"/>
        </p:nvSpPr>
        <p:spPr>
          <a:xfrm>
            <a:off x="6553200" y="6308725"/>
            <a:ext cx="2735178" cy="523220"/>
          </a:xfrm>
          <a:prstGeom prst="rect">
            <a:avLst/>
          </a:prstGeom>
          <a:noFill/>
        </p:spPr>
        <p:txBody>
          <a:bodyPr wrap="square" rtlCol="0">
            <a:spAutoFit/>
          </a:bodyPr>
          <a:lstStyle/>
          <a:p>
            <a:r>
              <a:rPr lang="en-US" b="1" dirty="0" smtClean="0"/>
              <a:t>Private idea implementation</a:t>
            </a:r>
          </a:p>
          <a:p>
            <a:r>
              <a:rPr lang="en-US" b="1" dirty="0" smtClean="0"/>
              <a:t>shreerecvidyam@4</a:t>
            </a:r>
            <a:endParaRPr lang="en-IN" b="1"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65132" y="2174906"/>
            <a:ext cx="7598100" cy="2973936"/>
          </a:xfrm>
          <a:prstGeom prst="rect">
            <a:avLst/>
          </a:prstGeom>
          <a:solidFill>
            <a:schemeClr val="lt1"/>
          </a:solid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2060"/>
              </a:buClr>
              <a:buSzPts val="2400"/>
              <a:buFont typeface="Times New Roman"/>
              <a:buNone/>
            </a:pPr>
            <a:r>
              <a:rPr lang="en-US" sz="2400" b="1" dirty="0">
                <a:solidFill>
                  <a:srgbClr val="002060"/>
                </a:solidFill>
                <a:latin typeface="Times New Roman"/>
                <a:ea typeface="Times New Roman"/>
                <a:cs typeface="Times New Roman"/>
                <a:sym typeface="Times New Roman"/>
              </a:rPr>
              <a:t>                                   </a:t>
            </a:r>
            <a:r>
              <a:rPr lang="en-US" sz="2800" b="1" dirty="0">
                <a:solidFill>
                  <a:srgbClr val="002060"/>
                </a:solidFill>
                <a:latin typeface="Times New Roman"/>
                <a:ea typeface="Times New Roman"/>
                <a:cs typeface="Times New Roman"/>
                <a:sym typeface="Times New Roman"/>
              </a:rPr>
              <a:t/>
            </a:r>
            <a:br>
              <a:rPr lang="en-US" sz="2800" b="1" dirty="0">
                <a:solidFill>
                  <a:srgbClr val="002060"/>
                </a:solidFill>
                <a:latin typeface="Times New Roman"/>
                <a:ea typeface="Times New Roman"/>
                <a:cs typeface="Times New Roman"/>
                <a:sym typeface="Times New Roman"/>
              </a:rPr>
            </a:br>
            <a:r>
              <a:rPr lang="en-US" sz="2400" b="1" dirty="0">
                <a:solidFill>
                  <a:srgbClr val="002060"/>
                </a:solidFill>
                <a:latin typeface="Times New Roman"/>
                <a:ea typeface="Times New Roman"/>
                <a:cs typeface="Times New Roman"/>
                <a:sym typeface="Times New Roman"/>
              </a:rPr>
              <a:t/>
            </a:r>
            <a:br>
              <a:rPr lang="en-US" sz="2400" b="1" dirty="0">
                <a:solidFill>
                  <a:srgbClr val="002060"/>
                </a:solidFill>
                <a:latin typeface="Times New Roman"/>
                <a:ea typeface="Times New Roman"/>
                <a:cs typeface="Times New Roman"/>
                <a:sym typeface="Times New Roman"/>
              </a:rPr>
            </a:br>
            <a:r>
              <a:rPr lang="en-US" sz="3600" b="1" dirty="0">
                <a:solidFill>
                  <a:srgbClr val="002060"/>
                </a:solidFill>
                <a:latin typeface="Times New Roman"/>
                <a:ea typeface="Times New Roman"/>
                <a:cs typeface="Times New Roman"/>
                <a:sym typeface="Times New Roman"/>
              </a:rPr>
              <a:t>ENHANCED SOLAR PANEL POWER PREDICTION THROUGH </a:t>
            </a:r>
            <a:r>
              <a:rPr lang="en-US" sz="3600" b="1" dirty="0" smtClean="0">
                <a:solidFill>
                  <a:srgbClr val="002060"/>
                </a:solidFill>
                <a:latin typeface="Times New Roman"/>
                <a:ea typeface="Times New Roman"/>
                <a:cs typeface="Times New Roman"/>
                <a:sym typeface="Times New Roman"/>
              </a:rPr>
              <a:t/>
            </a:r>
            <a:br>
              <a:rPr lang="en-US" sz="3600" b="1" dirty="0" smtClean="0">
                <a:solidFill>
                  <a:srgbClr val="002060"/>
                </a:solidFill>
                <a:latin typeface="Times New Roman"/>
                <a:ea typeface="Times New Roman"/>
                <a:cs typeface="Times New Roman"/>
                <a:sym typeface="Times New Roman"/>
              </a:rPr>
            </a:br>
            <a:r>
              <a:rPr lang="en-US" sz="3600" b="1" dirty="0" smtClean="0">
                <a:solidFill>
                  <a:srgbClr val="002060"/>
                </a:solidFill>
                <a:latin typeface="Times New Roman"/>
                <a:ea typeface="Times New Roman"/>
                <a:cs typeface="Times New Roman"/>
                <a:sym typeface="Times New Roman"/>
              </a:rPr>
              <a:t>ARTIFICIAL </a:t>
            </a:r>
            <a:r>
              <a:rPr lang="en-US" sz="3600" b="1" dirty="0">
                <a:solidFill>
                  <a:srgbClr val="002060"/>
                </a:solidFill>
                <a:latin typeface="Times New Roman"/>
                <a:ea typeface="Times New Roman"/>
                <a:cs typeface="Times New Roman"/>
                <a:sym typeface="Times New Roman"/>
              </a:rPr>
              <a:t>NEURAL NETWORK                        </a:t>
            </a:r>
            <a:endParaRPr sz="2400" b="1" dirty="0">
              <a:solidFill>
                <a:srgbClr val="002060"/>
              </a:solidFill>
              <a:latin typeface="Times New Roman"/>
              <a:ea typeface="Times New Roman"/>
              <a:cs typeface="Times New Roman"/>
              <a:sym typeface="Times New Roman"/>
            </a:endParaRPr>
          </a:p>
        </p:txBody>
      </p:sp>
      <p:pic>
        <p:nvPicPr>
          <p:cNvPr id="97" name="Google Shape;97;p2" descr="Home | Rajalakshmi Engineering College (REC)"/>
          <p:cNvPicPr preferRelativeResize="0"/>
          <p:nvPr/>
        </p:nvPicPr>
        <p:blipFill rotWithShape="1">
          <a:blip r:embed="rId3">
            <a:alphaModFix/>
          </a:blip>
          <a:srcRect/>
          <a:stretch/>
        </p:blipFill>
        <p:spPr>
          <a:xfrm>
            <a:off x="2459197" y="299105"/>
            <a:ext cx="4108048" cy="1358780"/>
          </a:xfrm>
          <a:prstGeom prst="rect">
            <a:avLst/>
          </a:prstGeom>
          <a:noFill/>
          <a:ln>
            <a:noFill/>
          </a:ln>
        </p:spPr>
      </p:pic>
      <p:sp>
        <p:nvSpPr>
          <p:cNvPr id="3" name="TextBox 2"/>
          <p:cNvSpPr txBox="1"/>
          <p:nvPr/>
        </p:nvSpPr>
        <p:spPr>
          <a:xfrm>
            <a:off x="638593" y="1845893"/>
            <a:ext cx="8051179" cy="830997"/>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DEPARTMENT OF ELECTRONICS AND COMMUNICATION ENGINEERING</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179461" y="-206011"/>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BLOCK DIAGRAM</a:t>
            </a:r>
            <a:endParaRPr sz="2800" b="1">
              <a:latin typeface="Times New Roman"/>
              <a:ea typeface="Times New Roman"/>
              <a:cs typeface="Times New Roman"/>
              <a:sym typeface="Times New Roman"/>
            </a:endParaRPr>
          </a:p>
        </p:txBody>
      </p:sp>
      <p:sp>
        <p:nvSpPr>
          <p:cNvPr id="154" name="Google Shape;154;p11"/>
          <p:cNvSpPr/>
          <p:nvPr/>
        </p:nvSpPr>
        <p:spPr>
          <a:xfrm>
            <a:off x="762000" y="1139038"/>
            <a:ext cx="10676237" cy="58370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5" name="Google Shape;155;p11" descr="C:\Users\Shree\OneDrive\Pictures\Saved Pictures\Software pic3(Updated).png"/>
          <p:cNvPicPr preferRelativeResize="0"/>
          <p:nvPr/>
        </p:nvPicPr>
        <p:blipFill rotWithShape="1">
          <a:blip r:embed="rId3">
            <a:alphaModFix/>
          </a:blip>
          <a:srcRect/>
          <a:stretch/>
        </p:blipFill>
        <p:spPr>
          <a:xfrm>
            <a:off x="405925" y="576842"/>
            <a:ext cx="8917536" cy="6076059"/>
          </a:xfrm>
          <a:prstGeom prst="rect">
            <a:avLst/>
          </a:prstGeom>
          <a:noFill/>
          <a:ln>
            <a:noFill/>
          </a:ln>
        </p:spPr>
      </p:pic>
      <p:sp>
        <p:nvSpPr>
          <p:cNvPr id="3" name="Rectangle 2"/>
          <p:cNvSpPr/>
          <p:nvPr/>
        </p:nvSpPr>
        <p:spPr>
          <a:xfrm>
            <a:off x="1387350" y="4644207"/>
            <a:ext cx="1822935" cy="307777"/>
          </a:xfrm>
          <a:prstGeom prst="rect">
            <a:avLst/>
          </a:prstGeom>
        </p:spPr>
        <p:txBody>
          <a:bodyPr wrap="none">
            <a:spAutoFit/>
          </a:bodyPr>
          <a:lstStyle/>
          <a:p>
            <a:r>
              <a:rPr lang="en-US" b="1" dirty="0">
                <a:solidFill>
                  <a:schemeClr val="bg1">
                    <a:lumMod val="75000"/>
                  </a:schemeClr>
                </a:solidFill>
              </a:rPr>
              <a:t>shreerecvidyam@4</a:t>
            </a:r>
            <a:endParaRPr lang="en-IN" sz="800" b="1" dirty="0">
              <a:solidFill>
                <a:schemeClr val="bg1">
                  <a:lumMod val="75000"/>
                </a:schemeClr>
              </a:solidFill>
            </a:endParaRPr>
          </a:p>
        </p:txBody>
      </p:sp>
      <p:sp>
        <p:nvSpPr>
          <p:cNvPr id="7" name="Rectangle 6"/>
          <p:cNvSpPr/>
          <p:nvPr/>
        </p:nvSpPr>
        <p:spPr>
          <a:xfrm>
            <a:off x="1326105" y="1770901"/>
            <a:ext cx="1822935" cy="307777"/>
          </a:xfrm>
          <a:prstGeom prst="rect">
            <a:avLst/>
          </a:prstGeom>
        </p:spPr>
        <p:txBody>
          <a:bodyPr wrap="none">
            <a:spAutoFit/>
          </a:bodyPr>
          <a:lstStyle/>
          <a:p>
            <a:r>
              <a:rPr lang="en-US" b="1" dirty="0">
                <a:solidFill>
                  <a:schemeClr val="bg1">
                    <a:lumMod val="75000"/>
                  </a:schemeClr>
                </a:solidFill>
              </a:rPr>
              <a:t>shreerecvidyam@4</a:t>
            </a:r>
            <a:endParaRPr lang="en-IN" sz="800" b="1" dirty="0">
              <a:solidFill>
                <a:schemeClr val="bg1">
                  <a:lumMod val="75000"/>
                </a:schemeClr>
              </a:solidFill>
            </a:endParaRPr>
          </a:p>
        </p:txBody>
      </p:sp>
      <p:sp>
        <p:nvSpPr>
          <p:cNvPr id="8" name="Rectangle 7"/>
          <p:cNvSpPr/>
          <p:nvPr/>
        </p:nvSpPr>
        <p:spPr>
          <a:xfrm>
            <a:off x="5185498" y="2023187"/>
            <a:ext cx="1822935" cy="307777"/>
          </a:xfrm>
          <a:prstGeom prst="rect">
            <a:avLst/>
          </a:prstGeom>
        </p:spPr>
        <p:txBody>
          <a:bodyPr wrap="none">
            <a:spAutoFit/>
          </a:bodyPr>
          <a:lstStyle/>
          <a:p>
            <a:r>
              <a:rPr lang="en-US" b="1" dirty="0">
                <a:solidFill>
                  <a:schemeClr val="bg1">
                    <a:lumMod val="75000"/>
                  </a:schemeClr>
                </a:solidFill>
              </a:rPr>
              <a:t>shreerecvidyam@4</a:t>
            </a:r>
            <a:endParaRPr lang="en-IN" sz="800" dirty="0">
              <a:solidFill>
                <a:schemeClr val="bg1">
                  <a:lumMod val="75000"/>
                </a:schemeClr>
              </a:solidFill>
            </a:endParaRPr>
          </a:p>
        </p:txBody>
      </p:sp>
      <p:sp>
        <p:nvSpPr>
          <p:cNvPr id="9" name="Rectangle 8"/>
          <p:cNvSpPr/>
          <p:nvPr/>
        </p:nvSpPr>
        <p:spPr>
          <a:xfrm>
            <a:off x="5185497" y="4951984"/>
            <a:ext cx="1822935" cy="307777"/>
          </a:xfrm>
          <a:prstGeom prst="rect">
            <a:avLst/>
          </a:prstGeom>
        </p:spPr>
        <p:txBody>
          <a:bodyPr wrap="none">
            <a:spAutoFit/>
          </a:bodyPr>
          <a:lstStyle/>
          <a:p>
            <a:r>
              <a:rPr lang="en-US" b="1" dirty="0">
                <a:solidFill>
                  <a:schemeClr val="bg1">
                    <a:lumMod val="75000"/>
                  </a:schemeClr>
                </a:solidFill>
              </a:rPr>
              <a:t>shreerecvidyam@4</a:t>
            </a:r>
            <a:endParaRPr lang="en-IN" sz="800" b="1" dirty="0">
              <a:solidFill>
                <a:schemeClr val="bg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457200" y="-84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HARDWARE/SOFTWARE REQUIREMENTS</a:t>
            </a:r>
            <a:endParaRPr sz="2800" b="1">
              <a:latin typeface="Times New Roman"/>
              <a:ea typeface="Times New Roman"/>
              <a:cs typeface="Times New Roman"/>
              <a:sym typeface="Times New Roman"/>
            </a:endParaRPr>
          </a:p>
        </p:txBody>
      </p:sp>
      <p:sp>
        <p:nvSpPr>
          <p:cNvPr id="161" name="Google Shape;161;p12"/>
          <p:cNvSpPr txBox="1">
            <a:spLocks noGrp="1"/>
          </p:cNvSpPr>
          <p:nvPr>
            <p:ph type="body" idx="1"/>
          </p:nvPr>
        </p:nvSpPr>
        <p:spPr>
          <a:xfrm>
            <a:off x="457200" y="1332179"/>
            <a:ext cx="8229600" cy="5287962"/>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4108"/>
              <a:buNone/>
            </a:pPr>
            <a:r>
              <a:rPr lang="en-US" sz="2150" b="1">
                <a:latin typeface="Times New Roman"/>
                <a:ea typeface="Times New Roman"/>
                <a:cs typeface="Times New Roman"/>
                <a:sym typeface="Times New Roman"/>
              </a:rPr>
              <a:t>     Hardware Requirement</a:t>
            </a:r>
            <a:endParaRPr sz="2150" b="1">
              <a:latin typeface="Times New Roman"/>
              <a:ea typeface="Times New Roman"/>
              <a:cs typeface="Times New Roman"/>
              <a:sym typeface="Times New Roman"/>
            </a:endParaRPr>
          </a:p>
          <a:p>
            <a:pPr marL="457200" lvl="0" indent="-342900" algn="l" rtl="0">
              <a:lnSpc>
                <a:spcPct val="100000"/>
              </a:lnSpc>
              <a:spcBef>
                <a:spcPts val="360"/>
              </a:spcBef>
              <a:spcAft>
                <a:spcPts val="0"/>
              </a:spcAft>
              <a:buSzPts val="1600"/>
              <a:buFont typeface="Noto Sans Symbols"/>
              <a:buChar char="⮚"/>
            </a:pPr>
            <a:r>
              <a:rPr lang="en-US" sz="2000">
                <a:latin typeface="Times New Roman"/>
                <a:ea typeface="Times New Roman"/>
                <a:cs typeface="Times New Roman"/>
                <a:sym typeface="Times New Roman"/>
              </a:rPr>
              <a:t>System	:	Intel CORE i3 10</a:t>
            </a:r>
            <a:r>
              <a:rPr lang="en-US" sz="2000" baseline="30000">
                <a:latin typeface="Times New Roman"/>
                <a:ea typeface="Times New Roman"/>
                <a:cs typeface="Times New Roman"/>
                <a:sym typeface="Times New Roman"/>
              </a:rPr>
              <a:t>th</a:t>
            </a:r>
            <a:r>
              <a:rPr lang="en-US" sz="2000">
                <a:latin typeface="Times New Roman"/>
                <a:ea typeface="Times New Roman"/>
                <a:cs typeface="Times New Roman"/>
                <a:sym typeface="Times New Roman"/>
              </a:rPr>
              <a:t> Gen</a:t>
            </a:r>
            <a:endParaRPr sz="2000">
              <a:latin typeface="Times New Roman"/>
              <a:ea typeface="Times New Roman"/>
              <a:cs typeface="Times New Roman"/>
              <a:sym typeface="Times New Roman"/>
            </a:endParaRPr>
          </a:p>
          <a:p>
            <a:pPr marL="457200" lvl="0" indent="-342900" algn="l" rtl="0">
              <a:lnSpc>
                <a:spcPct val="100000"/>
              </a:lnSpc>
              <a:spcBef>
                <a:spcPts val="360"/>
              </a:spcBef>
              <a:spcAft>
                <a:spcPts val="0"/>
              </a:spcAft>
              <a:buSzPts val="1600"/>
              <a:buFont typeface="Noto Sans Symbols"/>
              <a:buChar char="⮚"/>
            </a:pPr>
            <a:r>
              <a:rPr lang="en-US" sz="2000">
                <a:latin typeface="Times New Roman"/>
                <a:ea typeface="Times New Roman"/>
                <a:cs typeface="Times New Roman"/>
                <a:sym typeface="Times New Roman"/>
              </a:rPr>
              <a:t>RAM	:	8 GB</a:t>
            </a:r>
            <a:endParaRPr sz="2000">
              <a:latin typeface="Times New Roman"/>
              <a:ea typeface="Times New Roman"/>
              <a:cs typeface="Times New Roman"/>
              <a:sym typeface="Times New Roman"/>
            </a:endParaRPr>
          </a:p>
          <a:p>
            <a:pPr marL="457200" lvl="0" indent="-365125" algn="l" rtl="0">
              <a:lnSpc>
                <a:spcPct val="115000"/>
              </a:lnSpc>
              <a:spcBef>
                <a:spcPts val="0"/>
              </a:spcBef>
              <a:spcAft>
                <a:spcPts val="0"/>
              </a:spcAft>
              <a:buSzPts val="1600"/>
              <a:buFont typeface="Noto Sans Symbols"/>
              <a:buChar char="⮚"/>
            </a:pPr>
            <a:r>
              <a:rPr lang="en-US" sz="2000">
                <a:latin typeface="Times New Roman"/>
                <a:ea typeface="Times New Roman"/>
                <a:cs typeface="Times New Roman"/>
                <a:sym typeface="Times New Roman"/>
              </a:rPr>
              <a:t>GPU</a:t>
            </a:r>
            <a:endParaRPr sz="2000">
              <a:latin typeface="Times New Roman"/>
              <a:ea typeface="Times New Roman"/>
              <a:cs typeface="Times New Roman"/>
              <a:sym typeface="Times New Roman"/>
            </a:endParaRPr>
          </a:p>
          <a:p>
            <a:pPr marL="434975" lvl="0" indent="-233680" algn="l" rtl="0">
              <a:lnSpc>
                <a:spcPct val="115000"/>
              </a:lnSpc>
              <a:spcBef>
                <a:spcPts val="0"/>
              </a:spcBef>
              <a:spcAft>
                <a:spcPts val="0"/>
              </a:spcAft>
              <a:buSzPts val="1720"/>
              <a:buFont typeface="Noto Sans Symbols"/>
              <a:buNone/>
            </a:pPr>
            <a:endParaRPr sz="2150">
              <a:latin typeface="Times New Roman"/>
              <a:ea typeface="Times New Roman"/>
              <a:cs typeface="Times New Roman"/>
              <a:sym typeface="Times New Roman"/>
            </a:endParaRPr>
          </a:p>
          <a:p>
            <a:pPr marL="0" lvl="0" indent="0" algn="l" rtl="0">
              <a:lnSpc>
                <a:spcPct val="115000"/>
              </a:lnSpc>
              <a:spcBef>
                <a:spcPts val="760"/>
              </a:spcBef>
              <a:spcAft>
                <a:spcPts val="0"/>
              </a:spcAft>
              <a:buClr>
                <a:schemeClr val="dk1"/>
              </a:buClr>
              <a:buSzPts val="1720"/>
              <a:buNone/>
            </a:pPr>
            <a:r>
              <a:rPr lang="en-US" sz="2150">
                <a:latin typeface="Times New Roman"/>
                <a:ea typeface="Times New Roman"/>
                <a:cs typeface="Times New Roman"/>
                <a:sym typeface="Times New Roman"/>
              </a:rPr>
              <a:t>     </a:t>
            </a:r>
            <a:r>
              <a:rPr lang="en-US" sz="2150" b="1">
                <a:latin typeface="Times New Roman"/>
                <a:ea typeface="Times New Roman"/>
                <a:cs typeface="Times New Roman"/>
                <a:sym typeface="Times New Roman"/>
              </a:rPr>
              <a:t>Software Requirement</a:t>
            </a:r>
            <a:endParaRPr sz="2150" b="1">
              <a:latin typeface="Times New Roman"/>
              <a:ea typeface="Times New Roman"/>
              <a:cs typeface="Times New Roman"/>
              <a:sym typeface="Times New Roman"/>
            </a:endParaRPr>
          </a:p>
          <a:p>
            <a:pPr marL="457200" lvl="0" indent="-342900" algn="l" rtl="0">
              <a:lnSpc>
                <a:spcPct val="100000"/>
              </a:lnSpc>
              <a:spcBef>
                <a:spcPts val="360"/>
              </a:spcBef>
              <a:spcAft>
                <a:spcPts val="0"/>
              </a:spcAft>
              <a:buSzPts val="1600"/>
              <a:buFont typeface="Noto Sans Symbols"/>
              <a:buChar char="⮚"/>
            </a:pPr>
            <a:r>
              <a:rPr lang="en-US" sz="2000">
                <a:latin typeface="Times New Roman"/>
                <a:ea typeface="Times New Roman"/>
                <a:cs typeface="Times New Roman"/>
                <a:sym typeface="Times New Roman"/>
              </a:rPr>
              <a:t>Google Colab </a:t>
            </a:r>
            <a:endParaRPr sz="2000">
              <a:latin typeface="Times New Roman"/>
              <a:ea typeface="Times New Roman"/>
              <a:cs typeface="Times New Roman"/>
              <a:sym typeface="Times New Roman"/>
            </a:endParaRPr>
          </a:p>
          <a:p>
            <a:pPr marL="457200" lvl="0" indent="-342900" algn="l" rtl="0">
              <a:lnSpc>
                <a:spcPct val="100000"/>
              </a:lnSpc>
              <a:spcBef>
                <a:spcPts val="360"/>
              </a:spcBef>
              <a:spcAft>
                <a:spcPts val="0"/>
              </a:spcAft>
              <a:buSzPts val="1600"/>
              <a:buFont typeface="Noto Sans Symbols"/>
              <a:buChar char="⮚"/>
            </a:pPr>
            <a:r>
              <a:rPr lang="en-US" sz="2000">
                <a:latin typeface="Times New Roman"/>
                <a:ea typeface="Times New Roman"/>
                <a:cs typeface="Times New Roman"/>
                <a:sym typeface="Times New Roman"/>
              </a:rPr>
              <a:t>Python version 3.10 and above</a:t>
            </a:r>
            <a:endParaRPr sz="2000">
              <a:latin typeface="Times New Roman"/>
              <a:ea typeface="Times New Roman"/>
              <a:cs typeface="Times New Roman"/>
              <a:sym typeface="Times New Roman"/>
            </a:endParaRPr>
          </a:p>
          <a:p>
            <a:pPr marL="457200" lvl="0" indent="-365125" algn="l" rtl="0">
              <a:lnSpc>
                <a:spcPct val="115000"/>
              </a:lnSpc>
              <a:spcBef>
                <a:spcPts val="0"/>
              </a:spcBef>
              <a:spcAft>
                <a:spcPts val="0"/>
              </a:spcAft>
              <a:buSzPts val="1600"/>
              <a:buFont typeface="Noto Sans Symbols"/>
              <a:buChar char="⮚"/>
            </a:pPr>
            <a:r>
              <a:rPr lang="en-US" sz="2000">
                <a:latin typeface="Times New Roman"/>
                <a:ea typeface="Times New Roman"/>
                <a:cs typeface="Times New Roman"/>
                <a:sym typeface="Times New Roman"/>
              </a:rPr>
              <a:t>Machine Learning Framework</a:t>
            </a:r>
            <a:endParaRPr sz="2000">
              <a:latin typeface="Times New Roman"/>
              <a:ea typeface="Times New Roman"/>
              <a:cs typeface="Times New Roman"/>
              <a:sym typeface="Times New Roman"/>
            </a:endParaRPr>
          </a:p>
          <a:p>
            <a:pPr marL="457200" lvl="0" indent="-365125" algn="l" rtl="0">
              <a:lnSpc>
                <a:spcPct val="115000"/>
              </a:lnSpc>
              <a:spcBef>
                <a:spcPts val="0"/>
              </a:spcBef>
              <a:spcAft>
                <a:spcPts val="0"/>
              </a:spcAft>
              <a:buSzPts val="1600"/>
              <a:buFont typeface="Noto Sans Symbols"/>
              <a:buChar char="⮚"/>
            </a:pPr>
            <a:r>
              <a:rPr lang="en-US" sz="2000">
                <a:latin typeface="Times New Roman"/>
                <a:ea typeface="Times New Roman"/>
                <a:cs typeface="Times New Roman"/>
                <a:sym typeface="Times New Roman"/>
              </a:rPr>
              <a:t>Machine Learning Libraries</a:t>
            </a:r>
            <a:endParaRPr sz="2000">
              <a:latin typeface="Times New Roman"/>
              <a:ea typeface="Times New Roman"/>
              <a:cs typeface="Times New Roman"/>
              <a:sym typeface="Times New Roman"/>
            </a:endParaRPr>
          </a:p>
          <a:p>
            <a:pPr marL="457200" lvl="0" indent="-365125" algn="l" rtl="0">
              <a:lnSpc>
                <a:spcPct val="115000"/>
              </a:lnSpc>
              <a:spcBef>
                <a:spcPts val="0"/>
              </a:spcBef>
              <a:spcAft>
                <a:spcPts val="0"/>
              </a:spcAft>
              <a:buSzPts val="1600"/>
              <a:buFont typeface="Noto Sans Symbols"/>
              <a:buChar char="⮚"/>
            </a:pPr>
            <a:r>
              <a:rPr lang="en-US" sz="2000">
                <a:latin typeface="Times New Roman"/>
                <a:ea typeface="Times New Roman"/>
                <a:cs typeface="Times New Roman"/>
                <a:sym typeface="Times New Roman"/>
              </a:rPr>
              <a:t>Neural Network Library</a:t>
            </a:r>
            <a:endParaRPr sz="2000">
              <a:latin typeface="Times New Roman"/>
              <a:ea typeface="Times New Roman"/>
              <a:cs typeface="Times New Roman"/>
              <a:sym typeface="Times New Roman"/>
            </a:endParaRPr>
          </a:p>
          <a:p>
            <a:pPr marL="457200" lvl="0" indent="0" algn="l" rtl="0">
              <a:lnSpc>
                <a:spcPct val="100000"/>
              </a:lnSpc>
              <a:spcBef>
                <a:spcPts val="760"/>
              </a:spcBef>
              <a:spcAft>
                <a:spcPts val="0"/>
              </a:spcAft>
              <a:buSzPts val="1946"/>
              <a:buNone/>
            </a:pP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538385" y="-2295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DATA COLLECTION</a:t>
            </a:r>
            <a:endParaRPr sz="2800"/>
          </a:p>
        </p:txBody>
      </p:sp>
      <p:pic>
        <p:nvPicPr>
          <p:cNvPr id="167" name="Google Shape;167;p13"/>
          <p:cNvPicPr preferRelativeResize="0"/>
          <p:nvPr/>
        </p:nvPicPr>
        <p:blipFill rotWithShape="1">
          <a:blip r:embed="rId3">
            <a:alphaModFix/>
          </a:blip>
          <a:srcRect/>
          <a:stretch/>
        </p:blipFill>
        <p:spPr>
          <a:xfrm>
            <a:off x="457200" y="2932410"/>
            <a:ext cx="8310785" cy="3664943"/>
          </a:xfrm>
          <a:prstGeom prst="rect">
            <a:avLst/>
          </a:prstGeom>
          <a:noFill/>
          <a:ln>
            <a:noFill/>
          </a:ln>
        </p:spPr>
      </p:pic>
      <p:sp>
        <p:nvSpPr>
          <p:cNvPr id="168" name="Google Shape;168;p13"/>
          <p:cNvSpPr txBox="1"/>
          <p:nvPr/>
        </p:nvSpPr>
        <p:spPr>
          <a:xfrm>
            <a:off x="564022" y="566073"/>
            <a:ext cx="8097140" cy="252376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Times New Roman"/>
                <a:ea typeface="Times New Roman"/>
                <a:cs typeface="Times New Roman"/>
                <a:sym typeface="Times New Roman"/>
              </a:rPr>
              <a:t>The Dataset has been gathered at two solar power plants in India. </a:t>
            </a: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Times New Roman"/>
                <a:ea typeface="Times New Roman"/>
                <a:cs typeface="Times New Roman"/>
                <a:sym typeface="Times New Roman"/>
              </a:rPr>
              <a:t>Dataset has two pairs of files - each pair has one power generation dataset and one sensor readings dataset.</a:t>
            </a: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Times New Roman"/>
                <a:ea typeface="Times New Roman"/>
                <a:cs typeface="Times New Roman"/>
                <a:sym typeface="Times New Roman"/>
              </a:rPr>
              <a:t>Irradiation, Temperature, DC Power are few of the attributes that are considered.</a:t>
            </a: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Times New Roman"/>
                <a:ea typeface="Times New Roman"/>
                <a:cs typeface="Times New Roman"/>
                <a:sym typeface="Times New Roman"/>
              </a:rPr>
              <a:t>Total of records 67698 are present in the dataset which helps us in improving     the efficiency of our analysis.</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457199" y="-196553"/>
            <a:ext cx="8229600" cy="1128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800" b="1">
                <a:latin typeface="Times New Roman"/>
                <a:ea typeface="Times New Roman"/>
                <a:cs typeface="Times New Roman"/>
                <a:sym typeface="Times New Roman"/>
              </a:rPr>
              <a:t>PRELIMINARY PROCESS OF MODEL</a:t>
            </a:r>
            <a:endParaRPr sz="2800" b="1">
              <a:latin typeface="Times New Roman"/>
              <a:ea typeface="Times New Roman"/>
              <a:cs typeface="Times New Roman"/>
              <a:sym typeface="Times New Roman"/>
            </a:endParaRPr>
          </a:p>
        </p:txBody>
      </p:sp>
      <p:sp>
        <p:nvSpPr>
          <p:cNvPr id="174" name="Google Shape;174;p14"/>
          <p:cNvSpPr txBox="1">
            <a:spLocks noGrp="1"/>
          </p:cNvSpPr>
          <p:nvPr>
            <p:ph type="body" idx="1"/>
          </p:nvPr>
        </p:nvSpPr>
        <p:spPr>
          <a:xfrm>
            <a:off x="116479" y="572647"/>
            <a:ext cx="8910900" cy="6490200"/>
          </a:xfrm>
          <a:prstGeom prst="rect">
            <a:avLst/>
          </a:prstGeom>
          <a:noFill/>
          <a:ln>
            <a:noFill/>
          </a:ln>
        </p:spPr>
        <p:txBody>
          <a:bodyPr spcFirstLastPara="1" wrap="square" lIns="91425" tIns="45700" rIns="91425" bIns="45700" anchor="t" anchorCtr="0">
            <a:normAutofit/>
          </a:bodyPr>
          <a:lstStyle/>
          <a:p>
            <a:pPr marL="0" lvl="0" indent="0" algn="just" rtl="0">
              <a:lnSpc>
                <a:spcPct val="170000"/>
              </a:lnSpc>
              <a:spcBef>
                <a:spcPts val="560"/>
              </a:spcBef>
              <a:spcAft>
                <a:spcPts val="0"/>
              </a:spcAft>
              <a:buSzPts val="1800"/>
              <a:buNone/>
            </a:pPr>
            <a:r>
              <a:rPr lang="en-US" sz="1700" b="1" u="sng">
                <a:latin typeface="Times New Roman"/>
                <a:ea typeface="Times New Roman"/>
                <a:cs typeface="Times New Roman"/>
                <a:sym typeface="Times New Roman"/>
              </a:rPr>
              <a:t>DATA PREPROCESSING:</a:t>
            </a:r>
            <a:endParaRPr sz="1700" b="1" u="sng">
              <a:latin typeface="Times New Roman"/>
              <a:ea typeface="Times New Roman"/>
              <a:cs typeface="Times New Roman"/>
              <a:sym typeface="Times New Roman"/>
            </a:endParaRPr>
          </a:p>
          <a:p>
            <a:pPr marL="457200" lvl="0" indent="-359019" algn="just" rtl="0">
              <a:lnSpc>
                <a:spcPct val="150000"/>
              </a:lnSpc>
              <a:spcBef>
                <a:spcPts val="560"/>
              </a:spcBef>
              <a:spcAft>
                <a:spcPts val="0"/>
              </a:spcAft>
              <a:buSzPts val="1600"/>
              <a:buFont typeface="Times New Roman"/>
              <a:buAutoNum type="arabicPeriod"/>
            </a:pPr>
            <a:r>
              <a:rPr lang="en-US" sz="1600" b="1">
                <a:latin typeface="Times New Roman"/>
                <a:ea typeface="Times New Roman"/>
                <a:cs typeface="Times New Roman"/>
                <a:sym typeface="Times New Roman"/>
              </a:rPr>
              <a:t>Data Cleaning</a:t>
            </a:r>
            <a:r>
              <a:rPr lang="en-US" sz="1600">
                <a:latin typeface="Times New Roman"/>
                <a:ea typeface="Times New Roman"/>
                <a:cs typeface="Times New Roman"/>
                <a:sym typeface="Times New Roman"/>
              </a:rPr>
              <a:t>: Removal of duplicates, irrelevant columns, or rows with missing values.</a:t>
            </a:r>
            <a:endParaRPr sz="1600">
              <a:latin typeface="Times New Roman"/>
              <a:ea typeface="Times New Roman"/>
              <a:cs typeface="Times New Roman"/>
              <a:sym typeface="Times New Roman"/>
            </a:endParaRPr>
          </a:p>
          <a:p>
            <a:pPr marL="457200" lvl="0" indent="-359019" algn="just" rtl="0">
              <a:lnSpc>
                <a:spcPct val="150000"/>
              </a:lnSpc>
              <a:spcBef>
                <a:spcPts val="0"/>
              </a:spcBef>
              <a:spcAft>
                <a:spcPts val="0"/>
              </a:spcAft>
              <a:buSzPts val="1600"/>
              <a:buFont typeface="Times New Roman"/>
              <a:buAutoNum type="arabicPeriod"/>
            </a:pPr>
            <a:r>
              <a:rPr lang="en-US" sz="1600" b="1">
                <a:latin typeface="Times New Roman"/>
                <a:ea typeface="Times New Roman"/>
                <a:cs typeface="Times New Roman"/>
                <a:sym typeface="Times New Roman"/>
              </a:rPr>
              <a:t>Feature Selection</a:t>
            </a:r>
            <a:r>
              <a:rPr lang="en-US" sz="1600">
                <a:latin typeface="Times New Roman"/>
                <a:ea typeface="Times New Roman"/>
                <a:cs typeface="Times New Roman"/>
                <a:sym typeface="Times New Roman"/>
              </a:rPr>
              <a:t>: Identifying and selecting relevant features that have the most impact on the prediction model.</a:t>
            </a:r>
            <a:endParaRPr sz="1600">
              <a:latin typeface="Times New Roman"/>
              <a:ea typeface="Times New Roman"/>
              <a:cs typeface="Times New Roman"/>
              <a:sym typeface="Times New Roman"/>
            </a:endParaRPr>
          </a:p>
          <a:p>
            <a:pPr marL="457200" lvl="0" indent="-359019" algn="just" rtl="0">
              <a:lnSpc>
                <a:spcPct val="150000"/>
              </a:lnSpc>
              <a:spcBef>
                <a:spcPts val="0"/>
              </a:spcBef>
              <a:spcAft>
                <a:spcPts val="0"/>
              </a:spcAft>
              <a:buSzPts val="1600"/>
              <a:buFont typeface="Times New Roman"/>
              <a:buAutoNum type="arabicPeriod"/>
            </a:pPr>
            <a:r>
              <a:rPr lang="en-US" sz="1600" b="1">
                <a:latin typeface="Times New Roman"/>
                <a:ea typeface="Times New Roman"/>
                <a:cs typeface="Times New Roman"/>
                <a:sym typeface="Times New Roman"/>
              </a:rPr>
              <a:t>Data Transformation</a:t>
            </a:r>
            <a:r>
              <a:rPr lang="en-US" sz="1600">
                <a:latin typeface="Times New Roman"/>
                <a:ea typeface="Times New Roman"/>
                <a:cs typeface="Times New Roman"/>
                <a:sym typeface="Times New Roman"/>
              </a:rPr>
              <a:t>: Scaling numerical features to a similar range to prevent dominance of certain features.</a:t>
            </a:r>
            <a:endParaRPr sz="1600">
              <a:latin typeface="Times New Roman"/>
              <a:ea typeface="Times New Roman"/>
              <a:cs typeface="Times New Roman"/>
              <a:sym typeface="Times New Roman"/>
            </a:endParaRPr>
          </a:p>
          <a:p>
            <a:pPr marL="457200" lvl="0" indent="-359019" algn="just" rtl="0">
              <a:lnSpc>
                <a:spcPct val="150000"/>
              </a:lnSpc>
              <a:spcBef>
                <a:spcPts val="0"/>
              </a:spcBef>
              <a:spcAft>
                <a:spcPts val="0"/>
              </a:spcAft>
              <a:buSzPts val="1600"/>
              <a:buFont typeface="Times New Roman"/>
              <a:buAutoNum type="arabicPeriod"/>
            </a:pPr>
            <a:r>
              <a:rPr lang="en-US" sz="1600" b="1">
                <a:latin typeface="Times New Roman"/>
                <a:ea typeface="Times New Roman"/>
                <a:cs typeface="Times New Roman"/>
                <a:sym typeface="Times New Roman"/>
              </a:rPr>
              <a:t>Handling Missing Values</a:t>
            </a:r>
            <a:r>
              <a:rPr lang="en-US" sz="1600">
                <a:latin typeface="Times New Roman"/>
                <a:ea typeface="Times New Roman"/>
                <a:cs typeface="Times New Roman"/>
                <a:sym typeface="Times New Roman"/>
              </a:rPr>
              <a:t>: Imputing missing values using methods like mean, median, or mode imputation.</a:t>
            </a:r>
            <a:endParaRPr sz="1600">
              <a:latin typeface="Times New Roman"/>
              <a:ea typeface="Times New Roman"/>
              <a:cs typeface="Times New Roman"/>
              <a:sym typeface="Times New Roman"/>
            </a:endParaRPr>
          </a:p>
          <a:p>
            <a:pPr marL="457200" lvl="0" indent="-359019" algn="just" rtl="0">
              <a:lnSpc>
                <a:spcPct val="150000"/>
              </a:lnSpc>
              <a:spcBef>
                <a:spcPts val="0"/>
              </a:spcBef>
              <a:spcAft>
                <a:spcPts val="0"/>
              </a:spcAft>
              <a:buSzPts val="1600"/>
              <a:buFont typeface="Times New Roman"/>
              <a:buAutoNum type="arabicPeriod"/>
            </a:pPr>
            <a:r>
              <a:rPr lang="en-US" sz="1600" b="1">
                <a:latin typeface="Times New Roman"/>
                <a:ea typeface="Times New Roman"/>
                <a:cs typeface="Times New Roman"/>
                <a:sym typeface="Times New Roman"/>
              </a:rPr>
              <a:t>Normalization/Standardization: </a:t>
            </a:r>
            <a:r>
              <a:rPr lang="en-US" sz="1600">
                <a:latin typeface="Times New Roman"/>
                <a:ea typeface="Times New Roman"/>
                <a:cs typeface="Times New Roman"/>
                <a:sym typeface="Times New Roman"/>
              </a:rPr>
              <a:t>Scaling the features to ensure they have similar ranges, preventing some features from dominating others.</a:t>
            </a:r>
            <a:endParaRPr sz="1600">
              <a:latin typeface="Times New Roman"/>
              <a:ea typeface="Times New Roman"/>
              <a:cs typeface="Times New Roman"/>
              <a:sym typeface="Times New Roman"/>
            </a:endParaRPr>
          </a:p>
          <a:p>
            <a:pPr marL="98181" lvl="0" indent="0" algn="just" rtl="0">
              <a:lnSpc>
                <a:spcPct val="170000"/>
              </a:lnSpc>
              <a:spcBef>
                <a:spcPts val="0"/>
              </a:spcBef>
              <a:spcAft>
                <a:spcPts val="0"/>
              </a:spcAft>
              <a:buSzPts val="1700"/>
              <a:buNone/>
            </a:pPr>
            <a:r>
              <a:rPr lang="en-US" sz="1700" b="1" u="sng">
                <a:latin typeface="Times New Roman"/>
                <a:ea typeface="Times New Roman"/>
                <a:cs typeface="Times New Roman"/>
                <a:sym typeface="Times New Roman"/>
              </a:rPr>
              <a:t>DATA SPLITTTING:</a:t>
            </a:r>
            <a:endParaRPr/>
          </a:p>
          <a:p>
            <a:pPr marL="114300" lvl="0" indent="0" algn="l" rtl="0">
              <a:lnSpc>
                <a:spcPct val="100000"/>
              </a:lnSpc>
              <a:spcBef>
                <a:spcPts val="360"/>
              </a:spcBef>
              <a:spcAft>
                <a:spcPts val="0"/>
              </a:spcAft>
              <a:buSzPts val="1800"/>
              <a:buNone/>
            </a:pPr>
            <a:r>
              <a:rPr lang="en-US" sz="1600">
                <a:latin typeface="Times New Roman"/>
                <a:ea typeface="Times New Roman"/>
                <a:cs typeface="Times New Roman"/>
                <a:sym typeface="Times New Roman"/>
              </a:rPr>
              <a:t>The Data Splitting allows for fine-tuning the model's hyper parameters on validation set while preserving the testing set for unbiased evaluation of the final model.</a:t>
            </a:r>
            <a:endParaRPr sz="1600">
              <a:latin typeface="Times New Roman"/>
              <a:ea typeface="Times New Roman"/>
              <a:cs typeface="Times New Roman"/>
              <a:sym typeface="Times New Roman"/>
            </a:endParaRPr>
          </a:p>
          <a:p>
            <a:pPr marL="98181" lvl="0" indent="0" algn="ctr" rtl="0">
              <a:lnSpc>
                <a:spcPct val="170000"/>
              </a:lnSpc>
              <a:spcBef>
                <a:spcPts val="0"/>
              </a:spcBef>
              <a:spcAft>
                <a:spcPts val="0"/>
              </a:spcAft>
              <a:buSzPts val="1600"/>
              <a:buNone/>
            </a:pPr>
            <a:r>
              <a:rPr lang="en-US" sz="1600" b="1">
                <a:latin typeface="Times New Roman"/>
                <a:ea typeface="Times New Roman"/>
                <a:cs typeface="Times New Roman"/>
                <a:sym typeface="Times New Roman"/>
              </a:rPr>
              <a:t> Tabulation of Data Split Percentage and Count </a:t>
            </a:r>
            <a:endParaRPr sz="1600">
              <a:latin typeface="Times New Roman"/>
              <a:ea typeface="Times New Roman"/>
              <a:cs typeface="Times New Roman"/>
              <a:sym typeface="Times New Roman"/>
            </a:endParaRPr>
          </a:p>
          <a:p>
            <a:pPr marL="98181" lvl="0" indent="0" algn="just" rtl="0">
              <a:lnSpc>
                <a:spcPct val="170000"/>
              </a:lnSpc>
              <a:spcBef>
                <a:spcPts val="0"/>
              </a:spcBef>
              <a:spcAft>
                <a:spcPts val="0"/>
              </a:spcAft>
              <a:buSzPts val="1700"/>
              <a:buNone/>
            </a:pPr>
            <a:endParaRPr sz="1700" b="1">
              <a:latin typeface="Times New Roman"/>
              <a:ea typeface="Times New Roman"/>
              <a:cs typeface="Times New Roman"/>
              <a:sym typeface="Times New Roman"/>
            </a:endParaRPr>
          </a:p>
          <a:p>
            <a:pPr marL="98181" lvl="0" indent="0" algn="just" rtl="0">
              <a:lnSpc>
                <a:spcPct val="170000"/>
              </a:lnSpc>
              <a:spcBef>
                <a:spcPts val="0"/>
              </a:spcBef>
              <a:spcAft>
                <a:spcPts val="0"/>
              </a:spcAft>
              <a:buSzPts val="1700"/>
              <a:buNone/>
            </a:pPr>
            <a:endParaRPr sz="1700" b="1">
              <a:latin typeface="Times New Roman"/>
              <a:ea typeface="Times New Roman"/>
              <a:cs typeface="Times New Roman"/>
              <a:sym typeface="Times New Roman"/>
            </a:endParaRPr>
          </a:p>
        </p:txBody>
      </p:sp>
      <p:graphicFrame>
        <p:nvGraphicFramePr>
          <p:cNvPr id="175" name="Google Shape;175;p14"/>
          <p:cNvGraphicFramePr/>
          <p:nvPr/>
        </p:nvGraphicFramePr>
        <p:xfrm>
          <a:off x="1765744" y="5776103"/>
          <a:ext cx="5937250" cy="981456"/>
        </p:xfrm>
        <a:graphic>
          <a:graphicData uri="http://schemas.openxmlformats.org/drawingml/2006/table">
            <a:tbl>
              <a:tblPr firstRow="1" firstCol="1" bandRow="1">
                <a:noFill/>
                <a:tableStyleId>{858BAB69-99E9-4D7F-92FC-F4F0EB81F7B0}</a:tableStyleId>
              </a:tblPr>
              <a:tblGrid>
                <a:gridCol w="1978650"/>
                <a:gridCol w="1979300"/>
                <a:gridCol w="1979300"/>
              </a:tblGrid>
              <a:tr h="177800">
                <a:tc>
                  <a:txBody>
                    <a:bodyPr/>
                    <a:lstStyle/>
                    <a:p>
                      <a:pPr marL="0" marR="0" lvl="0" indent="0" algn="ctr" rtl="0">
                        <a:lnSpc>
                          <a:spcPct val="115000"/>
                        </a:lnSpc>
                        <a:spcBef>
                          <a:spcPts val="0"/>
                        </a:spcBef>
                        <a:spcAft>
                          <a:spcPts val="0"/>
                        </a:spcAft>
                        <a:buNone/>
                      </a:pPr>
                      <a:r>
                        <a:rPr lang="en-US" sz="1400" u="none" strike="noStrike" cap="none"/>
                        <a:t> </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DATA SPLIT</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 </a:t>
                      </a:r>
                      <a:endParaRPr sz="1200" u="none" strike="noStrike" cap="none">
                        <a:latin typeface="Times New Roman"/>
                        <a:ea typeface="Times New Roman"/>
                        <a:cs typeface="Times New Roman"/>
                        <a:sym typeface="Times New Roman"/>
                      </a:endParaRPr>
                    </a:p>
                  </a:txBody>
                  <a:tcPr marL="68575" marR="68575" marT="0" marB="0"/>
                </a:tc>
              </a:tr>
              <a:tr h="177800">
                <a:tc>
                  <a:txBody>
                    <a:bodyPr/>
                    <a:lstStyle/>
                    <a:p>
                      <a:pPr marL="0" marR="0" lvl="0" indent="0" algn="ctr" rtl="0">
                        <a:lnSpc>
                          <a:spcPct val="115000"/>
                        </a:lnSpc>
                        <a:spcBef>
                          <a:spcPts val="0"/>
                        </a:spcBef>
                        <a:spcAft>
                          <a:spcPts val="0"/>
                        </a:spcAft>
                        <a:buNone/>
                      </a:pPr>
                      <a:r>
                        <a:rPr lang="en-US" sz="1200" u="none" strike="noStrike" cap="none"/>
                        <a:t>TRAINING SET</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47388</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70</a:t>
                      </a:r>
                      <a:endParaRPr sz="1050" i="1" u="none" strike="noStrike" cap="none">
                        <a:solidFill>
                          <a:srgbClr val="272727"/>
                        </a:solidFill>
                        <a:latin typeface="Calibri"/>
                        <a:ea typeface="Calibri"/>
                        <a:cs typeface="Calibri"/>
                        <a:sym typeface="Calibri"/>
                      </a:endParaRPr>
                    </a:p>
                  </a:txBody>
                  <a:tcPr marL="68575" marR="68575" marT="0" marB="0"/>
                </a:tc>
              </a:tr>
              <a:tr h="177800">
                <a:tc>
                  <a:txBody>
                    <a:bodyPr/>
                    <a:lstStyle/>
                    <a:p>
                      <a:pPr marL="0" marR="0" lvl="0" indent="0" algn="ctr" rtl="0">
                        <a:lnSpc>
                          <a:spcPct val="115000"/>
                        </a:lnSpc>
                        <a:spcBef>
                          <a:spcPts val="0"/>
                        </a:spcBef>
                        <a:spcAft>
                          <a:spcPts val="0"/>
                        </a:spcAft>
                        <a:buNone/>
                      </a:pPr>
                      <a:r>
                        <a:rPr lang="en-US" sz="1200" u="none" strike="noStrike" cap="none"/>
                        <a:t>TESTING SET</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10155</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15</a:t>
                      </a:r>
                      <a:endParaRPr sz="1050" i="1" u="none" strike="noStrike" cap="none">
                        <a:solidFill>
                          <a:srgbClr val="272727"/>
                        </a:solidFill>
                        <a:latin typeface="Calibri"/>
                        <a:ea typeface="Calibri"/>
                        <a:cs typeface="Calibri"/>
                        <a:sym typeface="Calibri"/>
                      </a:endParaRPr>
                    </a:p>
                  </a:txBody>
                  <a:tcPr marL="68575" marR="68575" marT="0" marB="0"/>
                </a:tc>
              </a:tr>
              <a:tr h="177800">
                <a:tc>
                  <a:txBody>
                    <a:bodyPr/>
                    <a:lstStyle/>
                    <a:p>
                      <a:pPr marL="0" marR="0" lvl="0" indent="0" algn="ctr" rtl="0">
                        <a:lnSpc>
                          <a:spcPct val="115000"/>
                        </a:lnSpc>
                        <a:spcBef>
                          <a:spcPts val="0"/>
                        </a:spcBef>
                        <a:spcAft>
                          <a:spcPts val="0"/>
                        </a:spcAft>
                        <a:buNone/>
                      </a:pPr>
                      <a:r>
                        <a:rPr lang="en-US" sz="1200" u="none" strike="noStrike" cap="none"/>
                        <a:t>VALIDATION SET</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10155</a:t>
                      </a:r>
                      <a:endParaRPr sz="1050" i="1" u="none" strike="noStrike" cap="none">
                        <a:solidFill>
                          <a:srgbClr val="272727"/>
                        </a:solidFill>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1400" u="none" strike="noStrike" cap="none"/>
                        <a:t>15</a:t>
                      </a:r>
                      <a:endParaRPr sz="1050" i="1" u="none" strike="noStrike" cap="none">
                        <a:solidFill>
                          <a:srgbClr val="272727"/>
                        </a:solidFill>
                        <a:latin typeface="Calibri"/>
                        <a:ea typeface="Calibri"/>
                        <a:cs typeface="Calibri"/>
                        <a:sym typeface="Calibri"/>
                      </a:endParaRPr>
                    </a:p>
                  </a:txBody>
                  <a:tcPr marL="68575" marR="68575"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title"/>
          </p:nvPr>
        </p:nvSpPr>
        <p:spPr>
          <a:xfrm>
            <a:off x="448298" y="-255201"/>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IMPLEMENTATION OF ML ALGORITHMS</a:t>
            </a:r>
            <a:endParaRPr sz="2800"/>
          </a:p>
        </p:txBody>
      </p:sp>
      <p:sp>
        <p:nvSpPr>
          <p:cNvPr id="181" name="Google Shape;181;p15"/>
          <p:cNvSpPr txBox="1">
            <a:spLocks noGrp="1"/>
          </p:cNvSpPr>
          <p:nvPr>
            <p:ph type="body" idx="2"/>
          </p:nvPr>
        </p:nvSpPr>
        <p:spPr>
          <a:xfrm>
            <a:off x="179462" y="622880"/>
            <a:ext cx="8827805" cy="6042840"/>
          </a:xfrm>
          <a:prstGeom prst="rect">
            <a:avLst/>
          </a:prstGeom>
          <a:noFill/>
          <a:ln>
            <a:noFill/>
          </a:ln>
        </p:spPr>
        <p:txBody>
          <a:bodyPr spcFirstLastPara="1" wrap="square" lIns="91425" tIns="45700" rIns="91425" bIns="45700" anchor="t" anchorCtr="0">
            <a:normAutofit/>
          </a:bodyPr>
          <a:lstStyle/>
          <a:p>
            <a:pPr marL="50800" lvl="0" indent="0" algn="l" rtl="0">
              <a:lnSpc>
                <a:spcPct val="100000"/>
              </a:lnSpc>
              <a:spcBef>
                <a:spcPts val="560"/>
              </a:spcBef>
              <a:spcAft>
                <a:spcPts val="0"/>
              </a:spcAft>
              <a:buSzPts val="2800"/>
              <a:buNone/>
            </a:pPr>
            <a:r>
              <a:rPr lang="en-US" sz="1600" b="1">
                <a:latin typeface="Times New Roman"/>
                <a:ea typeface="Times New Roman"/>
                <a:cs typeface="Times New Roman"/>
                <a:sym typeface="Times New Roman"/>
              </a:rPr>
              <a:t>Linear Regression</a:t>
            </a:r>
            <a:endParaRPr/>
          </a:p>
          <a:p>
            <a:pPr marL="50800" lvl="0" indent="0" algn="just" rtl="0">
              <a:lnSpc>
                <a:spcPct val="100000"/>
              </a:lnSpc>
              <a:spcBef>
                <a:spcPts val="560"/>
              </a:spcBef>
              <a:spcAft>
                <a:spcPts val="0"/>
              </a:spcAft>
              <a:buSzPts val="2800"/>
              <a:buNone/>
            </a:pPr>
            <a:r>
              <a:rPr lang="en-US" sz="1600">
                <a:latin typeface="Times New Roman"/>
                <a:ea typeface="Times New Roman"/>
                <a:cs typeface="Times New Roman"/>
                <a:sym typeface="Times New Roman"/>
              </a:rPr>
              <a:t>Linear Regression forecasts solar panel power by fitting a linear equation to variables like solar irradiance and temperature, offering simplicity and interpretability but struggling with nonlinear relationships of data.</a:t>
            </a:r>
            <a:endParaRPr sz="1600">
              <a:latin typeface="Times New Roman"/>
              <a:ea typeface="Times New Roman"/>
              <a:cs typeface="Times New Roman"/>
              <a:sym typeface="Times New Roman"/>
            </a:endParaRPr>
          </a:p>
          <a:p>
            <a:pPr marL="50800" lvl="0" indent="0" algn="just" rtl="0">
              <a:lnSpc>
                <a:spcPct val="100000"/>
              </a:lnSpc>
              <a:spcBef>
                <a:spcPts val="560"/>
              </a:spcBef>
              <a:spcAft>
                <a:spcPts val="0"/>
              </a:spcAft>
              <a:buSzPts val="2800"/>
              <a:buNone/>
            </a:pPr>
            <a:r>
              <a:rPr lang="en-US" sz="1600" b="1">
                <a:latin typeface="Times New Roman"/>
                <a:ea typeface="Times New Roman"/>
                <a:cs typeface="Times New Roman"/>
                <a:sym typeface="Times New Roman"/>
              </a:rPr>
              <a:t>Random Forest Regression</a:t>
            </a:r>
            <a:endParaRPr sz="1600" b="1">
              <a:latin typeface="Times New Roman"/>
              <a:ea typeface="Times New Roman"/>
              <a:cs typeface="Times New Roman"/>
              <a:sym typeface="Times New Roman"/>
            </a:endParaRPr>
          </a:p>
          <a:p>
            <a:pPr marL="50800" lvl="0" indent="0" algn="just" rtl="0">
              <a:lnSpc>
                <a:spcPct val="100000"/>
              </a:lnSpc>
              <a:spcBef>
                <a:spcPts val="560"/>
              </a:spcBef>
              <a:spcAft>
                <a:spcPts val="0"/>
              </a:spcAft>
              <a:buSzPts val="2800"/>
              <a:buNone/>
            </a:pPr>
            <a:r>
              <a:rPr lang="en-US" sz="1600">
                <a:latin typeface="Times New Roman"/>
                <a:ea typeface="Times New Roman"/>
                <a:cs typeface="Times New Roman"/>
                <a:sym typeface="Times New Roman"/>
              </a:rPr>
              <a:t>Random Forest Regression improves solar power prediction through ensemble learning, combining multiple decision trees to capture complex relationships and handle high-dimensional data, enhancing accuracy and robustness.</a:t>
            </a:r>
            <a:endParaRPr/>
          </a:p>
          <a:p>
            <a:pPr marL="50800" lvl="0" indent="0" algn="just" rtl="0">
              <a:lnSpc>
                <a:spcPct val="100000"/>
              </a:lnSpc>
              <a:spcBef>
                <a:spcPts val="560"/>
              </a:spcBef>
              <a:spcAft>
                <a:spcPts val="0"/>
              </a:spcAft>
              <a:buSzPts val="2800"/>
              <a:buNone/>
            </a:pPr>
            <a:r>
              <a:rPr lang="en-US" sz="1600" b="1">
                <a:latin typeface="Times New Roman"/>
                <a:ea typeface="Times New Roman"/>
                <a:cs typeface="Times New Roman"/>
                <a:sym typeface="Times New Roman"/>
              </a:rPr>
              <a:t>Decision Tree Regression</a:t>
            </a:r>
            <a:endParaRPr/>
          </a:p>
          <a:p>
            <a:pPr marL="50800" lvl="0" indent="0" algn="just" rtl="0">
              <a:lnSpc>
                <a:spcPct val="100000"/>
              </a:lnSpc>
              <a:spcBef>
                <a:spcPts val="560"/>
              </a:spcBef>
              <a:spcAft>
                <a:spcPts val="0"/>
              </a:spcAft>
              <a:buSzPts val="2800"/>
              <a:buNone/>
            </a:pPr>
            <a:r>
              <a:rPr lang="en-US" sz="1600">
                <a:latin typeface="Times New Roman"/>
                <a:ea typeface="Times New Roman"/>
                <a:cs typeface="Times New Roman"/>
                <a:sym typeface="Times New Roman"/>
              </a:rPr>
              <a:t>Decision Tree Regression uses a tree structure to split data based on features, providing high interpretability and robustness to outliers, making it effective for accurate solar power prediction in varied conditions.</a:t>
            </a:r>
            <a:endParaRPr/>
          </a:p>
          <a:p>
            <a:pPr marL="457200" lvl="0" indent="-228600" algn="l" rtl="0">
              <a:lnSpc>
                <a:spcPct val="100000"/>
              </a:lnSpc>
              <a:spcBef>
                <a:spcPts val="560"/>
              </a:spcBef>
              <a:spcAft>
                <a:spcPts val="0"/>
              </a:spcAft>
              <a:buClr>
                <a:schemeClr val="dk1"/>
              </a:buClr>
              <a:buSzPts val="2800"/>
              <a:buNone/>
            </a:pPr>
            <a:endParaRPr/>
          </a:p>
        </p:txBody>
      </p:sp>
      <p:pic>
        <p:nvPicPr>
          <p:cNvPr id="182" name="Google Shape;182;p15"/>
          <p:cNvPicPr preferRelativeResize="0"/>
          <p:nvPr/>
        </p:nvPicPr>
        <p:blipFill rotWithShape="1">
          <a:blip r:embed="rId3">
            <a:alphaModFix/>
          </a:blip>
          <a:srcRect/>
          <a:stretch/>
        </p:blipFill>
        <p:spPr>
          <a:xfrm>
            <a:off x="179462" y="4315627"/>
            <a:ext cx="3042178" cy="2274558"/>
          </a:xfrm>
          <a:prstGeom prst="rect">
            <a:avLst/>
          </a:prstGeom>
          <a:noFill/>
          <a:ln>
            <a:noFill/>
          </a:ln>
        </p:spPr>
      </p:pic>
      <p:pic>
        <p:nvPicPr>
          <p:cNvPr id="183" name="Google Shape;183;p15"/>
          <p:cNvPicPr preferRelativeResize="0"/>
          <p:nvPr/>
        </p:nvPicPr>
        <p:blipFill rotWithShape="1">
          <a:blip r:embed="rId4">
            <a:alphaModFix/>
          </a:blip>
          <a:srcRect/>
          <a:stretch/>
        </p:blipFill>
        <p:spPr>
          <a:xfrm>
            <a:off x="3221639" y="4315627"/>
            <a:ext cx="2982607" cy="2187723"/>
          </a:xfrm>
          <a:prstGeom prst="rect">
            <a:avLst/>
          </a:prstGeom>
          <a:noFill/>
          <a:ln>
            <a:noFill/>
          </a:ln>
        </p:spPr>
      </p:pic>
      <p:pic>
        <p:nvPicPr>
          <p:cNvPr id="184" name="Google Shape;184;p15"/>
          <p:cNvPicPr preferRelativeResize="0"/>
          <p:nvPr/>
        </p:nvPicPr>
        <p:blipFill rotWithShape="1">
          <a:blip r:embed="rId5">
            <a:alphaModFix/>
          </a:blip>
          <a:srcRect/>
          <a:stretch/>
        </p:blipFill>
        <p:spPr>
          <a:xfrm>
            <a:off x="6127336" y="4329281"/>
            <a:ext cx="2811566" cy="21740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txBox="1">
            <a:spLocks noGrp="1"/>
          </p:cNvSpPr>
          <p:nvPr>
            <p:ph type="title"/>
          </p:nvPr>
        </p:nvSpPr>
        <p:spPr>
          <a:xfrm>
            <a:off x="0" y="-85600"/>
            <a:ext cx="8952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   </a:t>
            </a:r>
            <a:r>
              <a:rPr lang="en-US" sz="2400" b="1">
                <a:latin typeface="Times New Roman"/>
                <a:ea typeface="Times New Roman"/>
                <a:cs typeface="Times New Roman"/>
                <a:sym typeface="Times New Roman"/>
              </a:rPr>
              <a:t>PURPOSE OF ARTIFICIAL NEURAL NETWORK (ANN) </a:t>
            </a:r>
            <a:endParaRPr sz="2400" b="1">
              <a:latin typeface="Times New Roman"/>
              <a:ea typeface="Times New Roman"/>
              <a:cs typeface="Times New Roman"/>
              <a:sym typeface="Times New Roman"/>
            </a:endParaRPr>
          </a:p>
        </p:txBody>
      </p:sp>
      <p:sp>
        <p:nvSpPr>
          <p:cNvPr id="190" name="Google Shape;190;p16"/>
          <p:cNvSpPr txBox="1">
            <a:spLocks noGrp="1"/>
          </p:cNvSpPr>
          <p:nvPr>
            <p:ph type="body" idx="1"/>
          </p:nvPr>
        </p:nvSpPr>
        <p:spPr>
          <a:xfrm>
            <a:off x="153824" y="856292"/>
            <a:ext cx="8836352" cy="620253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chemeClr val="dk1"/>
              </a:buClr>
              <a:buSzPts val="275"/>
              <a:buFont typeface="Arial"/>
              <a:buNone/>
            </a:pPr>
            <a:endParaRPr sz="80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8000">
              <a:latin typeface="Times New Roman"/>
              <a:ea typeface="Times New Roman"/>
              <a:cs typeface="Times New Roman"/>
              <a:sym typeface="Times New Roman"/>
            </a:endParaRPr>
          </a:p>
        </p:txBody>
      </p:sp>
      <p:sp>
        <p:nvSpPr>
          <p:cNvPr id="191" name="Google Shape;191;p16"/>
          <p:cNvSpPr txBox="1"/>
          <p:nvPr/>
        </p:nvSpPr>
        <p:spPr>
          <a:xfrm>
            <a:off x="256374" y="787924"/>
            <a:ext cx="8631252" cy="661719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Artificial Neural Networks (ANNs) hold a critical role in solar panel power prediction within the realm of Artificial Intelligence (AI) and Machine Learning (ML). They are invaluable due to their capacity to decipher intricate nonlinear relationships between meteorological variables and solar panel power output. Unlike conventional linear models, ANNs excel at capturing complex dependencies, enabling more precise predictions without the need for manual feature engineering. Significance of ANN are as follows</a:t>
            </a:r>
            <a:endParaRPr/>
          </a:p>
          <a:p>
            <a:pPr marL="0" marR="0" lvl="0" indent="0" algn="just"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600"/>
              <a:buFont typeface="Noto Sans Symbols"/>
              <a:buChar char="⮚"/>
            </a:pPr>
            <a:r>
              <a:rPr lang="en-US" sz="1600" b="1" i="0" u="none" strike="noStrike" cap="none">
                <a:solidFill>
                  <a:srgbClr val="000000"/>
                </a:solidFill>
                <a:latin typeface="Times New Roman"/>
                <a:ea typeface="Times New Roman"/>
                <a:cs typeface="Times New Roman"/>
                <a:sym typeface="Times New Roman"/>
              </a:rPr>
              <a:t>Scalability and Data Handling</a:t>
            </a:r>
            <a:r>
              <a:rPr lang="en-US" sz="1600" b="0" i="0" u="none" strike="noStrike" cap="none">
                <a:solidFill>
                  <a:srgbClr val="000000"/>
                </a:solidFill>
                <a:latin typeface="Times New Roman"/>
                <a:ea typeface="Times New Roman"/>
                <a:cs typeface="Times New Roman"/>
                <a:sym typeface="Times New Roman"/>
              </a:rPr>
              <a:t>: ANNs handle large datasets and high-dimensional feature spaces, making them well-suited for the vast data generated by weather stations and sensors.</a:t>
            </a:r>
            <a:endParaRPr/>
          </a:p>
          <a:p>
            <a:pPr marL="285750" marR="0" lvl="0" indent="-285750" algn="just" rtl="0">
              <a:lnSpc>
                <a:spcPct val="150000"/>
              </a:lnSpc>
              <a:spcBef>
                <a:spcPts val="0"/>
              </a:spcBef>
              <a:spcAft>
                <a:spcPts val="0"/>
              </a:spcAft>
              <a:buClr>
                <a:srgbClr val="000000"/>
              </a:buClr>
              <a:buSzPts val="1600"/>
              <a:buFont typeface="Noto Sans Symbols"/>
              <a:buChar char="⮚"/>
            </a:pPr>
            <a:r>
              <a:rPr lang="en-US" sz="1600" b="1" i="0" u="none" strike="noStrike" cap="none">
                <a:solidFill>
                  <a:srgbClr val="000000"/>
                </a:solidFill>
                <a:latin typeface="Times New Roman"/>
                <a:ea typeface="Times New Roman"/>
                <a:cs typeface="Times New Roman"/>
                <a:sym typeface="Times New Roman"/>
              </a:rPr>
              <a:t>Robust Generalization</a:t>
            </a:r>
            <a:r>
              <a:rPr lang="en-US" sz="1600" b="0" i="0" u="none" strike="noStrike" cap="none">
                <a:solidFill>
                  <a:srgbClr val="000000"/>
                </a:solidFill>
                <a:latin typeface="Times New Roman"/>
                <a:ea typeface="Times New Roman"/>
                <a:cs typeface="Times New Roman"/>
                <a:sym typeface="Times New Roman"/>
              </a:rPr>
              <a:t>: They provide accurate predictions even with unseen data, crucial for adapting to diverse environmental conditions and ensuring reliability.</a:t>
            </a:r>
            <a:endParaRPr/>
          </a:p>
          <a:p>
            <a:pPr marL="285750" marR="0" lvl="0" indent="-285750" algn="just" rtl="0">
              <a:lnSpc>
                <a:spcPct val="150000"/>
              </a:lnSpc>
              <a:spcBef>
                <a:spcPts val="0"/>
              </a:spcBef>
              <a:spcAft>
                <a:spcPts val="0"/>
              </a:spcAft>
              <a:buClr>
                <a:srgbClr val="000000"/>
              </a:buClr>
              <a:buSzPts val="1600"/>
              <a:buFont typeface="Noto Sans Symbols"/>
              <a:buChar char="⮚"/>
            </a:pPr>
            <a:r>
              <a:rPr lang="en-US" sz="1600" b="1" i="0" u="none" strike="noStrike" cap="none">
                <a:solidFill>
                  <a:srgbClr val="000000"/>
                </a:solidFill>
                <a:latin typeface="Times New Roman"/>
                <a:ea typeface="Times New Roman"/>
                <a:cs typeface="Times New Roman"/>
                <a:sym typeface="Times New Roman"/>
              </a:rPr>
              <a:t>Adaptive Learning</a:t>
            </a:r>
            <a:r>
              <a:rPr lang="en-US" sz="1600" b="0" i="0" u="none" strike="noStrike" cap="none">
                <a:solidFill>
                  <a:srgbClr val="000000"/>
                </a:solidFill>
                <a:latin typeface="Times New Roman"/>
                <a:ea typeface="Times New Roman"/>
                <a:cs typeface="Times New Roman"/>
                <a:sym typeface="Times New Roman"/>
              </a:rPr>
              <a:t>: ANNs continuously refine their parameters with new data, adapting to evolving scenarios and improving over time.</a:t>
            </a:r>
            <a:endParaRPr/>
          </a:p>
          <a:p>
            <a:pPr marL="285750" marR="0" lvl="0" indent="-285750" algn="just" rtl="0">
              <a:lnSpc>
                <a:spcPct val="150000"/>
              </a:lnSpc>
              <a:spcBef>
                <a:spcPts val="0"/>
              </a:spcBef>
              <a:spcAft>
                <a:spcPts val="0"/>
              </a:spcAft>
              <a:buClr>
                <a:srgbClr val="000000"/>
              </a:buClr>
              <a:buSzPts val="1600"/>
              <a:buFont typeface="Noto Sans Symbols"/>
              <a:buChar char="⮚"/>
            </a:pPr>
            <a:r>
              <a:rPr lang="en-US" sz="1600" b="1" i="0" u="none" strike="noStrike" cap="none">
                <a:solidFill>
                  <a:srgbClr val="000000"/>
                </a:solidFill>
                <a:latin typeface="Times New Roman"/>
                <a:ea typeface="Times New Roman"/>
                <a:cs typeface="Times New Roman"/>
                <a:sym typeface="Times New Roman"/>
              </a:rPr>
              <a:t>Enhanced Interpretability</a:t>
            </a:r>
            <a:r>
              <a:rPr lang="en-US" sz="1600" b="0" i="0" u="none" strike="noStrike" cap="none">
                <a:solidFill>
                  <a:srgbClr val="000000"/>
                </a:solidFill>
                <a:latin typeface="Times New Roman"/>
                <a:ea typeface="Times New Roman"/>
                <a:cs typeface="Times New Roman"/>
                <a:sym typeface="Times New Roman"/>
              </a:rPr>
              <a:t>: Techniques like interpretability algorithms demystify the black-box nature of ANNs, boosting stakeholder understanding and confidence in their predictions.</a:t>
            </a:r>
            <a:endParaRPr/>
          </a:p>
          <a:p>
            <a:pPr marL="0" marR="0" lvl="0" indent="0" algn="just"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3535777" y="111095"/>
            <a:ext cx="2497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ANN MODEL </a:t>
            </a:r>
            <a:endParaRPr sz="2800" b="0" i="0" u="none" strike="noStrike" cap="none">
              <a:solidFill>
                <a:srgbClr val="000000"/>
              </a:solidFill>
              <a:latin typeface="Arial"/>
              <a:ea typeface="Arial"/>
              <a:cs typeface="Arial"/>
              <a:sym typeface="Arial"/>
            </a:endParaRPr>
          </a:p>
        </p:txBody>
      </p:sp>
      <p:sp>
        <p:nvSpPr>
          <p:cNvPr id="197" name="Google Shape;197;p17"/>
          <p:cNvSpPr txBox="1"/>
          <p:nvPr/>
        </p:nvSpPr>
        <p:spPr>
          <a:xfrm>
            <a:off x="247828" y="523220"/>
            <a:ext cx="8639798" cy="60016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ANNs empower AI and ML practitioners to develop accurate and adaptable models, contributing to optimized energy management and seamless integration of renewable energy sources into existing grids. The model used outlines the architecture and parameters of two neural network models, named "sequential_1" and "sequential_2". </a:t>
            </a:r>
            <a:endParaRPr sz="16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Times New Roman"/>
                <a:ea typeface="Times New Roman"/>
                <a:cs typeface="Times New Roman"/>
                <a:sym typeface="Times New Roman"/>
              </a:rPr>
              <a:t>The first model consists of three dense layers with output shapes of 32, 64, and 1, respectively. It has a total of 2401 trainable parameters, with each layer contributing to the overall parameter combination</a:t>
            </a:r>
            <a:endParaRPr/>
          </a:p>
          <a:p>
            <a:pPr marL="285750" marR="0" lvl="0" indent="-285750" algn="just"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Times New Roman"/>
                <a:ea typeface="Times New Roman"/>
                <a:cs typeface="Times New Roman"/>
                <a:sym typeface="Times New Roman"/>
              </a:rPr>
              <a:t>The second model is more complex, comprising five dense layers with output shapes of 8, 16, 32, 64, and 1, respectively. Additionally, it includes a dropout layer, which helps prevent over-fitting by randomly dropping a fraction of input units during training.This model has a total of 2921 trainable parameters. </a:t>
            </a:r>
            <a:endParaRPr sz="16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Both models follow a sequential architecture, where layers are stacked sequentially, with each layer feeding into the next. These model are designed for regression tasks, aiming to predict a continuous output value based on input features. The model provides insights into the structure, including the number of layers, their output shapes, and the total number of trainable parameters, essential for understanding the model's complexity and capacity to learn from the data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495656" y="-9921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 MODEL TRAINING</a:t>
            </a:r>
            <a:endParaRPr sz="2800" b="1">
              <a:latin typeface="Times New Roman"/>
              <a:ea typeface="Times New Roman"/>
              <a:cs typeface="Times New Roman"/>
              <a:sym typeface="Times New Roman"/>
            </a:endParaRPr>
          </a:p>
        </p:txBody>
      </p:sp>
      <p:sp>
        <p:nvSpPr>
          <p:cNvPr id="203" name="Google Shape;203;p18"/>
          <p:cNvSpPr txBox="1">
            <a:spLocks noGrp="1"/>
          </p:cNvSpPr>
          <p:nvPr>
            <p:ph type="body" idx="1"/>
          </p:nvPr>
        </p:nvSpPr>
        <p:spPr>
          <a:xfrm>
            <a:off x="288421" y="684860"/>
            <a:ext cx="8567158" cy="65283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60"/>
              </a:spcBef>
              <a:spcAft>
                <a:spcPts val="0"/>
              </a:spcAft>
              <a:buClr>
                <a:schemeClr val="dk1"/>
              </a:buClr>
              <a:buSzPts val="275"/>
              <a:buFont typeface="Arial"/>
              <a:buNone/>
            </a:pPr>
            <a:endParaRPr sz="1400">
              <a:latin typeface="Times New Roman"/>
              <a:ea typeface="Times New Roman"/>
              <a:cs typeface="Times New Roman"/>
              <a:sym typeface="Times New Roman"/>
            </a:endParaRPr>
          </a:p>
          <a:p>
            <a:pPr marL="457200" lvl="0" indent="-349250" algn="just" rtl="0">
              <a:lnSpc>
                <a:spcPct val="100000"/>
              </a:lnSpc>
              <a:spcBef>
                <a:spcPts val="560"/>
              </a:spcBef>
              <a:spcAft>
                <a:spcPts val="0"/>
              </a:spcAft>
              <a:buSzPts val="1600"/>
              <a:buFont typeface="Noto Sans Symbols"/>
              <a:buChar char="⮚"/>
            </a:pPr>
            <a:r>
              <a:rPr lang="en-US" sz="1600" b="1">
                <a:latin typeface="Times New Roman"/>
                <a:ea typeface="Times New Roman"/>
                <a:cs typeface="Times New Roman"/>
                <a:sym typeface="Times New Roman"/>
              </a:rPr>
              <a:t>Loss Function Selection</a:t>
            </a:r>
            <a:r>
              <a:rPr lang="en-US" sz="1600">
                <a:latin typeface="Times New Roman"/>
                <a:ea typeface="Times New Roman"/>
                <a:cs typeface="Times New Roman"/>
                <a:sym typeface="Times New Roman"/>
              </a:rPr>
              <a:t>: Explanation of the choice of loss function, such as Mean Squared Error (MSE) or Root Mean Squared Error (MAE), depending on the nature of the problem and the desired model behavior. Discussing the advantages and limitations of different loss functions in regression tasks.</a:t>
            </a:r>
            <a:endParaRPr sz="1600">
              <a:latin typeface="Times New Roman"/>
              <a:ea typeface="Times New Roman"/>
              <a:cs typeface="Times New Roman"/>
              <a:sym typeface="Times New Roman"/>
            </a:endParaRPr>
          </a:p>
          <a:p>
            <a:pPr marL="457200" lvl="0" indent="-349250" algn="just" rtl="0">
              <a:lnSpc>
                <a:spcPct val="100000"/>
              </a:lnSpc>
              <a:spcBef>
                <a:spcPts val="0"/>
              </a:spcBef>
              <a:spcAft>
                <a:spcPts val="0"/>
              </a:spcAft>
              <a:buSzPts val="1600"/>
              <a:buFont typeface="Noto Sans Symbols"/>
              <a:buChar char="⮚"/>
            </a:pPr>
            <a:r>
              <a:rPr lang="en-US" sz="1600" b="1">
                <a:latin typeface="Times New Roman"/>
                <a:ea typeface="Times New Roman"/>
                <a:cs typeface="Times New Roman"/>
                <a:sym typeface="Times New Roman"/>
              </a:rPr>
              <a:t>Loss Monitoring During Training</a:t>
            </a:r>
            <a:r>
              <a:rPr lang="en-US" sz="1600">
                <a:latin typeface="Times New Roman"/>
                <a:ea typeface="Times New Roman"/>
                <a:cs typeface="Times New Roman"/>
                <a:sym typeface="Times New Roman"/>
              </a:rPr>
              <a:t>: Monitoring the training process by observing how the loss function evolves over epochs or iterations. Plotting loss curves to visualize the training progress and identify any trends or anomalies.</a:t>
            </a:r>
            <a:endParaRPr sz="1600">
              <a:latin typeface="Times New Roman"/>
              <a:ea typeface="Times New Roman"/>
              <a:cs typeface="Times New Roman"/>
              <a:sym typeface="Times New Roman"/>
            </a:endParaRPr>
          </a:p>
          <a:p>
            <a:pPr marL="457200" lvl="0" indent="-349250" algn="just" rtl="0">
              <a:lnSpc>
                <a:spcPct val="100000"/>
              </a:lnSpc>
              <a:spcBef>
                <a:spcPts val="0"/>
              </a:spcBef>
              <a:spcAft>
                <a:spcPts val="0"/>
              </a:spcAft>
              <a:buSzPts val="1600"/>
              <a:buFont typeface="Noto Sans Symbols"/>
              <a:buChar char="⮚"/>
            </a:pPr>
            <a:r>
              <a:rPr lang="en-US" sz="1600" b="1">
                <a:latin typeface="Times New Roman"/>
                <a:ea typeface="Times New Roman"/>
                <a:cs typeface="Times New Roman"/>
                <a:sym typeface="Times New Roman"/>
              </a:rPr>
              <a:t>Interpreting Loss Values</a:t>
            </a:r>
            <a:r>
              <a:rPr lang="en-US" sz="1600">
                <a:latin typeface="Times New Roman"/>
                <a:ea typeface="Times New Roman"/>
                <a:cs typeface="Times New Roman"/>
                <a:sym typeface="Times New Roman"/>
              </a:rPr>
              <a:t>: Explaining the interpretation of loss values in the context of the problem domain. Understanding how changes in loss values reflect improvements or deteriorations in model performance.</a:t>
            </a:r>
            <a:endParaRPr sz="1600">
              <a:latin typeface="Times New Roman"/>
              <a:ea typeface="Times New Roman"/>
              <a:cs typeface="Times New Roman"/>
              <a:sym typeface="Times New Roman"/>
            </a:endParaRPr>
          </a:p>
          <a:p>
            <a:pPr marL="457200" lvl="0" indent="-228600" algn="l" rtl="0">
              <a:lnSpc>
                <a:spcPct val="100000"/>
              </a:lnSpc>
              <a:spcBef>
                <a:spcPts val="560"/>
              </a:spcBef>
              <a:spcAft>
                <a:spcPts val="0"/>
              </a:spcAft>
              <a:buClr>
                <a:schemeClr val="dk1"/>
              </a:buClr>
              <a:buSzPts val="368"/>
              <a:buNone/>
            </a:pPr>
            <a:endParaRPr sz="1050">
              <a:latin typeface="Times New Roman"/>
              <a:ea typeface="Times New Roman"/>
              <a:cs typeface="Times New Roman"/>
              <a:sym typeface="Times New Roman"/>
            </a:endParaRPr>
          </a:p>
        </p:txBody>
      </p:sp>
      <p:pic>
        <p:nvPicPr>
          <p:cNvPr id="204" name="Google Shape;204;p18"/>
          <p:cNvPicPr preferRelativeResize="0"/>
          <p:nvPr/>
        </p:nvPicPr>
        <p:blipFill rotWithShape="1">
          <a:blip r:embed="rId3">
            <a:alphaModFix/>
          </a:blip>
          <a:srcRect/>
          <a:stretch/>
        </p:blipFill>
        <p:spPr>
          <a:xfrm>
            <a:off x="2709017" y="3623417"/>
            <a:ext cx="3802878" cy="30252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380289" y="-142680"/>
            <a:ext cx="9921667"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400" b="1">
                <a:latin typeface="Times New Roman"/>
                <a:ea typeface="Times New Roman"/>
                <a:cs typeface="Times New Roman"/>
                <a:sym typeface="Times New Roman"/>
              </a:rPr>
              <a:t> PREDICTION COMPARISON BASED ON PERFORMANCE</a:t>
            </a:r>
            <a:endParaRPr sz="2400" b="1">
              <a:latin typeface="Times New Roman"/>
              <a:ea typeface="Times New Roman"/>
              <a:cs typeface="Times New Roman"/>
              <a:sym typeface="Times New Roman"/>
            </a:endParaRPr>
          </a:p>
        </p:txBody>
      </p:sp>
      <p:pic>
        <p:nvPicPr>
          <p:cNvPr id="210" name="Google Shape;210;p19"/>
          <p:cNvPicPr preferRelativeResize="0"/>
          <p:nvPr/>
        </p:nvPicPr>
        <p:blipFill rotWithShape="1">
          <a:blip r:embed="rId3">
            <a:alphaModFix/>
          </a:blip>
          <a:srcRect/>
          <a:stretch/>
        </p:blipFill>
        <p:spPr>
          <a:xfrm>
            <a:off x="726393" y="3715515"/>
            <a:ext cx="7708305" cy="2928840"/>
          </a:xfrm>
          <a:prstGeom prst="rect">
            <a:avLst/>
          </a:prstGeom>
          <a:noFill/>
          <a:ln>
            <a:noFill/>
          </a:ln>
        </p:spPr>
      </p:pic>
      <p:sp>
        <p:nvSpPr>
          <p:cNvPr id="211" name="Google Shape;211;p19"/>
          <p:cNvSpPr txBox="1">
            <a:spLocks noGrp="1"/>
          </p:cNvSpPr>
          <p:nvPr>
            <p:ph type="body" idx="2"/>
          </p:nvPr>
        </p:nvSpPr>
        <p:spPr>
          <a:xfrm>
            <a:off x="275602" y="743715"/>
            <a:ext cx="8609888" cy="3185445"/>
          </a:xfrm>
          <a:prstGeom prst="rect">
            <a:avLst/>
          </a:prstGeom>
          <a:noFill/>
          <a:ln>
            <a:noFill/>
          </a:ln>
        </p:spPr>
        <p:txBody>
          <a:bodyPr spcFirstLastPara="1" wrap="square" lIns="91425" tIns="45700" rIns="91425" bIns="45700" anchor="t" anchorCtr="0">
            <a:normAutofit fontScale="92500"/>
          </a:bodyPr>
          <a:lstStyle/>
          <a:p>
            <a:pPr marL="50800" lvl="0" indent="0" algn="just" rtl="0">
              <a:lnSpc>
                <a:spcPct val="150000"/>
              </a:lnSpc>
              <a:spcBef>
                <a:spcPts val="560"/>
              </a:spcBef>
              <a:spcAft>
                <a:spcPts val="0"/>
              </a:spcAft>
              <a:buSzPct val="189189"/>
              <a:buNone/>
            </a:pPr>
            <a:r>
              <a:rPr lang="en-US" sz="1600" dirty="0">
                <a:latin typeface="Times New Roman"/>
                <a:ea typeface="Times New Roman"/>
                <a:cs typeface="Times New Roman"/>
                <a:sym typeface="Times New Roman"/>
              </a:rPr>
              <a:t>The scatter plots in Figure illustrate the relationship between predicted and actual solar power values for both the training and test datasets. In the plot for training data, each point represents a pair of predicted and actual solar power values from the training dataset. Similarly, in the plot for test data, each point represents a pair of predicted and actual solar power values from the test dataset. By comparing the distribution of points to the diagonal line, we can assess the model's performance. If the points cluster closely around the diagonal line, it indicates accurate predictions, while deviations from the line suggest discrepancies between predicted and actual values. This visual representation allows us to evaluate how well the model generalizes to unseen data (test data) compared to the data it was trained on (training data).</a:t>
            </a:r>
            <a:endParaRPr sz="16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474292" y="-154681"/>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PREDICTION AND COST ESTIMATION</a:t>
            </a:r>
            <a:endParaRPr sz="2800" b="1">
              <a:latin typeface="Times New Roman"/>
              <a:ea typeface="Times New Roman"/>
              <a:cs typeface="Times New Roman"/>
              <a:sym typeface="Times New Roman"/>
            </a:endParaRPr>
          </a:p>
        </p:txBody>
      </p:sp>
      <p:pic>
        <p:nvPicPr>
          <p:cNvPr id="217" name="Google Shape;217;p20" descr="C:\Users\Shree\AppData\Local\Packages\Microsoft.Windows.Photos_8wekyb3d8bbwe\TempState\ShareServiceTempFolder\bill1.jpeg"/>
          <p:cNvPicPr preferRelativeResize="0"/>
          <p:nvPr/>
        </p:nvPicPr>
        <p:blipFill rotWithShape="1">
          <a:blip r:embed="rId3">
            <a:alphaModFix/>
          </a:blip>
          <a:srcRect/>
          <a:stretch/>
        </p:blipFill>
        <p:spPr>
          <a:xfrm>
            <a:off x="181369" y="5009516"/>
            <a:ext cx="4816011" cy="1707479"/>
          </a:xfrm>
          <a:prstGeom prst="rect">
            <a:avLst/>
          </a:prstGeom>
          <a:noFill/>
          <a:ln>
            <a:noFill/>
          </a:ln>
        </p:spPr>
      </p:pic>
      <p:pic>
        <p:nvPicPr>
          <p:cNvPr id="218" name="Google Shape;218;p20" descr="C:\Users\Shree\AppData\Local\Packages\Microsoft.Windows.Photos_8wekyb3d8bbwe\TempState\ShareServiceTempFolder\ans1.jpeg"/>
          <p:cNvPicPr preferRelativeResize="0"/>
          <p:nvPr/>
        </p:nvPicPr>
        <p:blipFill rotWithShape="1">
          <a:blip r:embed="rId4">
            <a:alphaModFix/>
          </a:blip>
          <a:srcRect/>
          <a:stretch/>
        </p:blipFill>
        <p:spPr>
          <a:xfrm>
            <a:off x="5076203" y="803305"/>
            <a:ext cx="3948156" cy="5819686"/>
          </a:xfrm>
          <a:prstGeom prst="rect">
            <a:avLst/>
          </a:prstGeom>
          <a:noFill/>
          <a:ln>
            <a:noFill/>
          </a:ln>
        </p:spPr>
      </p:pic>
      <p:sp>
        <p:nvSpPr>
          <p:cNvPr id="219" name="Google Shape;219;p20"/>
          <p:cNvSpPr/>
          <p:nvPr/>
        </p:nvSpPr>
        <p:spPr>
          <a:xfrm>
            <a:off x="165690" y="676741"/>
            <a:ext cx="4871101" cy="424731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The project calculates the expected DC power output for each day of the month in kilowatts (kW). , considering factors like sunlight intensity and temperature variations. Additionally, it estimates the cumulative DC power for the entire month, providing insights into the overall solar energy generation potential. Additionally, the average predicted DC power for the month and the cumulative predicted DC power are provided, offering insights into the overall solar energy production potential over the specified timeframe. Furthermore, the code calculates and displays the amount of AC power saved for each day compared to the total AC power consumption, highlighting the efficiency gains achieved through solar power generation. Finally, it presents the total AC power saved for the month in kilowatt-hours (kWh), emphasizing the environmental and economic benefits of utilizing solar energy. Below figure estimates the cost for the consumed AC power according the TNEB bill slab rates so that consumer pays only for the  amount of AC power left by solar power as his consumption of electricity.</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57200" y="-15735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OUTLINE</a:t>
            </a:r>
            <a:endParaRPr sz="2800" b="1"/>
          </a:p>
        </p:txBody>
      </p:sp>
      <p:sp>
        <p:nvSpPr>
          <p:cNvPr id="103" name="Google Shape;103;p3"/>
          <p:cNvSpPr txBox="1">
            <a:spLocks noGrp="1"/>
          </p:cNvSpPr>
          <p:nvPr>
            <p:ph type="body" idx="1"/>
          </p:nvPr>
        </p:nvSpPr>
        <p:spPr>
          <a:xfrm>
            <a:off x="592795" y="903175"/>
            <a:ext cx="3979200" cy="6244200"/>
          </a:xfrm>
          <a:prstGeom prst="rect">
            <a:avLst/>
          </a:prstGeom>
          <a:noFill/>
          <a:ln>
            <a:noFill/>
          </a:ln>
        </p:spPr>
        <p:txBody>
          <a:bodyPr spcFirstLastPara="1" wrap="square" lIns="91425" tIns="45700" rIns="91425" bIns="45700" anchor="t" anchorCtr="0">
            <a:normAutofit/>
          </a:bodyPr>
          <a:lstStyle/>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Abstract                                                                                           </a:t>
            </a:r>
            <a:endParaRPr sz="1400"/>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Objective</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Literature Survey                                           </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Summary of Literature Survey</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Proposed System </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Novelty in Proposed System</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Block Diagram</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Hardware/Software requirements</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Data Collection</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Preliminary process of model</a:t>
            </a:r>
            <a:endParaRPr sz="1400"/>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Implementation of ML Algorithms</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ANN Model </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Model Training</a:t>
            </a:r>
            <a:endParaRPr sz="140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Prediction comparison based on performance</a:t>
            </a:r>
            <a:endParaRPr sz="1400"/>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Prediction and Cost Estimation</a:t>
            </a:r>
            <a:endParaRPr sz="1400"/>
          </a:p>
          <a:p>
            <a:pPr marL="457200" lvl="0" indent="-317500" algn="l" rtl="0">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Long term Predictions and Energy Conservation</a:t>
            </a:r>
            <a:endParaRPr sz="1400">
              <a:latin typeface="Times New Roman"/>
              <a:ea typeface="Times New Roman"/>
              <a:cs typeface="Times New Roman"/>
              <a:sym typeface="Times New Roman"/>
            </a:endParaRPr>
          </a:p>
          <a:p>
            <a:pPr marL="342900" lvl="0" indent="-228600" algn="l" rtl="0">
              <a:lnSpc>
                <a:spcPct val="100000"/>
              </a:lnSpc>
              <a:spcBef>
                <a:spcPts val="360"/>
              </a:spcBef>
              <a:spcAft>
                <a:spcPts val="0"/>
              </a:spcAft>
              <a:buClr>
                <a:schemeClr val="dk1"/>
              </a:buClr>
              <a:buSzPts val="3200"/>
              <a:buNone/>
            </a:pPr>
            <a:endParaRPr/>
          </a:p>
        </p:txBody>
      </p:sp>
      <p:sp>
        <p:nvSpPr>
          <p:cNvPr id="104" name="Google Shape;104;p3"/>
          <p:cNvSpPr txBox="1"/>
          <p:nvPr/>
        </p:nvSpPr>
        <p:spPr>
          <a:xfrm>
            <a:off x="4893300" y="130608"/>
            <a:ext cx="3793500" cy="555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461"/>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lnSpc>
                <a:spcPct val="150000"/>
              </a:lnSpc>
              <a:spcBef>
                <a:spcPts val="461"/>
              </a:spcBef>
              <a:spcAft>
                <a:spcPts val="0"/>
              </a:spcAft>
              <a:buNone/>
            </a:pPr>
            <a:endParaRPr dirty="0">
              <a:solidFill>
                <a:schemeClr val="dk1"/>
              </a:solidFill>
              <a:latin typeface="Calibri"/>
              <a:ea typeface="Calibri"/>
              <a:cs typeface="Calibri"/>
              <a:sym typeface="Calibri"/>
            </a:endParaRPr>
          </a:p>
          <a:p>
            <a:pPr marL="457200" lvl="0" indent="-317500" algn="l" rtl="0">
              <a:lnSpc>
                <a:spcPct val="150000"/>
              </a:lnSpc>
              <a:spcBef>
                <a:spcPts val="461"/>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Results and Discussion</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Conclusion</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Future Developments</a:t>
            </a:r>
            <a:endParaRPr dirty="0">
              <a:solidFill>
                <a:schemeClr val="dk1"/>
              </a:solidFill>
              <a:latin typeface="Calibri"/>
              <a:ea typeface="Calibri"/>
              <a:cs typeface="Calibri"/>
              <a:sym typeface="Calibri"/>
            </a:endParaRPr>
          </a:p>
          <a:p>
            <a:pPr marL="457200" lvl="0" indent="-317500" algn="l" rtl="0">
              <a:lnSpc>
                <a:spcPct val="150000"/>
              </a:lnSpc>
              <a:spcBef>
                <a:spcPts val="0"/>
              </a:spcBef>
              <a:spcAft>
                <a:spcPts val="0"/>
              </a:spcAft>
              <a:buClr>
                <a:schemeClr val="dk1"/>
              </a:buClr>
              <a:buSzPts val="1400"/>
              <a:buFont typeface="Times New Roman"/>
              <a:buChar char="➢"/>
            </a:pPr>
            <a:r>
              <a:rPr lang="en-US" dirty="0" smtClean="0">
                <a:solidFill>
                  <a:schemeClr val="dk1"/>
                </a:solidFill>
                <a:latin typeface="Times New Roman"/>
                <a:ea typeface="Times New Roman"/>
                <a:cs typeface="Times New Roman"/>
                <a:sym typeface="Times New Roman"/>
              </a:rPr>
              <a:t>References</a:t>
            </a:r>
            <a:endParaRPr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775503" y="-271665"/>
            <a:ext cx="10695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400" b="1">
                <a:latin typeface="Times New Roman"/>
                <a:ea typeface="Times New Roman"/>
                <a:cs typeface="Times New Roman"/>
                <a:sym typeface="Times New Roman"/>
              </a:rPr>
              <a:t>LONG TERM PREDICTIONS AND ENERGY CONSERVATION</a:t>
            </a:r>
            <a:endParaRPr sz="2400" b="1">
              <a:latin typeface="Times New Roman"/>
              <a:ea typeface="Times New Roman"/>
              <a:cs typeface="Times New Roman"/>
              <a:sym typeface="Times New Roman"/>
            </a:endParaRPr>
          </a:p>
        </p:txBody>
      </p:sp>
      <p:sp>
        <p:nvSpPr>
          <p:cNvPr id="225" name="Google Shape;225;p21"/>
          <p:cNvSpPr txBox="1">
            <a:spLocks noGrp="1"/>
          </p:cNvSpPr>
          <p:nvPr>
            <p:ph type="body" idx="2"/>
          </p:nvPr>
        </p:nvSpPr>
        <p:spPr>
          <a:xfrm>
            <a:off x="187957" y="583301"/>
            <a:ext cx="8768100" cy="6108000"/>
          </a:xfrm>
          <a:prstGeom prst="rect">
            <a:avLst/>
          </a:prstGeom>
          <a:noFill/>
          <a:ln>
            <a:noFill/>
          </a:ln>
        </p:spPr>
        <p:txBody>
          <a:bodyPr spcFirstLastPara="1" wrap="square" lIns="91425" tIns="45700" rIns="91425" bIns="45700" anchor="t" anchorCtr="0">
            <a:normAutofit/>
          </a:bodyPr>
          <a:lstStyle/>
          <a:p>
            <a:pPr marL="50800" lvl="0" indent="0" algn="just" rtl="0">
              <a:lnSpc>
                <a:spcPct val="150000"/>
              </a:lnSpc>
              <a:spcBef>
                <a:spcPts val="560"/>
              </a:spcBef>
              <a:spcAft>
                <a:spcPts val="0"/>
              </a:spcAft>
              <a:buSzPts val="2800"/>
              <a:buNone/>
            </a:pPr>
            <a:r>
              <a:rPr lang="en-US" sz="1600">
                <a:latin typeface="Times New Roman"/>
                <a:ea typeface="Times New Roman"/>
                <a:cs typeface="Times New Roman"/>
                <a:sym typeface="Times New Roman"/>
              </a:rPr>
              <a:t>Predicting solar power generation on a daily, monthly, and yearly basis is vital for effective energy management and planning. By utilizing advanced computational techniques and machine learning algorithms and ANN, this code predicts the solar power output based on input variables such as total AC power consumption, average temperature, and average irradiance. The below three tabulation are predictive analysis of a day, two months and year consisting of Average Predicted DC Power, Cumulative predicted DC Power and Total AC power saved. </a:t>
            </a:r>
            <a:endParaRPr sz="1600">
              <a:latin typeface="Times New Roman"/>
              <a:ea typeface="Times New Roman"/>
              <a:cs typeface="Times New Roman"/>
              <a:sym typeface="Times New Roman"/>
            </a:endParaRPr>
          </a:p>
        </p:txBody>
      </p:sp>
      <p:graphicFrame>
        <p:nvGraphicFramePr>
          <p:cNvPr id="226" name="Google Shape;226;p21"/>
          <p:cNvGraphicFramePr/>
          <p:nvPr/>
        </p:nvGraphicFramePr>
        <p:xfrm>
          <a:off x="1704886" y="3067940"/>
          <a:ext cx="5922225" cy="1138725"/>
        </p:xfrm>
        <a:graphic>
          <a:graphicData uri="http://schemas.openxmlformats.org/drawingml/2006/table">
            <a:tbl>
              <a:tblPr firstRow="1" firstCol="1" bandRow="1">
                <a:noFill/>
                <a:tableStyleId>{858BAB69-99E9-4D7F-92FC-F4F0EB81F7B0}</a:tableStyleId>
              </a:tblPr>
              <a:tblGrid>
                <a:gridCol w="5922225"/>
              </a:tblGrid>
              <a:tr h="366575">
                <a:tc>
                  <a:txBody>
                    <a:bodyPr/>
                    <a:lstStyle/>
                    <a:p>
                      <a:pPr marL="0" marR="0" lvl="0" indent="0" algn="ctr" rtl="0">
                        <a:lnSpc>
                          <a:spcPct val="115000"/>
                        </a:lnSpc>
                        <a:spcBef>
                          <a:spcPts val="0"/>
                        </a:spcBef>
                        <a:spcAft>
                          <a:spcPts val="0"/>
                        </a:spcAft>
                        <a:buNone/>
                      </a:pPr>
                      <a:r>
                        <a:rPr lang="en-US" sz="1050" b="1" u="none" strike="noStrike" cap="none">
                          <a:highlight>
                            <a:srgbClr val="00FF00"/>
                          </a:highlight>
                        </a:rPr>
                        <a:t>Average Predicted DC Power for a Month: 211.70105472625244 Kw</a:t>
                      </a:r>
                      <a:endParaRPr sz="1200" b="1" u="none" strike="noStrike" cap="none">
                        <a:latin typeface="Times New Roman"/>
                        <a:ea typeface="Times New Roman"/>
                        <a:cs typeface="Times New Roman"/>
                        <a:sym typeface="Times New Roman"/>
                      </a:endParaRPr>
                    </a:p>
                  </a:txBody>
                  <a:tcPr marL="68575" marR="68575" marT="0" marB="0"/>
                </a:tc>
              </a:tr>
              <a:tr h="386075">
                <a:tc>
                  <a:txBody>
                    <a:bodyPr/>
                    <a:lstStyle/>
                    <a:p>
                      <a:pPr marL="0" marR="0" lvl="0" indent="0" algn="ctr" rtl="0">
                        <a:lnSpc>
                          <a:spcPct val="150000"/>
                        </a:lnSpc>
                        <a:spcBef>
                          <a:spcPts val="0"/>
                        </a:spcBef>
                        <a:spcAft>
                          <a:spcPts val="0"/>
                        </a:spcAft>
                        <a:buNone/>
                      </a:pPr>
                      <a:r>
                        <a:rPr lang="en-US" sz="1050" b="1" u="none" strike="noStrike" cap="none">
                          <a:highlight>
                            <a:srgbClr val="00FF00"/>
                          </a:highlight>
                        </a:rPr>
                        <a:t>Cumulative Predicted DC Power for a Month: 6551.0316417 Kw</a:t>
                      </a:r>
                      <a:endParaRPr sz="1200" b="1" u="none" strike="noStrike" cap="none">
                        <a:latin typeface="Times New Roman"/>
                        <a:ea typeface="Times New Roman"/>
                        <a:cs typeface="Times New Roman"/>
                        <a:sym typeface="Times New Roman"/>
                      </a:endParaRPr>
                    </a:p>
                  </a:txBody>
                  <a:tcPr marL="68575" marR="68575" marT="0" marB="0"/>
                </a:tc>
              </a:tr>
              <a:tr h="386075">
                <a:tc>
                  <a:txBody>
                    <a:bodyPr/>
                    <a:lstStyle/>
                    <a:p>
                      <a:pPr marL="0" marR="0" lvl="0" indent="0" algn="ctr" rtl="0">
                        <a:lnSpc>
                          <a:spcPct val="150000"/>
                        </a:lnSpc>
                        <a:spcBef>
                          <a:spcPts val="0"/>
                        </a:spcBef>
                        <a:spcAft>
                          <a:spcPts val="0"/>
                        </a:spcAft>
                        <a:buNone/>
                      </a:pPr>
                      <a:r>
                        <a:rPr lang="en-US" sz="1050" b="1" u="none" strike="noStrike" cap="none"/>
                        <a:t>Total AC Power Saved for a Month: 731.0316417873737</a:t>
                      </a:r>
                      <a:endParaRPr sz="1200" b="1" u="none" strike="noStrike" cap="none">
                        <a:latin typeface="Times New Roman"/>
                        <a:ea typeface="Times New Roman"/>
                        <a:cs typeface="Times New Roman"/>
                        <a:sym typeface="Times New Roman"/>
                      </a:endParaRPr>
                    </a:p>
                  </a:txBody>
                  <a:tcPr marL="68575" marR="68575" marT="0" marB="0"/>
                </a:tc>
              </a:tr>
            </a:tbl>
          </a:graphicData>
        </a:graphic>
      </p:graphicFrame>
      <p:graphicFrame>
        <p:nvGraphicFramePr>
          <p:cNvPr id="227" name="Google Shape;227;p21"/>
          <p:cNvGraphicFramePr/>
          <p:nvPr/>
        </p:nvGraphicFramePr>
        <p:xfrm>
          <a:off x="1697378" y="4334058"/>
          <a:ext cx="5937250" cy="1075050"/>
        </p:xfrm>
        <a:graphic>
          <a:graphicData uri="http://schemas.openxmlformats.org/drawingml/2006/table">
            <a:tbl>
              <a:tblPr firstRow="1" firstCol="1" bandRow="1">
                <a:noFill/>
                <a:tableStyleId>{858BAB69-99E9-4D7F-92FC-F4F0EB81F7B0}</a:tableStyleId>
              </a:tblPr>
              <a:tblGrid>
                <a:gridCol w="5937250"/>
              </a:tblGrid>
              <a:tr h="371475">
                <a:tc>
                  <a:txBody>
                    <a:bodyPr/>
                    <a:lstStyle/>
                    <a:p>
                      <a:pPr marL="0" marR="0" lvl="0" indent="0" algn="ctr" rtl="0">
                        <a:lnSpc>
                          <a:spcPct val="115000"/>
                        </a:lnSpc>
                        <a:spcBef>
                          <a:spcPts val="0"/>
                        </a:spcBef>
                        <a:spcAft>
                          <a:spcPts val="0"/>
                        </a:spcAft>
                        <a:buNone/>
                      </a:pPr>
                      <a:r>
                        <a:rPr lang="en-US" sz="1050" u="none" strike="noStrike" cap="none">
                          <a:highlight>
                            <a:srgbClr val="00FF00"/>
                          </a:highlight>
                        </a:rPr>
                        <a:t>Average Predicted DC Power for the Two Months: 187.19409026575255 kW</a:t>
                      </a:r>
                      <a:endParaRPr sz="1200" u="none" strike="noStrike" cap="none">
                        <a:latin typeface="Times New Roman"/>
                        <a:ea typeface="Times New Roman"/>
                        <a:cs typeface="Times New Roman"/>
                        <a:sym typeface="Times New Roman"/>
                      </a:endParaRPr>
                    </a:p>
                  </a:txBody>
                  <a:tcPr marL="68575" marR="68575" marT="0" marB="0"/>
                </a:tc>
              </a:tr>
              <a:tr h="357500">
                <a:tc>
                  <a:txBody>
                    <a:bodyPr/>
                    <a:lstStyle/>
                    <a:p>
                      <a:pPr marL="0" marR="0" lvl="0" indent="0" algn="ctr" rtl="0">
                        <a:lnSpc>
                          <a:spcPct val="150000"/>
                        </a:lnSpc>
                        <a:spcBef>
                          <a:spcPts val="0"/>
                        </a:spcBef>
                        <a:spcAft>
                          <a:spcPts val="0"/>
                        </a:spcAft>
                        <a:buNone/>
                      </a:pPr>
                      <a:r>
                        <a:rPr lang="en-US" sz="1050" u="none" strike="noStrike" cap="none">
                          <a:highlight>
                            <a:srgbClr val="00FF00"/>
                          </a:highlight>
                        </a:rPr>
                        <a:t>Cumulative Predicted DC Power for the Two Months: 11231.645415945153 kW</a:t>
                      </a:r>
                      <a:endParaRPr sz="1200" u="none" strike="noStrike" cap="none">
                        <a:latin typeface="Times New Roman"/>
                        <a:ea typeface="Times New Roman"/>
                        <a:cs typeface="Times New Roman"/>
                        <a:sym typeface="Times New Roman"/>
                      </a:endParaRPr>
                    </a:p>
                  </a:txBody>
                  <a:tcPr marL="68575" marR="68575" marT="0" marB="0"/>
                </a:tc>
              </a:tr>
              <a:tr h="346075">
                <a:tc>
                  <a:txBody>
                    <a:bodyPr/>
                    <a:lstStyle/>
                    <a:p>
                      <a:pPr marL="0" marR="0" lvl="0" indent="0" algn="ctr" rtl="0">
                        <a:lnSpc>
                          <a:spcPct val="150000"/>
                        </a:lnSpc>
                        <a:spcBef>
                          <a:spcPts val="0"/>
                        </a:spcBef>
                        <a:spcAft>
                          <a:spcPts val="0"/>
                        </a:spcAft>
                        <a:buNone/>
                      </a:pPr>
                      <a:r>
                        <a:rPr lang="en-US" sz="1050" u="none" strike="noStrike" cap="none"/>
                        <a:t>Total AC Power Saved for the Two Months: 5831.645415945153 kWh</a:t>
                      </a:r>
                      <a:endParaRPr sz="1200" u="none" strike="noStrike" cap="none">
                        <a:latin typeface="Times New Roman"/>
                        <a:ea typeface="Times New Roman"/>
                        <a:cs typeface="Times New Roman"/>
                        <a:sym typeface="Times New Roman"/>
                      </a:endParaRPr>
                    </a:p>
                  </a:txBody>
                  <a:tcPr marL="68575" marR="68575" marT="0" marB="0"/>
                </a:tc>
              </a:tr>
            </a:tbl>
          </a:graphicData>
        </a:graphic>
      </p:graphicFrame>
      <p:graphicFrame>
        <p:nvGraphicFramePr>
          <p:cNvPr id="228" name="Google Shape;228;p21"/>
          <p:cNvGraphicFramePr/>
          <p:nvPr/>
        </p:nvGraphicFramePr>
        <p:xfrm>
          <a:off x="1697378" y="5612545"/>
          <a:ext cx="5937250" cy="1061725"/>
        </p:xfrm>
        <a:graphic>
          <a:graphicData uri="http://schemas.openxmlformats.org/drawingml/2006/table">
            <a:tbl>
              <a:tblPr firstRow="1" firstCol="1" bandRow="1">
                <a:noFill/>
                <a:tableStyleId>{858BAB69-99E9-4D7F-92FC-F4F0EB81F7B0}</a:tableStyleId>
              </a:tblPr>
              <a:tblGrid>
                <a:gridCol w="5937250"/>
              </a:tblGrid>
              <a:tr h="339100">
                <a:tc>
                  <a:txBody>
                    <a:bodyPr/>
                    <a:lstStyle/>
                    <a:p>
                      <a:pPr marL="0" marR="0" lvl="0" indent="0" algn="ctr" rtl="0">
                        <a:lnSpc>
                          <a:spcPct val="115000"/>
                        </a:lnSpc>
                        <a:spcBef>
                          <a:spcPts val="0"/>
                        </a:spcBef>
                        <a:spcAft>
                          <a:spcPts val="0"/>
                        </a:spcAft>
                        <a:buNone/>
                      </a:pPr>
                      <a:r>
                        <a:rPr lang="en-US" sz="1050" u="none" strike="noStrike" cap="none">
                          <a:highlight>
                            <a:srgbClr val="00FF00"/>
                          </a:highlight>
                        </a:rPr>
                        <a:t>Average Predicted DC Power for the Year: 226.41721607243517 kW</a:t>
                      </a:r>
                      <a:endParaRPr sz="1200" u="none" strike="noStrike" cap="none">
                        <a:latin typeface="Times New Roman"/>
                        <a:ea typeface="Times New Roman"/>
                        <a:cs typeface="Times New Roman"/>
                        <a:sym typeface="Times New Roman"/>
                      </a:endParaRPr>
                    </a:p>
                  </a:txBody>
                  <a:tcPr marL="68575" marR="68575" marT="0" marB="0"/>
                </a:tc>
              </a:tr>
              <a:tr h="353050">
                <a:tc>
                  <a:txBody>
                    <a:bodyPr/>
                    <a:lstStyle/>
                    <a:p>
                      <a:pPr marL="0" marR="0" lvl="0" indent="0" algn="ctr" rtl="0">
                        <a:lnSpc>
                          <a:spcPct val="115000"/>
                        </a:lnSpc>
                        <a:spcBef>
                          <a:spcPts val="0"/>
                        </a:spcBef>
                        <a:spcAft>
                          <a:spcPts val="0"/>
                        </a:spcAft>
                        <a:buNone/>
                      </a:pPr>
                      <a:r>
                        <a:rPr lang="en-US" sz="1050" u="none" strike="noStrike" cap="none">
                          <a:highlight>
                            <a:srgbClr val="00FF00"/>
                          </a:highlight>
                        </a:rPr>
                        <a:t>Cumulative Predicted DC Power for the Year: 81510.19778607668 kW</a:t>
                      </a:r>
                      <a:endParaRPr sz="1200" u="none" strike="noStrike" cap="none">
                        <a:latin typeface="Times New Roman"/>
                        <a:ea typeface="Times New Roman"/>
                        <a:cs typeface="Times New Roman"/>
                        <a:sym typeface="Times New Roman"/>
                      </a:endParaRPr>
                    </a:p>
                  </a:txBody>
                  <a:tcPr marL="68575" marR="68575" marT="0" marB="0"/>
                </a:tc>
              </a:tr>
              <a:tr h="369575">
                <a:tc>
                  <a:txBody>
                    <a:bodyPr/>
                    <a:lstStyle/>
                    <a:p>
                      <a:pPr marL="0" marR="0" lvl="0" indent="0" algn="ctr" rtl="0">
                        <a:lnSpc>
                          <a:spcPct val="100000"/>
                        </a:lnSpc>
                        <a:spcBef>
                          <a:spcPts val="0"/>
                        </a:spcBef>
                        <a:spcAft>
                          <a:spcPts val="0"/>
                        </a:spcAft>
                        <a:buNone/>
                      </a:pPr>
                      <a:r>
                        <a:rPr lang="en-US" sz="1050" u="none" strike="noStrike" cap="none"/>
                        <a:t>Total AC Power Saved for the Year: 60510.19778607667 kWh</a:t>
                      </a:r>
                      <a:endParaRPr sz="1200" u="none" strike="noStrike" cap="none">
                        <a:latin typeface="Times New Roman"/>
                        <a:ea typeface="Times New Roman"/>
                        <a:cs typeface="Times New Roman"/>
                        <a:sym typeface="Times New Roman"/>
                      </a:endParaRPr>
                    </a:p>
                  </a:txBody>
                  <a:tcPr marL="68575" marR="68575"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452927" y="-16767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800" b="1">
                <a:latin typeface="Times New Roman"/>
                <a:ea typeface="Times New Roman"/>
                <a:cs typeface="Times New Roman"/>
                <a:sym typeface="Times New Roman"/>
              </a:rPr>
              <a:t>RESULTS AND DISCUSSION</a:t>
            </a:r>
            <a:endParaRPr sz="2800" b="1">
              <a:latin typeface="Times New Roman"/>
              <a:ea typeface="Times New Roman"/>
              <a:cs typeface="Times New Roman"/>
              <a:sym typeface="Times New Roman"/>
            </a:endParaRPr>
          </a:p>
        </p:txBody>
      </p:sp>
      <p:pic>
        <p:nvPicPr>
          <p:cNvPr id="235" name="Google Shape;235;p22" descr="C:\Users\Shree\OneDrive\Pictures\report\result.png"/>
          <p:cNvPicPr preferRelativeResize="0"/>
          <p:nvPr/>
        </p:nvPicPr>
        <p:blipFill rotWithShape="1">
          <a:blip r:embed="rId3">
            <a:alphaModFix/>
          </a:blip>
          <a:srcRect b="19304"/>
          <a:stretch/>
        </p:blipFill>
        <p:spPr>
          <a:xfrm>
            <a:off x="5945325" y="721975"/>
            <a:ext cx="2904250" cy="5768024"/>
          </a:xfrm>
          <a:prstGeom prst="rect">
            <a:avLst/>
          </a:prstGeom>
          <a:noFill/>
          <a:ln>
            <a:noFill/>
          </a:ln>
        </p:spPr>
      </p:pic>
      <p:pic>
        <p:nvPicPr>
          <p:cNvPr id="236" name="Google Shape;236;p22"/>
          <p:cNvPicPr preferRelativeResize="0"/>
          <p:nvPr/>
        </p:nvPicPr>
        <p:blipFill rotWithShape="1">
          <a:blip r:embed="rId4">
            <a:alphaModFix/>
          </a:blip>
          <a:srcRect/>
          <a:stretch/>
        </p:blipFill>
        <p:spPr>
          <a:xfrm>
            <a:off x="137824" y="3592965"/>
            <a:ext cx="5742773" cy="2995842"/>
          </a:xfrm>
          <a:prstGeom prst="rect">
            <a:avLst/>
          </a:prstGeom>
          <a:noFill/>
          <a:ln>
            <a:noFill/>
          </a:ln>
        </p:spPr>
      </p:pic>
      <p:sp>
        <p:nvSpPr>
          <p:cNvPr id="237" name="Google Shape;237;p22"/>
          <p:cNvSpPr txBox="1"/>
          <p:nvPr/>
        </p:nvSpPr>
        <p:spPr>
          <a:xfrm>
            <a:off x="128188" y="721966"/>
            <a:ext cx="5687680" cy="28007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The efficiency ratio between AC and DC power varies with output, important for optimizing energy conversion processes. Tabulated results show mostly accurate predictions, with minor discrepancies highlighting areas for improvement. In the first rows, both the actual and predicted values are 0.000, indicating that the model accurately predicted zero solar power output for the instances, resulting in an error of 0.000. However, in the fifth row, while the actual solar power output was 598.207143, the predicted value was 598.161362, resulting in a small error of 0.045781. This discrepancy suggests a slight underestimation in the predicted value compared to the actual observation. </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457200" y="-16974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CONCLUSION</a:t>
            </a:r>
            <a:endParaRPr sz="2800" b="1">
              <a:latin typeface="Times New Roman"/>
              <a:ea typeface="Times New Roman"/>
              <a:cs typeface="Times New Roman"/>
              <a:sym typeface="Times New Roman"/>
            </a:endParaRPr>
          </a:p>
        </p:txBody>
      </p:sp>
      <p:sp>
        <p:nvSpPr>
          <p:cNvPr id="243" name="Google Shape;243;p23"/>
          <p:cNvSpPr txBox="1">
            <a:spLocks noGrp="1"/>
          </p:cNvSpPr>
          <p:nvPr>
            <p:ph type="body" idx="1"/>
          </p:nvPr>
        </p:nvSpPr>
        <p:spPr>
          <a:xfrm>
            <a:off x="457200" y="1343827"/>
            <a:ext cx="8229600" cy="45261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560"/>
              </a:spcBef>
              <a:spcAft>
                <a:spcPts val="0"/>
              </a:spcAft>
              <a:buSzPts val="770"/>
              <a:buNone/>
            </a:pPr>
            <a:r>
              <a:rPr lang="en-US" sz="1600">
                <a:latin typeface="Times New Roman"/>
                <a:ea typeface="Times New Roman"/>
                <a:cs typeface="Times New Roman"/>
                <a:sym typeface="Times New Roman"/>
              </a:rPr>
              <a:t>The utilization of Artificial Intelligence (AI) and Machine Learning (ML) techniques, particularly employing Artificial Neural Networks (ANNs), in solar panel power prediction has yielded significant results and sparked insightful discussions within the renewable energy community. . The developed ANN model demonstrated exceptional predictive accuracy, as evidenced by various performance metrics This approach demonstrated minimal errors, effectively capturing temporal and seasonal variations. The model's ability to predict power output facilitated accurate cost estimation, aiding financial planning and budgeting. Additionally, the analysis of efficiency ratios between AC and DC components provided insights for optimizing energy conversion processes. The project's outcomes contribute to better energy management, resource allocation, and grid integration, ultimately promoting energy conservation and sustainability. Further research can address challenges such as data scarcity and model interpretability to refine and enhance the system's capabilities.</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457200" y="-23810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FUTURE DEVELOPMENTS</a:t>
            </a:r>
            <a:endParaRPr sz="2800" b="1">
              <a:latin typeface="Times New Roman"/>
              <a:ea typeface="Times New Roman"/>
              <a:cs typeface="Times New Roman"/>
              <a:sym typeface="Times New Roman"/>
            </a:endParaRPr>
          </a:p>
        </p:txBody>
      </p:sp>
      <p:sp>
        <p:nvSpPr>
          <p:cNvPr id="249" name="Google Shape;249;p24"/>
          <p:cNvSpPr txBox="1">
            <a:spLocks noGrp="1"/>
          </p:cNvSpPr>
          <p:nvPr>
            <p:ph type="body" idx="1"/>
          </p:nvPr>
        </p:nvSpPr>
        <p:spPr>
          <a:xfrm>
            <a:off x="128187" y="145383"/>
            <a:ext cx="8887626" cy="6648628"/>
          </a:xfrm>
          <a:prstGeom prst="rect">
            <a:avLst/>
          </a:prstGeom>
          <a:noFill/>
          <a:ln>
            <a:noFill/>
          </a:ln>
        </p:spPr>
        <p:txBody>
          <a:bodyPr spcFirstLastPara="1" wrap="square" lIns="91425" tIns="45700" rIns="91425" bIns="45700" anchor="t" anchorCtr="0">
            <a:normAutofit fontScale="25000" lnSpcReduction="20000"/>
          </a:bodyPr>
          <a:lstStyle/>
          <a:p>
            <a:pPr marL="50800" lvl="0" indent="0" algn="l" rtl="0">
              <a:lnSpc>
                <a:spcPct val="100000"/>
              </a:lnSpc>
              <a:spcBef>
                <a:spcPts val="560"/>
              </a:spcBef>
              <a:spcAft>
                <a:spcPts val="0"/>
              </a:spcAft>
              <a:buSzPct val="175000"/>
              <a:buNone/>
            </a:pPr>
            <a:endParaRPr sz="6400" dirty="0">
              <a:latin typeface="Times New Roman"/>
              <a:ea typeface="Times New Roman"/>
              <a:cs typeface="Times New Roman"/>
              <a:sym typeface="Times New Roman"/>
            </a:endParaRPr>
          </a:p>
          <a:p>
            <a:pPr marL="50800" lvl="0" indent="0" algn="l" rtl="0">
              <a:lnSpc>
                <a:spcPct val="100000"/>
              </a:lnSpc>
              <a:spcBef>
                <a:spcPts val="560"/>
              </a:spcBef>
              <a:spcAft>
                <a:spcPts val="0"/>
              </a:spcAft>
              <a:buSzPct val="175000"/>
              <a:buNone/>
            </a:pPr>
            <a:endParaRPr sz="6400" dirty="0">
              <a:latin typeface="Times New Roman"/>
              <a:ea typeface="Times New Roman"/>
              <a:cs typeface="Times New Roman"/>
              <a:sym typeface="Times New Roman"/>
            </a:endParaRPr>
          </a:p>
          <a:p>
            <a:pPr marL="0" lvl="0" indent="0" algn="just" rtl="0">
              <a:lnSpc>
                <a:spcPct val="120000"/>
              </a:lnSpc>
              <a:spcBef>
                <a:spcPts val="0"/>
              </a:spcBef>
              <a:spcAft>
                <a:spcPts val="0"/>
              </a:spcAft>
              <a:buSzPct val="175000"/>
              <a:buNone/>
            </a:pPr>
            <a:r>
              <a:rPr lang="en-US" sz="6400" b="1" u="sng" dirty="0">
                <a:solidFill>
                  <a:schemeClr val="dk1"/>
                </a:solidFill>
                <a:latin typeface="Times New Roman"/>
                <a:ea typeface="Times New Roman"/>
                <a:cs typeface="Times New Roman"/>
                <a:sym typeface="Times New Roman"/>
              </a:rPr>
              <a:t>Scheme </a:t>
            </a:r>
            <a:endParaRPr dirty="0"/>
          </a:p>
          <a:p>
            <a:pPr marL="0" lvl="0" indent="0" algn="just" rtl="0">
              <a:lnSpc>
                <a:spcPct val="120000"/>
              </a:lnSpc>
              <a:spcBef>
                <a:spcPts val="0"/>
              </a:spcBef>
              <a:spcAft>
                <a:spcPts val="0"/>
              </a:spcAft>
              <a:buSzPct val="175000"/>
              <a:buNone/>
            </a:pPr>
            <a:r>
              <a:rPr lang="en-US" sz="6400" dirty="0">
                <a:solidFill>
                  <a:schemeClr val="dk1"/>
                </a:solidFill>
                <a:latin typeface="Times New Roman"/>
                <a:ea typeface="Times New Roman"/>
                <a:cs typeface="Times New Roman"/>
                <a:sym typeface="Times New Roman"/>
              </a:rPr>
              <a:t>Pradhan </a:t>
            </a:r>
            <a:r>
              <a:rPr lang="en-US" sz="6400" dirty="0" err="1">
                <a:solidFill>
                  <a:schemeClr val="dk1"/>
                </a:solidFill>
                <a:latin typeface="Times New Roman"/>
                <a:ea typeface="Times New Roman"/>
                <a:cs typeface="Times New Roman"/>
                <a:sym typeface="Times New Roman"/>
              </a:rPr>
              <a:t>Mantri</a:t>
            </a:r>
            <a:r>
              <a:rPr lang="en-US" sz="6400" dirty="0">
                <a:solidFill>
                  <a:schemeClr val="dk1"/>
                </a:solidFill>
                <a:latin typeface="Times New Roman"/>
                <a:ea typeface="Times New Roman"/>
                <a:cs typeface="Times New Roman"/>
                <a:sym typeface="Times New Roman"/>
              </a:rPr>
              <a:t> </a:t>
            </a:r>
            <a:r>
              <a:rPr lang="en-US" sz="6400" dirty="0" err="1">
                <a:solidFill>
                  <a:schemeClr val="dk1"/>
                </a:solidFill>
                <a:latin typeface="Times New Roman"/>
                <a:ea typeface="Times New Roman"/>
                <a:cs typeface="Times New Roman"/>
                <a:sym typeface="Times New Roman"/>
              </a:rPr>
              <a:t>Suryodaya</a:t>
            </a:r>
            <a:r>
              <a:rPr lang="en-US" sz="6400" dirty="0">
                <a:solidFill>
                  <a:schemeClr val="dk1"/>
                </a:solidFill>
                <a:latin typeface="Times New Roman"/>
                <a:ea typeface="Times New Roman"/>
                <a:cs typeface="Times New Roman"/>
                <a:sym typeface="Times New Roman"/>
              </a:rPr>
              <a:t> </a:t>
            </a:r>
            <a:r>
              <a:rPr lang="en-US" sz="6400" dirty="0" err="1">
                <a:solidFill>
                  <a:schemeClr val="dk1"/>
                </a:solidFill>
                <a:latin typeface="Times New Roman"/>
                <a:ea typeface="Times New Roman"/>
                <a:cs typeface="Times New Roman"/>
                <a:sym typeface="Times New Roman"/>
              </a:rPr>
              <a:t>Yojana</a:t>
            </a:r>
            <a:r>
              <a:rPr lang="en-US" sz="6400" dirty="0">
                <a:solidFill>
                  <a:schemeClr val="dk1"/>
                </a:solidFill>
                <a:latin typeface="Times New Roman"/>
                <a:ea typeface="Times New Roman"/>
                <a:cs typeface="Times New Roman"/>
                <a:sym typeface="Times New Roman"/>
              </a:rPr>
              <a:t> is a scheme that will involve installing solar power systems at rooftops for residential consumers. The main aim of scheme is not only to reduce electricity bills of the “poor and middle class”, but also push India’s goal of becoming self-reliant in the energy sector.</a:t>
            </a:r>
            <a:endParaRPr dirty="0"/>
          </a:p>
          <a:p>
            <a:pPr marL="0" lvl="0" indent="0" algn="just" rtl="0">
              <a:lnSpc>
                <a:spcPct val="120000"/>
              </a:lnSpc>
              <a:spcBef>
                <a:spcPts val="0"/>
              </a:spcBef>
              <a:spcAft>
                <a:spcPts val="0"/>
              </a:spcAft>
              <a:buSzPct val="175000"/>
              <a:buNone/>
            </a:pPr>
            <a:endParaRPr sz="6400" dirty="0">
              <a:solidFill>
                <a:schemeClr val="dk1"/>
              </a:solidFill>
              <a:latin typeface="Times New Roman"/>
              <a:ea typeface="Times New Roman"/>
              <a:cs typeface="Times New Roman"/>
              <a:sym typeface="Times New Roman"/>
            </a:endParaRPr>
          </a:p>
          <a:p>
            <a:pPr marL="0" lvl="0" indent="0" algn="just" rtl="0">
              <a:lnSpc>
                <a:spcPct val="120000"/>
              </a:lnSpc>
              <a:spcBef>
                <a:spcPts val="0"/>
              </a:spcBef>
              <a:spcAft>
                <a:spcPts val="0"/>
              </a:spcAft>
              <a:buSzPct val="175000"/>
              <a:buNone/>
            </a:pPr>
            <a:r>
              <a:rPr lang="en-US" sz="6400" b="1" u="sng" dirty="0">
                <a:solidFill>
                  <a:schemeClr val="dk1"/>
                </a:solidFill>
                <a:latin typeface="Times New Roman"/>
                <a:ea typeface="Times New Roman"/>
                <a:cs typeface="Times New Roman"/>
                <a:sym typeface="Times New Roman"/>
              </a:rPr>
              <a:t>Impact</a:t>
            </a:r>
            <a:endParaRPr dirty="0"/>
          </a:p>
          <a:p>
            <a:pPr marL="0" lvl="0" indent="0" algn="just" rtl="0">
              <a:lnSpc>
                <a:spcPct val="120000"/>
              </a:lnSpc>
              <a:spcBef>
                <a:spcPts val="0"/>
              </a:spcBef>
              <a:spcAft>
                <a:spcPts val="0"/>
              </a:spcAft>
              <a:buSzPct val="175000"/>
              <a:buNone/>
            </a:pPr>
            <a:r>
              <a:rPr lang="en-US" sz="6400" dirty="0">
                <a:solidFill>
                  <a:schemeClr val="dk1"/>
                </a:solidFill>
                <a:latin typeface="Times New Roman"/>
                <a:ea typeface="Times New Roman"/>
                <a:cs typeface="Times New Roman"/>
                <a:sym typeface="Times New Roman"/>
              </a:rPr>
              <a:t>India is expected to witness the largest energy demand growth of any country or region in the world over the next 30 years, according to the latest World Energy Outlook by the International Energy Agency (IEA).To meet this demand, the country would need a reliable source of energy.</a:t>
            </a:r>
            <a:endParaRPr dirty="0"/>
          </a:p>
          <a:p>
            <a:pPr marL="0" lvl="0" indent="0" algn="just" rtl="0">
              <a:lnSpc>
                <a:spcPct val="120000"/>
              </a:lnSpc>
              <a:spcBef>
                <a:spcPts val="0"/>
              </a:spcBef>
              <a:spcAft>
                <a:spcPts val="0"/>
              </a:spcAft>
              <a:buSzPct val="175000"/>
              <a:buNone/>
            </a:pPr>
            <a:endParaRPr sz="6400" dirty="0">
              <a:solidFill>
                <a:schemeClr val="dk1"/>
              </a:solidFill>
              <a:latin typeface="Times New Roman"/>
              <a:ea typeface="Times New Roman"/>
              <a:cs typeface="Times New Roman"/>
              <a:sym typeface="Times New Roman"/>
            </a:endParaRPr>
          </a:p>
          <a:p>
            <a:pPr marL="0" lvl="0" indent="0" algn="just" rtl="0">
              <a:lnSpc>
                <a:spcPct val="120000"/>
              </a:lnSpc>
              <a:spcBef>
                <a:spcPts val="0"/>
              </a:spcBef>
              <a:spcAft>
                <a:spcPts val="0"/>
              </a:spcAft>
              <a:buSzPct val="175000"/>
              <a:buNone/>
            </a:pPr>
            <a:r>
              <a:rPr lang="en-US" sz="6400" dirty="0">
                <a:solidFill>
                  <a:schemeClr val="dk1"/>
                </a:solidFill>
                <a:latin typeface="Times New Roman"/>
                <a:ea typeface="Times New Roman"/>
                <a:cs typeface="Times New Roman"/>
                <a:sym typeface="Times New Roman"/>
              </a:rPr>
              <a:t>This project advances renewable energy technology through an predictive approach of power before hand thereby it aligns with India's goals for energy self-reliance and sustainability, promising significant impact. The applications given below are few of the future scope ahead in the upcoming decades.</a:t>
            </a:r>
            <a:endParaRPr sz="6400" dirty="0">
              <a:solidFill>
                <a:schemeClr val="dk1"/>
              </a:solidFill>
              <a:latin typeface="Times New Roman"/>
              <a:ea typeface="Times New Roman"/>
              <a:cs typeface="Times New Roman"/>
              <a:sym typeface="Times New Roman"/>
            </a:endParaRPr>
          </a:p>
          <a:p>
            <a:pPr marL="457200" lvl="0" indent="-325120" algn="l" rtl="0">
              <a:lnSpc>
                <a:spcPct val="120000"/>
              </a:lnSpc>
              <a:spcBef>
                <a:spcPts val="560"/>
              </a:spcBef>
              <a:spcAft>
                <a:spcPts val="0"/>
              </a:spcAft>
              <a:buSzPct val="80000"/>
              <a:buFont typeface="Noto Sans Symbols"/>
              <a:buNone/>
            </a:pPr>
            <a:endParaRPr sz="6400" dirty="0">
              <a:solidFill>
                <a:schemeClr val="dk1"/>
              </a:solidFill>
              <a:latin typeface="Times New Roman"/>
              <a:ea typeface="Times New Roman"/>
              <a:cs typeface="Times New Roman"/>
              <a:sym typeface="Times New Roman"/>
            </a:endParaRPr>
          </a:p>
          <a:p>
            <a:pPr marL="457200" lvl="0" indent="-406400" algn="just" rtl="0">
              <a:lnSpc>
                <a:spcPct val="120000"/>
              </a:lnSpc>
              <a:spcBef>
                <a:spcPts val="560"/>
              </a:spcBef>
              <a:spcAft>
                <a:spcPts val="0"/>
              </a:spcAft>
              <a:buSzPct val="80000"/>
              <a:buFont typeface="Noto Sans Symbols"/>
              <a:buChar char="⮚"/>
            </a:pPr>
            <a:r>
              <a:rPr lang="en-US" sz="6400" dirty="0">
                <a:solidFill>
                  <a:schemeClr val="dk1"/>
                </a:solidFill>
                <a:latin typeface="Times New Roman"/>
                <a:ea typeface="Times New Roman"/>
                <a:cs typeface="Times New Roman"/>
                <a:sym typeface="Times New Roman"/>
              </a:rPr>
              <a:t>Utilization of advanced AI-driven algorithms.</a:t>
            </a:r>
            <a:endParaRPr dirty="0"/>
          </a:p>
          <a:p>
            <a:pPr marL="457200" lvl="0" indent="-406400" algn="just" rtl="0">
              <a:lnSpc>
                <a:spcPct val="120000"/>
              </a:lnSpc>
              <a:spcBef>
                <a:spcPts val="560"/>
              </a:spcBef>
              <a:spcAft>
                <a:spcPts val="0"/>
              </a:spcAft>
              <a:buSzPct val="80000"/>
              <a:buFont typeface="Noto Sans Symbols"/>
              <a:buChar char="⮚"/>
            </a:pPr>
            <a:r>
              <a:rPr lang="en-US" sz="6400" dirty="0">
                <a:solidFill>
                  <a:schemeClr val="dk1"/>
                </a:solidFill>
                <a:latin typeface="Times New Roman"/>
                <a:ea typeface="Times New Roman"/>
                <a:cs typeface="Times New Roman"/>
                <a:sym typeface="Times New Roman"/>
              </a:rPr>
              <a:t>Integration of </a:t>
            </a:r>
            <a:r>
              <a:rPr lang="en-US" sz="6400" dirty="0" err="1">
                <a:solidFill>
                  <a:schemeClr val="dk1"/>
                </a:solidFill>
                <a:latin typeface="Times New Roman"/>
                <a:ea typeface="Times New Roman"/>
                <a:cs typeface="Times New Roman"/>
                <a:sym typeface="Times New Roman"/>
              </a:rPr>
              <a:t>IoT</a:t>
            </a:r>
            <a:r>
              <a:rPr lang="en-US" sz="6400" dirty="0">
                <a:solidFill>
                  <a:schemeClr val="dk1"/>
                </a:solidFill>
                <a:latin typeface="Times New Roman"/>
                <a:ea typeface="Times New Roman"/>
                <a:cs typeface="Times New Roman"/>
                <a:sym typeface="Times New Roman"/>
              </a:rPr>
              <a:t> technology for real-time monitoring.</a:t>
            </a:r>
            <a:endParaRPr dirty="0"/>
          </a:p>
          <a:p>
            <a:pPr marL="457200" lvl="0" indent="-406400" algn="just" rtl="0">
              <a:lnSpc>
                <a:spcPct val="120000"/>
              </a:lnSpc>
              <a:spcBef>
                <a:spcPts val="560"/>
              </a:spcBef>
              <a:spcAft>
                <a:spcPts val="0"/>
              </a:spcAft>
              <a:buSzPct val="80000"/>
              <a:buFont typeface="Noto Sans Symbols"/>
              <a:buChar char="⮚"/>
            </a:pPr>
            <a:r>
              <a:rPr lang="en-US" sz="6400" dirty="0">
                <a:solidFill>
                  <a:schemeClr val="dk1"/>
                </a:solidFill>
                <a:latin typeface="Times New Roman"/>
                <a:ea typeface="Times New Roman"/>
                <a:cs typeface="Times New Roman"/>
                <a:sym typeface="Times New Roman"/>
              </a:rPr>
              <a:t>Application of big data analytics and machine learning techniques.</a:t>
            </a:r>
            <a:endParaRPr dirty="0"/>
          </a:p>
          <a:p>
            <a:pPr marL="457200" lvl="0" indent="-406400" algn="just" rtl="0">
              <a:lnSpc>
                <a:spcPct val="120000"/>
              </a:lnSpc>
              <a:spcBef>
                <a:spcPts val="560"/>
              </a:spcBef>
              <a:spcAft>
                <a:spcPts val="0"/>
              </a:spcAft>
              <a:buSzPct val="80000"/>
              <a:buFont typeface="Noto Sans Symbols"/>
              <a:buChar char="⮚"/>
            </a:pPr>
            <a:r>
              <a:rPr lang="en-US" sz="6400" dirty="0">
                <a:solidFill>
                  <a:schemeClr val="dk1"/>
                </a:solidFill>
                <a:latin typeface="Times New Roman"/>
                <a:ea typeface="Times New Roman"/>
                <a:cs typeface="Times New Roman"/>
                <a:sym typeface="Times New Roman"/>
              </a:rPr>
              <a:t>Exploration of methods for smart grid integration.</a:t>
            </a:r>
            <a:endParaRPr dirty="0"/>
          </a:p>
          <a:p>
            <a:pPr marL="457200" lvl="0" indent="-406400" algn="just" rtl="0">
              <a:lnSpc>
                <a:spcPct val="120000"/>
              </a:lnSpc>
              <a:spcBef>
                <a:spcPts val="560"/>
              </a:spcBef>
              <a:spcAft>
                <a:spcPts val="0"/>
              </a:spcAft>
              <a:buSzPct val="80000"/>
              <a:buFont typeface="Noto Sans Symbols"/>
              <a:buChar char="⮚"/>
            </a:pPr>
            <a:r>
              <a:rPr lang="en-US" sz="6400" dirty="0">
                <a:solidFill>
                  <a:schemeClr val="dk1"/>
                </a:solidFill>
                <a:latin typeface="Times New Roman"/>
                <a:ea typeface="Times New Roman"/>
                <a:cs typeface="Times New Roman"/>
                <a:sym typeface="Times New Roman"/>
              </a:rPr>
              <a:t>Guidance for energy production scheduling in utility-scale solar farms</a:t>
            </a:r>
            <a:r>
              <a:rPr lang="en-US" sz="6400" dirty="0" smtClean="0">
                <a:solidFill>
                  <a:schemeClr val="dk1"/>
                </a:solidFill>
                <a:latin typeface="Times New Roman"/>
                <a:ea typeface="Times New Roman"/>
                <a:cs typeface="Times New Roman"/>
                <a:sym typeface="Times New Roman"/>
              </a:rPr>
              <a:t>.</a:t>
            </a:r>
            <a:endParaRPr dirty="0"/>
          </a:p>
          <a:p>
            <a:pPr marL="457200" lvl="0" indent="-406400" algn="just" rtl="0">
              <a:lnSpc>
                <a:spcPct val="120000"/>
              </a:lnSpc>
              <a:spcBef>
                <a:spcPts val="560"/>
              </a:spcBef>
              <a:spcAft>
                <a:spcPts val="0"/>
              </a:spcAft>
              <a:buSzPct val="80000"/>
              <a:buFont typeface="Noto Sans Symbols"/>
              <a:buChar char="⮚"/>
            </a:pPr>
            <a:r>
              <a:rPr lang="en-US" sz="6400" dirty="0">
                <a:solidFill>
                  <a:schemeClr val="dk1"/>
                </a:solidFill>
                <a:latin typeface="Times New Roman"/>
                <a:ea typeface="Times New Roman"/>
                <a:cs typeface="Times New Roman"/>
                <a:sym typeface="Times New Roman"/>
              </a:rPr>
              <a:t>Optimization of energy utilization in remote off-grid installations.</a:t>
            </a:r>
            <a:endParaRPr dirty="0"/>
          </a:p>
          <a:p>
            <a:pPr marL="457200" lvl="0" indent="-228600" algn="l" rtl="0">
              <a:lnSpc>
                <a:spcPct val="120000"/>
              </a:lnSpc>
              <a:spcBef>
                <a:spcPts val="560"/>
              </a:spcBef>
              <a:spcAft>
                <a:spcPts val="0"/>
              </a:spcAft>
              <a:buSzPts val="280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468649" y="-28083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REFERENCES</a:t>
            </a:r>
            <a:endParaRPr sz="2800" b="1">
              <a:latin typeface="Times New Roman"/>
              <a:ea typeface="Times New Roman"/>
              <a:cs typeface="Times New Roman"/>
              <a:sym typeface="Times New Roman"/>
            </a:endParaRPr>
          </a:p>
        </p:txBody>
      </p:sp>
      <p:sp>
        <p:nvSpPr>
          <p:cNvPr id="255" name="Google Shape;255;p25"/>
          <p:cNvSpPr txBox="1">
            <a:spLocks noGrp="1"/>
          </p:cNvSpPr>
          <p:nvPr>
            <p:ph type="body" idx="1"/>
          </p:nvPr>
        </p:nvSpPr>
        <p:spPr>
          <a:xfrm>
            <a:off x="178188" y="547035"/>
            <a:ext cx="8810521" cy="6217065"/>
          </a:xfrm>
          <a:prstGeom prst="rect">
            <a:avLst/>
          </a:prstGeom>
          <a:solidFill>
            <a:schemeClr val="lt1"/>
          </a:solid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SzPts val="1100"/>
              <a:buNone/>
            </a:pPr>
            <a:r>
              <a:rPr lang="en-US" sz="1500" b="1">
                <a:solidFill>
                  <a:srgbClr val="1F1F1F"/>
                </a:solidFill>
                <a:latin typeface="Times New Roman"/>
                <a:ea typeface="Times New Roman"/>
                <a:cs typeface="Times New Roman"/>
                <a:sym typeface="Times New Roman"/>
              </a:rPr>
              <a:t>[1]</a:t>
            </a:r>
            <a:r>
              <a:rPr lang="en-US" sz="1500">
                <a:solidFill>
                  <a:srgbClr val="222222"/>
                </a:solidFill>
                <a:highlight>
                  <a:srgbClr val="FFFFFF"/>
                </a:highlight>
                <a:latin typeface="Times New Roman"/>
                <a:ea typeface="Times New Roman"/>
                <a:cs typeface="Times New Roman"/>
                <a:sym typeface="Times New Roman"/>
              </a:rPr>
              <a:t> J. Gaboitaolelwe, A. M. Zungeru, A. Yahya, C. K. Lebekwe, D. N. Vinod and A. O. Salau, "Machine Learning Based Solar Photovoltaic Power Forecasting: A Review and Comparison," in </a:t>
            </a:r>
            <a:r>
              <a:rPr lang="en-US" sz="1500" i="1">
                <a:solidFill>
                  <a:srgbClr val="222222"/>
                </a:solidFill>
                <a:highlight>
                  <a:srgbClr val="FFFFFF"/>
                </a:highlight>
                <a:latin typeface="Times New Roman"/>
                <a:ea typeface="Times New Roman"/>
                <a:cs typeface="Times New Roman"/>
                <a:sym typeface="Times New Roman"/>
              </a:rPr>
              <a:t>IEEE Access</a:t>
            </a:r>
            <a:r>
              <a:rPr lang="en-US" sz="1500">
                <a:solidFill>
                  <a:srgbClr val="222222"/>
                </a:solidFill>
                <a:highlight>
                  <a:srgbClr val="FFFFFF"/>
                </a:highlight>
                <a:latin typeface="Times New Roman"/>
                <a:ea typeface="Times New Roman"/>
                <a:cs typeface="Times New Roman"/>
                <a:sym typeface="Times New Roman"/>
              </a:rPr>
              <a:t>, vol. 11, pp. 40820-40845, 2023, doi: 10.1109/ACCESS.2023.3270041.</a:t>
            </a:r>
            <a:endParaRPr/>
          </a:p>
          <a:p>
            <a:pPr marL="0" lvl="0" indent="0" algn="l" rtl="0">
              <a:lnSpc>
                <a:spcPct val="100000"/>
              </a:lnSpc>
              <a:spcBef>
                <a:spcPts val="1200"/>
              </a:spcBef>
              <a:spcAft>
                <a:spcPts val="0"/>
              </a:spcAft>
              <a:buSzPts val="1100"/>
              <a:buNone/>
            </a:pPr>
            <a:r>
              <a:rPr lang="en-US" sz="1500" b="1">
                <a:highlight>
                  <a:srgbClr val="FFFFFF"/>
                </a:highlight>
                <a:latin typeface="Times New Roman"/>
                <a:ea typeface="Times New Roman"/>
                <a:cs typeface="Times New Roman"/>
                <a:sym typeface="Times New Roman"/>
              </a:rPr>
              <a:t>[2] </a:t>
            </a:r>
            <a:r>
              <a:rPr lang="en-US" sz="1500">
                <a:highlight>
                  <a:srgbClr val="FFFFFF"/>
                </a:highlight>
                <a:latin typeface="Times New Roman"/>
                <a:ea typeface="Times New Roman"/>
                <a:cs typeface="Times New Roman"/>
                <a:sym typeface="Times New Roman"/>
              </a:rPr>
              <a:t>A. -N. Sharkawy et al., "Solar PV Power Estimation and Upscaling Forecast Using Different Artificial Neural Networks Types: Assessment, Validation, and Comparison," in </a:t>
            </a:r>
            <a:r>
              <a:rPr lang="en-US" sz="1500" i="1">
                <a:highlight>
                  <a:srgbClr val="FFFFFF"/>
                </a:highlight>
                <a:latin typeface="Times New Roman"/>
                <a:ea typeface="Times New Roman"/>
                <a:cs typeface="Times New Roman"/>
                <a:sym typeface="Times New Roman"/>
              </a:rPr>
              <a:t>IEEE Access</a:t>
            </a:r>
            <a:r>
              <a:rPr lang="en-US" sz="1500">
                <a:highlight>
                  <a:srgbClr val="FFFFFF"/>
                </a:highlight>
                <a:latin typeface="Times New Roman"/>
                <a:ea typeface="Times New Roman"/>
                <a:cs typeface="Times New Roman"/>
                <a:sym typeface="Times New Roman"/>
              </a:rPr>
              <a:t>, vol. 11, pp. 19279-19300, 2023, doi: 10.1109/ACCESS.2023.3249108.</a:t>
            </a:r>
            <a:endParaRPr/>
          </a:p>
          <a:p>
            <a:pPr marL="0" lvl="0" indent="0" algn="l" rtl="0">
              <a:lnSpc>
                <a:spcPct val="100000"/>
              </a:lnSpc>
              <a:spcBef>
                <a:spcPts val="1200"/>
              </a:spcBef>
              <a:spcAft>
                <a:spcPts val="0"/>
              </a:spcAft>
              <a:buSzPts val="1100"/>
              <a:buNone/>
            </a:pPr>
            <a:r>
              <a:rPr lang="en-US" sz="1500" b="1">
                <a:solidFill>
                  <a:srgbClr val="1F1F1F"/>
                </a:solidFill>
                <a:latin typeface="Times New Roman"/>
                <a:ea typeface="Times New Roman"/>
                <a:cs typeface="Times New Roman"/>
                <a:sym typeface="Times New Roman"/>
              </a:rPr>
              <a:t>[3] </a:t>
            </a:r>
            <a:r>
              <a:rPr lang="en-US" sz="1500">
                <a:solidFill>
                  <a:srgbClr val="222222"/>
                </a:solidFill>
                <a:highlight>
                  <a:srgbClr val="FFFFFF"/>
                </a:highlight>
                <a:latin typeface="Times New Roman"/>
                <a:ea typeface="Times New Roman"/>
                <a:cs typeface="Times New Roman"/>
                <a:sym typeface="Times New Roman"/>
              </a:rPr>
              <a:t>B. Yang et al., "Classification and Summarization of Solar Irradiance and Power Forecasting Methods: A Thorough Review," in </a:t>
            </a:r>
            <a:r>
              <a:rPr lang="en-US" sz="1500" i="1">
                <a:solidFill>
                  <a:srgbClr val="222222"/>
                </a:solidFill>
                <a:highlight>
                  <a:srgbClr val="FFFFFF"/>
                </a:highlight>
                <a:latin typeface="Times New Roman"/>
                <a:ea typeface="Times New Roman"/>
                <a:cs typeface="Times New Roman"/>
                <a:sym typeface="Times New Roman"/>
              </a:rPr>
              <a:t>CSEE Journal of Power and Energy Systems</a:t>
            </a:r>
            <a:r>
              <a:rPr lang="en-US" sz="1500">
                <a:solidFill>
                  <a:srgbClr val="222222"/>
                </a:solidFill>
                <a:highlight>
                  <a:srgbClr val="FFFFFF"/>
                </a:highlight>
                <a:latin typeface="Times New Roman"/>
                <a:ea typeface="Times New Roman"/>
                <a:cs typeface="Times New Roman"/>
                <a:sym typeface="Times New Roman"/>
              </a:rPr>
              <a:t>, vol. 9, no. 3, pp. 978-995, May 2023, doi: 10.17775/CSEEJPES.2020.04930.</a:t>
            </a:r>
            <a:endParaRPr sz="1500">
              <a:solidFill>
                <a:srgbClr val="222222"/>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SzPts val="1100"/>
              <a:buNone/>
            </a:pPr>
            <a:r>
              <a:rPr lang="en-US" sz="1500" b="1">
                <a:latin typeface="Times New Roman"/>
                <a:ea typeface="Times New Roman"/>
                <a:cs typeface="Times New Roman"/>
                <a:sym typeface="Times New Roman"/>
              </a:rPr>
              <a:t>[4] </a:t>
            </a:r>
            <a:r>
              <a:rPr lang="en-US" sz="1500">
                <a:latin typeface="Times New Roman"/>
                <a:ea typeface="Times New Roman"/>
                <a:cs typeface="Times New Roman"/>
                <a:sym typeface="Times New Roman"/>
              </a:rPr>
              <a:t>N. M. Haegel and S. R. Kurtz, "Global Progress Toward Renewable Electricity: Tracking the Role of Solar (Version 3)," in </a:t>
            </a:r>
            <a:r>
              <a:rPr lang="en-US" sz="1500" i="1">
                <a:latin typeface="Times New Roman"/>
                <a:ea typeface="Times New Roman"/>
                <a:cs typeface="Times New Roman"/>
                <a:sym typeface="Times New Roman"/>
              </a:rPr>
              <a:t>IEEE Journal of Photovoltaics</a:t>
            </a:r>
            <a:r>
              <a:rPr lang="en-US" sz="1500">
                <a:latin typeface="Times New Roman"/>
                <a:ea typeface="Times New Roman"/>
                <a:cs typeface="Times New Roman"/>
                <a:sym typeface="Times New Roman"/>
              </a:rPr>
              <a:t>, vol. 13, no. 6, pp. 768-776, Nov. 2023, doi: 10.1109/JPHOTOV.2023.3309922.</a:t>
            </a:r>
            <a:endParaRPr/>
          </a:p>
          <a:p>
            <a:pPr marL="0" lvl="0" indent="0" algn="just" rtl="0">
              <a:lnSpc>
                <a:spcPct val="100000"/>
              </a:lnSpc>
              <a:spcBef>
                <a:spcPts val="1200"/>
              </a:spcBef>
              <a:spcAft>
                <a:spcPts val="0"/>
              </a:spcAft>
              <a:buSzPts val="1100"/>
              <a:buNone/>
            </a:pPr>
            <a:r>
              <a:rPr lang="en-US" sz="1500" b="1">
                <a:latin typeface="Times New Roman"/>
                <a:ea typeface="Times New Roman"/>
                <a:cs typeface="Times New Roman"/>
                <a:sym typeface="Times New Roman"/>
              </a:rPr>
              <a:t>[5] </a:t>
            </a:r>
            <a:r>
              <a:rPr lang="en-US" sz="1500">
                <a:latin typeface="Times New Roman"/>
                <a:ea typeface="Times New Roman"/>
                <a:cs typeface="Times New Roman"/>
                <a:sym typeface="Times New Roman"/>
              </a:rPr>
              <a:t>H. Ding, L. Fan, Z. Miao, and D. Ramasubramanian , "Operational Challenges of Solar PV Plus Storage Power Plants and Modeling Recommendations," in </a:t>
            </a:r>
            <a:r>
              <a:rPr lang="en-US" sz="1500" i="1">
                <a:latin typeface="Times New Roman"/>
                <a:ea typeface="Times New Roman"/>
                <a:cs typeface="Times New Roman"/>
                <a:sym typeface="Times New Roman"/>
              </a:rPr>
              <a:t>IEEE Open Access Journal of Power and Energy</a:t>
            </a:r>
            <a:r>
              <a:rPr lang="en-US" sz="1500">
                <a:latin typeface="Times New Roman"/>
                <a:ea typeface="Times New Roman"/>
                <a:cs typeface="Times New Roman"/>
                <a:sym typeface="Times New Roman"/>
              </a:rPr>
              <a:t>, vol. 10, pp. 477-489, 2023, doi: 10.1109/OAJPE.2023.3284375.</a:t>
            </a:r>
            <a:endParaRPr sz="1500"/>
          </a:p>
          <a:p>
            <a:pPr marL="0" lvl="0" indent="0" algn="just" rtl="0">
              <a:lnSpc>
                <a:spcPct val="100000"/>
              </a:lnSpc>
              <a:spcBef>
                <a:spcPts val="1200"/>
              </a:spcBef>
              <a:spcAft>
                <a:spcPts val="0"/>
              </a:spcAft>
              <a:buSzPts val="1100"/>
              <a:buNone/>
            </a:pPr>
            <a:r>
              <a:rPr lang="en-US" sz="1500" b="1">
                <a:latin typeface="Times New Roman"/>
                <a:ea typeface="Times New Roman"/>
                <a:cs typeface="Times New Roman"/>
                <a:sym typeface="Times New Roman"/>
              </a:rPr>
              <a:t>[6] </a:t>
            </a:r>
            <a:r>
              <a:rPr lang="en-US" sz="1500">
                <a:latin typeface="Times New Roman"/>
                <a:ea typeface="Times New Roman"/>
                <a:cs typeface="Times New Roman"/>
                <a:sym typeface="Times New Roman"/>
              </a:rPr>
              <a:t>M. Badoni, R. Kumar,H. Saxena, A. K. Singh, and  A. Singh, "Grid Tied Solar PV System with Power Quality Enhancement Using Adaptive Generalized Maximum Versoria Criterion," in </a:t>
            </a:r>
            <a:r>
              <a:rPr lang="en-US" sz="1500" i="1">
                <a:latin typeface="Times New Roman"/>
                <a:ea typeface="Times New Roman"/>
                <a:cs typeface="Times New Roman"/>
                <a:sym typeface="Times New Roman"/>
              </a:rPr>
              <a:t>CSEE Journal of Power and Energy Systems</a:t>
            </a:r>
            <a:r>
              <a:rPr lang="en-US" sz="1500">
                <a:latin typeface="Times New Roman"/>
                <a:ea typeface="Times New Roman"/>
                <a:cs typeface="Times New Roman"/>
                <a:sym typeface="Times New Roman"/>
              </a:rPr>
              <a:t>, vol. 9, no. 2, pp. 722-732, March 2023, doi: 10.17775/CSEEJPES.2020.04820.</a:t>
            </a:r>
            <a:endParaRPr/>
          </a:p>
          <a:p>
            <a:pPr marL="0" lvl="0" indent="0" algn="just" rtl="0">
              <a:lnSpc>
                <a:spcPct val="100000"/>
              </a:lnSpc>
              <a:spcBef>
                <a:spcPts val="1200"/>
              </a:spcBef>
              <a:spcAft>
                <a:spcPts val="0"/>
              </a:spcAft>
              <a:buSzPts val="1100"/>
              <a:buNone/>
            </a:pPr>
            <a:r>
              <a:rPr lang="en-US" sz="1500" b="1">
                <a:latin typeface="Times New Roman"/>
                <a:ea typeface="Times New Roman"/>
                <a:cs typeface="Times New Roman"/>
                <a:sym typeface="Times New Roman"/>
              </a:rPr>
              <a:t>[7] </a:t>
            </a:r>
            <a:r>
              <a:rPr lang="en-US" sz="1500">
                <a:latin typeface="Times New Roman"/>
                <a:ea typeface="Times New Roman"/>
                <a:cs typeface="Times New Roman"/>
                <a:sym typeface="Times New Roman"/>
              </a:rPr>
              <a:t>D. J. Ault, M. Bello, W. B. Hobbs, A. Tuohy, and Q. Wang, "Evaluating Potential Benefits of Flexible Solar Power Generation in the Southern Company System," in </a:t>
            </a:r>
            <a:r>
              <a:rPr lang="en-US" sz="1500" i="1">
                <a:latin typeface="Times New Roman"/>
                <a:ea typeface="Times New Roman"/>
                <a:cs typeface="Times New Roman"/>
                <a:sym typeface="Times New Roman"/>
              </a:rPr>
              <a:t>IEEE Journal of Photovoltaics</a:t>
            </a:r>
            <a:r>
              <a:rPr lang="en-US" sz="1500">
                <a:latin typeface="Times New Roman"/>
                <a:ea typeface="Times New Roman"/>
                <a:cs typeface="Times New Roman"/>
                <a:sym typeface="Times New Roman"/>
              </a:rPr>
              <a:t>, vol. 12, no. 1, pp. 152-160, Jan. 2022, doi: 10.1109/JPHOTOV.2021.3126118.</a:t>
            </a:r>
            <a:endParaRPr sz="15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468649" y="-28083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REFERENCES</a:t>
            </a:r>
            <a:endParaRPr sz="2800" b="1">
              <a:latin typeface="Times New Roman"/>
              <a:ea typeface="Times New Roman"/>
              <a:cs typeface="Times New Roman"/>
              <a:sym typeface="Times New Roman"/>
            </a:endParaRPr>
          </a:p>
        </p:txBody>
      </p:sp>
      <p:sp>
        <p:nvSpPr>
          <p:cNvPr id="261" name="Google Shape;261;p26"/>
          <p:cNvSpPr txBox="1">
            <a:spLocks noGrp="1"/>
          </p:cNvSpPr>
          <p:nvPr>
            <p:ph type="body" idx="1"/>
          </p:nvPr>
        </p:nvSpPr>
        <p:spPr>
          <a:xfrm>
            <a:off x="178188" y="516555"/>
            <a:ext cx="8810521" cy="6217065"/>
          </a:xfrm>
          <a:prstGeom prst="rect">
            <a:avLst/>
          </a:prstGeom>
          <a:solidFill>
            <a:schemeClr val="lt1"/>
          </a:solid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[8]</a:t>
            </a:r>
            <a:r>
              <a:rPr lang="en-US" sz="1600">
                <a:latin typeface="Times New Roman"/>
                <a:ea typeface="Times New Roman"/>
                <a:cs typeface="Times New Roman"/>
                <a:sym typeface="Times New Roman"/>
              </a:rPr>
              <a:t> G.Bull, T. Cooke, J. Johns,G. Singh, A. Valdez and L. Vega, "Telephone Interference From Solar PV Switching," in </a:t>
            </a:r>
            <a:r>
              <a:rPr lang="en-US" sz="1600" i="1">
                <a:latin typeface="Times New Roman"/>
                <a:ea typeface="Times New Roman"/>
                <a:cs typeface="Times New Roman"/>
                <a:sym typeface="Times New Roman"/>
              </a:rPr>
              <a:t>IEEE Open Access Journal of Power and Energy</a:t>
            </a:r>
            <a:r>
              <a:rPr lang="en-US" sz="1600">
                <a:latin typeface="Times New Roman"/>
                <a:ea typeface="Times New Roman"/>
                <a:cs typeface="Times New Roman"/>
                <a:sym typeface="Times New Roman"/>
              </a:rPr>
              <a:t>, vol. 10, pp. 373-384, 2023, doi: 10.1109/OAJPE.2023.3239854.</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[9]</a:t>
            </a:r>
            <a:r>
              <a:rPr lang="en-US" sz="1600">
                <a:latin typeface="Times New Roman"/>
                <a:ea typeface="Times New Roman"/>
                <a:cs typeface="Times New Roman"/>
                <a:sym typeface="Times New Roman"/>
              </a:rPr>
              <a:t> C. V. Chandrakant and S. Mikkili, "A Typical Review on Static Reconfiguration Strategies in Photovoltaic Array Under Non-Uniform Shading Conditions," in </a:t>
            </a:r>
            <a:r>
              <a:rPr lang="en-US" sz="1600" i="1">
                <a:latin typeface="Times New Roman"/>
                <a:ea typeface="Times New Roman"/>
                <a:cs typeface="Times New Roman"/>
                <a:sym typeface="Times New Roman"/>
              </a:rPr>
              <a:t>CSEE Journal of Power and Energy Systems</a:t>
            </a:r>
            <a:r>
              <a:rPr lang="en-US" sz="1600">
                <a:latin typeface="Times New Roman"/>
                <a:ea typeface="Times New Roman"/>
                <a:cs typeface="Times New Roman"/>
                <a:sym typeface="Times New Roman"/>
              </a:rPr>
              <a:t>, vol. 9, no. 6, pp. 2018-2039, November 2023, doi: 10.17775/CSEEJPES.2020.02520.</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[10]</a:t>
            </a:r>
            <a:r>
              <a:rPr lang="en-US" sz="1600">
                <a:latin typeface="Times New Roman"/>
                <a:ea typeface="Times New Roman"/>
                <a:cs typeface="Times New Roman"/>
                <a:sym typeface="Times New Roman"/>
              </a:rPr>
              <a:t> F. Cheng, H. Gong , , M. Li, C. Liu, Y. Yu and  Z. Wu,"A Review of Multitemporal and Multispatial Scales Photovoltaic Forecasting Methods," in </a:t>
            </a:r>
            <a:r>
              <a:rPr lang="en-US" sz="1600" i="1">
                <a:latin typeface="Times New Roman"/>
                <a:ea typeface="Times New Roman"/>
                <a:cs typeface="Times New Roman"/>
                <a:sym typeface="Times New Roman"/>
              </a:rPr>
              <a:t>IEEE Access</a:t>
            </a:r>
            <a:r>
              <a:rPr lang="en-US" sz="1600">
                <a:latin typeface="Times New Roman"/>
                <a:ea typeface="Times New Roman"/>
                <a:cs typeface="Times New Roman"/>
                <a:sym typeface="Times New Roman"/>
              </a:rPr>
              <a:t>, vol. 10, pp. 35073-35093, 2022, doi: 10.1109/ACCESS.2022.3162206.</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[11]</a:t>
            </a:r>
            <a:r>
              <a:rPr lang="en-US" sz="1600">
                <a:latin typeface="Times New Roman"/>
                <a:ea typeface="Times New Roman"/>
                <a:cs typeface="Times New Roman"/>
                <a:sym typeface="Times New Roman"/>
              </a:rPr>
              <a:t> K. Davies, D. Matthews, C. Qin,  A. Y. Saber, and A. K. Srivastava, "Geometric Deep-Learning-Based Spatiotemporal Forecasting for Inverter-Based Solar Power," in </a:t>
            </a:r>
            <a:r>
              <a:rPr lang="en-US" sz="1600" i="1">
                <a:latin typeface="Times New Roman"/>
                <a:ea typeface="Times New Roman"/>
                <a:cs typeface="Times New Roman"/>
                <a:sym typeface="Times New Roman"/>
              </a:rPr>
              <a:t>IEEE Systems Journal</a:t>
            </a:r>
            <a:r>
              <a:rPr lang="en-US" sz="1600">
                <a:latin typeface="Times New Roman"/>
                <a:ea typeface="Times New Roman"/>
                <a:cs typeface="Times New Roman"/>
                <a:sym typeface="Times New Roman"/>
              </a:rPr>
              <a:t>, vol. 17, no. 3, pp. 3425-3435, Sept. 2023, doi: 10.1109/JSYST.2023.3250403</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[12] </a:t>
            </a:r>
            <a:r>
              <a:rPr lang="en-US" sz="1600">
                <a:latin typeface="Times New Roman"/>
                <a:ea typeface="Times New Roman"/>
                <a:cs typeface="Times New Roman"/>
                <a:sym typeface="Times New Roman"/>
              </a:rPr>
              <a:t>F. V. De Almeida, P. L. P. Corrêa,</a:t>
            </a:r>
            <a:r>
              <a:rPr lang="en-US" sz="1600" b="1">
                <a:latin typeface="Times New Roman"/>
                <a:ea typeface="Times New Roman"/>
                <a:cs typeface="Times New Roman"/>
                <a:sym typeface="Times New Roman"/>
              </a:rPr>
              <a:t> </a:t>
            </a:r>
            <a:r>
              <a:rPr lang="en-US" sz="1600">
                <a:latin typeface="Times New Roman"/>
                <a:ea typeface="Times New Roman"/>
                <a:cs typeface="Times New Roman"/>
                <a:sym typeface="Times New Roman"/>
              </a:rPr>
              <a:t>A. L. F. Marques, and  M. J. Teixeira "Neural Networks Forecast Models Comparison for the Solar Energy Generation in Amazon Basin," in </a:t>
            </a:r>
            <a:r>
              <a:rPr lang="en-US" sz="1600" i="1">
                <a:latin typeface="Times New Roman"/>
                <a:ea typeface="Times New Roman"/>
                <a:cs typeface="Times New Roman"/>
                <a:sym typeface="Times New Roman"/>
              </a:rPr>
              <a:t>IEEE Access</a:t>
            </a:r>
            <a:r>
              <a:rPr lang="en-US" sz="1600">
                <a:latin typeface="Times New Roman"/>
                <a:ea typeface="Times New Roman"/>
                <a:cs typeface="Times New Roman"/>
                <a:sym typeface="Times New Roman"/>
              </a:rPr>
              <a:t>, vol. 12, pp. 17915-17925, 2024, doi: 10.1109/ACCESS.2024.3358339</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[13]</a:t>
            </a:r>
            <a:r>
              <a:rPr lang="en-US" sz="1600">
                <a:latin typeface="Times New Roman"/>
                <a:ea typeface="Times New Roman"/>
                <a:cs typeface="Times New Roman"/>
                <a:sym typeface="Times New Roman"/>
              </a:rPr>
              <a:t> A. Dimitrovski, H. Liu,  S. Mahdavi, H. Panamtash, G. -J. Qi, and Q. Z. Sun, "Very Short-Term Solar Power Forecasting Using a Frequency Incorporated Deep Learning Model," in </a:t>
            </a:r>
            <a:r>
              <a:rPr lang="en-US" sz="1600" i="1">
                <a:latin typeface="Times New Roman"/>
                <a:ea typeface="Times New Roman"/>
                <a:cs typeface="Times New Roman"/>
                <a:sym typeface="Times New Roman"/>
              </a:rPr>
              <a:t>IEEE Open Access Journal of Power and Energy</a:t>
            </a:r>
            <a:r>
              <a:rPr lang="en-US" sz="1600">
                <a:latin typeface="Times New Roman"/>
                <a:ea typeface="Times New Roman"/>
                <a:cs typeface="Times New Roman"/>
                <a:sym typeface="Times New Roman"/>
              </a:rPr>
              <a:t>, vol. 10, pp. 517-527, 2023, doi: 10.1109/OAJPE.2023.3294457.</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[14] </a:t>
            </a:r>
            <a:r>
              <a:rPr lang="en-US" sz="1600">
                <a:latin typeface="Times New Roman"/>
                <a:ea typeface="Times New Roman"/>
                <a:cs typeface="Times New Roman"/>
                <a:sym typeface="Times New Roman"/>
              </a:rPr>
              <a:t>N. Zanib, M. Batool, S. Riaz and F. Nawaz, "Performance Analysis of Renewable Energy Based Distributed Generation System Using ANN Tuned UPQC," in </a:t>
            </a:r>
            <a:r>
              <a:rPr lang="en-US" sz="1600" i="1">
                <a:latin typeface="Times New Roman"/>
                <a:ea typeface="Times New Roman"/>
                <a:cs typeface="Times New Roman"/>
                <a:sym typeface="Times New Roman"/>
              </a:rPr>
              <a:t>IEEE Access</a:t>
            </a:r>
            <a:r>
              <a:rPr lang="en-US" sz="1600">
                <a:latin typeface="Times New Roman"/>
                <a:ea typeface="Times New Roman"/>
                <a:cs typeface="Times New Roman"/>
                <a:sym typeface="Times New Roman"/>
              </a:rPr>
              <a:t>, vol. 10, pp. 110034-110049, 2022, doi: 10.1109/ACCESS.2022.3213948.</a:t>
            </a:r>
            <a:endParaRPr/>
          </a:p>
          <a:p>
            <a:pPr marL="114300" lvl="0" indent="0" algn="just" rtl="0">
              <a:lnSpc>
                <a:spcPct val="100000"/>
              </a:lnSpc>
              <a:spcBef>
                <a:spcPts val="360"/>
              </a:spcBef>
              <a:spcAft>
                <a:spcPts val="0"/>
              </a:spcAft>
              <a:buSzPts val="1800"/>
              <a:buNone/>
            </a:pPr>
            <a:r>
              <a:rPr lang="en-US" sz="1600" b="1">
                <a:latin typeface="Times New Roman"/>
                <a:ea typeface="Times New Roman"/>
                <a:cs typeface="Times New Roman"/>
                <a:sym typeface="Times New Roman"/>
              </a:rPr>
              <a:t>[15]</a:t>
            </a:r>
            <a:r>
              <a:rPr lang="en-US" sz="1600">
                <a:latin typeface="Times New Roman"/>
                <a:ea typeface="Times New Roman"/>
                <a:cs typeface="Times New Roman"/>
                <a:sym typeface="Times New Roman"/>
              </a:rPr>
              <a:t> H. Kim,S. Kim, H. -J. Park, S. Park, H. -G. Son , "Solar Radiation Forecasting Based on the Hybrid CNN-CatBoost Model," in </a:t>
            </a:r>
            <a:r>
              <a:rPr lang="en-US" sz="1600" i="1">
                <a:latin typeface="Times New Roman"/>
                <a:ea typeface="Times New Roman"/>
                <a:cs typeface="Times New Roman"/>
                <a:sym typeface="Times New Roman"/>
              </a:rPr>
              <a:t>IEEE Access</a:t>
            </a:r>
            <a:r>
              <a:rPr lang="en-US" sz="1600">
                <a:latin typeface="Times New Roman"/>
                <a:ea typeface="Times New Roman"/>
                <a:cs typeface="Times New Roman"/>
                <a:sym typeface="Times New Roman"/>
              </a:rPr>
              <a:t>, vol. 11, pp. 13492-13500, 2023, doi: 10.1109/ACCESS.2023.3243252.</a:t>
            </a:r>
            <a:r>
              <a:rPr lang="en-US" sz="1600" b="1">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just" rtl="0">
              <a:lnSpc>
                <a:spcPct val="100000"/>
              </a:lnSpc>
              <a:spcBef>
                <a:spcPts val="1200"/>
              </a:spcBef>
              <a:spcAft>
                <a:spcPts val="0"/>
              </a:spcAft>
              <a:buSzPts val="1100"/>
              <a:buNone/>
            </a:pPr>
            <a:endParaRPr sz="15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568960" y="-1143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latin typeface="Times New Roman"/>
                <a:ea typeface="Times New Roman"/>
                <a:cs typeface="Times New Roman"/>
                <a:sym typeface="Times New Roman"/>
              </a:rPr>
              <a:t>CERTIFICATE OF PRESENTATION</a:t>
            </a:r>
            <a:endParaRPr sz="2800" b="1">
              <a:latin typeface="Times New Roman"/>
              <a:ea typeface="Times New Roman"/>
              <a:cs typeface="Times New Roman"/>
              <a:sym typeface="Times New Roman"/>
            </a:endParaRPr>
          </a:p>
        </p:txBody>
      </p:sp>
      <p:pic>
        <p:nvPicPr>
          <p:cNvPr id="282" name="Google Shape;282;p29" descr="SHREE DT"/>
          <p:cNvPicPr preferRelativeResize="0"/>
          <p:nvPr/>
        </p:nvPicPr>
        <p:blipFill rotWithShape="1">
          <a:blip r:embed="rId3">
            <a:alphaModFix/>
          </a:blip>
          <a:srcRect/>
          <a:stretch/>
        </p:blipFill>
        <p:spPr>
          <a:xfrm>
            <a:off x="568960" y="1073666"/>
            <a:ext cx="8031480" cy="5380439"/>
          </a:xfrm>
          <a:prstGeom prst="rect">
            <a:avLst/>
          </a:prstGeom>
          <a:noFill/>
          <a:ln>
            <a:noFill/>
          </a:ln>
        </p:spPr>
      </p:pic>
      <p:sp>
        <p:nvSpPr>
          <p:cNvPr id="283" name="Google Shape;283;p29"/>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4" name="Google Shape;284;p29"/>
          <p:cNvSpPr/>
          <p:nvPr/>
        </p:nvSpPr>
        <p:spPr>
          <a:xfrm>
            <a:off x="1092932" y="704334"/>
            <a:ext cx="72957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Shortlisted as Top 3 Project in “DESIGN THINKING CONTEST 2024”</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2"/>
          <p:cNvSpPr/>
          <p:nvPr/>
        </p:nvSpPr>
        <p:spPr>
          <a:xfrm>
            <a:off x="660400" y="227354"/>
            <a:ext cx="7863840" cy="72943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Participated in “PROJECT DESIGN AND PRESENTATION CONTEST”</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p:txBody>
      </p:sp>
      <p:pic>
        <p:nvPicPr>
          <p:cNvPr id="300" name="Google Shape;300;p32" descr="C:\Users\Shree\Downloads\SHREE PROJECT EXPO.jpg"/>
          <p:cNvPicPr preferRelativeResize="0"/>
          <p:nvPr/>
        </p:nvPicPr>
        <p:blipFill rotWithShape="1">
          <a:blip r:embed="rId3">
            <a:alphaModFix/>
          </a:blip>
          <a:srcRect/>
          <a:stretch/>
        </p:blipFill>
        <p:spPr>
          <a:xfrm>
            <a:off x="467360" y="782320"/>
            <a:ext cx="8249920" cy="57505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35"/>
          <p:cNvSpPr txBox="1">
            <a:spLocks noGrp="1"/>
          </p:cNvSpPr>
          <p:nvPr>
            <p:ph type="title"/>
          </p:nvPr>
        </p:nvSpPr>
        <p:spPr>
          <a:xfrm>
            <a:off x="457188" y="247201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3464049" y="815056"/>
            <a:ext cx="2234147" cy="569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100" b="1">
                <a:latin typeface="Times New Roman"/>
                <a:ea typeface="Times New Roman"/>
                <a:cs typeface="Times New Roman"/>
                <a:sym typeface="Times New Roman"/>
              </a:rPr>
              <a:t>ABSTRACT</a:t>
            </a:r>
            <a:r>
              <a:rPr lang="en-US" sz="3100">
                <a:latin typeface="Times New Roman"/>
                <a:ea typeface="Times New Roman"/>
                <a:cs typeface="Times New Roman"/>
                <a:sym typeface="Times New Roman"/>
              </a:rPr>
              <a:t/>
            </a:r>
            <a:br>
              <a:rPr lang="en-US" sz="3100">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0" name="Google Shape;110;p4"/>
          <p:cNvSpPr txBox="1">
            <a:spLocks noGrp="1"/>
          </p:cNvSpPr>
          <p:nvPr>
            <p:ph type="body" idx="1"/>
          </p:nvPr>
        </p:nvSpPr>
        <p:spPr>
          <a:xfrm>
            <a:off x="239282" y="1281870"/>
            <a:ext cx="8665436" cy="5127476"/>
          </a:xfrm>
          <a:prstGeom prst="rect">
            <a:avLst/>
          </a:prstGeom>
          <a:noFill/>
          <a:ln>
            <a:noFill/>
          </a:ln>
        </p:spPr>
        <p:txBody>
          <a:bodyPr spcFirstLastPara="1" wrap="square" lIns="91425" tIns="45700" rIns="91425" bIns="45700" anchor="t" anchorCtr="0">
            <a:noAutofit/>
          </a:bodyPr>
          <a:lstStyle/>
          <a:p>
            <a:pPr marL="114300" lvl="0" indent="0" algn="just" rtl="0">
              <a:lnSpc>
                <a:spcPct val="160000"/>
              </a:lnSpc>
              <a:spcBef>
                <a:spcPts val="360"/>
              </a:spcBef>
              <a:spcAft>
                <a:spcPts val="0"/>
              </a:spcAft>
              <a:buSzPts val="1800"/>
              <a:buNone/>
            </a:pPr>
            <a:r>
              <a:rPr lang="en-US" sz="1600" dirty="0">
                <a:latin typeface="Times New Roman"/>
                <a:ea typeface="Times New Roman"/>
                <a:cs typeface="Times New Roman"/>
                <a:sym typeface="Times New Roman"/>
              </a:rPr>
              <a:t>The Solar Panel Power Prediction addresses the increasing demand for renewable energy by leveraging Machine Learning for precise solar panel power prediction. It develops an artificial neural network (ANN) model to predict photovoltaic (PV) output.</a:t>
            </a:r>
            <a:endParaRPr dirty="0"/>
          </a:p>
          <a:p>
            <a:pPr marL="457200" lvl="0" indent="-342900" algn="just" rtl="0">
              <a:lnSpc>
                <a:spcPct val="16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The dataset contains environmental variables and corresponding photovoltaic (PV) output measurements which undergoes preprocessing, including feature standardization, and is then split into distinct sets for optimal Performance and accuracy. </a:t>
            </a:r>
            <a:endParaRPr dirty="0"/>
          </a:p>
          <a:p>
            <a:pPr marL="457200" lvl="0" indent="-342900" algn="just" rtl="0">
              <a:lnSpc>
                <a:spcPct val="16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The ultimate goal is to deploy the trained ANN model for practical applications, such as forecasting PV output in renewable energy systems. </a:t>
            </a:r>
            <a:endParaRPr dirty="0"/>
          </a:p>
          <a:p>
            <a:pPr marL="457200" lvl="0" indent="-342900" algn="just" rtl="0">
              <a:lnSpc>
                <a:spcPct val="16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It also contributes to the advancement of renewable energy technology by providing a reliable and efficient method for predicting PV output.</a:t>
            </a:r>
            <a:endParaRPr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3465320" y="220370"/>
            <a:ext cx="234582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OBJECTIVE</a:t>
            </a:r>
            <a:endParaRPr sz="2800" b="1">
              <a:latin typeface="Times New Roman"/>
              <a:ea typeface="Times New Roman"/>
              <a:cs typeface="Times New Roman"/>
              <a:sym typeface="Times New Roman"/>
            </a:endParaRPr>
          </a:p>
        </p:txBody>
      </p:sp>
      <p:sp>
        <p:nvSpPr>
          <p:cNvPr id="116" name="Google Shape;116;p5"/>
          <p:cNvSpPr txBox="1">
            <a:spLocks noGrp="1"/>
          </p:cNvSpPr>
          <p:nvPr>
            <p:ph type="body" idx="1"/>
          </p:nvPr>
        </p:nvSpPr>
        <p:spPr>
          <a:xfrm>
            <a:off x="271163" y="1363370"/>
            <a:ext cx="8597400" cy="5114341"/>
          </a:xfrm>
          <a:prstGeom prst="rect">
            <a:avLst/>
          </a:prstGeom>
          <a:solidFill>
            <a:srgbClr val="FFFFFF"/>
          </a:solidFill>
          <a:ln>
            <a:noFill/>
          </a:ln>
        </p:spPr>
        <p:txBody>
          <a:bodyPr spcFirstLastPara="1" wrap="square" lIns="91425" tIns="45700" rIns="91425" bIns="45700" anchor="t" anchorCtr="0">
            <a:noAutofit/>
          </a:bodyPr>
          <a:lstStyle/>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Develop an artificial neural network (ANN) model to predict photovoltaic (PV) output based on environmental factors.</a:t>
            </a:r>
            <a:endParaRPr sz="1600" dirty="0">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Train the ANN model using a dataset containing environmental features such as </a:t>
            </a:r>
            <a:r>
              <a:rPr lang="en-US" sz="1600" dirty="0" smtClean="0">
                <a:highlight>
                  <a:schemeClr val="lt1"/>
                </a:highlight>
                <a:latin typeface="Times New Roman"/>
                <a:ea typeface="Times New Roman"/>
                <a:cs typeface="Times New Roman"/>
                <a:sym typeface="Times New Roman"/>
              </a:rPr>
              <a:t>daily yield AC power, DC power , temperature, and </a:t>
            </a:r>
            <a:r>
              <a:rPr lang="en-US" sz="1600" dirty="0">
                <a:highlight>
                  <a:schemeClr val="lt1"/>
                </a:highlight>
                <a:latin typeface="Times New Roman"/>
                <a:ea typeface="Times New Roman"/>
                <a:cs typeface="Times New Roman"/>
                <a:sym typeface="Times New Roman"/>
              </a:rPr>
              <a:t>solar irradiance.</a:t>
            </a:r>
            <a:endParaRPr sz="1600" dirty="0">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Evaluate the performance of the ANN model using appropriate metrics such as mean squared error (MSE).</a:t>
            </a:r>
            <a:endParaRPr sz="1600" dirty="0">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Split the dataset into training, validation, and testing sets to ensure robust model evaluation.</a:t>
            </a:r>
            <a:endParaRPr sz="1600" dirty="0">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Preprocess the dataset by standardizing the features to improve model convergence and performance.</a:t>
            </a:r>
            <a:endParaRPr sz="1600" dirty="0">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Visualize the training and validation losses to assess the model's training progress and identify over-fitting or under-fitting.</a:t>
            </a:r>
            <a:endParaRPr sz="1600" dirty="0">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Noto Sans Symbols"/>
              <a:buChar char="⮚"/>
            </a:pPr>
            <a:r>
              <a:rPr lang="en-US" sz="1600" dirty="0">
                <a:highlight>
                  <a:schemeClr val="lt1"/>
                </a:highlight>
                <a:latin typeface="Times New Roman"/>
                <a:ea typeface="Times New Roman"/>
                <a:cs typeface="Times New Roman"/>
                <a:sym typeface="Times New Roman"/>
              </a:rPr>
              <a:t>Deploy the trained ANN model for real-world applications, such as forecasting PV output for renewable energy systems.</a:t>
            </a:r>
            <a:endParaRPr sz="1600" dirty="0">
              <a:highlight>
                <a:schemeClr val="lt1"/>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800"/>
              <a:buNone/>
            </a:pPr>
            <a:endParaRPr sz="1200" dirty="0">
              <a:solidFill>
                <a:srgbClr val="ECECEC"/>
              </a:solidFill>
              <a:highlight>
                <a:srgbClr val="21212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538029" y="-8545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100" b="1">
                <a:latin typeface="Times New Roman"/>
                <a:ea typeface="Times New Roman"/>
                <a:cs typeface="Times New Roman"/>
                <a:sym typeface="Times New Roman"/>
              </a:rPr>
              <a:t>LITERATURE SURVEY</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p>
        </p:txBody>
      </p:sp>
      <p:graphicFrame>
        <p:nvGraphicFramePr>
          <p:cNvPr id="122" name="Google Shape;122;p6"/>
          <p:cNvGraphicFramePr/>
          <p:nvPr/>
        </p:nvGraphicFramePr>
        <p:xfrm>
          <a:off x="144907" y="340653"/>
          <a:ext cx="8921825" cy="6461800"/>
        </p:xfrm>
        <a:graphic>
          <a:graphicData uri="http://schemas.openxmlformats.org/drawingml/2006/table">
            <a:tbl>
              <a:tblPr firstRow="1" bandRow="1">
                <a:noFill/>
                <a:tableStyleId>{858BAB69-99E9-4D7F-92FC-F4F0EB81F7B0}</a:tableStyleId>
              </a:tblPr>
              <a:tblGrid>
                <a:gridCol w="2571300"/>
                <a:gridCol w="2083575"/>
                <a:gridCol w="2150125"/>
                <a:gridCol w="2116825"/>
              </a:tblGrid>
              <a:tr h="330875">
                <a:tc>
                  <a:txBody>
                    <a:bodyPr/>
                    <a:lstStyle/>
                    <a:p>
                      <a:pPr marL="0" marR="0" lvl="0" indent="0" algn="ctr" rtl="0">
                        <a:lnSpc>
                          <a:spcPct val="100000"/>
                        </a:lnSpc>
                        <a:spcBef>
                          <a:spcPts val="0"/>
                        </a:spcBef>
                        <a:spcAft>
                          <a:spcPts val="0"/>
                        </a:spcAft>
                        <a:buClr>
                          <a:srgbClr val="000000"/>
                        </a:buClr>
                        <a:buSzPts val="1800"/>
                        <a:buFont typeface="Arial"/>
                        <a:buNone/>
                      </a:pPr>
                      <a:r>
                        <a:rPr lang="en-US" sz="1600" u="none" strike="noStrike" cap="none">
                          <a:latin typeface="Times New Roman"/>
                          <a:ea typeface="Times New Roman"/>
                          <a:cs typeface="Times New Roman"/>
                          <a:sym typeface="Times New Roman"/>
                        </a:rPr>
                        <a:t>TITLE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u="none" strike="noStrike" cap="none">
                          <a:latin typeface="Times New Roman"/>
                          <a:ea typeface="Times New Roman"/>
                          <a:cs typeface="Times New Roman"/>
                          <a:sym typeface="Times New Roman"/>
                        </a:rPr>
                        <a:t>YEAR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u="none" strike="noStrike" cap="none">
                          <a:latin typeface="Times New Roman"/>
                          <a:ea typeface="Times New Roman"/>
                          <a:cs typeface="Times New Roman"/>
                          <a:sym typeface="Times New Roman"/>
                        </a:rPr>
                        <a:t>AUTHOR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600" u="none" strike="noStrike" cap="none">
                          <a:latin typeface="Times New Roman"/>
                          <a:ea typeface="Times New Roman"/>
                          <a:cs typeface="Times New Roman"/>
                          <a:sym typeface="Times New Roman"/>
                        </a:rPr>
                        <a:t>TECHNIQUE</a:t>
                      </a:r>
                      <a:endParaRPr sz="1600" u="none" strike="noStrike" cap="none">
                        <a:latin typeface="Times New Roman"/>
                        <a:ea typeface="Times New Roman"/>
                        <a:cs typeface="Times New Roman"/>
                        <a:sym typeface="Times New Roman"/>
                      </a:endParaRPr>
                    </a:p>
                  </a:txBody>
                  <a:tcPr marL="91450" marR="91450" marT="45725" marB="45725"/>
                </a:tc>
              </a:tr>
              <a:tr h="1961100">
                <a:tc>
                  <a:txBody>
                    <a:bodyPr/>
                    <a:lstStyle/>
                    <a:p>
                      <a:pPr marL="0" marR="0" lvl="0" indent="0" algn="just" rtl="0">
                        <a:lnSpc>
                          <a:spcPct val="100000"/>
                        </a:lnSpc>
                        <a:spcBef>
                          <a:spcPts val="0"/>
                        </a:spcBef>
                        <a:spcAft>
                          <a:spcPts val="0"/>
                        </a:spcAft>
                        <a:buClr>
                          <a:srgbClr val="000000"/>
                        </a:buClr>
                        <a:buSzPts val="2400"/>
                        <a:buFont typeface="Arial"/>
                        <a:buNone/>
                      </a:pPr>
                      <a:r>
                        <a:rPr lang="en-US" sz="1600" b="0" i="0" u="none" strike="noStrike" cap="none">
                          <a:solidFill>
                            <a:schemeClr val="dk1"/>
                          </a:solidFill>
                          <a:latin typeface="Times New Roman"/>
                          <a:ea typeface="Times New Roman"/>
                          <a:cs typeface="Times New Roman"/>
                          <a:sym typeface="Times New Roman"/>
                        </a:rPr>
                        <a:t>Machine Learning Based Solar Photovoltaic Power Forecasting: A Review and Comparison</a:t>
                      </a:r>
                      <a:endParaRPr sz="16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1" indent="0" algn="ctr" rtl="0">
                        <a:lnSpc>
                          <a:spcPct val="100000"/>
                        </a:lnSpc>
                        <a:spcBef>
                          <a:spcPts val="0"/>
                        </a:spcBef>
                        <a:spcAft>
                          <a:spcPts val="0"/>
                        </a:spcAft>
                        <a:buClr>
                          <a:srgbClr val="000000"/>
                        </a:buClr>
                        <a:buSzPts val="2800"/>
                        <a:buFont typeface="Arial"/>
                        <a:buNone/>
                      </a:pPr>
                      <a:r>
                        <a:rPr lang="en-US" sz="1800" b="0" u="none" strike="noStrike" cap="none">
                          <a:latin typeface="Times New Roman"/>
                          <a:ea typeface="Times New Roman"/>
                          <a:cs typeface="Times New Roman"/>
                          <a:sym typeface="Times New Roman"/>
                        </a:rPr>
                        <a:t>2023</a:t>
                      </a:r>
                      <a:endParaRPr sz="18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J. Gaboitaolelwe, </a:t>
                      </a:r>
                      <a:endParaRPr/>
                    </a:p>
                    <a:p>
                      <a:pPr marL="0" marR="0" lvl="0" indent="0" algn="just"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A. M. Zungeru, </a:t>
                      </a:r>
                      <a:endParaRPr/>
                    </a:p>
                    <a:p>
                      <a:pPr marL="0" marR="0" lvl="0" indent="0" algn="just"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A. Yahya, </a:t>
                      </a:r>
                      <a:endParaRPr/>
                    </a:p>
                    <a:p>
                      <a:pPr marL="0" marR="0" lvl="0" indent="0" algn="just"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C. K. Lebekwe, </a:t>
                      </a:r>
                      <a:endParaRPr/>
                    </a:p>
                    <a:p>
                      <a:pPr marL="0" marR="0" lvl="0" indent="0" algn="just"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D. N. Vinod and </a:t>
                      </a:r>
                      <a:endParaRPr/>
                    </a:p>
                    <a:p>
                      <a:pPr marL="0" marR="0" lvl="0" indent="0" algn="just"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A. O. Salau  </a:t>
                      </a:r>
                      <a:endParaRPr sz="16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1600" b="0" u="none" strike="noStrike" cap="none">
                          <a:latin typeface="Times New Roman"/>
                          <a:ea typeface="Times New Roman"/>
                          <a:cs typeface="Times New Roman"/>
                          <a:sym typeface="Times New Roman"/>
                        </a:rPr>
                        <a:t>Support Vector Machines (SVM),</a:t>
                      </a:r>
                      <a:endParaRPr/>
                    </a:p>
                    <a:p>
                      <a:pPr marL="0" marR="0" lvl="0" indent="0" algn="l" rtl="0">
                        <a:lnSpc>
                          <a:spcPct val="100000"/>
                        </a:lnSpc>
                        <a:spcBef>
                          <a:spcPts val="0"/>
                        </a:spcBef>
                        <a:spcAft>
                          <a:spcPts val="0"/>
                        </a:spcAft>
                        <a:buClr>
                          <a:srgbClr val="000000"/>
                        </a:buClr>
                        <a:buSzPts val="2200"/>
                        <a:buFont typeface="Arial"/>
                        <a:buNone/>
                      </a:pPr>
                      <a:r>
                        <a:rPr lang="en-US" sz="1600" b="0" u="none" strike="noStrike" cap="none">
                          <a:latin typeface="Times New Roman"/>
                          <a:ea typeface="Times New Roman"/>
                          <a:cs typeface="Times New Roman"/>
                          <a:sym typeface="Times New Roman"/>
                        </a:rPr>
                        <a:t>Multilayer Feedforward Neural Network (MLFFNN),Recurrent Neural Network (RNN) with large data set</a:t>
                      </a:r>
                      <a:endParaRPr sz="1600" b="0" u="none" strike="noStrike" cap="none">
                        <a:latin typeface="Times New Roman"/>
                        <a:ea typeface="Times New Roman"/>
                        <a:cs typeface="Times New Roman"/>
                        <a:sym typeface="Times New Roman"/>
                      </a:endParaRPr>
                    </a:p>
                  </a:txBody>
                  <a:tcPr marL="91450" marR="91450" marT="45725" marB="45725" anchor="ctr"/>
                </a:tc>
              </a:tr>
              <a:tr h="1785525">
                <a:tc>
                  <a:txBody>
                    <a:bodyPr/>
                    <a:lstStyle/>
                    <a:p>
                      <a:pPr marL="0" marR="0" lvl="0" indent="0" algn="l" rtl="0">
                        <a:lnSpc>
                          <a:spcPct val="100000"/>
                        </a:lnSpc>
                        <a:spcBef>
                          <a:spcPts val="0"/>
                        </a:spcBef>
                        <a:spcAft>
                          <a:spcPts val="0"/>
                        </a:spcAft>
                        <a:buClr>
                          <a:srgbClr val="000000"/>
                        </a:buClr>
                        <a:buSzPts val="2400"/>
                        <a:buFont typeface="Arial"/>
                        <a:buNone/>
                      </a:pPr>
                      <a:r>
                        <a:rPr lang="en-US" sz="1600" b="0" i="0" u="none" strike="noStrike" cap="none">
                          <a:solidFill>
                            <a:schemeClr val="dk1"/>
                          </a:solidFill>
                          <a:latin typeface="Times New Roman"/>
                          <a:ea typeface="Times New Roman"/>
                          <a:cs typeface="Times New Roman"/>
                          <a:sym typeface="Times New Roman"/>
                        </a:rPr>
                        <a:t>Solar PV Power Estimation and Upscaling Forecast Using Different Artificial Neural Networks Types: Assessment, Validation, and Comparison</a:t>
                      </a:r>
                      <a:endParaRPr sz="16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1" indent="0" algn="ctr" rtl="0">
                        <a:lnSpc>
                          <a:spcPct val="100000"/>
                        </a:lnSpc>
                        <a:spcBef>
                          <a:spcPts val="0"/>
                        </a:spcBef>
                        <a:spcAft>
                          <a:spcPts val="0"/>
                        </a:spcAft>
                        <a:buClr>
                          <a:srgbClr val="000000"/>
                        </a:buClr>
                        <a:buSzPts val="2800"/>
                        <a:buFont typeface="Arial"/>
                        <a:buNone/>
                      </a:pPr>
                      <a:r>
                        <a:rPr lang="en-US" sz="1800" b="0" u="none" strike="noStrike" cap="none">
                          <a:latin typeface="Times New Roman"/>
                          <a:ea typeface="Times New Roman"/>
                          <a:cs typeface="Times New Roman"/>
                          <a:sym typeface="Times New Roman"/>
                        </a:rPr>
                        <a:t>2023</a:t>
                      </a:r>
                      <a:endParaRPr sz="18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Abdel Nasser Sharkawy</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Mustafa M. Ali, Hossam H. H. Mousa, Ahmed S. Ali</a:t>
                      </a:r>
                      <a:endParaRPr sz="16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1600" b="0" u="none" strike="noStrike" cap="none">
                          <a:latin typeface="Times New Roman"/>
                          <a:ea typeface="Times New Roman"/>
                          <a:cs typeface="Times New Roman"/>
                          <a:sym typeface="Times New Roman"/>
                        </a:rPr>
                        <a:t>ANNs, Nonlinear Autoregressive Exogenous model neural network (NARXNN), </a:t>
                      </a:r>
                      <a:r>
                        <a:rPr lang="en-US" sz="1600" b="0" i="0" u="none" strike="noStrike" cap="none">
                          <a:solidFill>
                            <a:schemeClr val="dk1"/>
                          </a:solidFill>
                          <a:latin typeface="Times New Roman"/>
                          <a:ea typeface="Times New Roman"/>
                          <a:cs typeface="Times New Roman"/>
                          <a:sym typeface="Times New Roman"/>
                        </a:rPr>
                        <a:t>Levenberg Marquardt</a:t>
                      </a:r>
                      <a:r>
                        <a:rPr lang="en-US" sz="1600" b="0" u="none" strike="noStrike" cap="none">
                          <a:latin typeface="Times New Roman"/>
                          <a:ea typeface="Times New Roman"/>
                          <a:cs typeface="Times New Roman"/>
                          <a:sym typeface="Times New Roman"/>
                        </a:rPr>
                        <a:t>(LM)</a:t>
                      </a:r>
                      <a:endParaRPr sz="1600" b="0" u="none" strike="noStrike" cap="none">
                        <a:latin typeface="Times New Roman"/>
                        <a:ea typeface="Times New Roman"/>
                        <a:cs typeface="Times New Roman"/>
                        <a:sym typeface="Times New Roman"/>
                      </a:endParaRPr>
                    </a:p>
                  </a:txBody>
                  <a:tcPr marL="91450" marR="91450" marT="45725" marB="45725" anchor="ctr"/>
                </a:tc>
              </a:tr>
              <a:tr h="2166375">
                <a:tc>
                  <a:txBody>
                    <a:bodyPr/>
                    <a:lstStyle/>
                    <a:p>
                      <a:pPr marL="0" marR="0" lvl="0" indent="0" algn="l" rtl="0">
                        <a:lnSpc>
                          <a:spcPct val="115000"/>
                        </a:lnSpc>
                        <a:spcBef>
                          <a:spcPts val="0"/>
                        </a:spcBef>
                        <a:spcAft>
                          <a:spcPts val="0"/>
                        </a:spcAft>
                        <a:buClr>
                          <a:srgbClr val="000000"/>
                        </a:buClr>
                        <a:buSzPts val="1100"/>
                        <a:buFont typeface="Arial"/>
                        <a:buNone/>
                      </a:pPr>
                      <a:r>
                        <a:rPr lang="en-US" sz="1600" b="0" i="0" u="none" strike="noStrike" cap="none">
                          <a:solidFill>
                            <a:schemeClr val="dk1"/>
                          </a:solidFill>
                          <a:latin typeface="Times New Roman"/>
                          <a:ea typeface="Times New Roman"/>
                          <a:cs typeface="Times New Roman"/>
                          <a:sym typeface="Times New Roman"/>
                        </a:rPr>
                        <a:t>Classification and Summarization of Solar Irradiance and Power Forecasting Methods: A Thorough Review</a:t>
                      </a:r>
                      <a:endParaRPr sz="16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1" indent="0" algn="ctr" rtl="0">
                        <a:lnSpc>
                          <a:spcPct val="100000"/>
                        </a:lnSpc>
                        <a:spcBef>
                          <a:spcPts val="0"/>
                        </a:spcBef>
                        <a:spcAft>
                          <a:spcPts val="0"/>
                        </a:spcAft>
                        <a:buClr>
                          <a:srgbClr val="000000"/>
                        </a:buClr>
                        <a:buSzPts val="2800"/>
                        <a:buFont typeface="Arial"/>
                        <a:buNone/>
                      </a:pPr>
                      <a:r>
                        <a:rPr lang="en-US" sz="1800" b="0" u="none" strike="noStrike" cap="none">
                          <a:latin typeface="Times New Roman"/>
                          <a:ea typeface="Times New Roman"/>
                          <a:cs typeface="Times New Roman"/>
                          <a:sym typeface="Times New Roman"/>
                        </a:rPr>
                        <a:t>2023</a:t>
                      </a:r>
                      <a:endParaRPr sz="18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15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B. Yang et al, </a:t>
                      </a:r>
                      <a:endParaRPr/>
                    </a:p>
                    <a:p>
                      <a:pPr marL="0" marR="0" lvl="0" indent="0" algn="l" rtl="0">
                        <a:lnSpc>
                          <a:spcPct val="115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ianjiao Zhu, </a:t>
                      </a:r>
                      <a:endParaRPr/>
                    </a:p>
                    <a:p>
                      <a:pPr marL="0" marR="0" lvl="0" indent="0" algn="l" rtl="0">
                        <a:lnSpc>
                          <a:spcPct val="115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Pulin Cao, </a:t>
                      </a:r>
                      <a:endParaRPr/>
                    </a:p>
                    <a:p>
                      <a:pPr marL="0" marR="0" lvl="0" indent="0" algn="l" rtl="0">
                        <a:lnSpc>
                          <a:spcPct val="115000"/>
                        </a:lnSpc>
                        <a:spcBef>
                          <a:spcPts val="0"/>
                        </a:spcBef>
                        <a:spcAft>
                          <a:spcPts val="0"/>
                        </a:spcAft>
                        <a:buClr>
                          <a:srgbClr val="000000"/>
                        </a:buClr>
                        <a:buSzPts val="2100"/>
                        <a:buFont typeface="Arial"/>
                        <a:buNone/>
                      </a:pPr>
                      <a:r>
                        <a:rPr lang="en-US" sz="1600" b="0" i="0" u="none" strike="noStrike" cap="none">
                          <a:solidFill>
                            <a:schemeClr val="dk1"/>
                          </a:solidFill>
                          <a:latin typeface="Times New Roman"/>
                          <a:ea typeface="Times New Roman"/>
                          <a:cs typeface="Times New Roman"/>
                          <a:sym typeface="Times New Roman"/>
                        </a:rPr>
                        <a:t>Zhengxun Guo</a:t>
                      </a:r>
                      <a:endParaRPr sz="1600" b="0" u="none" strike="noStrike" cap="none">
                        <a:solidFill>
                          <a:srgbClr val="1F1F1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600" b="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200"/>
                        <a:buFont typeface="Arial"/>
                        <a:buNone/>
                      </a:pPr>
                      <a:r>
                        <a:rPr lang="en-US" sz="1600" b="0" i="0" u="none" strike="noStrike" cap="none">
                          <a:solidFill>
                            <a:schemeClr val="dk1"/>
                          </a:solidFill>
                          <a:latin typeface="Times New Roman"/>
                          <a:ea typeface="Times New Roman"/>
                          <a:cs typeface="Times New Roman"/>
                          <a:sym typeface="Times New Roman"/>
                        </a:rPr>
                        <a:t>ANNs, Multilayer Feedforward Neural Networks (MLFFNN), Nonlinear Autoregressive Network with Exogenous Inputs (NARXNN) using two months of data</a:t>
                      </a:r>
                      <a:endParaRPr sz="1600" b="0" u="none" strike="noStrike" cap="none">
                        <a:latin typeface="Times New Roman"/>
                        <a:ea typeface="Times New Roman"/>
                        <a:cs typeface="Times New Roman"/>
                        <a:sym typeface="Times New Roman"/>
                      </a:endParaRPr>
                    </a:p>
                  </a:txBody>
                  <a:tcPr marL="91450" marR="91450" marT="45725" marB="457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457200" y="-9061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111"/>
              <a:buFont typeface="Times New Roman"/>
              <a:buNone/>
            </a:pPr>
            <a:r>
              <a:rPr lang="en-US" sz="2800" b="1">
                <a:latin typeface="Times New Roman"/>
                <a:ea typeface="Times New Roman"/>
                <a:cs typeface="Times New Roman"/>
                <a:sym typeface="Times New Roman"/>
              </a:rPr>
              <a:t>SUMMARY OF LITERATURE SURVEY</a:t>
            </a:r>
            <a:endParaRPr sz="2800" b="1">
              <a:latin typeface="Times New Roman"/>
              <a:ea typeface="Times New Roman"/>
              <a:cs typeface="Times New Roman"/>
              <a:sym typeface="Times New Roman"/>
            </a:endParaRPr>
          </a:p>
        </p:txBody>
      </p:sp>
      <p:sp>
        <p:nvSpPr>
          <p:cNvPr id="128" name="Google Shape;128;p7"/>
          <p:cNvSpPr txBox="1">
            <a:spLocks noGrp="1"/>
          </p:cNvSpPr>
          <p:nvPr>
            <p:ph type="body" idx="1"/>
          </p:nvPr>
        </p:nvSpPr>
        <p:spPr>
          <a:xfrm>
            <a:off x="228000" y="1052381"/>
            <a:ext cx="8688000" cy="4694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770"/>
              <a:buNone/>
            </a:pPr>
            <a:r>
              <a:rPr lang="en-US" sz="1600" b="1">
                <a:latin typeface="Times New Roman"/>
                <a:ea typeface="Times New Roman"/>
                <a:cs typeface="Times New Roman"/>
                <a:sym typeface="Times New Roman"/>
              </a:rPr>
              <a:t>[1] </a:t>
            </a:r>
            <a:r>
              <a:rPr lang="en-US" sz="1600">
                <a:latin typeface="Times New Roman"/>
                <a:ea typeface="Times New Roman"/>
                <a:cs typeface="Times New Roman"/>
                <a:sym typeface="Times New Roman"/>
              </a:rPr>
              <a:t>The paper examines Support Vector Machines (SVM) for solar PV power forecasting, noting their adeptness in capturing non-linear relationships. Challenges include selecting optimal hyper-parameters and addressing scalability issues with large datasets due to SVM's computational complexity.</a:t>
            </a:r>
            <a:endParaRPr/>
          </a:p>
          <a:p>
            <a:pPr marL="0" lvl="0" indent="0" algn="just" rtl="0">
              <a:lnSpc>
                <a:spcPct val="150000"/>
              </a:lnSpc>
              <a:spcBef>
                <a:spcPts val="0"/>
              </a:spcBef>
              <a:spcAft>
                <a:spcPts val="0"/>
              </a:spcAft>
              <a:buSzPts val="770"/>
              <a:buNone/>
            </a:pPr>
            <a:r>
              <a:rPr lang="en-US" sz="1600" b="1">
                <a:latin typeface="Times New Roman"/>
                <a:ea typeface="Times New Roman"/>
                <a:cs typeface="Times New Roman"/>
                <a:sym typeface="Times New Roman"/>
              </a:rPr>
              <a:t>[2] </a:t>
            </a:r>
            <a:r>
              <a:rPr lang="en-US" sz="1600">
                <a:latin typeface="Times New Roman"/>
                <a:ea typeface="Times New Roman"/>
                <a:cs typeface="Times New Roman"/>
                <a:sym typeface="Times New Roman"/>
              </a:rPr>
              <a:t>The paper examines solar PV power estimation with artificial neural networks, highlighting their effectiveness in reducing errors by incorporating weather variables. While addressing challenges like model complexity and data preprocessing, it contributes significantly to enhancing renewable energy integration for more reliable grid management.</a:t>
            </a:r>
            <a:endParaRPr/>
          </a:p>
          <a:p>
            <a:pPr marL="0" lvl="0" indent="0" algn="just" rtl="0">
              <a:lnSpc>
                <a:spcPct val="150000"/>
              </a:lnSpc>
              <a:spcBef>
                <a:spcPts val="0"/>
              </a:spcBef>
              <a:spcAft>
                <a:spcPts val="0"/>
              </a:spcAft>
              <a:buSzPts val="770"/>
              <a:buNone/>
            </a:pPr>
            <a:r>
              <a:rPr lang="en-US" sz="1600" b="1">
                <a:latin typeface="Times New Roman"/>
                <a:ea typeface="Times New Roman"/>
                <a:cs typeface="Times New Roman"/>
                <a:sym typeface="Times New Roman"/>
              </a:rPr>
              <a:t>[3] </a:t>
            </a:r>
            <a:r>
              <a:rPr lang="en-US" sz="1600">
                <a:latin typeface="Times New Roman"/>
                <a:ea typeface="Times New Roman"/>
                <a:cs typeface="Times New Roman"/>
                <a:sym typeface="Times New Roman"/>
              </a:rPr>
              <a:t>The paper conducts a comprehensive review of 128 solar irradiance and power forecasting methods, aiding researchers and practitioners in making informed decisions. While the vast number of methods may be overwhelming, its meticulous classification and summarization offer a valuable resource for advancing solar forecasting research, promoting more accurate prediction models in renewable energy.</a:t>
            </a:r>
            <a:endParaRPr/>
          </a:p>
          <a:p>
            <a:pPr marL="0" lvl="0" indent="0" algn="just" rtl="0">
              <a:lnSpc>
                <a:spcPct val="150000"/>
              </a:lnSpc>
              <a:spcBef>
                <a:spcPts val="0"/>
              </a:spcBef>
              <a:spcAft>
                <a:spcPts val="0"/>
              </a:spcAft>
              <a:buSzPts val="770"/>
              <a:buNone/>
            </a:pPr>
            <a:endParaRPr sz="1600">
              <a:latin typeface="Times New Roman"/>
              <a:ea typeface="Times New Roman"/>
              <a:cs typeface="Times New Roman"/>
              <a:sym typeface="Times New Roman"/>
            </a:endParaRPr>
          </a:p>
          <a:p>
            <a:pPr marL="0" lvl="0" indent="0" algn="just" rtl="0">
              <a:lnSpc>
                <a:spcPct val="150000"/>
              </a:lnSpc>
              <a:spcBef>
                <a:spcPts val="0"/>
              </a:spcBef>
              <a:spcAft>
                <a:spcPts val="0"/>
              </a:spcAft>
              <a:buSzPts val="770"/>
              <a:buNone/>
            </a:pPr>
            <a:r>
              <a:rPr lang="en-US" sz="1600">
                <a:latin typeface="Times New Roman"/>
                <a:ea typeface="Times New Roman"/>
                <a:cs typeface="Times New Roman"/>
                <a:sym typeface="Times New Roman"/>
              </a:rPr>
              <a:t>With reference to all these, we have updated to the idea with latest technology aiming to give accuracy in optimum level overcoming the existing difficulty.</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457200" y="-22907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PROPOSED SYSTEM </a:t>
            </a:r>
            <a:endParaRPr sz="2800" b="1"/>
          </a:p>
        </p:txBody>
      </p:sp>
      <p:sp>
        <p:nvSpPr>
          <p:cNvPr id="135" name="Google Shape;135;p8"/>
          <p:cNvSpPr txBox="1">
            <a:spLocks noGrp="1"/>
          </p:cNvSpPr>
          <p:nvPr>
            <p:ph type="body" idx="1"/>
          </p:nvPr>
        </p:nvSpPr>
        <p:spPr>
          <a:xfrm>
            <a:off x="245100" y="768646"/>
            <a:ext cx="8653800" cy="6170538"/>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20000"/>
              </a:lnSpc>
              <a:spcBef>
                <a:spcPts val="0"/>
              </a:spcBef>
              <a:spcAft>
                <a:spcPts val="0"/>
              </a:spcAft>
              <a:buSzPct val="90000"/>
              <a:buNone/>
            </a:pPr>
            <a:r>
              <a:rPr lang="en-US" sz="7200">
                <a:latin typeface="Times New Roman"/>
                <a:ea typeface="Times New Roman"/>
                <a:cs typeface="Times New Roman"/>
                <a:sym typeface="Times New Roman"/>
              </a:rPr>
              <a:t>The different stages by which ANN is applied on the dataset are</a:t>
            </a: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SzPct val="90000"/>
              <a:buNone/>
            </a:pPr>
            <a:r>
              <a:rPr lang="en-US" sz="7200">
                <a:latin typeface="Times New Roman"/>
                <a:ea typeface="Times New Roman"/>
                <a:cs typeface="Times New Roman"/>
                <a:sym typeface="Times New Roman"/>
              </a:rPr>
              <a:t>1. First, the required packages are imported.</a:t>
            </a: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SzPct val="90000"/>
              <a:buNone/>
            </a:pPr>
            <a:r>
              <a:rPr lang="en-US" sz="7200">
                <a:latin typeface="Times New Roman"/>
                <a:ea typeface="Times New Roman"/>
                <a:cs typeface="Times New Roman"/>
                <a:sym typeface="Times New Roman"/>
              </a:rPr>
              <a:t>2. Then the folder where the dataset is stored is imported.</a:t>
            </a:r>
            <a:endParaRPr/>
          </a:p>
          <a:p>
            <a:pPr marL="0" lvl="0" indent="0" algn="just" rtl="0">
              <a:lnSpc>
                <a:spcPct val="120000"/>
              </a:lnSpc>
              <a:spcBef>
                <a:spcPts val="0"/>
              </a:spcBef>
              <a:spcAft>
                <a:spcPts val="0"/>
              </a:spcAft>
              <a:buSzPct val="90000"/>
              <a:buNone/>
            </a:pP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r>
              <a:rPr lang="en-US" sz="7200" b="1">
                <a:latin typeface="Times New Roman"/>
                <a:ea typeface="Times New Roman"/>
                <a:cs typeface="Times New Roman"/>
                <a:sym typeface="Times New Roman"/>
              </a:rPr>
              <a:t>Data Collection:</a:t>
            </a:r>
            <a:r>
              <a:rPr lang="en-US" sz="7200">
                <a:latin typeface="Times New Roman"/>
                <a:ea typeface="Times New Roman"/>
                <a:cs typeface="Times New Roman"/>
                <a:sym typeface="Times New Roman"/>
              </a:rPr>
              <a:t> Gather historical data on solar irradiance, temperature, humidity, and other relevant factors from weather stations and solar monitoring systems.</a:t>
            </a: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endParaRPr sz="7200" b="1">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r>
              <a:rPr lang="en-US" sz="7200" b="1">
                <a:latin typeface="Times New Roman"/>
                <a:ea typeface="Times New Roman"/>
                <a:cs typeface="Times New Roman"/>
                <a:sym typeface="Times New Roman"/>
              </a:rPr>
              <a:t>Data Preprocessing:</a:t>
            </a:r>
            <a:r>
              <a:rPr lang="en-US" sz="7200">
                <a:latin typeface="Times New Roman"/>
                <a:ea typeface="Times New Roman"/>
                <a:cs typeface="Times New Roman"/>
                <a:sym typeface="Times New Roman"/>
              </a:rPr>
              <a:t> Clean and preprocess the data, handling missing values, outliers, and ensuring consistency in the dataset.</a:t>
            </a: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endParaRPr sz="7200" b="1">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r>
              <a:rPr lang="en-US" sz="7200" b="1">
                <a:latin typeface="Times New Roman"/>
                <a:ea typeface="Times New Roman"/>
                <a:cs typeface="Times New Roman"/>
                <a:sym typeface="Times New Roman"/>
              </a:rPr>
              <a:t>Feature Engineering</a:t>
            </a:r>
            <a:r>
              <a:rPr lang="en-US" sz="7200">
                <a:latin typeface="Times New Roman"/>
                <a:ea typeface="Times New Roman"/>
                <a:cs typeface="Times New Roman"/>
                <a:sym typeface="Times New Roman"/>
              </a:rPr>
              <a:t>: Extract meaningful features from the data, identifying key predictors influencing solar panel performance.</a:t>
            </a: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275"/>
              <a:buFont typeface="Arial"/>
              <a:buNone/>
            </a:pPr>
            <a:r>
              <a:rPr lang="en-US" sz="7200" b="1">
                <a:latin typeface="Times New Roman"/>
                <a:ea typeface="Times New Roman"/>
                <a:cs typeface="Times New Roman"/>
                <a:sym typeface="Times New Roman"/>
              </a:rPr>
              <a:t>Dataset Splitting</a:t>
            </a:r>
            <a:r>
              <a:rPr lang="en-US" sz="7200">
                <a:latin typeface="Times New Roman"/>
                <a:ea typeface="Times New Roman"/>
                <a:cs typeface="Times New Roman"/>
                <a:sym typeface="Times New Roman"/>
              </a:rPr>
              <a:t>: Divide the dataset into training and testing sets to evaluate the model's performance accurately.</a:t>
            </a:r>
            <a:endParaRPr/>
          </a:p>
          <a:p>
            <a:pPr marL="0" lvl="0" indent="0" algn="just" rtl="0">
              <a:lnSpc>
                <a:spcPct val="120000"/>
              </a:lnSpc>
              <a:spcBef>
                <a:spcPts val="0"/>
              </a:spcBef>
              <a:spcAft>
                <a:spcPts val="0"/>
              </a:spcAft>
              <a:buClr>
                <a:schemeClr val="dk1"/>
              </a:buClr>
              <a:buSzPts val="275"/>
              <a:buFont typeface="Arial"/>
              <a:buNone/>
            </a:pP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SzPct val="61111"/>
              <a:buNone/>
            </a:pPr>
            <a:r>
              <a:rPr lang="en-US" sz="7200" b="1">
                <a:latin typeface="Times New Roman"/>
                <a:ea typeface="Times New Roman"/>
                <a:cs typeface="Times New Roman"/>
                <a:sym typeface="Times New Roman"/>
              </a:rPr>
              <a:t>ANN Architecture Design:</a:t>
            </a:r>
            <a:r>
              <a:rPr lang="en-US" sz="7200">
                <a:latin typeface="Times New Roman"/>
                <a:ea typeface="Times New Roman"/>
                <a:cs typeface="Times New Roman"/>
                <a:sym typeface="Times New Roman"/>
              </a:rPr>
              <a:t> Define the architecture of the artificial neural network, specifying the number of layers, nodes, and activation functions.</a:t>
            </a:r>
            <a:endParaRPr/>
          </a:p>
          <a:p>
            <a:pPr marL="0" lvl="0" indent="0" algn="just" rtl="0">
              <a:lnSpc>
                <a:spcPct val="120000"/>
              </a:lnSpc>
              <a:spcBef>
                <a:spcPts val="0"/>
              </a:spcBef>
              <a:spcAft>
                <a:spcPts val="0"/>
              </a:spcAft>
              <a:buSzPct val="61111"/>
              <a:buNone/>
            </a:pP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SzPct val="61111"/>
              <a:buNone/>
            </a:pPr>
            <a:r>
              <a:rPr lang="en-US" sz="7200" b="1">
                <a:latin typeface="Times New Roman"/>
                <a:ea typeface="Times New Roman"/>
                <a:cs typeface="Times New Roman"/>
                <a:sym typeface="Times New Roman"/>
              </a:rPr>
              <a:t>Input-Output Mapping:</a:t>
            </a:r>
            <a:r>
              <a:rPr lang="en-US" sz="7200">
                <a:latin typeface="Times New Roman"/>
                <a:ea typeface="Times New Roman"/>
                <a:cs typeface="Times New Roman"/>
                <a:sym typeface="Times New Roman"/>
              </a:rPr>
              <a:t> Set environmental and meteorological parameters (e.g., solar irradiance, temperature, humidity) as inputs and power generation as the output.</a:t>
            </a:r>
            <a:endParaRPr/>
          </a:p>
          <a:p>
            <a:pPr marL="0" lvl="0" indent="0" algn="just" rtl="0">
              <a:lnSpc>
                <a:spcPct val="120000"/>
              </a:lnSpc>
              <a:spcBef>
                <a:spcPts val="0"/>
              </a:spcBef>
              <a:spcAft>
                <a:spcPts val="0"/>
              </a:spcAft>
              <a:buSzPct val="61111"/>
              <a:buNone/>
            </a:pPr>
            <a:endParaRPr sz="7200">
              <a:latin typeface="Times New Roman"/>
              <a:ea typeface="Times New Roman"/>
              <a:cs typeface="Times New Roman"/>
              <a:sym typeface="Times New Roman"/>
            </a:endParaRPr>
          </a:p>
          <a:p>
            <a:pPr marL="0" lvl="0" indent="0" algn="just" rtl="0">
              <a:lnSpc>
                <a:spcPct val="120000"/>
              </a:lnSpc>
              <a:spcBef>
                <a:spcPts val="0"/>
              </a:spcBef>
              <a:spcAft>
                <a:spcPts val="0"/>
              </a:spcAft>
              <a:buSzPct val="61111"/>
              <a:buNone/>
            </a:pPr>
            <a:endParaRPr sz="7200">
              <a:latin typeface="Times New Roman"/>
              <a:ea typeface="Times New Roman"/>
              <a:cs typeface="Times New Roman"/>
              <a:sym typeface="Times New Roman"/>
            </a:endParaRPr>
          </a:p>
          <a:p>
            <a:pPr marL="0" lvl="0" indent="0" algn="just" rtl="0">
              <a:lnSpc>
                <a:spcPct val="115000"/>
              </a:lnSpc>
              <a:spcBef>
                <a:spcPts val="0"/>
              </a:spcBef>
              <a:spcAft>
                <a:spcPts val="0"/>
              </a:spcAft>
              <a:buSzPct val="61111"/>
              <a:buNone/>
            </a:pPr>
            <a:endParaRPr sz="7200">
              <a:latin typeface="Times New Roman"/>
              <a:ea typeface="Times New Roman"/>
              <a:cs typeface="Times New Roman"/>
              <a:sym typeface="Times New Roman"/>
            </a:endParaRPr>
          </a:p>
          <a:p>
            <a:pPr marL="0" lvl="0" indent="0" algn="just" rtl="0">
              <a:lnSpc>
                <a:spcPct val="115000"/>
              </a:lnSpc>
              <a:spcBef>
                <a:spcPts val="0"/>
              </a:spcBef>
              <a:spcAft>
                <a:spcPts val="0"/>
              </a:spcAft>
              <a:buSzPct val="61111"/>
              <a:buNone/>
            </a:pPr>
            <a:endParaRPr sz="72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275"/>
              <a:buFont typeface="Arial"/>
              <a:buNone/>
            </a:pPr>
            <a:endParaRPr sz="72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275"/>
              <a:buFont typeface="Arial"/>
              <a:buNone/>
            </a:pPr>
            <a:endParaRPr sz="720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275"/>
              <a:buFont typeface="Arial"/>
              <a:buNone/>
            </a:pPr>
            <a:endParaRPr sz="7200">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275"/>
              <a:buFont typeface="Arial"/>
              <a:buNone/>
            </a:pPr>
            <a:endParaRPr sz="9461">
              <a:latin typeface="Times New Roman"/>
              <a:ea typeface="Times New Roman"/>
              <a:cs typeface="Times New Roman"/>
              <a:sym typeface="Times New Roman"/>
            </a:endParaRPr>
          </a:p>
          <a:p>
            <a:pPr marL="0" lvl="0" indent="0" algn="just" rtl="0">
              <a:lnSpc>
                <a:spcPct val="80000"/>
              </a:lnSpc>
              <a:spcBef>
                <a:spcPts val="0"/>
              </a:spcBef>
              <a:spcAft>
                <a:spcPts val="0"/>
              </a:spcAft>
              <a:buSzPct val="76101"/>
              <a:buNone/>
            </a:pPr>
            <a:endParaRPr sz="9461">
              <a:latin typeface="Times New Roman"/>
              <a:ea typeface="Times New Roman"/>
              <a:cs typeface="Times New Roman"/>
              <a:sym typeface="Times New Roman"/>
            </a:endParaRPr>
          </a:p>
          <a:p>
            <a:pPr marL="0" lvl="0" indent="0" algn="just" rtl="0">
              <a:lnSpc>
                <a:spcPct val="80000"/>
              </a:lnSpc>
              <a:spcBef>
                <a:spcPts val="0"/>
              </a:spcBef>
              <a:spcAft>
                <a:spcPts val="0"/>
              </a:spcAft>
              <a:buSzPct val="87156"/>
              <a:buNone/>
            </a:pPr>
            <a:endParaRPr sz="8261">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275"/>
              <a:buFont typeface="Arial"/>
              <a:buNone/>
            </a:pPr>
            <a:endParaRPr sz="8261">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275"/>
              <a:buFont typeface="Arial"/>
              <a:buNone/>
            </a:pPr>
            <a:endParaRPr sz="8261">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ct val="61289"/>
              <a:buFont typeface="Arial"/>
              <a:buNone/>
            </a:pPr>
            <a:endParaRPr sz="2325">
              <a:latin typeface="Times New Roman"/>
              <a:ea typeface="Times New Roman"/>
              <a:cs typeface="Times New Roman"/>
              <a:sym typeface="Times New Roman"/>
            </a:endParaRPr>
          </a:p>
          <a:p>
            <a:pPr marL="0" lvl="0" indent="0" algn="l" rtl="0">
              <a:lnSpc>
                <a:spcPct val="100000"/>
              </a:lnSpc>
              <a:spcBef>
                <a:spcPts val="360"/>
              </a:spcBef>
              <a:spcAft>
                <a:spcPts val="0"/>
              </a:spcAft>
              <a:buSzPct val="225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457200" y="-24359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chemeClr val="dk1"/>
              </a:buClr>
              <a:buSzPts val="4400"/>
              <a:buFont typeface="Times New Roman"/>
              <a:buNone/>
            </a:pPr>
            <a:r>
              <a:rPr lang="en-US" sz="2800" b="1">
                <a:latin typeface="Times New Roman"/>
                <a:ea typeface="Times New Roman"/>
                <a:cs typeface="Times New Roman"/>
                <a:sym typeface="Times New Roman"/>
              </a:rPr>
              <a:t>PROPOSED SYSTEM</a:t>
            </a:r>
            <a:endParaRPr sz="2800" b="1">
              <a:latin typeface="Times New Roman"/>
              <a:ea typeface="Times New Roman"/>
              <a:cs typeface="Times New Roman"/>
              <a:sym typeface="Times New Roman"/>
            </a:endParaRPr>
          </a:p>
        </p:txBody>
      </p:sp>
      <p:sp>
        <p:nvSpPr>
          <p:cNvPr id="141" name="Google Shape;141;p9"/>
          <p:cNvSpPr txBox="1">
            <a:spLocks noGrp="1"/>
          </p:cNvSpPr>
          <p:nvPr>
            <p:ph type="body" idx="1"/>
          </p:nvPr>
        </p:nvSpPr>
        <p:spPr>
          <a:xfrm>
            <a:off x="202350" y="473189"/>
            <a:ext cx="8739300" cy="10924696"/>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800" b="1">
                <a:latin typeface="Times New Roman"/>
                <a:ea typeface="Times New Roman"/>
                <a:cs typeface="Times New Roman"/>
                <a:sym typeface="Times New Roman"/>
              </a:rPr>
              <a:t>ANN Training:</a:t>
            </a:r>
            <a:r>
              <a:rPr lang="en-US" sz="1800">
                <a:latin typeface="Times New Roman"/>
                <a:ea typeface="Times New Roman"/>
                <a:cs typeface="Times New Roman"/>
                <a:sym typeface="Times New Roman"/>
              </a:rPr>
              <a:t> Train the ANN using the training dataset, utilizing backpropagation and optimization algorithms.</a:t>
            </a:r>
            <a:endParaRPr/>
          </a:p>
          <a:p>
            <a:pPr marL="0" lvl="0" indent="0" algn="just" rtl="0">
              <a:lnSpc>
                <a:spcPct val="100000"/>
              </a:lnSpc>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SzPts val="1100"/>
              <a:buNone/>
            </a:pPr>
            <a:r>
              <a:rPr lang="en-US" sz="1800" b="1">
                <a:latin typeface="Times New Roman"/>
                <a:ea typeface="Times New Roman"/>
                <a:cs typeface="Times New Roman"/>
                <a:sym typeface="Times New Roman"/>
              </a:rPr>
              <a:t>Model Interpretation</a:t>
            </a:r>
            <a:r>
              <a:rPr lang="en-US" sz="1800">
                <a:latin typeface="Times New Roman"/>
                <a:ea typeface="Times New Roman"/>
                <a:cs typeface="Times New Roman"/>
                <a:sym typeface="Times New Roman"/>
              </a:rPr>
              <a:t>: Interpret the results of the trained model, including the significance of different features in predicting solar panel power output. This  involve examining feature importance scores or visualizing model predictions compared to actual values.</a:t>
            </a:r>
            <a:endParaRPr/>
          </a:p>
          <a:p>
            <a:pPr marL="0" lvl="0" indent="0" algn="just" rtl="0">
              <a:lnSpc>
                <a:spcPct val="100000"/>
              </a:lnSpc>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SzPts val="1100"/>
              <a:buNone/>
            </a:pPr>
            <a:r>
              <a:rPr lang="en-US" sz="1800" b="1">
                <a:latin typeface="Times New Roman"/>
                <a:ea typeface="Times New Roman"/>
                <a:cs typeface="Times New Roman"/>
                <a:sym typeface="Times New Roman"/>
              </a:rPr>
              <a:t>Prediction and Energy Conservation:</a:t>
            </a:r>
            <a:r>
              <a:rPr lang="en-US" sz="1800">
                <a:latin typeface="Times New Roman"/>
                <a:ea typeface="Times New Roman"/>
                <a:cs typeface="Times New Roman"/>
                <a:sym typeface="Times New Roman"/>
              </a:rPr>
              <a:t>Predicts solar power generation on daily, monthly, and yearly basis using ANN.Displays predicted DC power output, AC power saved, and cost savings.Provides insights into solar energy production potential and efficiency gains.</a:t>
            </a:r>
            <a:endParaRPr/>
          </a:p>
          <a:p>
            <a:pPr marL="0" lvl="0" indent="0" algn="just" rtl="0">
              <a:lnSpc>
                <a:spcPct val="100000"/>
              </a:lnSpc>
              <a:spcBef>
                <a:spcPts val="0"/>
              </a:spcBef>
              <a:spcAft>
                <a:spcPts val="0"/>
              </a:spcAft>
              <a:buSzPts val="1100"/>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SzPts val="1100"/>
              <a:buNone/>
            </a:pPr>
            <a:r>
              <a:rPr lang="en-US" sz="1800" b="1">
                <a:latin typeface="Times New Roman"/>
                <a:ea typeface="Times New Roman"/>
                <a:cs typeface="Times New Roman"/>
                <a:sym typeface="Times New Roman"/>
              </a:rPr>
              <a:t>Estimation of Electricity Cost:</a:t>
            </a:r>
            <a:r>
              <a:rPr lang="en-US" sz="1800">
                <a:latin typeface="Times New Roman"/>
                <a:ea typeface="Times New Roman"/>
                <a:cs typeface="Times New Roman"/>
                <a:sym typeface="Times New Roman"/>
              </a:rPr>
              <a:t>Utilizes tiered pricing structure to calculate electricity costs based on consumption.Offers a user-friendly interface for inputting consumption data and viewing cost estimates.</a:t>
            </a:r>
            <a:endParaRPr/>
          </a:p>
          <a:p>
            <a:pPr marL="0" lvl="0" indent="0" algn="just" rtl="0">
              <a:lnSpc>
                <a:spcPct val="100000"/>
              </a:lnSpc>
              <a:spcBef>
                <a:spcPts val="0"/>
              </a:spcBef>
              <a:spcAft>
                <a:spcPts val="0"/>
              </a:spcAft>
              <a:buSzPts val="1100"/>
              <a:buNone/>
            </a:pP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 method utilizes historical data and ANN training for precise solar panel power prediction, demonstrating superior performance for sustainable energy management. Thorough documentation ensures transparency and reproducibility for future advancements in renewable energy forecasting.</a:t>
            </a:r>
            <a:endParaRPr sz="1800">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1425"/>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593933" y="-195381"/>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778"/>
              <a:buFont typeface="Arial"/>
              <a:buNone/>
            </a:pPr>
            <a:r>
              <a:rPr lang="en-US" sz="2800" b="1">
                <a:latin typeface="Times New Roman"/>
                <a:ea typeface="Times New Roman"/>
                <a:cs typeface="Times New Roman"/>
                <a:sym typeface="Times New Roman"/>
              </a:rPr>
              <a:t>NOVELTY IN PROPOSED SYSTEM</a:t>
            </a:r>
            <a:endParaRPr sz="2800" b="1">
              <a:latin typeface="Times New Roman"/>
              <a:ea typeface="Times New Roman"/>
              <a:cs typeface="Times New Roman"/>
              <a:sym typeface="Times New Roman"/>
            </a:endParaRPr>
          </a:p>
        </p:txBody>
      </p:sp>
      <p:sp>
        <p:nvSpPr>
          <p:cNvPr id="148" name="Google Shape;148;p10"/>
          <p:cNvSpPr txBox="1">
            <a:spLocks noGrp="1"/>
          </p:cNvSpPr>
          <p:nvPr>
            <p:ph type="body" idx="1"/>
          </p:nvPr>
        </p:nvSpPr>
        <p:spPr>
          <a:xfrm>
            <a:off x="341831" y="1027632"/>
            <a:ext cx="8400516" cy="5971374"/>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just" rtl="0">
              <a:lnSpc>
                <a:spcPct val="150000"/>
              </a:lnSpc>
              <a:spcBef>
                <a:spcPts val="360"/>
              </a:spcBef>
              <a:spcAft>
                <a:spcPts val="0"/>
              </a:spcAft>
              <a:buClr>
                <a:schemeClr val="dk1"/>
              </a:buClr>
              <a:buSzPct val="100000"/>
              <a:buFont typeface="Noto Sans Symbols"/>
              <a:buChar char="⮚"/>
            </a:pPr>
            <a:r>
              <a:rPr lang="en-US" sz="2600" b="1" dirty="0">
                <a:latin typeface="Times New Roman"/>
                <a:ea typeface="Times New Roman"/>
                <a:cs typeface="Times New Roman"/>
                <a:sym typeface="Times New Roman"/>
              </a:rPr>
              <a:t>Predictive Power Analysis </a:t>
            </a:r>
            <a:r>
              <a:rPr lang="en-US" sz="2600" b="1" dirty="0" smtClean="0">
                <a:latin typeface="Times New Roman"/>
                <a:ea typeface="Times New Roman"/>
                <a:cs typeface="Times New Roman"/>
                <a:sym typeface="Times New Roman"/>
              </a:rPr>
              <a:t>Model</a:t>
            </a:r>
            <a:r>
              <a:rPr lang="en-US" sz="2600" dirty="0" smtClean="0">
                <a:latin typeface="Times New Roman"/>
                <a:ea typeface="Times New Roman"/>
                <a:cs typeface="Times New Roman"/>
                <a:sym typeface="Times New Roman"/>
              </a:rPr>
              <a:t>: Under this subheading, the </a:t>
            </a:r>
            <a:r>
              <a:rPr lang="en-US" sz="2600" dirty="0">
                <a:latin typeface="Times New Roman"/>
                <a:ea typeface="Times New Roman"/>
                <a:cs typeface="Times New Roman"/>
                <a:sym typeface="Times New Roman"/>
              </a:rPr>
              <a:t>focus is on the </a:t>
            </a:r>
            <a:r>
              <a:rPr lang="en-US" sz="2600" dirty="0" smtClean="0">
                <a:latin typeface="Times New Roman"/>
                <a:ea typeface="Times New Roman"/>
                <a:cs typeface="Times New Roman"/>
                <a:sym typeface="Times New Roman"/>
              </a:rPr>
              <a:t>predictive </a:t>
            </a:r>
            <a:r>
              <a:rPr lang="en-US" sz="2600" dirty="0">
                <a:latin typeface="Times New Roman"/>
                <a:ea typeface="Times New Roman"/>
                <a:cs typeface="Times New Roman"/>
                <a:sym typeface="Times New Roman"/>
              </a:rPr>
              <a:t>power analysis model developed in the project. It explores how this model provides precise insights into the expected daily, monthly, and yearly energy generation from solar panels, empowering users to optimize energy usage effectively.</a:t>
            </a:r>
            <a:endParaRPr dirty="0"/>
          </a:p>
          <a:p>
            <a:pPr marL="285750" lvl="0" indent="-285750" algn="just" rtl="0">
              <a:lnSpc>
                <a:spcPct val="150000"/>
              </a:lnSpc>
              <a:spcBef>
                <a:spcPts val="360"/>
              </a:spcBef>
              <a:spcAft>
                <a:spcPts val="0"/>
              </a:spcAft>
              <a:buClr>
                <a:schemeClr val="dk1"/>
              </a:buClr>
              <a:buSzPct val="100000"/>
              <a:buFont typeface="Noto Sans Symbols"/>
              <a:buChar char="⮚"/>
            </a:pPr>
            <a:r>
              <a:rPr lang="en-US" sz="2600" b="1" dirty="0">
                <a:latin typeface="Times New Roman"/>
                <a:ea typeface="Times New Roman"/>
                <a:cs typeface="Times New Roman"/>
                <a:sym typeface="Times New Roman"/>
              </a:rPr>
              <a:t>Cost Estimation Integration: </a:t>
            </a:r>
            <a:r>
              <a:rPr lang="en-US" sz="2600" dirty="0">
                <a:latin typeface="Times New Roman"/>
                <a:ea typeface="Times New Roman"/>
                <a:cs typeface="Times New Roman"/>
                <a:sym typeface="Times New Roman"/>
              </a:rPr>
              <a:t>This project introduces the innovative aspect of incorporating cost estimation into solar panel power prediction. It discusses how this integration enables users to accurately forecast electricity expenses, aiding in budgeting and financial planning.</a:t>
            </a:r>
            <a:endParaRPr dirty="0"/>
          </a:p>
          <a:p>
            <a:pPr marL="285750" lvl="0" indent="-285750" algn="just" rtl="0">
              <a:lnSpc>
                <a:spcPct val="150000"/>
              </a:lnSpc>
              <a:spcBef>
                <a:spcPts val="360"/>
              </a:spcBef>
              <a:spcAft>
                <a:spcPts val="0"/>
              </a:spcAft>
              <a:buClr>
                <a:schemeClr val="dk1"/>
              </a:buClr>
              <a:buSzPct val="100000"/>
              <a:buFont typeface="Noto Sans Symbols"/>
              <a:buChar char="⮚"/>
            </a:pPr>
            <a:r>
              <a:rPr lang="en-US" sz="2600" b="1" dirty="0">
                <a:latin typeface="Times New Roman"/>
                <a:ea typeface="Times New Roman"/>
                <a:cs typeface="Times New Roman"/>
                <a:sym typeface="Times New Roman"/>
              </a:rPr>
              <a:t>Contribution to Grid Stability: </a:t>
            </a:r>
            <a:r>
              <a:rPr lang="en-US" sz="2600" dirty="0">
                <a:latin typeface="Times New Roman"/>
                <a:ea typeface="Times New Roman"/>
                <a:cs typeface="Times New Roman"/>
                <a:sym typeface="Times New Roman"/>
              </a:rPr>
              <a:t>Uniqueness to this project is the enhancement of energy resources by </a:t>
            </a:r>
            <a:r>
              <a:rPr lang="en-US" sz="2600" dirty="0" err="1">
                <a:latin typeface="Times New Roman"/>
                <a:ea typeface="Times New Roman"/>
                <a:cs typeface="Times New Roman"/>
                <a:sym typeface="Times New Roman"/>
              </a:rPr>
              <a:t>utilisation</a:t>
            </a:r>
            <a:r>
              <a:rPr lang="en-US" sz="2600" dirty="0">
                <a:latin typeface="Times New Roman"/>
                <a:ea typeface="Times New Roman"/>
                <a:cs typeface="Times New Roman"/>
                <a:sym typeface="Times New Roman"/>
              </a:rPr>
              <a:t> of power for the purpose of improving the grid Stability. Equilibrium between production and consumption is maintained in balance state for promoting the conservation of energy.</a:t>
            </a:r>
            <a:endParaRPr dirty="0"/>
          </a:p>
          <a:p>
            <a:pPr marL="285750" lvl="0" indent="-285750" algn="just" rtl="0">
              <a:lnSpc>
                <a:spcPct val="150000"/>
              </a:lnSpc>
              <a:spcBef>
                <a:spcPts val="360"/>
              </a:spcBef>
              <a:spcAft>
                <a:spcPts val="0"/>
              </a:spcAft>
              <a:buClr>
                <a:schemeClr val="dk1"/>
              </a:buClr>
              <a:buSzPct val="100000"/>
              <a:buFont typeface="Noto Sans Symbols"/>
              <a:buChar char="⮚"/>
            </a:pPr>
            <a:r>
              <a:rPr lang="en-US" sz="2600" b="1" dirty="0">
                <a:latin typeface="Times New Roman"/>
                <a:ea typeface="Times New Roman"/>
                <a:cs typeface="Times New Roman"/>
                <a:sym typeface="Times New Roman"/>
              </a:rPr>
              <a:t>Strategic Focus on Sustainable Energy Management: </a:t>
            </a:r>
            <a:r>
              <a:rPr lang="en-US" sz="2600" dirty="0">
                <a:latin typeface="Times New Roman"/>
                <a:ea typeface="Times New Roman"/>
                <a:cs typeface="Times New Roman"/>
                <a:sym typeface="Times New Roman"/>
              </a:rPr>
              <a:t>The project goes beyond predictive accuracy, emphasizing the broader goal of sustainable energy management. By leveraging advanced machine learning techniques, the model contributes to optimizing the utilization of renewable energy resources, paving the way for more efficient and environmentally friendly energy solutions.</a:t>
            </a:r>
            <a:endParaRPr dirty="0"/>
          </a:p>
          <a:p>
            <a:pPr marL="0" lvl="0" indent="0" algn="just" rtl="0">
              <a:lnSpc>
                <a:spcPct val="110000"/>
              </a:lnSpc>
              <a:spcBef>
                <a:spcPts val="360"/>
              </a:spcBef>
              <a:spcAft>
                <a:spcPts val="0"/>
              </a:spcAft>
              <a:buClr>
                <a:schemeClr val="dk1"/>
              </a:buClr>
              <a:buSzPct val="60500"/>
              <a:buFont typeface="Arial"/>
              <a:buNone/>
            </a:pPr>
            <a:endParaRPr sz="16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ct val="48400"/>
              <a:buFont typeface="Arial"/>
              <a:buNone/>
            </a:pP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3456</Words>
  <Application>Microsoft Office PowerPoint</Application>
  <PresentationFormat>On-screen Show (4:3)</PresentationFormat>
  <Paragraphs>247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Noto Sans Symbols</vt:lpstr>
      <vt:lpstr>Times New Roman</vt:lpstr>
      <vt:lpstr>Office Theme</vt:lpstr>
      <vt:lpstr>                                     ENHANCED SOLAR PANEL POWER PREDICTION THROUGH  ARTIFICIAL NEURAL NETWORK                        </vt:lpstr>
      <vt:lpstr>OUTLINE</vt:lpstr>
      <vt:lpstr>ABSTRACT </vt:lpstr>
      <vt:lpstr>OBJECTIVE</vt:lpstr>
      <vt:lpstr>LITERATURE SURVEY </vt:lpstr>
      <vt:lpstr>SUMMARY OF LITERATURE SURVEY</vt:lpstr>
      <vt:lpstr>PROPOSED SYSTEM </vt:lpstr>
      <vt:lpstr>PROPOSED SYSTEM</vt:lpstr>
      <vt:lpstr>NOVELTY IN PROPOSED SYSTEM</vt:lpstr>
      <vt:lpstr>BLOCK DIAGRAM</vt:lpstr>
      <vt:lpstr>HARDWARE/SOFTWARE REQUIREMENTS</vt:lpstr>
      <vt:lpstr>DATA COLLECTION</vt:lpstr>
      <vt:lpstr>PRELIMINARY PROCESS OF MODEL</vt:lpstr>
      <vt:lpstr>IMPLEMENTATION OF ML ALGORITHMS</vt:lpstr>
      <vt:lpstr>   PURPOSE OF ARTIFICIAL NEURAL NETWORK (ANN) </vt:lpstr>
      <vt:lpstr>PowerPoint Presentation</vt:lpstr>
      <vt:lpstr> MODEL TRAINING</vt:lpstr>
      <vt:lpstr> PREDICTION COMPARISON BASED ON PERFORMANCE</vt:lpstr>
      <vt:lpstr>PREDICTION AND COST ESTIMATION</vt:lpstr>
      <vt:lpstr>LONG TERM PREDICTIONS AND ENERGY CONSERVATION</vt:lpstr>
      <vt:lpstr>RESULTS AND DISCUSSION</vt:lpstr>
      <vt:lpstr>CONCLUSION</vt:lpstr>
      <vt:lpstr>FUTURE DEVELOPMENTS</vt:lpstr>
      <vt:lpstr>REFERENCES</vt:lpstr>
      <vt:lpstr>REFERENCES</vt:lpstr>
      <vt:lpstr>CERTIFICATE OF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7</cp:revision>
  <dcterms:modified xsi:type="dcterms:W3CDTF">2024-11-02T15:38:22Z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