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73" r:id="rId17"/>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370"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948271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1828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fbae0c79e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2fbae0c79e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7875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fbae0c79e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2fbae0c79e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3123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fbae0c79e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2fbae0c79e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2163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0575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9825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5802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7314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7775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4754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7475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4551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2998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4303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9509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714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 name="TextBox 1"/>
          <p:cNvSpPr txBox="1"/>
          <p:nvPr userDrawn="1"/>
        </p:nvSpPr>
        <p:spPr>
          <a:xfrm rot="20748999">
            <a:off x="3505423" y="4130856"/>
            <a:ext cx="11429554" cy="1569660"/>
          </a:xfrm>
          <a:prstGeom prst="rect">
            <a:avLst/>
          </a:prstGeom>
          <a:noFill/>
        </p:spPr>
        <p:txBody>
          <a:bodyPr wrap="square" rtlCol="0">
            <a:spAutoFit/>
          </a:bodyPr>
          <a:lstStyle/>
          <a:p>
            <a:r>
              <a:rPr lang="en-US" sz="9600" dirty="0" smtClean="0">
                <a:solidFill>
                  <a:schemeClr val="bg1">
                    <a:lumMod val="50000"/>
                  </a:schemeClr>
                </a:solidFill>
              </a:rPr>
              <a:t>shreerecvidyam@4</a:t>
            </a:r>
            <a:endParaRPr lang="en-IN" sz="9600" dirty="0">
              <a:solidFill>
                <a:schemeClr val="bg1">
                  <a:lumMod val="50000"/>
                </a:schemeClr>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2D58"/>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t="9057" b="9058"/>
          <a:stretch/>
        </p:blipFill>
        <p:spPr>
          <a:xfrm>
            <a:off x="303705" y="300575"/>
            <a:ext cx="17680590" cy="9651553"/>
          </a:xfrm>
          <a:prstGeom prst="rect">
            <a:avLst/>
          </a:prstGeom>
          <a:noFill/>
          <a:ln>
            <a:noFill/>
          </a:ln>
        </p:spPr>
      </p:pic>
      <p:grpSp>
        <p:nvGrpSpPr>
          <p:cNvPr id="85" name="Google Shape;85;p13"/>
          <p:cNvGrpSpPr/>
          <p:nvPr/>
        </p:nvGrpSpPr>
        <p:grpSpPr>
          <a:xfrm>
            <a:off x="571820" y="300575"/>
            <a:ext cx="17144360" cy="9442168"/>
            <a:chOff x="0" y="-76200"/>
            <a:chExt cx="4515387" cy="2486826"/>
          </a:xfrm>
        </p:grpSpPr>
        <p:sp>
          <p:nvSpPr>
            <p:cNvPr id="86" name="Google Shape;86;p13"/>
            <p:cNvSpPr/>
            <p:nvPr/>
          </p:nvSpPr>
          <p:spPr>
            <a:xfrm>
              <a:off x="0" y="0"/>
              <a:ext cx="4515387" cy="2410626"/>
            </a:xfrm>
            <a:custGeom>
              <a:avLst/>
              <a:gdLst/>
              <a:ahLst/>
              <a:cxnLst/>
              <a:rect l="l" t="t" r="r" b="b"/>
              <a:pathLst>
                <a:path w="4515387" h="2410626" extrusionOk="0">
                  <a:moveTo>
                    <a:pt x="0" y="0"/>
                  </a:moveTo>
                  <a:lnTo>
                    <a:pt x="4515387" y="0"/>
                  </a:lnTo>
                  <a:lnTo>
                    <a:pt x="4515387" y="2410626"/>
                  </a:lnTo>
                  <a:lnTo>
                    <a:pt x="0" y="2410626"/>
                  </a:lnTo>
                  <a:close/>
                </a:path>
              </a:pathLst>
            </a:custGeom>
            <a:solidFill>
              <a:srgbClr val="053860">
                <a:alpha val="70588"/>
              </a:srgbClr>
            </a:solidFill>
            <a:ln>
              <a:noFill/>
            </a:ln>
          </p:spPr>
        </p:sp>
        <p:sp>
          <p:nvSpPr>
            <p:cNvPr id="87" name="Google Shape;87;p13"/>
            <p:cNvSpPr txBox="1"/>
            <p:nvPr/>
          </p:nvSpPr>
          <p:spPr>
            <a:xfrm>
              <a:off x="0" y="-76200"/>
              <a:ext cx="4515387" cy="2486826"/>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0" name="Google Shape;90;p13"/>
          <p:cNvSpPr txBox="1"/>
          <p:nvPr/>
        </p:nvSpPr>
        <p:spPr>
          <a:xfrm>
            <a:off x="995718" y="4010660"/>
            <a:ext cx="16720462" cy="2860014"/>
          </a:xfrm>
          <a:prstGeom prst="rect">
            <a:avLst/>
          </a:prstGeom>
          <a:noFill/>
          <a:ln>
            <a:noFill/>
          </a:ln>
        </p:spPr>
        <p:txBody>
          <a:bodyPr spcFirstLastPara="1" wrap="square" lIns="0" tIns="0" rIns="0" bIns="0" anchor="t" anchorCtr="0">
            <a:spAutoFit/>
          </a:bodyPr>
          <a:lstStyle/>
          <a:p>
            <a:pPr marL="0" marR="0" lvl="0" indent="0" algn="ctr" rtl="0">
              <a:lnSpc>
                <a:spcPct val="104999"/>
              </a:lnSpc>
              <a:spcBef>
                <a:spcPts val="0"/>
              </a:spcBef>
              <a:spcAft>
                <a:spcPts val="0"/>
              </a:spcAft>
              <a:buNone/>
            </a:pPr>
            <a:r>
              <a:rPr lang="en-US" sz="4400" b="1" i="0" u="none" strike="noStrike" cap="none" dirty="0">
                <a:solidFill>
                  <a:srgbClr val="FFFFFF"/>
                </a:solidFill>
                <a:latin typeface="Times New Roman" panose="02020603050405020304" pitchFamily="18" charset="0"/>
                <a:ea typeface="Ultra"/>
                <a:cs typeface="Times New Roman" panose="02020603050405020304" pitchFamily="18" charset="0"/>
                <a:sym typeface="Ultra"/>
              </a:rPr>
              <a:t>ARDUINO POWERED SOLAR TRACKING SYSTEM FOR ENERGY ENHANCEMENT OF PV SOLAR PANEL USING ADVANCED COATING TECHNOLOGY</a:t>
            </a:r>
            <a:endParaRPr sz="4400" dirty="0">
              <a:latin typeface="Times New Roman" panose="02020603050405020304" pitchFamily="18" charset="0"/>
              <a:cs typeface="Times New Roman" panose="02020603050405020304" pitchFamily="18" charset="0"/>
            </a:endParaRPr>
          </a:p>
          <a:p>
            <a:pPr marL="0" marR="0" lvl="0" indent="0" algn="l" rtl="0">
              <a:lnSpc>
                <a:spcPct val="104999"/>
              </a:lnSpc>
              <a:spcBef>
                <a:spcPts val="0"/>
              </a:spcBef>
              <a:spcAft>
                <a:spcPts val="0"/>
              </a:spcAft>
              <a:buNone/>
            </a:pPr>
            <a:endParaRPr sz="4500" b="1" i="0" u="none" strike="noStrike" cap="none" dirty="0">
              <a:solidFill>
                <a:srgbClr val="FFFFFF"/>
              </a:solidFill>
              <a:latin typeface="Times New Roman" panose="02020603050405020304" pitchFamily="18" charset="0"/>
              <a:ea typeface="Ultra"/>
              <a:cs typeface="Times New Roman" panose="02020603050405020304" pitchFamily="18" charset="0"/>
              <a:sym typeface="Ultr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2D58"/>
        </a:solidFill>
        <a:effectLst/>
      </p:bgPr>
    </p:bg>
    <p:spTree>
      <p:nvGrpSpPr>
        <p:cNvPr id="1" name="Shape 184"/>
        <p:cNvGrpSpPr/>
        <p:nvPr/>
      </p:nvGrpSpPr>
      <p:grpSpPr>
        <a:xfrm>
          <a:off x="0" y="0"/>
          <a:ext cx="0" cy="0"/>
          <a:chOff x="0" y="0"/>
          <a:chExt cx="0" cy="0"/>
        </a:xfrm>
      </p:grpSpPr>
      <p:grpSp>
        <p:nvGrpSpPr>
          <p:cNvPr id="185" name="Google Shape;185;p22"/>
          <p:cNvGrpSpPr/>
          <p:nvPr/>
        </p:nvGrpSpPr>
        <p:grpSpPr>
          <a:xfrm>
            <a:off x="268822" y="0"/>
            <a:ext cx="17674156" cy="9821320"/>
            <a:chOff x="0" y="-76200"/>
            <a:chExt cx="4654891" cy="2586668"/>
          </a:xfrm>
        </p:grpSpPr>
        <p:sp>
          <p:nvSpPr>
            <p:cNvPr id="186" name="Google Shape;186;p22"/>
            <p:cNvSpPr/>
            <p:nvPr/>
          </p:nvSpPr>
          <p:spPr>
            <a:xfrm>
              <a:off x="0" y="0"/>
              <a:ext cx="4654891" cy="2510468"/>
            </a:xfrm>
            <a:custGeom>
              <a:avLst/>
              <a:gdLst/>
              <a:ahLst/>
              <a:cxnLst/>
              <a:rect l="l" t="t" r="r" b="b"/>
              <a:pathLst>
                <a:path w="4654891" h="2510468" extrusionOk="0">
                  <a:moveTo>
                    <a:pt x="0" y="0"/>
                  </a:moveTo>
                  <a:lnTo>
                    <a:pt x="4654891" y="0"/>
                  </a:lnTo>
                  <a:lnTo>
                    <a:pt x="4654891" y="2510468"/>
                  </a:lnTo>
                  <a:lnTo>
                    <a:pt x="0" y="2510468"/>
                  </a:lnTo>
                  <a:close/>
                </a:path>
              </a:pathLst>
            </a:custGeom>
            <a:solidFill>
              <a:srgbClr val="FFFFFF"/>
            </a:solidFill>
            <a:ln>
              <a:noFill/>
            </a:ln>
          </p:spPr>
        </p:sp>
        <p:sp>
          <p:nvSpPr>
            <p:cNvPr id="187" name="Google Shape;187;p22"/>
            <p:cNvSpPr txBox="1"/>
            <p:nvPr/>
          </p:nvSpPr>
          <p:spPr>
            <a:xfrm>
              <a:off x="0" y="-76200"/>
              <a:ext cx="4654800" cy="25866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88" name="Google Shape;188;p22"/>
          <p:cNvSpPr/>
          <p:nvPr/>
        </p:nvSpPr>
        <p:spPr>
          <a:xfrm>
            <a:off x="15130916" y="659169"/>
            <a:ext cx="2395875" cy="8895125"/>
          </a:xfrm>
          <a:custGeom>
            <a:avLst/>
            <a:gdLst/>
            <a:ahLst/>
            <a:cxnLst/>
            <a:rect l="l" t="t" r="r" b="b"/>
            <a:pathLst>
              <a:path w="874407" h="3246396" extrusionOk="0">
                <a:moveTo>
                  <a:pt x="0" y="0"/>
                </a:moveTo>
                <a:lnTo>
                  <a:pt x="874407" y="0"/>
                </a:lnTo>
                <a:lnTo>
                  <a:pt x="874407" y="3246396"/>
                </a:lnTo>
                <a:lnTo>
                  <a:pt x="0" y="3246396"/>
                </a:lnTo>
                <a:close/>
              </a:path>
            </a:pathLst>
          </a:custGeom>
          <a:solidFill>
            <a:srgbClr val="FFFFFF">
              <a:alpha val="74900"/>
            </a:srgbClr>
          </a:solidFill>
          <a:ln>
            <a:noFill/>
          </a:ln>
        </p:spPr>
      </p:sp>
      <p:sp>
        <p:nvSpPr>
          <p:cNvPr id="189" name="Google Shape;189;p22"/>
          <p:cNvSpPr/>
          <p:nvPr/>
        </p:nvSpPr>
        <p:spPr>
          <a:xfrm>
            <a:off x="533227" y="289324"/>
            <a:ext cx="17145000" cy="938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1" dirty="0">
                <a:solidFill>
                  <a:schemeClr val="dk1"/>
                </a:solidFill>
                <a:latin typeface="Times New Roman"/>
                <a:ea typeface="Times New Roman"/>
                <a:cs typeface="Times New Roman"/>
                <a:sym typeface="Times New Roman"/>
              </a:rPr>
              <a:t>LEAN </a:t>
            </a:r>
            <a:r>
              <a:rPr lang="en-US" sz="4000" b="1" dirty="0" smtClean="0">
                <a:solidFill>
                  <a:schemeClr val="dk1"/>
                </a:solidFill>
                <a:latin typeface="Times New Roman"/>
                <a:ea typeface="Times New Roman"/>
                <a:cs typeface="Times New Roman"/>
                <a:sym typeface="Times New Roman"/>
              </a:rPr>
              <a:t>CANVAS</a:t>
            </a:r>
          </a:p>
          <a:p>
            <a:pPr marL="0" marR="0" lvl="0" indent="0" algn="ctr" rtl="0">
              <a:spcBef>
                <a:spcPts val="0"/>
              </a:spcBef>
              <a:spcAft>
                <a:spcPts val="0"/>
              </a:spcAft>
              <a:buNone/>
            </a:pPr>
            <a:endParaRPr sz="3200" b="1" dirty="0">
              <a:solidFill>
                <a:schemeClr val="dk1"/>
              </a:solidFill>
              <a:latin typeface="Times New Roman"/>
              <a:ea typeface="Times New Roman"/>
              <a:cs typeface="Times New Roman"/>
              <a:sym typeface="Times New Roman"/>
            </a:endParaRPr>
          </a:p>
          <a:p>
            <a:pPr marL="457200" marR="0" lvl="0" indent="-406400" algn="just" rtl="0">
              <a:spcBef>
                <a:spcPts val="0"/>
              </a:spcBef>
              <a:spcAft>
                <a:spcPts val="0"/>
              </a:spcAft>
              <a:buClr>
                <a:schemeClr val="dk1"/>
              </a:buClr>
              <a:buSzPts val="2800"/>
              <a:buFont typeface="Times New Roman"/>
              <a:buChar char="➔"/>
            </a:pPr>
            <a:r>
              <a:rPr lang="en-US" sz="2800" b="1" dirty="0" err="1">
                <a:solidFill>
                  <a:schemeClr val="dk1"/>
                </a:solidFill>
                <a:latin typeface="Times New Roman"/>
                <a:ea typeface="Times New Roman"/>
                <a:cs typeface="Times New Roman"/>
                <a:sym typeface="Times New Roman"/>
              </a:rPr>
              <a:t>Problem:</a:t>
            </a:r>
            <a:r>
              <a:rPr lang="en-US" sz="2800" dirty="0" err="1">
                <a:solidFill>
                  <a:schemeClr val="dk1"/>
                </a:solidFill>
                <a:latin typeface="Times New Roman"/>
                <a:ea typeface="Times New Roman"/>
                <a:cs typeface="Times New Roman"/>
                <a:sym typeface="Times New Roman"/>
              </a:rPr>
              <a:t>How</a:t>
            </a:r>
            <a:r>
              <a:rPr lang="en-US" sz="2800" dirty="0">
                <a:solidFill>
                  <a:schemeClr val="dk1"/>
                </a:solidFill>
                <a:latin typeface="Times New Roman"/>
                <a:ea typeface="Times New Roman"/>
                <a:cs typeface="Times New Roman"/>
                <a:sym typeface="Times New Roman"/>
              </a:rPr>
              <a:t> can solar panels be optimized to significantly increase energy output and efficiency, especially in regions with variable weather </a:t>
            </a:r>
            <a:r>
              <a:rPr lang="en-US" sz="2800" dirty="0" err="1">
                <a:solidFill>
                  <a:schemeClr val="dk1"/>
                </a:solidFill>
                <a:latin typeface="Times New Roman"/>
                <a:ea typeface="Times New Roman"/>
                <a:cs typeface="Times New Roman"/>
                <a:sym typeface="Times New Roman"/>
              </a:rPr>
              <a:t>conditions,By</a:t>
            </a:r>
            <a:r>
              <a:rPr lang="en-US" sz="2800" dirty="0">
                <a:solidFill>
                  <a:schemeClr val="dk1"/>
                </a:solidFill>
                <a:latin typeface="Times New Roman"/>
                <a:ea typeface="Times New Roman"/>
                <a:cs typeface="Times New Roman"/>
                <a:sym typeface="Times New Roman"/>
              </a:rPr>
              <a:t> doing so What are the most cost-effective materials and technologies for hydrophobic coatings on solar panels that can maintain long-term performance and durability while minimizing maintenance costs.</a:t>
            </a:r>
            <a:endParaRPr sz="2800" dirty="0">
              <a:solidFill>
                <a:schemeClr val="dk1"/>
              </a:solidFill>
              <a:latin typeface="Times New Roman"/>
              <a:ea typeface="Times New Roman"/>
              <a:cs typeface="Times New Roman"/>
              <a:sym typeface="Times New Roman"/>
            </a:endParaRPr>
          </a:p>
          <a:p>
            <a:pPr marL="457200" marR="0" lvl="0" indent="-406400" algn="just" rtl="0">
              <a:spcBef>
                <a:spcPts val="0"/>
              </a:spcBef>
              <a:spcAft>
                <a:spcPts val="0"/>
              </a:spcAft>
              <a:buClr>
                <a:schemeClr val="dk1"/>
              </a:buClr>
              <a:buSzPts val="2800"/>
              <a:buFont typeface="Times New Roman"/>
              <a:buChar char="➔"/>
            </a:pPr>
            <a:r>
              <a:rPr lang="en-US" sz="2800" b="1" dirty="0">
                <a:solidFill>
                  <a:schemeClr val="dk1"/>
                </a:solidFill>
                <a:latin typeface="Times New Roman"/>
                <a:ea typeface="Times New Roman"/>
                <a:cs typeface="Times New Roman"/>
                <a:sym typeface="Times New Roman"/>
              </a:rPr>
              <a:t>Customer Segment:</a:t>
            </a:r>
            <a:endParaRPr sz="2800" b="1" dirty="0">
              <a:solidFill>
                <a:schemeClr val="dk1"/>
              </a:solidFill>
              <a:latin typeface="Times New Roman"/>
              <a:ea typeface="Times New Roman"/>
              <a:cs typeface="Times New Roman"/>
              <a:sym typeface="Times New Roman"/>
            </a:endParaRPr>
          </a:p>
          <a:p>
            <a:pPr marL="457200" marR="0" lvl="0" indent="0" algn="just" rtl="0">
              <a:spcBef>
                <a:spcPts val="0"/>
              </a:spcBef>
              <a:spcAft>
                <a:spcPts val="0"/>
              </a:spcAft>
              <a:buNone/>
            </a:pPr>
            <a:r>
              <a:rPr lang="en-US" sz="2800" b="1" dirty="0">
                <a:solidFill>
                  <a:schemeClr val="dk1"/>
                </a:solidFill>
                <a:latin typeface="Times New Roman"/>
                <a:ea typeface="Times New Roman"/>
                <a:cs typeface="Times New Roman"/>
                <a:sym typeface="Times New Roman"/>
              </a:rPr>
              <a:t>B2B (Business-to-Business):</a:t>
            </a:r>
            <a:endParaRPr sz="2800" b="1"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The B2B customer segment includes large-scale solar farms, commercial and industrial businesses, and the agricultural sector, all seeking to reduce energy costs and enhance sustainability. Government and public sector entities also invest in solar solutions for renewable energy infrastructure development.</a:t>
            </a:r>
            <a:endParaRPr sz="28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 </a:t>
            </a:r>
            <a:r>
              <a:rPr lang="en-US" sz="2800" b="1" dirty="0">
                <a:solidFill>
                  <a:schemeClr val="dk1"/>
                </a:solidFill>
                <a:latin typeface="Times New Roman"/>
                <a:ea typeface="Times New Roman"/>
                <a:cs typeface="Times New Roman"/>
                <a:sym typeface="Times New Roman"/>
              </a:rPr>
              <a:t>B2C (Business-to-Consumer):</a:t>
            </a:r>
            <a:endParaRPr sz="2800" b="1"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 Homeowners looking for advanced solar solutions for personal use, aiming to increase energy efficiency and reduce electricity bills.</a:t>
            </a:r>
            <a:endParaRPr sz="28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US" sz="2800" b="1" dirty="0">
                <a:solidFill>
                  <a:schemeClr val="dk1"/>
                </a:solidFill>
                <a:latin typeface="Times New Roman"/>
                <a:ea typeface="Times New Roman"/>
                <a:cs typeface="Times New Roman"/>
                <a:sym typeface="Times New Roman"/>
              </a:rPr>
              <a:t>User Roles Interacting with the Customer:</a:t>
            </a:r>
            <a:endParaRPr sz="2800" b="1"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Installers and Technicians are the  professionals will interact with the panels during installation and maintenance. </a:t>
            </a:r>
            <a:r>
              <a:rPr lang="en-US" sz="2800" dirty="0" err="1">
                <a:solidFill>
                  <a:schemeClr val="dk1"/>
                </a:solidFill>
                <a:latin typeface="Times New Roman"/>
                <a:ea typeface="Times New Roman"/>
                <a:cs typeface="Times New Roman"/>
                <a:sym typeface="Times New Roman"/>
              </a:rPr>
              <a:t>First,They</a:t>
            </a:r>
            <a:r>
              <a:rPr lang="en-US" sz="2800" dirty="0">
                <a:solidFill>
                  <a:schemeClr val="dk1"/>
                </a:solidFill>
                <a:latin typeface="Times New Roman"/>
                <a:ea typeface="Times New Roman"/>
                <a:cs typeface="Times New Roman"/>
                <a:sym typeface="Times New Roman"/>
              </a:rPr>
              <a:t> need to understand the specifics of the tracking system and the application of hydrophobic coatings.</a:t>
            </a:r>
            <a:endParaRPr sz="28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Energy </a:t>
            </a:r>
            <a:r>
              <a:rPr lang="en-US" sz="2800" dirty="0" err="1">
                <a:solidFill>
                  <a:schemeClr val="dk1"/>
                </a:solidFill>
                <a:latin typeface="Times New Roman"/>
                <a:ea typeface="Times New Roman"/>
                <a:cs typeface="Times New Roman"/>
                <a:sym typeface="Times New Roman"/>
              </a:rPr>
              <a:t>Consultants,Advisors</a:t>
            </a:r>
            <a:r>
              <a:rPr lang="en-US" sz="2800" dirty="0">
                <a:solidFill>
                  <a:schemeClr val="dk1"/>
                </a:solidFill>
                <a:latin typeface="Times New Roman"/>
                <a:ea typeface="Times New Roman"/>
                <a:cs typeface="Times New Roman"/>
                <a:sym typeface="Times New Roman"/>
              </a:rPr>
              <a:t> who help businesses and homeowners will choose the best solar solutions for their needs.</a:t>
            </a:r>
            <a:endParaRPr sz="28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Facility Managers for B2B customers, facility managers or operations managers can oversee the integration and operation of these solar panels.</a:t>
            </a:r>
            <a:endParaRPr sz="28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457200" marR="0" lvl="0" indent="-406400" algn="just" rtl="0">
              <a:spcBef>
                <a:spcPts val="0"/>
              </a:spcBef>
              <a:spcAft>
                <a:spcPts val="0"/>
              </a:spcAft>
              <a:buClr>
                <a:schemeClr val="dk1"/>
              </a:buClr>
              <a:buSzPts val="2800"/>
              <a:buFont typeface="Times New Roman"/>
              <a:buChar char="➔"/>
            </a:pPr>
            <a:endParaRPr sz="2800" b="1" dirty="0">
              <a:solidFill>
                <a:schemeClr val="dk1"/>
              </a:solidFill>
              <a:latin typeface="Times New Roman"/>
              <a:ea typeface="Times New Roman"/>
              <a:cs typeface="Times New Roman"/>
              <a:sym typeface="Times New Roman"/>
            </a:endParaRPr>
          </a:p>
        </p:txBody>
      </p:sp>
      <p:sp>
        <p:nvSpPr>
          <p:cNvPr id="2" name="Rectangle 1"/>
          <p:cNvSpPr/>
          <p:nvPr/>
        </p:nvSpPr>
        <p:spPr>
          <a:xfrm>
            <a:off x="7886700" y="4910531"/>
            <a:ext cx="9144000" cy="1107996"/>
          </a:xfrm>
          <a:prstGeom prst="rect">
            <a:avLst/>
          </a:prstGeom>
        </p:spPr>
        <p:txBody>
          <a:bodyPr>
            <a:spAutoFit/>
          </a:bodyPr>
          <a:lstStyle/>
          <a:p>
            <a:r>
              <a:rPr lang="en-US" sz="6600" dirty="0">
                <a:solidFill>
                  <a:schemeClr val="bg1">
                    <a:lumMod val="65000"/>
                  </a:schemeClr>
                </a:solidFill>
              </a:rPr>
              <a:t>shreerecvidyam@4</a:t>
            </a:r>
            <a:endParaRPr lang="en-IN" sz="66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2D58"/>
        </a:solidFill>
        <a:effectLst/>
      </p:bgPr>
    </p:bg>
    <p:spTree>
      <p:nvGrpSpPr>
        <p:cNvPr id="1" name="Shape 193"/>
        <p:cNvGrpSpPr/>
        <p:nvPr/>
      </p:nvGrpSpPr>
      <p:grpSpPr>
        <a:xfrm>
          <a:off x="0" y="0"/>
          <a:ext cx="0" cy="0"/>
          <a:chOff x="0" y="0"/>
          <a:chExt cx="0" cy="0"/>
        </a:xfrm>
      </p:grpSpPr>
      <p:grpSp>
        <p:nvGrpSpPr>
          <p:cNvPr id="194" name="Google Shape;194;p23"/>
          <p:cNvGrpSpPr/>
          <p:nvPr/>
        </p:nvGrpSpPr>
        <p:grpSpPr>
          <a:xfrm>
            <a:off x="332774" y="-35498"/>
            <a:ext cx="17674156" cy="9821320"/>
            <a:chOff x="0" y="-76200"/>
            <a:chExt cx="4654891" cy="2586668"/>
          </a:xfrm>
        </p:grpSpPr>
        <p:sp>
          <p:nvSpPr>
            <p:cNvPr id="195" name="Google Shape;195;p23"/>
            <p:cNvSpPr/>
            <p:nvPr/>
          </p:nvSpPr>
          <p:spPr>
            <a:xfrm>
              <a:off x="0" y="0"/>
              <a:ext cx="4654891" cy="2510468"/>
            </a:xfrm>
            <a:custGeom>
              <a:avLst/>
              <a:gdLst/>
              <a:ahLst/>
              <a:cxnLst/>
              <a:rect l="l" t="t" r="r" b="b"/>
              <a:pathLst>
                <a:path w="4654891" h="2510468" extrusionOk="0">
                  <a:moveTo>
                    <a:pt x="0" y="0"/>
                  </a:moveTo>
                  <a:lnTo>
                    <a:pt x="4654891" y="0"/>
                  </a:lnTo>
                  <a:lnTo>
                    <a:pt x="4654891" y="2510468"/>
                  </a:lnTo>
                  <a:lnTo>
                    <a:pt x="0" y="2510468"/>
                  </a:lnTo>
                  <a:close/>
                </a:path>
              </a:pathLst>
            </a:custGeom>
            <a:solidFill>
              <a:srgbClr val="FFFFFF"/>
            </a:solidFill>
            <a:ln>
              <a:noFill/>
            </a:ln>
          </p:spPr>
        </p:sp>
        <p:sp>
          <p:nvSpPr>
            <p:cNvPr id="196" name="Google Shape;196;p23"/>
            <p:cNvSpPr txBox="1"/>
            <p:nvPr/>
          </p:nvSpPr>
          <p:spPr>
            <a:xfrm>
              <a:off x="0" y="-76200"/>
              <a:ext cx="4654800" cy="25866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97" name="Google Shape;197;p23"/>
          <p:cNvSpPr/>
          <p:nvPr/>
        </p:nvSpPr>
        <p:spPr>
          <a:xfrm>
            <a:off x="15130916" y="659169"/>
            <a:ext cx="2395875" cy="8895125"/>
          </a:xfrm>
          <a:custGeom>
            <a:avLst/>
            <a:gdLst/>
            <a:ahLst/>
            <a:cxnLst/>
            <a:rect l="l" t="t" r="r" b="b"/>
            <a:pathLst>
              <a:path w="874407" h="3246396" extrusionOk="0">
                <a:moveTo>
                  <a:pt x="0" y="0"/>
                </a:moveTo>
                <a:lnTo>
                  <a:pt x="874407" y="0"/>
                </a:lnTo>
                <a:lnTo>
                  <a:pt x="874407" y="3246396"/>
                </a:lnTo>
                <a:lnTo>
                  <a:pt x="0" y="3246396"/>
                </a:lnTo>
                <a:close/>
              </a:path>
            </a:pathLst>
          </a:custGeom>
          <a:solidFill>
            <a:srgbClr val="FFFFFF">
              <a:alpha val="74900"/>
            </a:srgbClr>
          </a:solidFill>
          <a:ln>
            <a:noFill/>
          </a:ln>
        </p:spPr>
      </p:sp>
      <p:sp>
        <p:nvSpPr>
          <p:cNvPr id="198" name="Google Shape;198;p23"/>
          <p:cNvSpPr/>
          <p:nvPr/>
        </p:nvSpPr>
        <p:spPr>
          <a:xfrm>
            <a:off x="533400" y="398575"/>
            <a:ext cx="17473500" cy="938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1" dirty="0">
                <a:solidFill>
                  <a:schemeClr val="dk1"/>
                </a:solidFill>
                <a:latin typeface="Times New Roman"/>
                <a:ea typeface="Times New Roman"/>
                <a:cs typeface="Times New Roman"/>
                <a:sym typeface="Times New Roman"/>
              </a:rPr>
              <a:t>LEAN CANVAS</a:t>
            </a:r>
            <a:endParaRPr sz="4000" b="1"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3200" b="1" dirty="0">
              <a:solidFill>
                <a:schemeClr val="dk1"/>
              </a:solidFill>
              <a:latin typeface="Times New Roman"/>
              <a:ea typeface="Times New Roman"/>
              <a:cs typeface="Times New Roman"/>
              <a:sym typeface="Times New Roman"/>
            </a:endParaRPr>
          </a:p>
          <a:p>
            <a:pPr marL="457200" marR="0" lvl="0" indent="-406400" algn="just" rtl="0">
              <a:spcBef>
                <a:spcPts val="0"/>
              </a:spcBef>
              <a:spcAft>
                <a:spcPts val="0"/>
              </a:spcAft>
              <a:buClr>
                <a:schemeClr val="dk1"/>
              </a:buClr>
              <a:buSzPts val="2800"/>
              <a:buFont typeface="Times New Roman"/>
              <a:buChar char="➔"/>
            </a:pPr>
            <a:r>
              <a:rPr lang="en-US" sz="2800" b="1" dirty="0">
                <a:solidFill>
                  <a:schemeClr val="dk1"/>
                </a:solidFill>
                <a:latin typeface="Times New Roman"/>
                <a:ea typeface="Times New Roman"/>
                <a:cs typeface="Times New Roman"/>
                <a:sym typeface="Times New Roman"/>
              </a:rPr>
              <a:t>Unique Value </a:t>
            </a:r>
            <a:r>
              <a:rPr lang="en-US" sz="2800" b="1" dirty="0" err="1">
                <a:solidFill>
                  <a:schemeClr val="dk1"/>
                </a:solidFill>
                <a:latin typeface="Times New Roman"/>
                <a:ea typeface="Times New Roman"/>
                <a:cs typeface="Times New Roman"/>
                <a:sym typeface="Times New Roman"/>
              </a:rPr>
              <a:t>Proposition:</a:t>
            </a:r>
            <a:r>
              <a:rPr lang="en-US" sz="2800" dirty="0" err="1">
                <a:solidFill>
                  <a:schemeClr val="dk1"/>
                </a:solidFill>
                <a:latin typeface="Times New Roman"/>
                <a:ea typeface="Times New Roman"/>
                <a:cs typeface="Times New Roman"/>
                <a:sym typeface="Times New Roman"/>
              </a:rPr>
              <a:t>The</a:t>
            </a:r>
            <a:r>
              <a:rPr lang="en-US" sz="2800" dirty="0">
                <a:solidFill>
                  <a:schemeClr val="dk1"/>
                </a:solidFill>
                <a:latin typeface="Times New Roman"/>
                <a:ea typeface="Times New Roman"/>
                <a:cs typeface="Times New Roman"/>
                <a:sym typeface="Times New Roman"/>
              </a:rPr>
              <a:t> ability to maximize energy output and efficiency, even in challenging weather conditions, while reducing maintenance costs and enhancing long-term durability.</a:t>
            </a:r>
            <a:endParaRPr sz="2800" dirty="0">
              <a:solidFill>
                <a:schemeClr val="dk1"/>
              </a:solidFill>
              <a:latin typeface="Times New Roman"/>
              <a:ea typeface="Times New Roman"/>
              <a:cs typeface="Times New Roman"/>
              <a:sym typeface="Times New Roman"/>
            </a:endParaRPr>
          </a:p>
          <a:p>
            <a:pPr marL="457200" marR="0" lvl="0" indent="-406400" algn="just" rtl="0">
              <a:spcBef>
                <a:spcPts val="0"/>
              </a:spcBef>
              <a:spcAft>
                <a:spcPts val="0"/>
              </a:spcAft>
              <a:buClr>
                <a:schemeClr val="dk1"/>
              </a:buClr>
              <a:buSzPts val="2800"/>
              <a:buFont typeface="Times New Roman"/>
              <a:buChar char="➔"/>
            </a:pPr>
            <a:r>
              <a:rPr lang="en-US" sz="2800" b="1" dirty="0" err="1">
                <a:solidFill>
                  <a:schemeClr val="dk1"/>
                </a:solidFill>
                <a:latin typeface="Times New Roman"/>
                <a:ea typeface="Times New Roman"/>
                <a:cs typeface="Times New Roman"/>
                <a:sym typeface="Times New Roman"/>
              </a:rPr>
              <a:t>Solution:</a:t>
            </a:r>
            <a:r>
              <a:rPr lang="en-US" sz="2800" dirty="0" err="1">
                <a:solidFill>
                  <a:schemeClr val="dk1"/>
                </a:solidFill>
                <a:latin typeface="Times New Roman"/>
                <a:ea typeface="Times New Roman"/>
                <a:cs typeface="Times New Roman"/>
                <a:sym typeface="Times New Roman"/>
              </a:rPr>
              <a:t>The</a:t>
            </a:r>
            <a:r>
              <a:rPr lang="en-US" sz="2800" dirty="0">
                <a:solidFill>
                  <a:schemeClr val="dk1"/>
                </a:solidFill>
                <a:latin typeface="Times New Roman"/>
                <a:ea typeface="Times New Roman"/>
                <a:cs typeface="Times New Roman"/>
                <a:sym typeface="Times New Roman"/>
              </a:rPr>
              <a:t> top three features of solar panels with tracking and hydrophobic coatings are:</a:t>
            </a:r>
            <a:endParaRPr sz="28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     1.Solar Tracking System: Enhances energy capture by automatically adjusting the panel orientation to follow the             sun's movement throughout the day.</a:t>
            </a:r>
            <a:endParaRPr sz="28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    2.Hydrophobic Coating: Provides a self-cleaning surface that repels water and dirt, maintaining optimal panel efficiency with minimal maintenance.   </a:t>
            </a:r>
            <a:endParaRPr sz="28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   3.Increased Energy Efficiency: Combines advanced technology to deliver significantly higher energy output compared to traditional fixed solar panels.</a:t>
            </a:r>
            <a:endParaRPr sz="2800" dirty="0">
              <a:solidFill>
                <a:schemeClr val="dk1"/>
              </a:solidFill>
              <a:latin typeface="Times New Roman"/>
              <a:ea typeface="Times New Roman"/>
              <a:cs typeface="Times New Roman"/>
              <a:sym typeface="Times New Roman"/>
            </a:endParaRPr>
          </a:p>
          <a:p>
            <a:pPr marL="457200" lvl="0" indent="-406400" algn="just" rtl="0">
              <a:spcBef>
                <a:spcPts val="0"/>
              </a:spcBef>
              <a:spcAft>
                <a:spcPts val="0"/>
              </a:spcAft>
              <a:buClr>
                <a:schemeClr val="dk1"/>
              </a:buClr>
              <a:buSzPts val="2800"/>
              <a:buFont typeface="Times New Roman"/>
              <a:buChar char="➔"/>
            </a:pPr>
            <a:r>
              <a:rPr lang="en-US" sz="2800" b="1" dirty="0">
                <a:solidFill>
                  <a:schemeClr val="dk1"/>
                </a:solidFill>
                <a:latin typeface="Times New Roman"/>
                <a:ea typeface="Times New Roman"/>
                <a:cs typeface="Times New Roman"/>
                <a:sym typeface="Times New Roman"/>
              </a:rPr>
              <a:t>Channel </a:t>
            </a:r>
            <a:r>
              <a:rPr lang="en-US" sz="2800" b="1" dirty="0" err="1">
                <a:solidFill>
                  <a:schemeClr val="dk1"/>
                </a:solidFill>
                <a:latin typeface="Times New Roman"/>
                <a:ea typeface="Times New Roman"/>
                <a:cs typeface="Times New Roman"/>
                <a:sym typeface="Times New Roman"/>
              </a:rPr>
              <a:t>Path:</a:t>
            </a:r>
            <a:r>
              <a:rPr lang="en-US" sz="2800" dirty="0" err="1">
                <a:solidFill>
                  <a:schemeClr val="dk1"/>
                </a:solidFill>
                <a:latin typeface="Times New Roman"/>
                <a:ea typeface="Times New Roman"/>
                <a:cs typeface="Times New Roman"/>
                <a:sym typeface="Times New Roman"/>
              </a:rPr>
              <a:t>The</a:t>
            </a:r>
            <a:r>
              <a:rPr lang="en-US" sz="2800" dirty="0">
                <a:solidFill>
                  <a:schemeClr val="dk1"/>
                </a:solidFill>
                <a:latin typeface="Times New Roman"/>
                <a:ea typeface="Times New Roman"/>
                <a:cs typeface="Times New Roman"/>
                <a:sym typeface="Times New Roman"/>
              </a:rPr>
              <a:t> channel path to customers involves direct sales through specialized solar technology providers and partnerships with renewable energy consultants, supported by online platforms for broader market reach and customer education. Additionally, collaboration with government and industrial bodies can help access large-scale projects.</a:t>
            </a:r>
            <a:endParaRPr sz="2800" dirty="0">
              <a:solidFill>
                <a:schemeClr val="dk1"/>
              </a:solidFill>
              <a:latin typeface="Times New Roman"/>
              <a:ea typeface="Times New Roman"/>
              <a:cs typeface="Times New Roman"/>
              <a:sym typeface="Times New Roman"/>
            </a:endParaRPr>
          </a:p>
          <a:p>
            <a:pPr marL="457200" lvl="0" indent="-406400" algn="just" rtl="0">
              <a:spcBef>
                <a:spcPts val="0"/>
              </a:spcBef>
              <a:spcAft>
                <a:spcPts val="0"/>
              </a:spcAft>
              <a:buClr>
                <a:schemeClr val="dk1"/>
              </a:buClr>
              <a:buSzPts val="2800"/>
              <a:buFont typeface="Times New Roman"/>
              <a:buChar char="➔"/>
            </a:pPr>
            <a:r>
              <a:rPr lang="en-US" sz="2800" b="1" dirty="0">
                <a:solidFill>
                  <a:schemeClr val="dk1"/>
                </a:solidFill>
                <a:latin typeface="Times New Roman"/>
                <a:ea typeface="Times New Roman"/>
                <a:cs typeface="Times New Roman"/>
                <a:sym typeface="Times New Roman"/>
              </a:rPr>
              <a:t>Key </a:t>
            </a:r>
            <a:r>
              <a:rPr lang="en-US" sz="2800" b="1" dirty="0" err="1">
                <a:solidFill>
                  <a:schemeClr val="dk1"/>
                </a:solidFill>
                <a:latin typeface="Times New Roman"/>
                <a:ea typeface="Times New Roman"/>
                <a:cs typeface="Times New Roman"/>
                <a:sym typeface="Times New Roman"/>
              </a:rPr>
              <a:t>Metrics:</a:t>
            </a:r>
            <a:r>
              <a:rPr lang="en-US" sz="2800" dirty="0" err="1">
                <a:solidFill>
                  <a:schemeClr val="dk1"/>
                </a:solidFill>
                <a:latin typeface="Times New Roman"/>
                <a:ea typeface="Times New Roman"/>
                <a:cs typeface="Times New Roman"/>
                <a:sym typeface="Times New Roman"/>
              </a:rPr>
              <a:t>Key</a:t>
            </a:r>
            <a:r>
              <a:rPr lang="en-US" sz="2800" dirty="0">
                <a:solidFill>
                  <a:schemeClr val="dk1"/>
                </a:solidFill>
                <a:latin typeface="Times New Roman"/>
                <a:ea typeface="Times New Roman"/>
                <a:cs typeface="Times New Roman"/>
                <a:sym typeface="Times New Roman"/>
              </a:rPr>
              <a:t> metrics include energy output per panel (measuring efficiency gains from tracking and coatings), customer acquisition cost (CAC), return on investment (ROI) for clients, and maintenance frequency (indicating the effectiveness of hydrophobic coatings in reducing upkeep). These metrics helps in assessing the system's performance, customer value, and overall profitability.</a:t>
            </a:r>
            <a:endParaRPr sz="28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457200" marR="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p:txBody>
      </p:sp>
      <p:sp>
        <p:nvSpPr>
          <p:cNvPr id="2" name="Rectangle 1"/>
          <p:cNvSpPr/>
          <p:nvPr/>
        </p:nvSpPr>
        <p:spPr>
          <a:xfrm>
            <a:off x="8585200" y="4598899"/>
            <a:ext cx="9144000" cy="1015663"/>
          </a:xfrm>
          <a:prstGeom prst="rect">
            <a:avLst/>
          </a:prstGeom>
        </p:spPr>
        <p:txBody>
          <a:bodyPr>
            <a:spAutoFit/>
          </a:bodyPr>
          <a:lstStyle/>
          <a:p>
            <a:r>
              <a:rPr lang="en-US" sz="6000" dirty="0">
                <a:solidFill>
                  <a:schemeClr val="bg1">
                    <a:lumMod val="65000"/>
                  </a:schemeClr>
                </a:solidFill>
              </a:rPr>
              <a:t>shreerecvidyam@4</a:t>
            </a:r>
            <a:endParaRPr lang="en-IN" sz="60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22D58"/>
        </a:solidFill>
        <a:effectLst/>
      </p:bgPr>
    </p:bg>
    <p:spTree>
      <p:nvGrpSpPr>
        <p:cNvPr id="1" name="Shape 202"/>
        <p:cNvGrpSpPr/>
        <p:nvPr/>
      </p:nvGrpSpPr>
      <p:grpSpPr>
        <a:xfrm>
          <a:off x="0" y="0"/>
          <a:ext cx="0" cy="0"/>
          <a:chOff x="0" y="0"/>
          <a:chExt cx="0" cy="0"/>
        </a:xfrm>
      </p:grpSpPr>
      <p:grpSp>
        <p:nvGrpSpPr>
          <p:cNvPr id="203" name="Google Shape;203;p24"/>
          <p:cNvGrpSpPr/>
          <p:nvPr/>
        </p:nvGrpSpPr>
        <p:grpSpPr>
          <a:xfrm>
            <a:off x="332774" y="-35498"/>
            <a:ext cx="17674156" cy="9821320"/>
            <a:chOff x="0" y="-76200"/>
            <a:chExt cx="4654891" cy="2586668"/>
          </a:xfrm>
        </p:grpSpPr>
        <p:sp>
          <p:nvSpPr>
            <p:cNvPr id="204" name="Google Shape;204;p24"/>
            <p:cNvSpPr/>
            <p:nvPr/>
          </p:nvSpPr>
          <p:spPr>
            <a:xfrm>
              <a:off x="0" y="0"/>
              <a:ext cx="4654891" cy="2510468"/>
            </a:xfrm>
            <a:custGeom>
              <a:avLst/>
              <a:gdLst/>
              <a:ahLst/>
              <a:cxnLst/>
              <a:rect l="l" t="t" r="r" b="b"/>
              <a:pathLst>
                <a:path w="4654891" h="2510468" extrusionOk="0">
                  <a:moveTo>
                    <a:pt x="0" y="0"/>
                  </a:moveTo>
                  <a:lnTo>
                    <a:pt x="4654891" y="0"/>
                  </a:lnTo>
                  <a:lnTo>
                    <a:pt x="4654891" y="2510468"/>
                  </a:lnTo>
                  <a:lnTo>
                    <a:pt x="0" y="2510468"/>
                  </a:lnTo>
                  <a:close/>
                </a:path>
              </a:pathLst>
            </a:custGeom>
            <a:solidFill>
              <a:srgbClr val="FFFFFF"/>
            </a:solidFill>
            <a:ln>
              <a:noFill/>
            </a:ln>
          </p:spPr>
        </p:sp>
        <p:sp>
          <p:nvSpPr>
            <p:cNvPr id="205" name="Google Shape;205;p24"/>
            <p:cNvSpPr txBox="1"/>
            <p:nvPr/>
          </p:nvSpPr>
          <p:spPr>
            <a:xfrm>
              <a:off x="0" y="-76200"/>
              <a:ext cx="4654800" cy="25866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206" name="Google Shape;206;p24"/>
          <p:cNvSpPr/>
          <p:nvPr/>
        </p:nvSpPr>
        <p:spPr>
          <a:xfrm>
            <a:off x="15130916" y="659169"/>
            <a:ext cx="2395875" cy="8895125"/>
          </a:xfrm>
          <a:custGeom>
            <a:avLst/>
            <a:gdLst/>
            <a:ahLst/>
            <a:cxnLst/>
            <a:rect l="l" t="t" r="r" b="b"/>
            <a:pathLst>
              <a:path w="874407" h="3246396" extrusionOk="0">
                <a:moveTo>
                  <a:pt x="0" y="0"/>
                </a:moveTo>
                <a:lnTo>
                  <a:pt x="874407" y="0"/>
                </a:lnTo>
                <a:lnTo>
                  <a:pt x="874407" y="3246396"/>
                </a:lnTo>
                <a:lnTo>
                  <a:pt x="0" y="3246396"/>
                </a:lnTo>
                <a:close/>
              </a:path>
            </a:pathLst>
          </a:custGeom>
          <a:solidFill>
            <a:srgbClr val="FFFFFF">
              <a:alpha val="74900"/>
            </a:srgbClr>
          </a:solidFill>
          <a:ln>
            <a:noFill/>
          </a:ln>
        </p:spPr>
      </p:sp>
      <p:sp>
        <p:nvSpPr>
          <p:cNvPr id="207" name="Google Shape;207;p24"/>
          <p:cNvSpPr/>
          <p:nvPr/>
        </p:nvSpPr>
        <p:spPr>
          <a:xfrm>
            <a:off x="533400" y="398575"/>
            <a:ext cx="17473500" cy="938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1" dirty="0">
                <a:solidFill>
                  <a:schemeClr val="dk1"/>
                </a:solidFill>
                <a:latin typeface="Times New Roman"/>
                <a:ea typeface="Times New Roman"/>
                <a:cs typeface="Times New Roman"/>
                <a:sym typeface="Times New Roman"/>
              </a:rPr>
              <a:t>LEAN </a:t>
            </a:r>
            <a:r>
              <a:rPr lang="en-US" sz="4000" b="1" dirty="0" smtClean="0">
                <a:solidFill>
                  <a:schemeClr val="dk1"/>
                </a:solidFill>
                <a:latin typeface="Times New Roman"/>
                <a:ea typeface="Times New Roman"/>
                <a:cs typeface="Times New Roman"/>
                <a:sym typeface="Times New Roman"/>
              </a:rPr>
              <a:t>CANVAS</a:t>
            </a:r>
            <a:endParaRPr sz="3200" b="1" dirty="0">
              <a:solidFill>
                <a:schemeClr val="dk1"/>
              </a:solidFill>
              <a:latin typeface="Times New Roman"/>
              <a:ea typeface="Times New Roman"/>
              <a:cs typeface="Times New Roman"/>
              <a:sym typeface="Times New Roman"/>
            </a:endParaRPr>
          </a:p>
          <a:p>
            <a:pPr marL="457200" lvl="0" indent="-406400" algn="just" rtl="0">
              <a:spcBef>
                <a:spcPts val="0"/>
              </a:spcBef>
              <a:spcAft>
                <a:spcPts val="0"/>
              </a:spcAft>
              <a:buClr>
                <a:schemeClr val="dk1"/>
              </a:buClr>
              <a:buSzPts val="2800"/>
              <a:buFont typeface="Times New Roman"/>
              <a:buChar char="➔"/>
            </a:pPr>
            <a:r>
              <a:rPr lang="en-US" sz="2800" b="1" dirty="0">
                <a:solidFill>
                  <a:schemeClr val="dk1"/>
                </a:solidFill>
                <a:latin typeface="Times New Roman"/>
                <a:ea typeface="Times New Roman"/>
                <a:cs typeface="Times New Roman"/>
                <a:sym typeface="Times New Roman"/>
              </a:rPr>
              <a:t>Revenue Stream:</a:t>
            </a:r>
            <a:endParaRPr sz="2800" b="1"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800" b="1" dirty="0">
                <a:solidFill>
                  <a:schemeClr val="dk1"/>
                </a:solidFill>
                <a:latin typeface="Times New Roman"/>
                <a:ea typeface="Times New Roman"/>
                <a:cs typeface="Times New Roman"/>
                <a:sym typeface="Times New Roman"/>
              </a:rPr>
              <a:t>          - </a:t>
            </a:r>
            <a:r>
              <a:rPr lang="en-US" sz="2800" b="1" i="1" dirty="0">
                <a:solidFill>
                  <a:schemeClr val="dk1"/>
                </a:solidFill>
                <a:latin typeface="Times New Roman"/>
                <a:ea typeface="Times New Roman"/>
                <a:cs typeface="Times New Roman"/>
                <a:sym typeface="Times New Roman"/>
              </a:rPr>
              <a:t>Revenue Model</a:t>
            </a:r>
            <a:r>
              <a:rPr lang="en-US" sz="2800" b="1" dirty="0">
                <a:solidFill>
                  <a:schemeClr val="dk1"/>
                </a:solidFill>
                <a:latin typeface="Times New Roman"/>
                <a:ea typeface="Times New Roman"/>
                <a:cs typeface="Times New Roman"/>
                <a:sym typeface="Times New Roman"/>
              </a:rPr>
              <a:t>: </a:t>
            </a:r>
            <a:endParaRPr sz="2800" dirty="0">
              <a:solidFill>
                <a:schemeClr val="dk1"/>
              </a:solidFill>
              <a:latin typeface="Times New Roman"/>
              <a:ea typeface="Times New Roman"/>
              <a:cs typeface="Times New Roman"/>
              <a:sym typeface="Times New Roman"/>
            </a:endParaRPr>
          </a:p>
          <a:p>
            <a:pPr marL="182880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       -Direct Sales of solar panel systems to B2B and B2C customers.</a:t>
            </a:r>
            <a:endParaRPr sz="28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                 - Installation Services offered as an additional revenue stream.</a:t>
            </a:r>
            <a:endParaRPr sz="28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                 - Maintenance Contracts for ongoing support and upkeep.</a:t>
            </a:r>
            <a:endParaRPr sz="28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                 - Licensing/Partnerships with other solar companies for technology integration.</a:t>
            </a:r>
            <a:endParaRPr sz="28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a:t>
            </a:r>
            <a:r>
              <a:rPr lang="en-US" sz="2800" b="1" i="1" dirty="0">
                <a:solidFill>
                  <a:schemeClr val="dk1"/>
                </a:solidFill>
                <a:latin typeface="Times New Roman"/>
                <a:ea typeface="Times New Roman"/>
                <a:cs typeface="Times New Roman"/>
                <a:sym typeface="Times New Roman"/>
              </a:rPr>
              <a:t>Lifetime Value:</a:t>
            </a:r>
            <a:endParaRPr sz="2800" b="1" i="1"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r>
              <a:rPr lang="en-US" sz="2800" b="1" dirty="0">
                <a:solidFill>
                  <a:schemeClr val="dk1"/>
                </a:solidFill>
                <a:latin typeface="Times New Roman"/>
                <a:ea typeface="Times New Roman"/>
                <a:cs typeface="Times New Roman"/>
                <a:sym typeface="Times New Roman"/>
              </a:rPr>
              <a:t>            - </a:t>
            </a:r>
            <a:r>
              <a:rPr lang="en-US" sz="2800" dirty="0">
                <a:solidFill>
                  <a:schemeClr val="dk1"/>
                </a:solidFill>
                <a:latin typeface="Times New Roman"/>
                <a:ea typeface="Times New Roman"/>
                <a:cs typeface="Times New Roman"/>
                <a:sym typeface="Times New Roman"/>
              </a:rPr>
              <a:t>High Lifetime Value due to long-term energy savings, reduced maintenance costs, and potential for system upgrades or expansions over the years.</a:t>
            </a:r>
            <a:endParaRPr sz="28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r>
              <a:rPr lang="en-US" sz="2800" b="1" dirty="0">
                <a:solidFill>
                  <a:schemeClr val="dk1"/>
                </a:solidFill>
                <a:latin typeface="Times New Roman"/>
                <a:ea typeface="Times New Roman"/>
                <a:cs typeface="Times New Roman"/>
                <a:sym typeface="Times New Roman"/>
              </a:rPr>
              <a:t>- </a:t>
            </a:r>
            <a:r>
              <a:rPr lang="en-US" sz="2800" b="1" i="1" dirty="0">
                <a:solidFill>
                  <a:schemeClr val="dk1"/>
                </a:solidFill>
                <a:latin typeface="Times New Roman"/>
                <a:ea typeface="Times New Roman"/>
                <a:cs typeface="Times New Roman"/>
                <a:sym typeface="Times New Roman"/>
              </a:rPr>
              <a:t>Revenue:</a:t>
            </a:r>
            <a:endParaRPr sz="2800" i="1"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                  - One-Time Revenue from the initial sale and installation of solar systems.</a:t>
            </a:r>
            <a:endParaRPr sz="28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                  - Recurring Revenue from maintenance contracts and potential system upgrades.</a:t>
            </a:r>
            <a:endParaRPr sz="28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endParaRPr sz="2800" b="1"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r>
              <a:rPr lang="en-US" sz="2800" b="1" dirty="0">
                <a:solidFill>
                  <a:schemeClr val="dk1"/>
                </a:solidFill>
                <a:latin typeface="Times New Roman"/>
                <a:ea typeface="Times New Roman"/>
                <a:cs typeface="Times New Roman"/>
                <a:sym typeface="Times New Roman"/>
              </a:rPr>
              <a:t>-</a:t>
            </a:r>
            <a:r>
              <a:rPr lang="en-US" sz="2800" b="1" i="1" dirty="0">
                <a:solidFill>
                  <a:schemeClr val="dk1"/>
                </a:solidFill>
                <a:latin typeface="Times New Roman"/>
                <a:ea typeface="Times New Roman"/>
                <a:cs typeface="Times New Roman"/>
                <a:sym typeface="Times New Roman"/>
              </a:rPr>
              <a:t> Gross Margin:</a:t>
            </a:r>
            <a:endParaRPr sz="2800" b="1" i="1"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r>
              <a:rPr lang="en-US" sz="2800" b="1" dirty="0">
                <a:solidFill>
                  <a:schemeClr val="dk1"/>
                </a:solidFill>
                <a:latin typeface="Times New Roman"/>
                <a:ea typeface="Times New Roman"/>
                <a:cs typeface="Times New Roman"/>
                <a:sym typeface="Times New Roman"/>
              </a:rPr>
              <a:t>             -</a:t>
            </a:r>
            <a:r>
              <a:rPr lang="en-US" sz="2800" dirty="0">
                <a:solidFill>
                  <a:schemeClr val="dk1"/>
                </a:solidFill>
                <a:latin typeface="Times New Roman"/>
                <a:ea typeface="Times New Roman"/>
                <a:cs typeface="Times New Roman"/>
                <a:sym typeface="Times New Roman"/>
              </a:rPr>
              <a:t> High Gross Margin on the sale of solar panels and tracking systems, particularly if proprietary technology is involved.</a:t>
            </a:r>
            <a:endParaRPr sz="28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             - Moderate Gross Margin on installation and maintenance services, depending on the competitive landscape and operational efficiency.</a:t>
            </a:r>
            <a:endParaRPr sz="28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endParaRPr sz="2800" b="1"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457200" marR="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p:txBody>
      </p:sp>
      <p:sp>
        <p:nvSpPr>
          <p:cNvPr id="2" name="Rectangle 1"/>
          <p:cNvSpPr/>
          <p:nvPr/>
        </p:nvSpPr>
        <p:spPr>
          <a:xfrm>
            <a:off x="7747000" y="4465826"/>
            <a:ext cx="9144000" cy="1107996"/>
          </a:xfrm>
          <a:prstGeom prst="rect">
            <a:avLst/>
          </a:prstGeom>
        </p:spPr>
        <p:txBody>
          <a:bodyPr>
            <a:spAutoFit/>
          </a:bodyPr>
          <a:lstStyle/>
          <a:p>
            <a:r>
              <a:rPr lang="en-US" sz="6600" dirty="0">
                <a:solidFill>
                  <a:schemeClr val="bg1">
                    <a:lumMod val="65000"/>
                  </a:schemeClr>
                </a:solidFill>
              </a:rPr>
              <a:t>shreerecvidyam@4</a:t>
            </a:r>
            <a:endParaRPr lang="en-IN" sz="66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2D58"/>
        </a:solidFill>
        <a:effectLst/>
      </p:bgPr>
    </p:bg>
    <p:spTree>
      <p:nvGrpSpPr>
        <p:cNvPr id="1" name="Shape 224"/>
        <p:cNvGrpSpPr/>
        <p:nvPr/>
      </p:nvGrpSpPr>
      <p:grpSpPr>
        <a:xfrm>
          <a:off x="0" y="0"/>
          <a:ext cx="0" cy="0"/>
          <a:chOff x="0" y="0"/>
          <a:chExt cx="0" cy="0"/>
        </a:xfrm>
      </p:grpSpPr>
      <p:grpSp>
        <p:nvGrpSpPr>
          <p:cNvPr id="225" name="Google Shape;225;p27"/>
          <p:cNvGrpSpPr/>
          <p:nvPr/>
        </p:nvGrpSpPr>
        <p:grpSpPr>
          <a:xfrm>
            <a:off x="332774" y="53404"/>
            <a:ext cx="17674038" cy="9821257"/>
            <a:chOff x="0" y="-76200"/>
            <a:chExt cx="4654891" cy="2586668"/>
          </a:xfrm>
        </p:grpSpPr>
        <p:sp>
          <p:nvSpPr>
            <p:cNvPr id="226" name="Google Shape;226;p27"/>
            <p:cNvSpPr/>
            <p:nvPr/>
          </p:nvSpPr>
          <p:spPr>
            <a:xfrm>
              <a:off x="0" y="0"/>
              <a:ext cx="4654891" cy="2510468"/>
            </a:xfrm>
            <a:custGeom>
              <a:avLst/>
              <a:gdLst/>
              <a:ahLst/>
              <a:cxnLst/>
              <a:rect l="l" t="t" r="r" b="b"/>
              <a:pathLst>
                <a:path w="4654891" h="2510468" extrusionOk="0">
                  <a:moveTo>
                    <a:pt x="0" y="0"/>
                  </a:moveTo>
                  <a:lnTo>
                    <a:pt x="4654891" y="0"/>
                  </a:lnTo>
                  <a:lnTo>
                    <a:pt x="4654891" y="2510468"/>
                  </a:lnTo>
                  <a:lnTo>
                    <a:pt x="0" y="2510468"/>
                  </a:lnTo>
                  <a:close/>
                </a:path>
              </a:pathLst>
            </a:custGeom>
            <a:solidFill>
              <a:srgbClr val="FFFFFF"/>
            </a:solidFill>
            <a:ln>
              <a:noFill/>
            </a:ln>
          </p:spPr>
        </p:sp>
        <p:sp>
          <p:nvSpPr>
            <p:cNvPr id="227" name="Google Shape;227;p27"/>
            <p:cNvSpPr txBox="1"/>
            <p:nvPr/>
          </p:nvSpPr>
          <p:spPr>
            <a:xfrm>
              <a:off x="0" y="-76200"/>
              <a:ext cx="4654891" cy="2586667"/>
            </a:xfrm>
            <a:prstGeom prst="rect">
              <a:avLst/>
            </a:prstGeom>
            <a:noFill/>
            <a:ln>
              <a:noFill/>
            </a:ln>
          </p:spPr>
          <p:txBody>
            <a:bodyPr spcFirstLastPara="1" wrap="square" lIns="50800" tIns="50800" rIns="50800" bIns="50800" anchor="ctr" anchorCtr="0">
              <a:noAutofit/>
            </a:bodyPr>
            <a:lstStyle/>
            <a:p>
              <a:pPr marL="0" marR="0" lvl="0" indent="0" algn="ctr" rtl="0">
                <a:lnSpc>
                  <a:spcPts val="2160"/>
                </a:lnSpc>
                <a:spcBef>
                  <a:spcPts val="0"/>
                </a:spcBef>
                <a:spcAft>
                  <a:spcPts val="0"/>
                </a:spcAft>
                <a:buNone/>
              </a:pPr>
              <a:endParaRPr sz="1800">
                <a:solidFill>
                  <a:schemeClr val="dk1"/>
                </a:solidFill>
                <a:latin typeface="Calibri"/>
                <a:ea typeface="Calibri"/>
                <a:cs typeface="Calibri"/>
                <a:sym typeface="Calibri"/>
              </a:endParaRPr>
            </a:p>
          </p:txBody>
        </p:sp>
      </p:grpSp>
      <p:sp>
        <p:nvSpPr>
          <p:cNvPr id="228" name="Google Shape;228;p27"/>
          <p:cNvSpPr/>
          <p:nvPr/>
        </p:nvSpPr>
        <p:spPr>
          <a:xfrm>
            <a:off x="15130916" y="659169"/>
            <a:ext cx="2396931" cy="8899045"/>
          </a:xfrm>
          <a:custGeom>
            <a:avLst/>
            <a:gdLst/>
            <a:ahLst/>
            <a:cxnLst/>
            <a:rect l="l" t="t" r="r" b="b"/>
            <a:pathLst>
              <a:path w="874407" h="3246396" extrusionOk="0">
                <a:moveTo>
                  <a:pt x="0" y="0"/>
                </a:moveTo>
                <a:lnTo>
                  <a:pt x="874407" y="0"/>
                </a:lnTo>
                <a:lnTo>
                  <a:pt x="874407" y="3246396"/>
                </a:lnTo>
                <a:lnTo>
                  <a:pt x="0" y="3246396"/>
                </a:lnTo>
                <a:close/>
              </a:path>
            </a:pathLst>
          </a:custGeom>
          <a:solidFill>
            <a:srgbClr val="FFFFFF">
              <a:alpha val="74901"/>
            </a:srgbClr>
          </a:solidFill>
          <a:ln>
            <a:noFill/>
          </a:ln>
        </p:spPr>
      </p:sp>
      <p:sp>
        <p:nvSpPr>
          <p:cNvPr id="229" name="Google Shape;229;p27"/>
          <p:cNvSpPr txBox="1"/>
          <p:nvPr/>
        </p:nvSpPr>
        <p:spPr>
          <a:xfrm>
            <a:off x="7210971" y="559118"/>
            <a:ext cx="3050629" cy="775597"/>
          </a:xfrm>
          <a:prstGeom prst="rect">
            <a:avLst/>
          </a:prstGeom>
          <a:noFill/>
          <a:ln>
            <a:noFill/>
          </a:ln>
        </p:spPr>
        <p:txBody>
          <a:bodyPr spcFirstLastPara="1" wrap="square" lIns="0" tIns="0" rIns="0" bIns="0" anchor="t" anchorCtr="0">
            <a:spAutoFit/>
          </a:bodyPr>
          <a:lstStyle/>
          <a:p>
            <a:pPr marL="0" marR="0" lvl="0" indent="0" algn="l" rtl="0">
              <a:lnSpc>
                <a:spcPct val="105000"/>
              </a:lnSpc>
              <a:spcBef>
                <a:spcPts val="0"/>
              </a:spcBef>
              <a:spcAft>
                <a:spcPts val="0"/>
              </a:spcAft>
              <a:buNone/>
            </a:pPr>
            <a:r>
              <a:rPr lang="en-US" sz="4800" b="1" dirty="0">
                <a:solidFill>
                  <a:srgbClr val="000000"/>
                </a:solidFill>
                <a:latin typeface="Times New Roman" panose="02020603050405020304" pitchFamily="18" charset="0"/>
                <a:ea typeface="Ultra"/>
                <a:cs typeface="Times New Roman" panose="02020603050405020304" pitchFamily="18" charset="0"/>
                <a:sym typeface="Ultra"/>
              </a:rPr>
              <a:t>NOVELTY</a:t>
            </a:r>
            <a:endParaRPr sz="1100" dirty="0">
              <a:latin typeface="Times New Roman" panose="02020603050405020304" pitchFamily="18" charset="0"/>
              <a:cs typeface="Times New Roman" panose="02020603050405020304" pitchFamily="18" charset="0"/>
            </a:endParaRPr>
          </a:p>
        </p:txBody>
      </p:sp>
      <p:sp>
        <p:nvSpPr>
          <p:cNvPr id="230" name="Google Shape;230;p27"/>
          <p:cNvSpPr txBox="1"/>
          <p:nvPr/>
        </p:nvSpPr>
        <p:spPr>
          <a:xfrm>
            <a:off x="332774" y="1366520"/>
            <a:ext cx="17297400" cy="9048631"/>
          </a:xfrm>
          <a:prstGeom prst="rect">
            <a:avLst/>
          </a:prstGeom>
          <a:noFill/>
          <a:ln>
            <a:noFill/>
          </a:ln>
        </p:spPr>
        <p:txBody>
          <a:bodyPr spcFirstLastPara="1" wrap="square" lIns="0" tIns="0" rIns="0" bIns="0" anchor="t" anchorCtr="0">
            <a:spAutoFit/>
          </a:bodyPr>
          <a:lstStyle/>
          <a:p>
            <a:pPr marL="604523" marR="0" lvl="1" indent="-302261" algn="just" rtl="0">
              <a:lnSpc>
                <a:spcPct val="140000"/>
              </a:lnSpc>
              <a:spcBef>
                <a:spcPts val="0"/>
              </a:spcBef>
              <a:spcAft>
                <a:spcPts val="0"/>
              </a:spcAft>
              <a:buClr>
                <a:srgbClr val="000000"/>
              </a:buClr>
              <a:buSzPts val="2800"/>
              <a:buFont typeface="Arial"/>
              <a:buChar char="•"/>
            </a:pPr>
            <a:r>
              <a:rPr lang="en-US" sz="2800" b="1" i="0" u="none" strike="noStrike" cap="none" dirty="0">
                <a:solidFill>
                  <a:srgbClr val="000000"/>
                </a:solidFill>
                <a:latin typeface="Times New Roman" panose="02020603050405020304" pitchFamily="18" charset="0"/>
                <a:ea typeface="Times"/>
                <a:cs typeface="Times New Roman" panose="02020603050405020304" pitchFamily="18" charset="0"/>
                <a:sym typeface="Times"/>
              </a:rPr>
              <a:t>Combination of Advanced Coating Technology and Solar Tracking: </a:t>
            </a: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Integrates advanced coating technology with an </a:t>
            </a:r>
            <a:r>
              <a:rPr lang="en-US" sz="2800" b="0" i="0" u="none"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Arduino</a:t>
            </a: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-powered solar tracking system to address multiple performance challenges simultaneously. Enhanced Efficiency: Coatings reduce dust and moisture accumulation while the tracking system ensures optimal sun exposure, resulting in significantly higher energy output.</a:t>
            </a:r>
            <a:endParaRPr sz="2800" dirty="0">
              <a:latin typeface="Times New Roman" panose="02020603050405020304" pitchFamily="18" charset="0"/>
              <a:cs typeface="Times New Roman" panose="02020603050405020304" pitchFamily="18" charset="0"/>
            </a:endParaRPr>
          </a:p>
          <a:p>
            <a:pPr marL="604523" marR="0" lvl="1" indent="-302261" algn="just" rtl="0">
              <a:lnSpc>
                <a:spcPct val="140000"/>
              </a:lnSpc>
              <a:spcBef>
                <a:spcPts val="0"/>
              </a:spcBef>
              <a:spcAft>
                <a:spcPts val="0"/>
              </a:spcAft>
              <a:buClr>
                <a:srgbClr val="000000"/>
              </a:buClr>
              <a:buSzPts val="2800"/>
              <a:buFont typeface="Arial"/>
              <a:buChar char="•"/>
            </a:pPr>
            <a:r>
              <a:rPr lang="en-US" sz="2800" b="1" i="0" u="none" strike="noStrike" cap="none" dirty="0">
                <a:solidFill>
                  <a:srgbClr val="000000"/>
                </a:solidFill>
                <a:latin typeface="Times New Roman" panose="02020603050405020304" pitchFamily="18" charset="0"/>
                <a:ea typeface="Times"/>
                <a:cs typeface="Times New Roman" panose="02020603050405020304" pitchFamily="18" charset="0"/>
                <a:sym typeface="Times"/>
              </a:rPr>
              <a:t>Improved Energy Conversion Efficiency: </a:t>
            </a: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Advanced coating technology maintains optimal panel cleanliness, enhancing energy conversion efficiency. Dust and moisture repellent coatings maximize sunlight absorption, resulting in higher energy yields.</a:t>
            </a:r>
            <a:endParaRPr sz="2800" dirty="0">
              <a:latin typeface="Times New Roman" panose="02020603050405020304" pitchFamily="18" charset="0"/>
              <a:cs typeface="Times New Roman" panose="02020603050405020304" pitchFamily="18" charset="0"/>
            </a:endParaRPr>
          </a:p>
          <a:p>
            <a:pPr marL="604523" marR="0" lvl="1" indent="-302261" algn="just" rtl="0">
              <a:lnSpc>
                <a:spcPct val="140000"/>
              </a:lnSpc>
              <a:spcBef>
                <a:spcPts val="0"/>
              </a:spcBef>
              <a:spcAft>
                <a:spcPts val="0"/>
              </a:spcAft>
              <a:buClr>
                <a:srgbClr val="000000"/>
              </a:buClr>
              <a:buSzPts val="2800"/>
              <a:buFont typeface="Arial"/>
              <a:buChar char="•"/>
            </a:pPr>
            <a:r>
              <a:rPr lang="en-US" sz="2800" b="1" i="0" u="none" strike="noStrike" cap="none" dirty="0">
                <a:solidFill>
                  <a:srgbClr val="000000"/>
                </a:solidFill>
                <a:latin typeface="Times New Roman" panose="02020603050405020304" pitchFamily="18" charset="0"/>
                <a:ea typeface="Times"/>
                <a:cs typeface="Times New Roman" panose="02020603050405020304" pitchFamily="18" charset="0"/>
                <a:sym typeface="Times"/>
              </a:rPr>
              <a:t>Enhanced Panel Durability:</a:t>
            </a: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Hydrophobic coatings resist moisture accumulation, preventing corrosion and degradation of panel materials. Increased panel lifespan ensures long-term efficiency and reliability in energy production.</a:t>
            </a:r>
            <a:endParaRPr sz="2800" dirty="0">
              <a:latin typeface="Times New Roman" panose="02020603050405020304" pitchFamily="18" charset="0"/>
              <a:cs typeface="Times New Roman" panose="02020603050405020304" pitchFamily="18" charset="0"/>
            </a:endParaRPr>
          </a:p>
          <a:p>
            <a:pPr marL="604523" marR="0" lvl="1" indent="-302261" algn="just" rtl="0">
              <a:lnSpc>
                <a:spcPct val="140000"/>
              </a:lnSpc>
              <a:spcBef>
                <a:spcPts val="0"/>
              </a:spcBef>
              <a:spcAft>
                <a:spcPts val="0"/>
              </a:spcAft>
              <a:buClr>
                <a:srgbClr val="000000"/>
              </a:buClr>
              <a:buSzPts val="2800"/>
              <a:buFont typeface="Arial"/>
              <a:buChar char="•"/>
            </a:pPr>
            <a:r>
              <a:rPr lang="en-US" sz="2800" b="1" i="0" u="none" strike="noStrike" cap="none" dirty="0">
                <a:solidFill>
                  <a:srgbClr val="000000"/>
                </a:solidFill>
                <a:latin typeface="Times New Roman" panose="02020603050405020304" pitchFamily="18" charset="0"/>
                <a:ea typeface="Times"/>
                <a:cs typeface="Times New Roman" panose="02020603050405020304" pitchFamily="18" charset="0"/>
                <a:sym typeface="Times"/>
              </a:rPr>
              <a:t>Cost-Effective and Customizable: </a:t>
            </a: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The </a:t>
            </a:r>
            <a:r>
              <a:rPr lang="en-US" sz="2800" b="0" i="0" u="none"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Arduino</a:t>
            </a: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-based systems offer a low-cost, flexible solution that can be easily customized and scaled for different applications and environments</a:t>
            </a:r>
            <a:endParaRPr sz="2800" dirty="0">
              <a:latin typeface="Times New Roman" panose="02020603050405020304" pitchFamily="18" charset="0"/>
              <a:cs typeface="Times New Roman" panose="02020603050405020304" pitchFamily="18" charset="0"/>
            </a:endParaRPr>
          </a:p>
          <a:p>
            <a:pPr marL="604523" marR="0" lvl="1" indent="-302261" algn="just" rtl="0">
              <a:lnSpc>
                <a:spcPct val="140000"/>
              </a:lnSpc>
              <a:spcBef>
                <a:spcPts val="0"/>
              </a:spcBef>
              <a:spcAft>
                <a:spcPts val="0"/>
              </a:spcAft>
              <a:buClr>
                <a:srgbClr val="000000"/>
              </a:buClr>
              <a:buSzPts val="2800"/>
              <a:buFont typeface="Arial"/>
              <a:buChar char="•"/>
            </a:pPr>
            <a:r>
              <a:rPr lang="en-US" sz="2800" b="1" i="0" u="none" strike="noStrike" cap="none" dirty="0">
                <a:solidFill>
                  <a:srgbClr val="000000"/>
                </a:solidFill>
                <a:latin typeface="Times New Roman" panose="02020603050405020304" pitchFamily="18" charset="0"/>
                <a:ea typeface="Times"/>
                <a:cs typeface="Times New Roman" panose="02020603050405020304" pitchFamily="18" charset="0"/>
                <a:sym typeface="Times"/>
              </a:rPr>
              <a:t>Scalability:</a:t>
            </a: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The system can be easily scaled and adapted for various sizes of solar installations, from small residential setups to large commercial arrays.</a:t>
            </a:r>
            <a:endParaRPr sz="2800" dirty="0">
              <a:latin typeface="Times New Roman" panose="02020603050405020304" pitchFamily="18" charset="0"/>
              <a:cs typeface="Times New Roman" panose="02020603050405020304" pitchFamily="18" charset="0"/>
            </a:endParaRPr>
          </a:p>
          <a:p>
            <a:pPr marL="0" marR="0" lvl="0" indent="0" algn="just" rtl="0">
              <a:lnSpc>
                <a:spcPct val="140000"/>
              </a:lnSpc>
              <a:spcBef>
                <a:spcPts val="0"/>
              </a:spcBef>
              <a:spcAft>
                <a:spcPts val="0"/>
              </a:spcAft>
              <a:buNone/>
            </a:pPr>
            <a:endParaRPr sz="2800" dirty="0">
              <a:solidFill>
                <a:srgbClr val="000000"/>
              </a:solidFill>
              <a:latin typeface="Times New Roman"/>
              <a:ea typeface="Times New Roman"/>
              <a:cs typeface="Times New Roman"/>
              <a:sym typeface="Times New Roman"/>
            </a:endParaRPr>
          </a:p>
        </p:txBody>
      </p:sp>
      <p:sp>
        <p:nvSpPr>
          <p:cNvPr id="2" name="Rectangle 1"/>
          <p:cNvSpPr/>
          <p:nvPr/>
        </p:nvSpPr>
        <p:spPr>
          <a:xfrm>
            <a:off x="7353300" y="4674106"/>
            <a:ext cx="9144000" cy="1107996"/>
          </a:xfrm>
          <a:prstGeom prst="rect">
            <a:avLst/>
          </a:prstGeom>
        </p:spPr>
        <p:txBody>
          <a:bodyPr>
            <a:spAutoFit/>
          </a:bodyPr>
          <a:lstStyle/>
          <a:p>
            <a:r>
              <a:rPr lang="en-US" sz="6600" dirty="0">
                <a:solidFill>
                  <a:schemeClr val="bg1">
                    <a:lumMod val="65000"/>
                  </a:schemeClr>
                </a:solidFill>
              </a:rPr>
              <a:t>shreerecvidyam@4</a:t>
            </a:r>
            <a:endParaRPr lang="en-IN" sz="66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2D58"/>
        </a:solidFill>
        <a:effectLst/>
      </p:bgPr>
    </p:bg>
    <p:spTree>
      <p:nvGrpSpPr>
        <p:cNvPr id="1" name="Shape 234"/>
        <p:cNvGrpSpPr/>
        <p:nvPr/>
      </p:nvGrpSpPr>
      <p:grpSpPr>
        <a:xfrm>
          <a:off x="0" y="0"/>
          <a:ext cx="0" cy="0"/>
          <a:chOff x="0" y="0"/>
          <a:chExt cx="0" cy="0"/>
        </a:xfrm>
      </p:grpSpPr>
      <p:grpSp>
        <p:nvGrpSpPr>
          <p:cNvPr id="235" name="Google Shape;235;p28"/>
          <p:cNvGrpSpPr/>
          <p:nvPr/>
        </p:nvGrpSpPr>
        <p:grpSpPr>
          <a:xfrm>
            <a:off x="322226" y="-22622"/>
            <a:ext cx="17643547" cy="9821257"/>
            <a:chOff x="0" y="-76200"/>
            <a:chExt cx="4646860" cy="2586668"/>
          </a:xfrm>
        </p:grpSpPr>
        <p:sp>
          <p:nvSpPr>
            <p:cNvPr id="236" name="Google Shape;236;p28"/>
            <p:cNvSpPr/>
            <p:nvPr/>
          </p:nvSpPr>
          <p:spPr>
            <a:xfrm>
              <a:off x="0" y="0"/>
              <a:ext cx="4646860" cy="2510468"/>
            </a:xfrm>
            <a:custGeom>
              <a:avLst/>
              <a:gdLst/>
              <a:ahLst/>
              <a:cxnLst/>
              <a:rect l="l" t="t" r="r" b="b"/>
              <a:pathLst>
                <a:path w="4646860" h="2510468" extrusionOk="0">
                  <a:moveTo>
                    <a:pt x="0" y="0"/>
                  </a:moveTo>
                  <a:lnTo>
                    <a:pt x="4646860" y="0"/>
                  </a:lnTo>
                  <a:lnTo>
                    <a:pt x="4646860" y="2510468"/>
                  </a:lnTo>
                  <a:lnTo>
                    <a:pt x="0" y="2510468"/>
                  </a:lnTo>
                  <a:close/>
                </a:path>
              </a:pathLst>
            </a:custGeom>
            <a:solidFill>
              <a:srgbClr val="FFFFFF"/>
            </a:solidFill>
            <a:ln>
              <a:noFill/>
            </a:ln>
          </p:spPr>
        </p:sp>
        <p:sp>
          <p:nvSpPr>
            <p:cNvPr id="237" name="Google Shape;237;p28"/>
            <p:cNvSpPr txBox="1"/>
            <p:nvPr/>
          </p:nvSpPr>
          <p:spPr>
            <a:xfrm>
              <a:off x="0" y="-76200"/>
              <a:ext cx="4646860" cy="2586667"/>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238" name="Google Shape;238;p28"/>
          <p:cNvSpPr txBox="1"/>
          <p:nvPr/>
        </p:nvSpPr>
        <p:spPr>
          <a:xfrm>
            <a:off x="5988048" y="307592"/>
            <a:ext cx="6661151" cy="775597"/>
          </a:xfrm>
          <a:prstGeom prst="rect">
            <a:avLst/>
          </a:prstGeom>
          <a:noFill/>
          <a:ln>
            <a:noFill/>
          </a:ln>
        </p:spPr>
        <p:txBody>
          <a:bodyPr spcFirstLastPara="1" wrap="square" lIns="0" tIns="0" rIns="0" bIns="0" anchor="t" anchorCtr="0">
            <a:spAutoFit/>
          </a:bodyPr>
          <a:lstStyle/>
          <a:p>
            <a:pPr marL="0" marR="0" lvl="0" indent="0" algn="l" rtl="0">
              <a:lnSpc>
                <a:spcPct val="104999"/>
              </a:lnSpc>
              <a:spcBef>
                <a:spcPts val="0"/>
              </a:spcBef>
              <a:spcAft>
                <a:spcPts val="0"/>
              </a:spcAft>
              <a:buNone/>
            </a:pPr>
            <a:r>
              <a:rPr lang="en-US" sz="4800" b="1" dirty="0">
                <a:solidFill>
                  <a:srgbClr val="000000"/>
                </a:solidFill>
                <a:latin typeface="Times New Roman" panose="02020603050405020304" pitchFamily="18" charset="0"/>
                <a:ea typeface="Ultra"/>
                <a:cs typeface="Times New Roman" panose="02020603050405020304" pitchFamily="18" charset="0"/>
                <a:sym typeface="Ultra"/>
              </a:rPr>
              <a:t>SOCIAL RELEVANCE</a:t>
            </a:r>
            <a:endParaRPr sz="1200" dirty="0">
              <a:latin typeface="Times New Roman" panose="02020603050405020304" pitchFamily="18" charset="0"/>
              <a:cs typeface="Times New Roman" panose="02020603050405020304" pitchFamily="18" charset="0"/>
            </a:endParaRPr>
          </a:p>
        </p:txBody>
      </p:sp>
      <p:sp>
        <p:nvSpPr>
          <p:cNvPr id="239" name="Google Shape;239;p28"/>
          <p:cNvSpPr txBox="1"/>
          <p:nvPr/>
        </p:nvSpPr>
        <p:spPr>
          <a:xfrm>
            <a:off x="522519" y="1083189"/>
            <a:ext cx="17242960" cy="9750746"/>
          </a:xfrm>
          <a:prstGeom prst="rect">
            <a:avLst/>
          </a:prstGeom>
          <a:noFill/>
          <a:ln>
            <a:noFill/>
          </a:ln>
        </p:spPr>
        <p:txBody>
          <a:bodyPr spcFirstLastPara="1" wrap="square" lIns="0" tIns="0" rIns="0" bIns="0" anchor="t" anchorCtr="0">
            <a:spAutoFit/>
          </a:bodyPr>
          <a:lstStyle/>
          <a:p>
            <a:pPr marL="0" marR="0" lvl="0" indent="0" algn="just" rtl="0">
              <a:lnSpc>
                <a:spcPct val="140014"/>
              </a:lnSpc>
              <a:spcBef>
                <a:spcPts val="0"/>
              </a:spcBef>
              <a:spcAft>
                <a:spcPts val="0"/>
              </a:spcAft>
              <a:buNone/>
            </a:pPr>
            <a:r>
              <a:rPr lang="en-US" sz="2799" b="1" dirty="0">
                <a:solidFill>
                  <a:srgbClr val="000000"/>
                </a:solidFill>
                <a:latin typeface="Times"/>
                <a:ea typeface="Times"/>
                <a:cs typeface="Times"/>
                <a:sym typeface="Times"/>
              </a:rPr>
              <a:t>Promoting Renewable Energy Adoption</a:t>
            </a:r>
            <a:endParaRPr dirty="0"/>
          </a:p>
          <a:p>
            <a:pPr marL="604519" marR="0" lvl="1" indent="-302260" algn="just" rtl="0">
              <a:lnSpc>
                <a:spcPct val="140014"/>
              </a:lnSpc>
              <a:spcBef>
                <a:spcPts val="0"/>
              </a:spcBef>
              <a:spcAft>
                <a:spcPts val="0"/>
              </a:spcAft>
              <a:buClr>
                <a:srgbClr val="000000"/>
              </a:buClr>
              <a:buSzPts val="2799"/>
              <a:buFont typeface="Arial"/>
              <a:buChar char="•"/>
            </a:pPr>
            <a:r>
              <a:rPr lang="en-US" sz="2799" b="1" i="0" u="none" strike="noStrike" cap="none" dirty="0">
                <a:solidFill>
                  <a:srgbClr val="000000"/>
                </a:solidFill>
                <a:latin typeface="Times"/>
                <a:ea typeface="Times"/>
                <a:cs typeface="Times"/>
                <a:sym typeface="Times"/>
              </a:rPr>
              <a:t>Increased Efficiency:</a:t>
            </a:r>
            <a:r>
              <a:rPr lang="en-US" sz="2799" b="0" i="0" u="none" strike="noStrike" cap="none" dirty="0">
                <a:solidFill>
                  <a:srgbClr val="000000"/>
                </a:solidFill>
                <a:latin typeface="Times New Roman"/>
                <a:ea typeface="Times New Roman"/>
                <a:cs typeface="Times New Roman"/>
                <a:sym typeface="Times New Roman"/>
              </a:rPr>
              <a:t> By enhancing solar panel efficiency, the system increases the appeal of solar energy for homes and businesses. This boosts renewable energy adoption, reducing fossil fuel use and emissions.</a:t>
            </a:r>
            <a:endParaRPr dirty="0"/>
          </a:p>
          <a:p>
            <a:pPr marL="604519" marR="0" lvl="1" indent="-302260" algn="just" rtl="0">
              <a:lnSpc>
                <a:spcPts val="3359"/>
              </a:lnSpc>
              <a:spcBef>
                <a:spcPts val="0"/>
              </a:spcBef>
              <a:spcAft>
                <a:spcPts val="0"/>
              </a:spcAft>
              <a:buClr>
                <a:srgbClr val="000000"/>
              </a:buClr>
              <a:buSzPts val="2799"/>
              <a:buFont typeface="Arial"/>
              <a:buChar char="•"/>
            </a:pPr>
            <a:r>
              <a:rPr lang="en-US" sz="2799" b="1" i="0" u="none" strike="noStrike" cap="none" dirty="0">
                <a:solidFill>
                  <a:srgbClr val="000000"/>
                </a:solidFill>
                <a:latin typeface="Times"/>
                <a:ea typeface="Times"/>
                <a:cs typeface="Times"/>
                <a:sym typeface="Times"/>
              </a:rPr>
              <a:t>Reduced Carbon Footprint: </a:t>
            </a:r>
            <a:r>
              <a:rPr lang="en-US" sz="2799" b="0" i="0" u="none" strike="noStrike" cap="none" dirty="0">
                <a:solidFill>
                  <a:srgbClr val="000000"/>
                </a:solidFill>
                <a:latin typeface="Times New Roman"/>
                <a:ea typeface="Times New Roman"/>
                <a:cs typeface="Times New Roman"/>
                <a:sym typeface="Times New Roman"/>
              </a:rPr>
              <a:t>By improving solar panel efficiency and durability, the system contributes to a reduction in the overall carbon footprint associated with energy production. This aligns with global efforts to combat climate change and promote environmental sustainability.</a:t>
            </a:r>
            <a:endParaRPr dirty="0"/>
          </a:p>
          <a:p>
            <a:pPr marL="604519" marR="0" lvl="1" indent="-302260" algn="just" rtl="0">
              <a:lnSpc>
                <a:spcPct val="140014"/>
              </a:lnSpc>
              <a:spcBef>
                <a:spcPts val="0"/>
              </a:spcBef>
              <a:spcAft>
                <a:spcPts val="0"/>
              </a:spcAft>
              <a:buClr>
                <a:srgbClr val="000000"/>
              </a:buClr>
              <a:buSzPts val="2799"/>
              <a:buFont typeface="Arial"/>
              <a:buChar char="•"/>
            </a:pPr>
            <a:r>
              <a:rPr lang="en-US" sz="2799" b="1" i="0" u="none" strike="noStrike" cap="none" dirty="0">
                <a:solidFill>
                  <a:srgbClr val="000000"/>
                </a:solidFill>
                <a:latin typeface="Times"/>
                <a:ea typeface="Times"/>
                <a:cs typeface="Times"/>
                <a:sym typeface="Times"/>
              </a:rPr>
              <a:t>Affordable Clean Energy:</a:t>
            </a:r>
            <a:r>
              <a:rPr lang="en-US" sz="2799" b="0" i="0" u="none" strike="noStrike" cap="none" dirty="0">
                <a:solidFill>
                  <a:srgbClr val="000000"/>
                </a:solidFill>
                <a:latin typeface="Times New Roman"/>
                <a:ea typeface="Times New Roman"/>
                <a:cs typeface="Times New Roman"/>
                <a:sym typeface="Times New Roman"/>
              </a:rPr>
              <a:t> The use of cost-effective </a:t>
            </a:r>
            <a:r>
              <a:rPr lang="en-US" sz="2799" b="0" i="0" u="none" strike="noStrike" cap="none" dirty="0" err="1">
                <a:solidFill>
                  <a:srgbClr val="000000"/>
                </a:solidFill>
                <a:latin typeface="Times New Roman"/>
                <a:ea typeface="Times New Roman"/>
                <a:cs typeface="Times New Roman"/>
                <a:sym typeface="Times New Roman"/>
              </a:rPr>
              <a:t>Arduino</a:t>
            </a:r>
            <a:r>
              <a:rPr lang="en-US" sz="2799" b="0" i="0" u="none" strike="noStrike" cap="none" dirty="0">
                <a:solidFill>
                  <a:srgbClr val="000000"/>
                </a:solidFill>
                <a:latin typeface="Times New Roman"/>
                <a:ea typeface="Times New Roman"/>
                <a:cs typeface="Times New Roman"/>
                <a:sym typeface="Times New Roman"/>
              </a:rPr>
              <a:t> technology and sustainable coatings makes the system more affordable, potentially lowering the barriers to entry for households and businesses considering solar energy investments.</a:t>
            </a:r>
            <a:endParaRPr dirty="0"/>
          </a:p>
          <a:p>
            <a:pPr marL="0" marR="0" lvl="0" indent="0" algn="just" rtl="0">
              <a:lnSpc>
                <a:spcPct val="140014"/>
              </a:lnSpc>
              <a:spcBef>
                <a:spcPts val="0"/>
              </a:spcBef>
              <a:spcAft>
                <a:spcPts val="0"/>
              </a:spcAft>
              <a:buNone/>
            </a:pPr>
            <a:r>
              <a:rPr lang="en-US" sz="2799" b="1" dirty="0">
                <a:solidFill>
                  <a:srgbClr val="000000"/>
                </a:solidFill>
                <a:latin typeface="Times"/>
                <a:ea typeface="Times"/>
                <a:cs typeface="Times"/>
                <a:sym typeface="Times"/>
              </a:rPr>
              <a:t>Educational and Awareness Opportunities</a:t>
            </a:r>
            <a:endParaRPr dirty="0"/>
          </a:p>
          <a:p>
            <a:pPr marL="604519" marR="0" lvl="1" indent="-302260" algn="just" rtl="0">
              <a:lnSpc>
                <a:spcPct val="140014"/>
              </a:lnSpc>
              <a:spcBef>
                <a:spcPts val="0"/>
              </a:spcBef>
              <a:spcAft>
                <a:spcPts val="0"/>
              </a:spcAft>
              <a:buClr>
                <a:srgbClr val="000000"/>
              </a:buClr>
              <a:buSzPts val="2799"/>
              <a:buFont typeface="Arial"/>
              <a:buChar char="•"/>
            </a:pPr>
            <a:r>
              <a:rPr lang="en-US" sz="2799" b="1" i="0" u="none" strike="noStrike" cap="none" dirty="0">
                <a:solidFill>
                  <a:srgbClr val="000000"/>
                </a:solidFill>
                <a:latin typeface="Times"/>
                <a:ea typeface="Times"/>
                <a:cs typeface="Times"/>
                <a:sym typeface="Times"/>
              </a:rPr>
              <a:t>STEM Education: </a:t>
            </a:r>
            <a:r>
              <a:rPr lang="en-US" sz="2799" b="0" i="0" u="none" strike="noStrike" cap="none" dirty="0">
                <a:solidFill>
                  <a:srgbClr val="000000"/>
                </a:solidFill>
                <a:latin typeface="Times New Roman"/>
                <a:ea typeface="Times New Roman"/>
                <a:cs typeface="Times New Roman"/>
                <a:sym typeface="Times New Roman"/>
              </a:rPr>
              <a:t>The integration of </a:t>
            </a:r>
            <a:r>
              <a:rPr lang="en-US" sz="2799" b="0" i="0" u="none" strike="noStrike" cap="none" dirty="0" err="1">
                <a:solidFill>
                  <a:srgbClr val="000000"/>
                </a:solidFill>
                <a:latin typeface="Times New Roman"/>
                <a:ea typeface="Times New Roman"/>
                <a:cs typeface="Times New Roman"/>
                <a:sym typeface="Times New Roman"/>
              </a:rPr>
              <a:t>Arduino</a:t>
            </a:r>
            <a:r>
              <a:rPr lang="en-US" sz="2799" b="0" i="0" u="none" strike="noStrike" cap="none" dirty="0">
                <a:solidFill>
                  <a:srgbClr val="000000"/>
                </a:solidFill>
                <a:latin typeface="Times New Roman"/>
                <a:ea typeface="Times New Roman"/>
                <a:cs typeface="Times New Roman"/>
                <a:sym typeface="Times New Roman"/>
              </a:rPr>
              <a:t> and advanced coating technologies presents opportunities for educational programs in science, technology, engineering, and mathematics (STEM). Schools and universities can use this system as a practical example to teach students about renewable energy, electronics, and material science.</a:t>
            </a:r>
            <a:endParaRPr dirty="0"/>
          </a:p>
          <a:p>
            <a:pPr marL="604519" marR="0" lvl="1" indent="-302260" algn="just" rtl="0">
              <a:lnSpc>
                <a:spcPct val="140014"/>
              </a:lnSpc>
              <a:spcBef>
                <a:spcPts val="0"/>
              </a:spcBef>
              <a:spcAft>
                <a:spcPts val="0"/>
              </a:spcAft>
              <a:buClr>
                <a:srgbClr val="000000"/>
              </a:buClr>
              <a:buSzPts val="2799"/>
              <a:buFont typeface="Arial"/>
              <a:buChar char="•"/>
            </a:pPr>
            <a:r>
              <a:rPr lang="en-US" sz="2799" b="1" i="0" u="none" strike="noStrike" cap="none" dirty="0">
                <a:solidFill>
                  <a:srgbClr val="000000"/>
                </a:solidFill>
                <a:latin typeface="Times"/>
                <a:ea typeface="Times"/>
                <a:cs typeface="Times"/>
                <a:sym typeface="Times"/>
              </a:rPr>
              <a:t>Public Awareness:</a:t>
            </a:r>
            <a:r>
              <a:rPr lang="en-US" sz="2799" b="0" i="0" u="none" strike="noStrike" cap="none" dirty="0">
                <a:solidFill>
                  <a:srgbClr val="000000"/>
                </a:solidFill>
                <a:latin typeface="Times New Roman"/>
                <a:ea typeface="Times New Roman"/>
                <a:cs typeface="Times New Roman"/>
                <a:sym typeface="Times New Roman"/>
              </a:rPr>
              <a:t> Demonstrating the benefits of advanced solar technologies can raise public awareness about renewable energy solutions and their importance in addressing environmental and energy challenges.</a:t>
            </a:r>
            <a:endParaRPr dirty="0"/>
          </a:p>
          <a:p>
            <a:pPr marL="0" marR="0" lvl="0" indent="0" algn="just" rtl="0">
              <a:lnSpc>
                <a:spcPct val="140014"/>
              </a:lnSpc>
              <a:spcBef>
                <a:spcPts val="0"/>
              </a:spcBef>
              <a:spcAft>
                <a:spcPts val="0"/>
              </a:spcAft>
              <a:buNone/>
            </a:pPr>
            <a:endParaRPr sz="2799" dirty="0">
              <a:solidFill>
                <a:srgbClr val="000000"/>
              </a:solidFill>
              <a:latin typeface="Times New Roman"/>
              <a:ea typeface="Times New Roman"/>
              <a:cs typeface="Times New Roman"/>
              <a:sym typeface="Times New Roman"/>
            </a:endParaRPr>
          </a:p>
          <a:p>
            <a:pPr marL="0" marR="0" lvl="0" indent="0" algn="just" rtl="0">
              <a:lnSpc>
                <a:spcPct val="140014"/>
              </a:lnSpc>
              <a:spcBef>
                <a:spcPts val="0"/>
              </a:spcBef>
              <a:spcAft>
                <a:spcPts val="0"/>
              </a:spcAft>
              <a:buNone/>
            </a:pPr>
            <a:endParaRPr sz="2799" dirty="0">
              <a:solidFill>
                <a:srgbClr val="000000"/>
              </a:solidFill>
              <a:latin typeface="Times New Roman"/>
              <a:ea typeface="Times New Roman"/>
              <a:cs typeface="Times New Roman"/>
              <a:sym typeface="Times New Roman"/>
            </a:endParaRPr>
          </a:p>
        </p:txBody>
      </p:sp>
      <p:sp>
        <p:nvSpPr>
          <p:cNvPr id="2" name="Rectangle 1"/>
          <p:cNvSpPr/>
          <p:nvPr/>
        </p:nvSpPr>
        <p:spPr>
          <a:xfrm>
            <a:off x="8166100" y="5182106"/>
            <a:ext cx="9144000" cy="1107996"/>
          </a:xfrm>
          <a:prstGeom prst="rect">
            <a:avLst/>
          </a:prstGeom>
        </p:spPr>
        <p:txBody>
          <a:bodyPr>
            <a:spAutoFit/>
          </a:bodyPr>
          <a:lstStyle/>
          <a:p>
            <a:r>
              <a:rPr lang="en-US" sz="6600" dirty="0">
                <a:solidFill>
                  <a:schemeClr val="bg1">
                    <a:lumMod val="65000"/>
                  </a:schemeClr>
                </a:solidFill>
              </a:rPr>
              <a:t>shreerecvidyam@4</a:t>
            </a:r>
            <a:endParaRPr lang="en-IN" sz="66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2D58"/>
        </a:solidFill>
        <a:effectLst/>
      </p:bgPr>
    </p:bg>
    <p:spTree>
      <p:nvGrpSpPr>
        <p:cNvPr id="1" name="Shape 243"/>
        <p:cNvGrpSpPr/>
        <p:nvPr/>
      </p:nvGrpSpPr>
      <p:grpSpPr>
        <a:xfrm>
          <a:off x="0" y="0"/>
          <a:ext cx="0" cy="0"/>
          <a:chOff x="0" y="0"/>
          <a:chExt cx="0" cy="0"/>
        </a:xfrm>
      </p:grpSpPr>
      <p:grpSp>
        <p:nvGrpSpPr>
          <p:cNvPr id="244" name="Google Shape;244;p29"/>
          <p:cNvGrpSpPr/>
          <p:nvPr/>
        </p:nvGrpSpPr>
        <p:grpSpPr>
          <a:xfrm>
            <a:off x="332774" y="40704"/>
            <a:ext cx="17674038" cy="9821257"/>
            <a:chOff x="0" y="-76200"/>
            <a:chExt cx="4654891" cy="2586668"/>
          </a:xfrm>
        </p:grpSpPr>
        <p:sp>
          <p:nvSpPr>
            <p:cNvPr id="245" name="Google Shape;245;p29"/>
            <p:cNvSpPr/>
            <p:nvPr/>
          </p:nvSpPr>
          <p:spPr>
            <a:xfrm>
              <a:off x="0" y="0"/>
              <a:ext cx="4654891" cy="2510468"/>
            </a:xfrm>
            <a:custGeom>
              <a:avLst/>
              <a:gdLst/>
              <a:ahLst/>
              <a:cxnLst/>
              <a:rect l="l" t="t" r="r" b="b"/>
              <a:pathLst>
                <a:path w="4654891" h="2510468" extrusionOk="0">
                  <a:moveTo>
                    <a:pt x="0" y="0"/>
                  </a:moveTo>
                  <a:lnTo>
                    <a:pt x="4654891" y="0"/>
                  </a:lnTo>
                  <a:lnTo>
                    <a:pt x="4654891" y="2510468"/>
                  </a:lnTo>
                  <a:lnTo>
                    <a:pt x="0" y="2510468"/>
                  </a:lnTo>
                  <a:close/>
                </a:path>
              </a:pathLst>
            </a:custGeom>
            <a:solidFill>
              <a:srgbClr val="FFFFFF"/>
            </a:solidFill>
            <a:ln>
              <a:noFill/>
            </a:ln>
          </p:spPr>
        </p:sp>
        <p:sp>
          <p:nvSpPr>
            <p:cNvPr id="246" name="Google Shape;246;p29"/>
            <p:cNvSpPr txBox="1"/>
            <p:nvPr/>
          </p:nvSpPr>
          <p:spPr>
            <a:xfrm>
              <a:off x="0" y="-76200"/>
              <a:ext cx="4654891" cy="2586667"/>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247" name="Google Shape;247;p29"/>
          <p:cNvSpPr/>
          <p:nvPr/>
        </p:nvSpPr>
        <p:spPr>
          <a:xfrm>
            <a:off x="15130916" y="659169"/>
            <a:ext cx="2396931" cy="8899045"/>
          </a:xfrm>
          <a:custGeom>
            <a:avLst/>
            <a:gdLst/>
            <a:ahLst/>
            <a:cxnLst/>
            <a:rect l="l" t="t" r="r" b="b"/>
            <a:pathLst>
              <a:path w="874407" h="3246396" extrusionOk="0">
                <a:moveTo>
                  <a:pt x="0" y="0"/>
                </a:moveTo>
                <a:lnTo>
                  <a:pt x="874407" y="0"/>
                </a:lnTo>
                <a:lnTo>
                  <a:pt x="874407" y="3246396"/>
                </a:lnTo>
                <a:lnTo>
                  <a:pt x="0" y="3246396"/>
                </a:lnTo>
                <a:close/>
              </a:path>
            </a:pathLst>
          </a:custGeom>
          <a:solidFill>
            <a:srgbClr val="FFFFFF">
              <a:alpha val="74901"/>
            </a:srgbClr>
          </a:solidFill>
          <a:ln>
            <a:noFill/>
          </a:ln>
        </p:spPr>
      </p:sp>
      <p:sp>
        <p:nvSpPr>
          <p:cNvPr id="248" name="Google Shape;248;p29"/>
          <p:cNvSpPr txBox="1"/>
          <p:nvPr/>
        </p:nvSpPr>
        <p:spPr>
          <a:xfrm>
            <a:off x="4372643" y="644232"/>
            <a:ext cx="9594300" cy="769500"/>
          </a:xfrm>
          <a:prstGeom prst="rect">
            <a:avLst/>
          </a:prstGeom>
          <a:noFill/>
          <a:ln>
            <a:noFill/>
          </a:ln>
        </p:spPr>
        <p:txBody>
          <a:bodyPr spcFirstLastPara="1" wrap="square" lIns="0" tIns="0" rIns="0" bIns="0" anchor="t" anchorCtr="0">
            <a:spAutoFit/>
          </a:bodyPr>
          <a:lstStyle/>
          <a:p>
            <a:pPr marL="0" marR="0" lvl="0" indent="0" algn="ctr" rtl="0">
              <a:lnSpc>
                <a:spcPct val="104999"/>
              </a:lnSpc>
              <a:spcBef>
                <a:spcPts val="0"/>
              </a:spcBef>
              <a:spcAft>
                <a:spcPts val="0"/>
              </a:spcAft>
              <a:buNone/>
            </a:pPr>
            <a:r>
              <a:rPr lang="en-US" sz="4800" b="1" dirty="0">
                <a:solidFill>
                  <a:srgbClr val="000000"/>
                </a:solidFill>
                <a:latin typeface="Times New Roman" panose="02020603050405020304" pitchFamily="18" charset="0"/>
                <a:ea typeface="Ultra"/>
                <a:cs typeface="Times New Roman" panose="02020603050405020304" pitchFamily="18" charset="0"/>
                <a:sym typeface="Ultra"/>
              </a:rPr>
              <a:t>FUTURE DEVELOPMENT</a:t>
            </a:r>
            <a:endParaRPr sz="4800" dirty="0">
              <a:latin typeface="Times New Roman" panose="02020603050405020304" pitchFamily="18" charset="0"/>
              <a:cs typeface="Times New Roman" panose="02020603050405020304" pitchFamily="18" charset="0"/>
            </a:endParaRPr>
          </a:p>
        </p:txBody>
      </p:sp>
      <p:sp>
        <p:nvSpPr>
          <p:cNvPr id="249" name="Google Shape;249;p29"/>
          <p:cNvSpPr txBox="1"/>
          <p:nvPr/>
        </p:nvSpPr>
        <p:spPr>
          <a:xfrm>
            <a:off x="615091" y="1413732"/>
            <a:ext cx="17109404" cy="9361537"/>
          </a:xfrm>
          <a:prstGeom prst="rect">
            <a:avLst/>
          </a:prstGeom>
          <a:noFill/>
          <a:ln>
            <a:noFill/>
          </a:ln>
        </p:spPr>
        <p:txBody>
          <a:bodyPr spcFirstLastPara="1" wrap="square" lIns="0" tIns="0" rIns="0" bIns="0" anchor="t" anchorCtr="0">
            <a:spAutoFit/>
          </a:bodyPr>
          <a:lstStyle/>
          <a:p>
            <a:pPr marL="0" marR="0" lvl="0" indent="0" algn="just" rtl="0">
              <a:lnSpc>
                <a:spcPts val="4000"/>
              </a:lnSpc>
              <a:spcBef>
                <a:spcPts val="0"/>
              </a:spcBef>
              <a:spcAft>
                <a:spcPts val="0"/>
              </a:spcAft>
              <a:buNone/>
            </a:pPr>
            <a:r>
              <a:rPr lang="en-US" sz="2800" b="1" dirty="0">
                <a:solidFill>
                  <a:srgbClr val="000000"/>
                </a:solidFill>
                <a:latin typeface="Times New Roman" panose="02020603050405020304" pitchFamily="18" charset="0"/>
                <a:ea typeface="Times"/>
                <a:cs typeface="Times New Roman" panose="02020603050405020304" pitchFamily="18" charset="0"/>
                <a:sym typeface="Times"/>
              </a:rPr>
              <a:t>Enhancement of Coating Technologies</a:t>
            </a:r>
            <a:endParaRPr sz="2800" dirty="0">
              <a:latin typeface="Times New Roman" panose="02020603050405020304" pitchFamily="18" charset="0"/>
              <a:cs typeface="Times New Roman" panose="02020603050405020304" pitchFamily="18" charset="0"/>
            </a:endParaRPr>
          </a:p>
          <a:p>
            <a:pPr marL="604519" marR="0" lvl="1" indent="-302260" algn="just" rtl="0">
              <a:lnSpc>
                <a:spcPts val="4000"/>
              </a:lnSpc>
              <a:spcBef>
                <a:spcPts val="0"/>
              </a:spcBef>
              <a:spcAft>
                <a:spcPts val="0"/>
              </a:spcAft>
              <a:buClr>
                <a:srgbClr val="000000"/>
              </a:buClr>
              <a:buSzPts val="2799"/>
              <a:buFont typeface="Arial"/>
              <a:buChar char="•"/>
            </a:pPr>
            <a:r>
              <a:rPr lang="en-US" sz="2800" b="1" i="0" u="none" strike="noStrike" cap="none" dirty="0">
                <a:solidFill>
                  <a:srgbClr val="000000"/>
                </a:solidFill>
                <a:latin typeface="Times New Roman" panose="02020603050405020304" pitchFamily="18" charset="0"/>
                <a:ea typeface="Times"/>
                <a:cs typeface="Times New Roman" panose="02020603050405020304" pitchFamily="18" charset="0"/>
                <a:sym typeface="Times"/>
              </a:rPr>
              <a:t>Advanced </a:t>
            </a:r>
            <a:r>
              <a:rPr lang="en-US" sz="2800" b="1" i="0" u="none" strike="noStrike" cap="none" dirty="0" err="1">
                <a:solidFill>
                  <a:srgbClr val="000000"/>
                </a:solidFill>
                <a:latin typeface="Times New Roman" panose="02020603050405020304" pitchFamily="18" charset="0"/>
                <a:ea typeface="Times"/>
                <a:cs typeface="Times New Roman" panose="02020603050405020304" pitchFamily="18" charset="0"/>
                <a:sym typeface="Times"/>
              </a:rPr>
              <a:t>Nanomaterials</a:t>
            </a:r>
            <a:r>
              <a:rPr lang="en-US" sz="2800" b="1" i="0" u="none" strike="noStrike" cap="none" dirty="0">
                <a:solidFill>
                  <a:srgbClr val="000000"/>
                </a:solidFill>
                <a:latin typeface="Times New Roman" panose="02020603050405020304" pitchFamily="18" charset="0"/>
                <a:ea typeface="Times"/>
                <a:cs typeface="Times New Roman" panose="02020603050405020304" pitchFamily="18" charset="0"/>
                <a:sym typeface="Times"/>
              </a:rPr>
              <a:t>:</a:t>
            </a: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Further research into </a:t>
            </a:r>
            <a:r>
              <a:rPr lang="en-US" sz="2800" b="0" i="0" u="none"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nanomaterials</a:t>
            </a: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can lead to coatings with even higher efficiency in repelling dust and moisture. Development of multi-functional </a:t>
            </a:r>
            <a:r>
              <a:rPr lang="en-US" sz="2800" b="0" i="0" u="none"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nano</a:t>
            </a: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-coatings that combine self-cleaning, anti-reflective, and anti-corrosive properties.</a:t>
            </a:r>
            <a:endParaRPr sz="2800" dirty="0">
              <a:latin typeface="Times New Roman" panose="02020603050405020304" pitchFamily="18" charset="0"/>
              <a:cs typeface="Times New Roman" panose="02020603050405020304" pitchFamily="18" charset="0"/>
            </a:endParaRPr>
          </a:p>
          <a:p>
            <a:pPr marL="604519" marR="0" lvl="1" indent="-302260" algn="just" rtl="0">
              <a:lnSpc>
                <a:spcPts val="4000"/>
              </a:lnSpc>
              <a:spcBef>
                <a:spcPts val="0"/>
              </a:spcBef>
              <a:spcAft>
                <a:spcPts val="0"/>
              </a:spcAft>
              <a:buClr>
                <a:srgbClr val="000000"/>
              </a:buClr>
              <a:buSzPts val="2799"/>
              <a:buFont typeface="Arial"/>
              <a:buChar char="•"/>
            </a:pPr>
            <a:r>
              <a:rPr lang="en-US" sz="2800" b="1" i="0" u="none" strike="noStrike" cap="none" dirty="0">
                <a:solidFill>
                  <a:srgbClr val="000000"/>
                </a:solidFill>
                <a:latin typeface="Times New Roman" panose="02020603050405020304" pitchFamily="18" charset="0"/>
                <a:ea typeface="Times"/>
                <a:cs typeface="Times New Roman" panose="02020603050405020304" pitchFamily="18" charset="0"/>
                <a:sym typeface="Times"/>
              </a:rPr>
              <a:t>Smart Coatings: </a:t>
            </a: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Developing smart coatings that can change their properties based on environmental conditions, such as becoming more hydrophobic during rainy seasons and more dust-repellent during dry seasons.</a:t>
            </a:r>
            <a:endParaRPr sz="2800" dirty="0">
              <a:latin typeface="Times New Roman" panose="02020603050405020304" pitchFamily="18" charset="0"/>
              <a:cs typeface="Times New Roman" panose="02020603050405020304" pitchFamily="18" charset="0"/>
            </a:endParaRPr>
          </a:p>
          <a:p>
            <a:pPr marL="0" marR="0" lvl="0" indent="0" algn="just" rtl="0">
              <a:lnSpc>
                <a:spcPts val="4000"/>
              </a:lnSpc>
              <a:spcBef>
                <a:spcPts val="0"/>
              </a:spcBef>
              <a:spcAft>
                <a:spcPts val="0"/>
              </a:spcAft>
              <a:buNone/>
            </a:pPr>
            <a:r>
              <a:rPr lang="en-US" sz="2800" b="1" dirty="0">
                <a:solidFill>
                  <a:srgbClr val="000000"/>
                </a:solidFill>
                <a:latin typeface="Times New Roman" panose="02020603050405020304" pitchFamily="18" charset="0"/>
                <a:ea typeface="Times"/>
                <a:cs typeface="Times New Roman" panose="02020603050405020304" pitchFamily="18" charset="0"/>
                <a:sym typeface="Times"/>
              </a:rPr>
              <a:t>Improvement of Solar Tracking Algorithms</a:t>
            </a:r>
            <a:endParaRPr sz="2800" dirty="0">
              <a:latin typeface="Times New Roman" panose="02020603050405020304" pitchFamily="18" charset="0"/>
              <a:cs typeface="Times New Roman" panose="02020603050405020304" pitchFamily="18" charset="0"/>
            </a:endParaRPr>
          </a:p>
          <a:p>
            <a:pPr marL="604519" marR="0" lvl="1" indent="-302260" algn="just" rtl="0">
              <a:lnSpc>
                <a:spcPts val="4000"/>
              </a:lnSpc>
              <a:spcBef>
                <a:spcPts val="0"/>
              </a:spcBef>
              <a:spcAft>
                <a:spcPts val="0"/>
              </a:spcAft>
              <a:buClr>
                <a:srgbClr val="000000"/>
              </a:buClr>
              <a:buSzPts val="2799"/>
              <a:buFont typeface="Arial"/>
              <a:buChar char="•"/>
            </a:pPr>
            <a:r>
              <a:rPr lang="en-US" sz="2800" b="1" i="0" u="none" strike="noStrike" cap="none" dirty="0">
                <a:solidFill>
                  <a:srgbClr val="000000"/>
                </a:solidFill>
                <a:latin typeface="Times New Roman" panose="02020603050405020304" pitchFamily="18" charset="0"/>
                <a:ea typeface="Times"/>
                <a:cs typeface="Times New Roman" panose="02020603050405020304" pitchFamily="18" charset="0"/>
                <a:sym typeface="Times"/>
              </a:rPr>
              <a:t>Machine Learning: </a:t>
            </a: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Implementing machine learning algorithms to improve the accuracy and efficiency of solar tracking.</a:t>
            </a:r>
            <a:endParaRPr sz="2800" dirty="0">
              <a:latin typeface="Times New Roman" panose="02020603050405020304" pitchFamily="18" charset="0"/>
              <a:cs typeface="Times New Roman" panose="02020603050405020304" pitchFamily="18" charset="0"/>
            </a:endParaRPr>
          </a:p>
          <a:p>
            <a:pPr marL="604519" marR="0" lvl="1" indent="-302260" algn="just" rtl="0">
              <a:lnSpc>
                <a:spcPts val="4000"/>
              </a:lnSpc>
              <a:spcBef>
                <a:spcPts val="0"/>
              </a:spcBef>
              <a:spcAft>
                <a:spcPts val="0"/>
              </a:spcAft>
              <a:buClr>
                <a:srgbClr val="000000"/>
              </a:buClr>
              <a:buSzPts val="2799"/>
              <a:buFont typeface="Arial"/>
              <a:buChar char="•"/>
            </a:pPr>
            <a:r>
              <a:rPr lang="en-US" sz="2800" b="1" i="0" u="none" strike="noStrike" cap="none" dirty="0">
                <a:solidFill>
                  <a:srgbClr val="000000"/>
                </a:solidFill>
                <a:latin typeface="Times New Roman" panose="02020603050405020304" pitchFamily="18" charset="0"/>
                <a:ea typeface="Times"/>
                <a:cs typeface="Times New Roman" panose="02020603050405020304" pitchFamily="18" charset="0"/>
                <a:sym typeface="Times"/>
              </a:rPr>
              <a:t>Adaptive Control Systems: </a:t>
            </a: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Developing adaptive control systems that adjust tracking parameters in real-time based on environmental feedback, ensuring maximum energy capture even under rapidly changing conditions.</a:t>
            </a:r>
            <a:endParaRPr sz="2800" dirty="0">
              <a:latin typeface="Times New Roman" panose="02020603050405020304" pitchFamily="18" charset="0"/>
              <a:cs typeface="Times New Roman" panose="02020603050405020304" pitchFamily="18" charset="0"/>
            </a:endParaRPr>
          </a:p>
          <a:p>
            <a:pPr marL="0" marR="0" lvl="0" indent="0" algn="just" rtl="0">
              <a:lnSpc>
                <a:spcPts val="4000"/>
              </a:lnSpc>
              <a:spcBef>
                <a:spcPts val="0"/>
              </a:spcBef>
              <a:spcAft>
                <a:spcPts val="0"/>
              </a:spcAft>
              <a:buNone/>
            </a:pPr>
            <a:r>
              <a:rPr lang="en-US" sz="2800" b="1" dirty="0">
                <a:solidFill>
                  <a:srgbClr val="000000"/>
                </a:solidFill>
                <a:latin typeface="Times New Roman" panose="02020603050405020304" pitchFamily="18" charset="0"/>
                <a:ea typeface="Times"/>
                <a:cs typeface="Times New Roman" panose="02020603050405020304" pitchFamily="18" charset="0"/>
                <a:sym typeface="Times"/>
              </a:rPr>
              <a:t>Global Deployment and Adaptation</a:t>
            </a:r>
            <a:endParaRPr sz="2800" dirty="0">
              <a:latin typeface="Times New Roman" panose="02020603050405020304" pitchFamily="18" charset="0"/>
              <a:cs typeface="Times New Roman" panose="02020603050405020304" pitchFamily="18" charset="0"/>
            </a:endParaRPr>
          </a:p>
          <a:p>
            <a:pPr marL="604519" marR="0" lvl="1" indent="-302260" algn="just" rtl="0">
              <a:lnSpc>
                <a:spcPts val="4000"/>
              </a:lnSpc>
              <a:spcBef>
                <a:spcPts val="0"/>
              </a:spcBef>
              <a:spcAft>
                <a:spcPts val="0"/>
              </a:spcAft>
              <a:buClr>
                <a:srgbClr val="000000"/>
              </a:buClr>
              <a:buSzPts val="2799"/>
              <a:buFont typeface="Arial"/>
              <a:buChar char="•"/>
            </a:pPr>
            <a:r>
              <a:rPr lang="en-US" sz="2800" b="1" i="0" u="none" strike="noStrike" cap="none" dirty="0">
                <a:solidFill>
                  <a:srgbClr val="000000"/>
                </a:solidFill>
                <a:latin typeface="Times New Roman" panose="02020603050405020304" pitchFamily="18" charset="0"/>
                <a:ea typeface="Times"/>
                <a:cs typeface="Times New Roman" panose="02020603050405020304" pitchFamily="18" charset="0"/>
                <a:sym typeface="Times"/>
              </a:rPr>
              <a:t>Region-Specific Solutions:</a:t>
            </a: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Developing solutions tailored to the specific environmental challenges of different regions, such as areas with high dust levels, high humidity, or extreme temperatures.</a:t>
            </a:r>
            <a:endParaRPr sz="2800" dirty="0">
              <a:latin typeface="Times New Roman" panose="02020603050405020304" pitchFamily="18" charset="0"/>
              <a:cs typeface="Times New Roman" panose="02020603050405020304" pitchFamily="18" charset="0"/>
            </a:endParaRPr>
          </a:p>
          <a:p>
            <a:pPr marL="604519" marR="0" lvl="1" indent="-302260" algn="just" rtl="0">
              <a:lnSpc>
                <a:spcPts val="4000"/>
              </a:lnSpc>
              <a:spcBef>
                <a:spcPts val="0"/>
              </a:spcBef>
              <a:spcAft>
                <a:spcPts val="0"/>
              </a:spcAft>
              <a:buClr>
                <a:srgbClr val="000000"/>
              </a:buClr>
              <a:buSzPts val="2799"/>
              <a:buFont typeface="Arial"/>
              <a:buChar char="•"/>
            </a:pPr>
            <a:r>
              <a:rPr lang="en-US" sz="2800" b="1" i="0" u="none" strike="noStrike" cap="none" dirty="0">
                <a:solidFill>
                  <a:srgbClr val="000000"/>
                </a:solidFill>
                <a:latin typeface="Times New Roman" panose="02020603050405020304" pitchFamily="18" charset="0"/>
                <a:ea typeface="Times"/>
                <a:cs typeface="Times New Roman" panose="02020603050405020304" pitchFamily="18" charset="0"/>
                <a:sym typeface="Times"/>
              </a:rPr>
              <a:t>Collaboration and Partnerships:</a:t>
            </a: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Partnering with local governments, organizations, and businesses to facilitate the deployment and adaptation of the technology in various regions, ensuring it meets local needs and regulations.</a:t>
            </a:r>
            <a:endParaRPr sz="2800" dirty="0">
              <a:latin typeface="Times New Roman" panose="02020603050405020304" pitchFamily="18" charset="0"/>
              <a:cs typeface="Times New Roman" panose="02020603050405020304" pitchFamily="18" charset="0"/>
            </a:endParaRPr>
          </a:p>
          <a:p>
            <a:pPr marL="0" marR="0" lvl="0" indent="0" algn="just" rtl="0">
              <a:lnSpc>
                <a:spcPts val="4500"/>
              </a:lnSpc>
              <a:spcBef>
                <a:spcPts val="0"/>
              </a:spcBef>
              <a:spcAft>
                <a:spcPts val="0"/>
              </a:spcAft>
              <a:buNone/>
            </a:pPr>
            <a:endParaRPr sz="2800" dirty="0">
              <a:solidFill>
                <a:srgbClr val="000000"/>
              </a:solidFill>
              <a:latin typeface="Times New Roman"/>
              <a:ea typeface="Times New Roman"/>
              <a:cs typeface="Times New Roman"/>
              <a:sym typeface="Times New Roman"/>
            </a:endParaRPr>
          </a:p>
          <a:p>
            <a:pPr marL="0" marR="0" lvl="0" indent="0" algn="just" rtl="0">
              <a:lnSpc>
                <a:spcPts val="4500"/>
              </a:lnSpc>
              <a:spcBef>
                <a:spcPts val="0"/>
              </a:spcBef>
              <a:spcAft>
                <a:spcPts val="0"/>
              </a:spcAft>
              <a:buNone/>
            </a:pPr>
            <a:endParaRPr sz="2800" dirty="0">
              <a:solidFill>
                <a:srgbClr val="000000"/>
              </a:solidFill>
              <a:latin typeface="Times New Roman"/>
              <a:ea typeface="Times New Roman"/>
              <a:cs typeface="Times New Roman"/>
              <a:sym typeface="Times New Roman"/>
            </a:endParaRPr>
          </a:p>
        </p:txBody>
      </p:sp>
      <p:sp>
        <p:nvSpPr>
          <p:cNvPr id="2" name="Rectangle 1"/>
          <p:cNvSpPr/>
          <p:nvPr/>
        </p:nvSpPr>
        <p:spPr>
          <a:xfrm>
            <a:off x="8001000" y="4153406"/>
            <a:ext cx="9144000" cy="1107996"/>
          </a:xfrm>
          <a:prstGeom prst="rect">
            <a:avLst/>
          </a:prstGeom>
        </p:spPr>
        <p:txBody>
          <a:bodyPr>
            <a:spAutoFit/>
          </a:bodyPr>
          <a:lstStyle/>
          <a:p>
            <a:r>
              <a:rPr lang="en-US" sz="6600" dirty="0">
                <a:solidFill>
                  <a:schemeClr val="bg1">
                    <a:lumMod val="65000"/>
                  </a:schemeClr>
                </a:solidFill>
              </a:rPr>
              <a:t>shreerecvidyam@4</a:t>
            </a:r>
            <a:endParaRPr lang="en-IN" sz="66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53860"/>
        </a:solidFill>
        <a:effectLst/>
      </p:bgPr>
    </p:bg>
    <p:spTree>
      <p:nvGrpSpPr>
        <p:cNvPr id="1" name="Shape 253"/>
        <p:cNvGrpSpPr/>
        <p:nvPr/>
      </p:nvGrpSpPr>
      <p:grpSpPr>
        <a:xfrm>
          <a:off x="0" y="0"/>
          <a:ext cx="0" cy="0"/>
          <a:chOff x="0" y="0"/>
          <a:chExt cx="0" cy="0"/>
        </a:xfrm>
      </p:grpSpPr>
      <p:pic>
        <p:nvPicPr>
          <p:cNvPr id="254" name="Google Shape;254;p30"/>
          <p:cNvPicPr preferRelativeResize="0"/>
          <p:nvPr/>
        </p:nvPicPr>
        <p:blipFill rotWithShape="1">
          <a:blip r:embed="rId3">
            <a:alphaModFix/>
          </a:blip>
          <a:srcRect t="9439" b="9439"/>
          <a:stretch/>
        </p:blipFill>
        <p:spPr>
          <a:xfrm>
            <a:off x="464345" y="452439"/>
            <a:ext cx="17359310" cy="9382123"/>
          </a:xfrm>
          <a:prstGeom prst="rect">
            <a:avLst/>
          </a:prstGeom>
          <a:noFill/>
          <a:ln>
            <a:noFill/>
          </a:ln>
        </p:spPr>
      </p:pic>
      <p:grpSp>
        <p:nvGrpSpPr>
          <p:cNvPr id="255" name="Google Shape;255;p30"/>
          <p:cNvGrpSpPr/>
          <p:nvPr/>
        </p:nvGrpSpPr>
        <p:grpSpPr>
          <a:xfrm>
            <a:off x="695594" y="406272"/>
            <a:ext cx="16896812" cy="9087161"/>
            <a:chOff x="0" y="-76200"/>
            <a:chExt cx="4450189" cy="2393326"/>
          </a:xfrm>
        </p:grpSpPr>
        <p:sp>
          <p:nvSpPr>
            <p:cNvPr id="256" name="Google Shape;256;p30"/>
            <p:cNvSpPr/>
            <p:nvPr/>
          </p:nvSpPr>
          <p:spPr>
            <a:xfrm>
              <a:off x="0" y="0"/>
              <a:ext cx="4450189" cy="2317126"/>
            </a:xfrm>
            <a:custGeom>
              <a:avLst/>
              <a:gdLst/>
              <a:ahLst/>
              <a:cxnLst/>
              <a:rect l="l" t="t" r="r" b="b"/>
              <a:pathLst>
                <a:path w="4450189" h="2317126" extrusionOk="0">
                  <a:moveTo>
                    <a:pt x="0" y="0"/>
                  </a:moveTo>
                  <a:lnTo>
                    <a:pt x="4450189" y="0"/>
                  </a:lnTo>
                  <a:lnTo>
                    <a:pt x="4450189" y="2317126"/>
                  </a:lnTo>
                  <a:lnTo>
                    <a:pt x="0" y="2317126"/>
                  </a:lnTo>
                  <a:close/>
                </a:path>
              </a:pathLst>
            </a:custGeom>
            <a:solidFill>
              <a:srgbClr val="053860">
                <a:alpha val="49803"/>
              </a:srgbClr>
            </a:solidFill>
            <a:ln>
              <a:noFill/>
            </a:ln>
          </p:spPr>
        </p:sp>
        <p:sp>
          <p:nvSpPr>
            <p:cNvPr id="257" name="Google Shape;257;p30"/>
            <p:cNvSpPr txBox="1"/>
            <p:nvPr/>
          </p:nvSpPr>
          <p:spPr>
            <a:xfrm>
              <a:off x="0" y="-76200"/>
              <a:ext cx="4450189" cy="2393326"/>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258" name="Google Shape;258;p30"/>
          <p:cNvSpPr txBox="1"/>
          <p:nvPr/>
        </p:nvSpPr>
        <p:spPr>
          <a:xfrm>
            <a:off x="3124200" y="4289415"/>
            <a:ext cx="12326138" cy="1320874"/>
          </a:xfrm>
          <a:prstGeom prst="rect">
            <a:avLst/>
          </a:prstGeom>
          <a:noFill/>
          <a:ln>
            <a:noFill/>
          </a:ln>
        </p:spPr>
        <p:txBody>
          <a:bodyPr spcFirstLastPara="1" wrap="square" lIns="0" tIns="0" rIns="0" bIns="0" anchor="t" anchorCtr="0">
            <a:spAutoFit/>
          </a:bodyPr>
          <a:lstStyle/>
          <a:p>
            <a:pPr marL="0" marR="0" lvl="0" indent="0" algn="ctr" rtl="0">
              <a:lnSpc>
                <a:spcPct val="105000"/>
              </a:lnSpc>
              <a:spcBef>
                <a:spcPts val="0"/>
              </a:spcBef>
              <a:spcAft>
                <a:spcPts val="0"/>
              </a:spcAft>
              <a:buNone/>
            </a:pPr>
            <a:r>
              <a:rPr lang="en-US" sz="9799" b="1">
                <a:solidFill>
                  <a:srgbClr val="FFFFFF"/>
                </a:solidFill>
                <a:latin typeface="Ultra"/>
                <a:ea typeface="Ultra"/>
                <a:cs typeface="Ultra"/>
                <a:sym typeface="Ultra"/>
              </a:rPr>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2D58"/>
        </a:solidFill>
        <a:effectLst/>
      </p:bgPr>
    </p:bg>
    <p:spTree>
      <p:nvGrpSpPr>
        <p:cNvPr id="1" name="Shape 96"/>
        <p:cNvGrpSpPr/>
        <p:nvPr/>
      </p:nvGrpSpPr>
      <p:grpSpPr>
        <a:xfrm>
          <a:off x="0" y="0"/>
          <a:ext cx="0" cy="0"/>
          <a:chOff x="0" y="0"/>
          <a:chExt cx="0" cy="0"/>
        </a:xfrm>
      </p:grpSpPr>
      <p:grpSp>
        <p:nvGrpSpPr>
          <p:cNvPr id="97" name="Google Shape;97;p14"/>
          <p:cNvGrpSpPr/>
          <p:nvPr/>
        </p:nvGrpSpPr>
        <p:grpSpPr>
          <a:xfrm>
            <a:off x="332834" y="0"/>
            <a:ext cx="17674038" cy="9821257"/>
            <a:chOff x="0" y="-76200"/>
            <a:chExt cx="4654891" cy="2586668"/>
          </a:xfrm>
        </p:grpSpPr>
        <p:sp>
          <p:nvSpPr>
            <p:cNvPr id="98" name="Google Shape;98;p14"/>
            <p:cNvSpPr/>
            <p:nvPr/>
          </p:nvSpPr>
          <p:spPr>
            <a:xfrm>
              <a:off x="0" y="0"/>
              <a:ext cx="4654891" cy="2510468"/>
            </a:xfrm>
            <a:custGeom>
              <a:avLst/>
              <a:gdLst/>
              <a:ahLst/>
              <a:cxnLst/>
              <a:rect l="l" t="t" r="r" b="b"/>
              <a:pathLst>
                <a:path w="4654891" h="2510468" extrusionOk="0">
                  <a:moveTo>
                    <a:pt x="0" y="0"/>
                  </a:moveTo>
                  <a:lnTo>
                    <a:pt x="4654891" y="0"/>
                  </a:lnTo>
                  <a:lnTo>
                    <a:pt x="4654891" y="2510468"/>
                  </a:lnTo>
                  <a:lnTo>
                    <a:pt x="0" y="2510468"/>
                  </a:lnTo>
                  <a:close/>
                </a:path>
              </a:pathLst>
            </a:custGeom>
            <a:solidFill>
              <a:srgbClr val="FFFFFF"/>
            </a:solidFill>
            <a:ln>
              <a:noFill/>
            </a:ln>
          </p:spPr>
        </p:sp>
        <p:sp>
          <p:nvSpPr>
            <p:cNvPr id="99" name="Google Shape;99;p14"/>
            <p:cNvSpPr txBox="1"/>
            <p:nvPr/>
          </p:nvSpPr>
          <p:spPr>
            <a:xfrm>
              <a:off x="0" y="-76200"/>
              <a:ext cx="4654891" cy="2586667"/>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0" name="Google Shape;100;p14"/>
          <p:cNvSpPr/>
          <p:nvPr/>
        </p:nvSpPr>
        <p:spPr>
          <a:xfrm>
            <a:off x="15130916" y="659169"/>
            <a:ext cx="2396931" cy="8899045"/>
          </a:xfrm>
          <a:custGeom>
            <a:avLst/>
            <a:gdLst/>
            <a:ahLst/>
            <a:cxnLst/>
            <a:rect l="l" t="t" r="r" b="b"/>
            <a:pathLst>
              <a:path w="874407" h="3246396" extrusionOk="0">
                <a:moveTo>
                  <a:pt x="0" y="0"/>
                </a:moveTo>
                <a:lnTo>
                  <a:pt x="874407" y="0"/>
                </a:lnTo>
                <a:lnTo>
                  <a:pt x="874407" y="3246396"/>
                </a:lnTo>
                <a:lnTo>
                  <a:pt x="0" y="3246396"/>
                </a:lnTo>
                <a:close/>
              </a:path>
            </a:pathLst>
          </a:custGeom>
          <a:solidFill>
            <a:srgbClr val="FFFFFF">
              <a:alpha val="74901"/>
            </a:srgbClr>
          </a:solidFill>
          <a:ln>
            <a:noFill/>
          </a:ln>
        </p:spPr>
      </p:sp>
      <p:sp>
        <p:nvSpPr>
          <p:cNvPr id="101" name="Google Shape;101;p14"/>
          <p:cNvSpPr txBox="1"/>
          <p:nvPr/>
        </p:nvSpPr>
        <p:spPr>
          <a:xfrm>
            <a:off x="6955375" y="558675"/>
            <a:ext cx="3420525" cy="775597"/>
          </a:xfrm>
          <a:prstGeom prst="rect">
            <a:avLst/>
          </a:prstGeom>
          <a:noFill/>
          <a:ln>
            <a:noFill/>
          </a:ln>
        </p:spPr>
        <p:txBody>
          <a:bodyPr spcFirstLastPara="1" wrap="square" lIns="0" tIns="0" rIns="0" bIns="0" anchor="t" anchorCtr="0">
            <a:spAutoFit/>
          </a:bodyPr>
          <a:lstStyle/>
          <a:p>
            <a:pPr marL="0" marR="0" lvl="0" indent="0" algn="l" rtl="0">
              <a:lnSpc>
                <a:spcPct val="104999"/>
              </a:lnSpc>
              <a:spcBef>
                <a:spcPts val="0"/>
              </a:spcBef>
              <a:spcAft>
                <a:spcPts val="0"/>
              </a:spcAft>
              <a:buNone/>
            </a:pPr>
            <a:r>
              <a:rPr lang="en-US" sz="4800" b="1" i="0" u="none" strike="noStrike" cap="none" dirty="0">
                <a:solidFill>
                  <a:srgbClr val="000000"/>
                </a:solidFill>
                <a:latin typeface="Times New Roman" panose="02020603050405020304" pitchFamily="18" charset="0"/>
                <a:ea typeface="Ultra"/>
                <a:cs typeface="Times New Roman" panose="02020603050405020304" pitchFamily="18" charset="0"/>
                <a:sym typeface="Ultra"/>
              </a:rPr>
              <a:t>ABSTRACT</a:t>
            </a:r>
            <a:endParaRPr sz="4400" dirty="0">
              <a:latin typeface="Times New Roman" panose="02020603050405020304" pitchFamily="18" charset="0"/>
              <a:cs typeface="Times New Roman" panose="02020603050405020304" pitchFamily="18" charset="0"/>
            </a:endParaRPr>
          </a:p>
        </p:txBody>
      </p:sp>
      <p:sp>
        <p:nvSpPr>
          <p:cNvPr id="102" name="Google Shape;102;p14"/>
          <p:cNvSpPr txBox="1"/>
          <p:nvPr/>
        </p:nvSpPr>
        <p:spPr>
          <a:xfrm>
            <a:off x="685330" y="1639486"/>
            <a:ext cx="16969047" cy="11198963"/>
          </a:xfrm>
          <a:prstGeom prst="rect">
            <a:avLst/>
          </a:prstGeom>
          <a:noFill/>
          <a:ln>
            <a:noFill/>
          </a:ln>
        </p:spPr>
        <p:txBody>
          <a:bodyPr spcFirstLastPara="1" wrap="square" lIns="0" tIns="0" rIns="0" bIns="0" anchor="t" anchorCtr="0">
            <a:spAutoFit/>
          </a:bodyPr>
          <a:lstStyle/>
          <a:p>
            <a:pPr marL="0" marR="0" lvl="0" indent="0" algn="just" rtl="0">
              <a:lnSpc>
                <a:spcPts val="3360"/>
              </a:lnSpc>
              <a:spcBef>
                <a:spcPts val="0"/>
              </a:spcBef>
              <a:spcAft>
                <a:spcPts val="0"/>
              </a:spcAft>
              <a:buNone/>
            </a:pP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Our Idea aims to revolutionize solar panel efficiency by addressing the challenges of dust and atmospheric moisture accumulation. By applying hydrophobic coatings to the surface of solar panels, idea seek to repel foreign particles effectively, ensuring optimal performance over time. Through rigorous experimentation and analysis, we explore the impact of these coatings on mitigating detrimental effects, ultimately improving solar panel efficiency. This research not only delves into various coating materials and application techniques but also develops sophisticated monitoring systems to evaluate long-term effectiveness. By offering a cost-effective and scalable solution, our project significantly contributes to advancing sustainable energy solutions and promoting environmental sustainability.</a:t>
            </a:r>
            <a:endParaRPr sz="2800" dirty="0">
              <a:latin typeface="Times New Roman" panose="02020603050405020304" pitchFamily="18" charset="0"/>
              <a:cs typeface="Times New Roman" panose="02020603050405020304" pitchFamily="18" charset="0"/>
            </a:endParaRPr>
          </a:p>
          <a:p>
            <a:pPr marL="0" marR="0" lvl="0" indent="0" algn="just" rtl="0">
              <a:lnSpc>
                <a:spcPts val="336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imes"/>
                <a:cs typeface="Times New Roman" panose="02020603050405020304" pitchFamily="18" charset="0"/>
                <a:sym typeface="Times"/>
              </a:rPr>
              <a:t>Problem Addressed</a:t>
            </a:r>
            <a:endParaRPr sz="2800" dirty="0">
              <a:latin typeface="Times New Roman" panose="02020603050405020304" pitchFamily="18" charset="0"/>
              <a:cs typeface="Times New Roman" panose="02020603050405020304" pitchFamily="18" charset="0"/>
            </a:endParaRPr>
          </a:p>
          <a:p>
            <a:pPr marL="0" marR="0" lvl="0" indent="0" algn="just" rtl="0">
              <a:lnSpc>
                <a:spcPts val="3360"/>
              </a:lnSpc>
              <a:spcBef>
                <a:spcPts val="0"/>
              </a:spcBef>
              <a:spcAft>
                <a:spcPts val="0"/>
              </a:spcAft>
              <a:buNone/>
            </a:pP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Challenges of dust and atmospheric moisture accumulation on solar panels.</a:t>
            </a:r>
            <a:endParaRPr sz="2800" dirty="0">
              <a:latin typeface="Times New Roman" panose="02020603050405020304" pitchFamily="18" charset="0"/>
              <a:cs typeface="Times New Roman" panose="02020603050405020304" pitchFamily="18" charset="0"/>
            </a:endParaRPr>
          </a:p>
          <a:p>
            <a:pPr marL="0" marR="0" lvl="0" indent="0" algn="just" rtl="0">
              <a:lnSpc>
                <a:spcPts val="3360"/>
              </a:lnSpc>
              <a:spcBef>
                <a:spcPts val="0"/>
              </a:spcBef>
              <a:spcAft>
                <a:spcPts val="0"/>
              </a:spcAft>
              <a:buNone/>
            </a:pPr>
            <a:r>
              <a:rPr lang="en-US" sz="2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800" b="0" i="0" u="none" strike="noStrike" cap="none"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How </a:t>
            </a:r>
            <a:r>
              <a:rPr lang="en-US" sz="2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might we develop a solution to enhance solar panel efficiency by addressing the challenges of dust and     atmospheric moisture accumulation, which currently diminish their performance below intended levels?</a:t>
            </a:r>
            <a:endParaRPr sz="2800" dirty="0">
              <a:latin typeface="Times New Roman" panose="02020603050405020304" pitchFamily="18" charset="0"/>
              <a:cs typeface="Times New Roman" panose="02020603050405020304" pitchFamily="18" charset="0"/>
            </a:endParaRPr>
          </a:p>
          <a:p>
            <a:pPr marL="0" marR="0" lvl="0" indent="0" algn="just" rtl="0">
              <a:lnSpc>
                <a:spcPts val="336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imes"/>
                <a:cs typeface="Times New Roman" panose="02020603050405020304" pitchFamily="18" charset="0"/>
                <a:sym typeface="Times"/>
              </a:rPr>
              <a:t>Solution Proposed</a:t>
            </a:r>
            <a:endParaRPr sz="2800" dirty="0">
              <a:latin typeface="Times New Roman" panose="02020603050405020304" pitchFamily="18" charset="0"/>
              <a:cs typeface="Times New Roman" panose="02020603050405020304" pitchFamily="18" charset="0"/>
            </a:endParaRPr>
          </a:p>
          <a:p>
            <a:pPr marL="0" marR="0" lvl="0" indent="0" algn="just" rtl="0">
              <a:lnSpc>
                <a:spcPts val="3360"/>
              </a:lnSpc>
              <a:spcBef>
                <a:spcPts val="0"/>
              </a:spcBef>
              <a:spcAft>
                <a:spcPts val="0"/>
              </a:spcAft>
              <a:buNone/>
            </a:pP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Application of hydrophobic coatings to repel foreign particles and maintain optimal performance.</a:t>
            </a:r>
            <a:endParaRPr sz="2800" dirty="0">
              <a:latin typeface="Times New Roman" panose="02020603050405020304" pitchFamily="18" charset="0"/>
              <a:cs typeface="Times New Roman" panose="02020603050405020304" pitchFamily="18" charset="0"/>
            </a:endParaRPr>
          </a:p>
          <a:p>
            <a:pPr marL="0" marR="0" lvl="0" indent="0" algn="just" rtl="0">
              <a:lnSpc>
                <a:spcPts val="336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Times"/>
                <a:cs typeface="Times New Roman" panose="02020603050405020304" pitchFamily="18" charset="0"/>
                <a:sym typeface="Times"/>
              </a:rPr>
              <a:t>Research Focus</a:t>
            </a:r>
            <a:endParaRPr sz="2800" dirty="0">
              <a:latin typeface="Times New Roman" panose="02020603050405020304" pitchFamily="18" charset="0"/>
              <a:cs typeface="Times New Roman" panose="02020603050405020304" pitchFamily="18" charset="0"/>
            </a:endParaRPr>
          </a:p>
          <a:p>
            <a:pPr marL="0" marR="0" lvl="0" indent="0" algn="just" rtl="0">
              <a:lnSpc>
                <a:spcPts val="3360"/>
              </a:lnSpc>
              <a:spcBef>
                <a:spcPts val="0"/>
              </a:spcBef>
              <a:spcAft>
                <a:spcPts val="0"/>
              </a:spcAft>
              <a:buNone/>
            </a:pP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Rigorous experimentation and analysis to explore the impact of hydrophobic coatings.</a:t>
            </a:r>
            <a:endParaRPr sz="2800" dirty="0">
              <a:latin typeface="Times New Roman" panose="02020603050405020304" pitchFamily="18" charset="0"/>
              <a:cs typeface="Times New Roman" panose="02020603050405020304" pitchFamily="18" charset="0"/>
            </a:endParaRPr>
          </a:p>
          <a:p>
            <a:pPr marL="0" marR="0" lvl="0" indent="0" algn="just" rtl="0">
              <a:lnSpc>
                <a:spcPts val="3360"/>
              </a:lnSpc>
              <a:spcBef>
                <a:spcPts val="0"/>
              </a:spcBef>
              <a:spcAft>
                <a:spcPts val="0"/>
              </a:spcAft>
              <a:buNone/>
            </a:pP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Investigation into various coating materials and application techniques</a:t>
            </a:r>
            <a:r>
              <a:rPr lang="en-US" sz="2800" b="0" i="0" u="none" strike="noStrike" cap="none"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a:t>
            </a:r>
            <a:endParaRPr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40014"/>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40014"/>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40014"/>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40014"/>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40014"/>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40014"/>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40014"/>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p:txBody>
      </p:sp>
      <p:sp>
        <p:nvSpPr>
          <p:cNvPr id="4" name="Rectangle 3"/>
          <p:cNvSpPr/>
          <p:nvPr/>
        </p:nvSpPr>
        <p:spPr>
          <a:xfrm>
            <a:off x="5448300" y="4356628"/>
            <a:ext cx="13233400" cy="1107996"/>
          </a:xfrm>
          <a:prstGeom prst="rect">
            <a:avLst/>
          </a:prstGeom>
        </p:spPr>
        <p:txBody>
          <a:bodyPr wrap="square">
            <a:spAutoFit/>
          </a:bodyPr>
          <a:lstStyle/>
          <a:p>
            <a:r>
              <a:rPr lang="en-US" sz="6600" dirty="0">
                <a:solidFill>
                  <a:schemeClr val="bg1">
                    <a:lumMod val="65000"/>
                  </a:schemeClr>
                </a:solidFill>
              </a:rPr>
              <a:t>shreerecvidyam@4</a:t>
            </a:r>
            <a:endParaRPr lang="en-IN" sz="6600" dirty="0">
              <a:solidFill>
                <a:schemeClr val="bg1">
                  <a:lumMod val="6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2D58"/>
        </a:solidFill>
        <a:effectLst/>
      </p:bgPr>
    </p:bg>
    <p:spTree>
      <p:nvGrpSpPr>
        <p:cNvPr id="1" name="Shape 106"/>
        <p:cNvGrpSpPr/>
        <p:nvPr/>
      </p:nvGrpSpPr>
      <p:grpSpPr>
        <a:xfrm>
          <a:off x="0" y="0"/>
          <a:ext cx="0" cy="0"/>
          <a:chOff x="0" y="0"/>
          <a:chExt cx="0" cy="0"/>
        </a:xfrm>
      </p:grpSpPr>
      <p:grpSp>
        <p:nvGrpSpPr>
          <p:cNvPr id="107" name="Google Shape;107;p15"/>
          <p:cNvGrpSpPr/>
          <p:nvPr/>
        </p:nvGrpSpPr>
        <p:grpSpPr>
          <a:xfrm>
            <a:off x="275889" y="91504"/>
            <a:ext cx="17674038" cy="9821257"/>
            <a:chOff x="0" y="-76200"/>
            <a:chExt cx="4654891" cy="2586668"/>
          </a:xfrm>
        </p:grpSpPr>
        <p:sp>
          <p:nvSpPr>
            <p:cNvPr id="108" name="Google Shape;108;p15"/>
            <p:cNvSpPr/>
            <p:nvPr/>
          </p:nvSpPr>
          <p:spPr>
            <a:xfrm>
              <a:off x="0" y="0"/>
              <a:ext cx="4654891" cy="2510468"/>
            </a:xfrm>
            <a:custGeom>
              <a:avLst/>
              <a:gdLst/>
              <a:ahLst/>
              <a:cxnLst/>
              <a:rect l="l" t="t" r="r" b="b"/>
              <a:pathLst>
                <a:path w="4654891" h="2510468" extrusionOk="0">
                  <a:moveTo>
                    <a:pt x="0" y="0"/>
                  </a:moveTo>
                  <a:lnTo>
                    <a:pt x="4654891" y="0"/>
                  </a:lnTo>
                  <a:lnTo>
                    <a:pt x="4654891" y="2510468"/>
                  </a:lnTo>
                  <a:lnTo>
                    <a:pt x="0" y="2510468"/>
                  </a:lnTo>
                  <a:close/>
                </a:path>
              </a:pathLst>
            </a:custGeom>
            <a:solidFill>
              <a:srgbClr val="FFFFFF"/>
            </a:solidFill>
            <a:ln>
              <a:noFill/>
            </a:ln>
          </p:spPr>
        </p:sp>
        <p:sp>
          <p:nvSpPr>
            <p:cNvPr id="109" name="Google Shape;109;p15"/>
            <p:cNvSpPr txBox="1"/>
            <p:nvPr/>
          </p:nvSpPr>
          <p:spPr>
            <a:xfrm>
              <a:off x="0" y="-76200"/>
              <a:ext cx="4654891" cy="2586667"/>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10" name="Google Shape;110;p15"/>
          <p:cNvSpPr/>
          <p:nvPr/>
        </p:nvSpPr>
        <p:spPr>
          <a:xfrm>
            <a:off x="15130916" y="659169"/>
            <a:ext cx="2396931" cy="8899045"/>
          </a:xfrm>
          <a:custGeom>
            <a:avLst/>
            <a:gdLst/>
            <a:ahLst/>
            <a:cxnLst/>
            <a:rect l="l" t="t" r="r" b="b"/>
            <a:pathLst>
              <a:path w="874407" h="3246396" extrusionOk="0">
                <a:moveTo>
                  <a:pt x="0" y="0"/>
                </a:moveTo>
                <a:lnTo>
                  <a:pt x="874407" y="0"/>
                </a:lnTo>
                <a:lnTo>
                  <a:pt x="874407" y="3246396"/>
                </a:lnTo>
                <a:lnTo>
                  <a:pt x="0" y="3246396"/>
                </a:lnTo>
                <a:close/>
              </a:path>
            </a:pathLst>
          </a:custGeom>
          <a:solidFill>
            <a:srgbClr val="FFFFFF">
              <a:alpha val="74901"/>
            </a:srgbClr>
          </a:solidFill>
          <a:ln>
            <a:noFill/>
          </a:ln>
        </p:spPr>
      </p:sp>
      <p:sp>
        <p:nvSpPr>
          <p:cNvPr id="111" name="Google Shape;111;p15"/>
          <p:cNvSpPr txBox="1"/>
          <p:nvPr/>
        </p:nvSpPr>
        <p:spPr>
          <a:xfrm>
            <a:off x="626364" y="1629924"/>
            <a:ext cx="9995962" cy="9314729"/>
          </a:xfrm>
          <a:prstGeom prst="rect">
            <a:avLst/>
          </a:prstGeom>
          <a:noFill/>
          <a:ln>
            <a:noFill/>
          </a:ln>
        </p:spPr>
        <p:txBody>
          <a:bodyPr spcFirstLastPara="1" wrap="square" lIns="0" tIns="0" rIns="0" bIns="0" anchor="t" anchorCtr="0">
            <a:spAutoFit/>
          </a:bodyPr>
          <a:lstStyle/>
          <a:p>
            <a:pPr marL="0" marR="0" lvl="0" indent="0" algn="just" rtl="0">
              <a:lnSpc>
                <a:spcPct val="140014"/>
              </a:lnSpc>
              <a:spcBef>
                <a:spcPts val="0"/>
              </a:spcBef>
              <a:spcAft>
                <a:spcPts val="0"/>
              </a:spcAft>
              <a:buNone/>
            </a:pPr>
            <a:r>
              <a:rPr lang="en-US" sz="2799" b="1" i="0" u="none" strike="noStrike" cap="none" dirty="0">
                <a:solidFill>
                  <a:srgbClr val="000000"/>
                </a:solidFill>
                <a:latin typeface="Times"/>
                <a:ea typeface="Times"/>
                <a:cs typeface="Times"/>
                <a:sym typeface="Times"/>
              </a:rPr>
              <a:t>Enhance Solar Panel Efficiency</a:t>
            </a:r>
            <a:endParaRPr dirty="0"/>
          </a:p>
          <a:p>
            <a:pPr marL="604516" marR="0" lvl="1" indent="-302258" algn="just" rtl="0">
              <a:lnSpc>
                <a:spcPct val="140014"/>
              </a:lnSpc>
              <a:spcBef>
                <a:spcPts val="0"/>
              </a:spcBef>
              <a:spcAft>
                <a:spcPts val="0"/>
              </a:spcAft>
              <a:buClr>
                <a:srgbClr val="000000"/>
              </a:buClr>
              <a:buSzPts val="2799"/>
              <a:buFont typeface="Arial"/>
              <a:buChar char="•"/>
            </a:pPr>
            <a:r>
              <a:rPr lang="en-US" sz="2799" b="0" i="0" u="none" strike="noStrike" cap="none" dirty="0">
                <a:solidFill>
                  <a:srgbClr val="000000"/>
                </a:solidFill>
                <a:latin typeface="Times New Roman"/>
                <a:ea typeface="Times New Roman"/>
                <a:cs typeface="Times New Roman"/>
                <a:sym typeface="Times New Roman"/>
              </a:rPr>
              <a:t>Revolutionize solar panel efficiency by integrating advanced cleaning mechanisms and protective coatings.</a:t>
            </a:r>
            <a:endParaRPr dirty="0"/>
          </a:p>
          <a:p>
            <a:pPr marL="0" marR="0" lvl="0" indent="0" algn="just" rtl="0">
              <a:lnSpc>
                <a:spcPct val="140014"/>
              </a:lnSpc>
              <a:spcBef>
                <a:spcPts val="0"/>
              </a:spcBef>
              <a:spcAft>
                <a:spcPts val="0"/>
              </a:spcAft>
              <a:buNone/>
            </a:pPr>
            <a:r>
              <a:rPr lang="en-US" sz="2799" b="1" i="0" u="none" strike="noStrike" cap="none" dirty="0">
                <a:solidFill>
                  <a:srgbClr val="000000"/>
                </a:solidFill>
                <a:latin typeface="Times"/>
                <a:ea typeface="Times"/>
                <a:cs typeface="Times"/>
                <a:sym typeface="Times"/>
              </a:rPr>
              <a:t>Optimize Sunlight Exposure</a:t>
            </a:r>
            <a:endParaRPr dirty="0"/>
          </a:p>
          <a:p>
            <a:pPr marL="604516" marR="0" lvl="1" indent="-302258" algn="just" rtl="0">
              <a:lnSpc>
                <a:spcPts val="3359"/>
              </a:lnSpc>
              <a:spcBef>
                <a:spcPts val="0"/>
              </a:spcBef>
              <a:spcAft>
                <a:spcPts val="0"/>
              </a:spcAft>
              <a:buClr>
                <a:srgbClr val="000000"/>
              </a:buClr>
              <a:buSzPts val="2799"/>
              <a:buFont typeface="Arial"/>
              <a:buChar char="•"/>
            </a:pPr>
            <a:r>
              <a:rPr lang="en-US" sz="2799" b="0" i="0" u="none" strike="noStrike" cap="none" dirty="0" smtClean="0">
                <a:solidFill>
                  <a:srgbClr val="000000"/>
                </a:solidFill>
                <a:latin typeface="Times New Roman"/>
                <a:ea typeface="Times New Roman"/>
                <a:cs typeface="Times New Roman"/>
                <a:sym typeface="Times New Roman"/>
              </a:rPr>
              <a:t>Ensure optimal alignment with the sun using advanced sun tracking mechanisms to maximize energy capture.</a:t>
            </a:r>
            <a:endParaRPr dirty="0" smtClean="0"/>
          </a:p>
          <a:p>
            <a:pPr marL="0" marR="0" lvl="0" indent="0" algn="just" rtl="0">
              <a:lnSpc>
                <a:spcPct val="140014"/>
              </a:lnSpc>
              <a:spcBef>
                <a:spcPts val="0"/>
              </a:spcBef>
              <a:spcAft>
                <a:spcPts val="0"/>
              </a:spcAft>
              <a:buNone/>
            </a:pPr>
            <a:r>
              <a:rPr lang="en-US" sz="2799" b="1" i="0" u="none" strike="noStrike" cap="none" dirty="0" smtClean="0">
                <a:solidFill>
                  <a:srgbClr val="000000"/>
                </a:solidFill>
                <a:latin typeface="Times"/>
                <a:ea typeface="Times"/>
                <a:cs typeface="Times"/>
                <a:sym typeface="Times"/>
              </a:rPr>
              <a:t>Increase </a:t>
            </a:r>
            <a:r>
              <a:rPr lang="en-US" sz="2799" b="1" i="0" u="none" strike="noStrike" cap="none" dirty="0">
                <a:solidFill>
                  <a:srgbClr val="000000"/>
                </a:solidFill>
                <a:latin typeface="Times"/>
                <a:ea typeface="Times"/>
                <a:cs typeface="Times"/>
                <a:sym typeface="Times"/>
              </a:rPr>
              <a:t>Durability and Longevity</a:t>
            </a:r>
            <a:endParaRPr dirty="0"/>
          </a:p>
          <a:p>
            <a:pPr marL="604516" marR="0" lvl="1" indent="-302258" algn="just" rtl="0">
              <a:lnSpc>
                <a:spcPct val="140014"/>
              </a:lnSpc>
              <a:spcBef>
                <a:spcPts val="0"/>
              </a:spcBef>
              <a:spcAft>
                <a:spcPts val="0"/>
              </a:spcAft>
              <a:buClr>
                <a:srgbClr val="000000"/>
              </a:buClr>
              <a:buSzPts val="2799"/>
              <a:buFont typeface="Arial"/>
              <a:buChar char="•"/>
            </a:pPr>
            <a:r>
              <a:rPr lang="en-US" sz="2799" b="0" i="0" u="none" strike="noStrike" cap="none" dirty="0">
                <a:solidFill>
                  <a:srgbClr val="000000"/>
                </a:solidFill>
                <a:latin typeface="Times New Roman"/>
                <a:ea typeface="Times New Roman"/>
                <a:cs typeface="Times New Roman"/>
                <a:sym typeface="Times New Roman"/>
              </a:rPr>
              <a:t>Protect solar panels from corrosion and material degradation, extending their lifespan and maintaining performance.</a:t>
            </a:r>
            <a:endParaRPr dirty="0"/>
          </a:p>
          <a:p>
            <a:pPr marL="0" marR="0" lvl="0" indent="0" algn="just" rtl="0">
              <a:lnSpc>
                <a:spcPct val="140014"/>
              </a:lnSpc>
              <a:spcBef>
                <a:spcPts val="0"/>
              </a:spcBef>
              <a:spcAft>
                <a:spcPts val="0"/>
              </a:spcAft>
              <a:buNone/>
            </a:pPr>
            <a:r>
              <a:rPr lang="en-US" sz="2799" b="1" i="0" u="none" strike="noStrike" cap="none" dirty="0">
                <a:solidFill>
                  <a:srgbClr val="000000"/>
                </a:solidFill>
                <a:latin typeface="Times"/>
                <a:ea typeface="Times"/>
                <a:cs typeface="Times"/>
                <a:sym typeface="Times"/>
              </a:rPr>
              <a:t>Promote Sustainability</a:t>
            </a:r>
            <a:endParaRPr dirty="0"/>
          </a:p>
          <a:p>
            <a:pPr marL="604516" marR="0" lvl="1" indent="-302258" algn="just" rtl="0">
              <a:lnSpc>
                <a:spcPct val="140014"/>
              </a:lnSpc>
              <a:spcBef>
                <a:spcPts val="0"/>
              </a:spcBef>
              <a:spcAft>
                <a:spcPts val="0"/>
              </a:spcAft>
              <a:buClr>
                <a:srgbClr val="000000"/>
              </a:buClr>
              <a:buSzPts val="2799"/>
              <a:buFont typeface="Arial"/>
              <a:buChar char="•"/>
            </a:pPr>
            <a:r>
              <a:rPr lang="en-US" sz="2799" b="0" i="0" u="none" strike="noStrike" cap="none" dirty="0">
                <a:solidFill>
                  <a:srgbClr val="000000"/>
                </a:solidFill>
                <a:latin typeface="Times New Roman"/>
                <a:ea typeface="Times New Roman"/>
                <a:cs typeface="Times New Roman"/>
                <a:sym typeface="Times New Roman"/>
              </a:rPr>
              <a:t>Provide a cost-effective, scalable solution that contributes to broader adoption of renewable energy technologies and reduces reliance on fossil fuels.</a:t>
            </a:r>
            <a:endParaRPr dirty="0"/>
          </a:p>
          <a:p>
            <a:pPr marL="0" marR="0" lvl="0" indent="0" algn="just" rtl="0">
              <a:lnSpc>
                <a:spcPct val="140014"/>
              </a:lnSpc>
              <a:spcBef>
                <a:spcPts val="0"/>
              </a:spcBef>
              <a:spcAft>
                <a:spcPts val="0"/>
              </a:spcAft>
              <a:buNone/>
            </a:pPr>
            <a:endParaRPr sz="2799"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40014"/>
              </a:lnSpc>
              <a:spcBef>
                <a:spcPts val="0"/>
              </a:spcBef>
              <a:spcAft>
                <a:spcPts val="0"/>
              </a:spcAft>
              <a:buNone/>
            </a:pPr>
            <a:endParaRPr sz="2799"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40014"/>
              </a:lnSpc>
              <a:spcBef>
                <a:spcPts val="0"/>
              </a:spcBef>
              <a:spcAft>
                <a:spcPts val="0"/>
              </a:spcAft>
              <a:buNone/>
            </a:pPr>
            <a:endParaRPr sz="2799" b="0" i="0" u="none" strike="noStrike" cap="none" dirty="0">
              <a:solidFill>
                <a:srgbClr val="000000"/>
              </a:solidFill>
              <a:latin typeface="Times New Roman"/>
              <a:ea typeface="Times New Roman"/>
              <a:cs typeface="Times New Roman"/>
              <a:sym typeface="Times New Roman"/>
            </a:endParaRPr>
          </a:p>
        </p:txBody>
      </p:sp>
      <p:sp>
        <p:nvSpPr>
          <p:cNvPr id="112" name="Google Shape;112;p15"/>
          <p:cNvSpPr/>
          <p:nvPr/>
        </p:nvSpPr>
        <p:spPr>
          <a:xfrm>
            <a:off x="10972800" y="2180050"/>
            <a:ext cx="6977127" cy="6090434"/>
          </a:xfrm>
          <a:custGeom>
            <a:avLst/>
            <a:gdLst/>
            <a:ahLst/>
            <a:cxnLst/>
            <a:rect l="l" t="t" r="r" b="b"/>
            <a:pathLst>
              <a:path w="8308620" h="7718107" extrusionOk="0">
                <a:moveTo>
                  <a:pt x="0" y="0"/>
                </a:moveTo>
                <a:lnTo>
                  <a:pt x="8308620" y="0"/>
                </a:lnTo>
                <a:lnTo>
                  <a:pt x="8308620" y="7718108"/>
                </a:lnTo>
                <a:lnTo>
                  <a:pt x="0" y="7718108"/>
                </a:lnTo>
                <a:lnTo>
                  <a:pt x="0" y="0"/>
                </a:lnTo>
                <a:close/>
              </a:path>
            </a:pathLst>
          </a:custGeom>
          <a:blipFill rotWithShape="1">
            <a:blip r:embed="rId3">
              <a:alphaModFix/>
            </a:blip>
            <a:stretch>
              <a:fillRect/>
            </a:stretch>
          </a:blipFill>
          <a:ln>
            <a:noFill/>
          </a:ln>
        </p:spPr>
      </p:sp>
      <p:sp>
        <p:nvSpPr>
          <p:cNvPr id="113" name="Google Shape;113;p15"/>
          <p:cNvSpPr txBox="1"/>
          <p:nvPr/>
        </p:nvSpPr>
        <p:spPr>
          <a:xfrm>
            <a:off x="6833650" y="559125"/>
            <a:ext cx="3656550" cy="775597"/>
          </a:xfrm>
          <a:prstGeom prst="rect">
            <a:avLst/>
          </a:prstGeom>
          <a:noFill/>
          <a:ln>
            <a:noFill/>
          </a:ln>
        </p:spPr>
        <p:txBody>
          <a:bodyPr spcFirstLastPara="1" wrap="square" lIns="0" tIns="0" rIns="0" bIns="0" anchor="t" anchorCtr="0">
            <a:spAutoFit/>
          </a:bodyPr>
          <a:lstStyle/>
          <a:p>
            <a:pPr marL="0" marR="0" lvl="0" indent="0" algn="l" rtl="0">
              <a:lnSpc>
                <a:spcPct val="105000"/>
              </a:lnSpc>
              <a:spcBef>
                <a:spcPts val="0"/>
              </a:spcBef>
              <a:spcAft>
                <a:spcPts val="0"/>
              </a:spcAft>
              <a:buNone/>
            </a:pPr>
            <a:r>
              <a:rPr lang="en-US" sz="4800" b="1" dirty="0">
                <a:latin typeface="Times New Roman" panose="02020603050405020304" pitchFamily="18" charset="0"/>
                <a:ea typeface="Ultra"/>
                <a:cs typeface="Times New Roman" panose="02020603050405020304" pitchFamily="18" charset="0"/>
                <a:sym typeface="Ultra"/>
              </a:rPr>
              <a:t>OBJECTIVE</a:t>
            </a:r>
            <a:endParaRPr sz="4800" dirty="0">
              <a:latin typeface="Times New Roman" panose="02020603050405020304" pitchFamily="18" charset="0"/>
              <a:cs typeface="Times New Roman" panose="02020603050405020304" pitchFamily="18" charset="0"/>
            </a:endParaRPr>
          </a:p>
        </p:txBody>
      </p:sp>
      <p:sp>
        <p:nvSpPr>
          <p:cNvPr id="2" name="Rectangle 1"/>
          <p:cNvSpPr/>
          <p:nvPr/>
        </p:nvSpPr>
        <p:spPr>
          <a:xfrm>
            <a:off x="5811679" y="4592795"/>
            <a:ext cx="9144000" cy="1107996"/>
          </a:xfrm>
          <a:prstGeom prst="rect">
            <a:avLst/>
          </a:prstGeom>
        </p:spPr>
        <p:txBody>
          <a:bodyPr>
            <a:spAutoFit/>
          </a:bodyPr>
          <a:lstStyle/>
          <a:p>
            <a:r>
              <a:rPr lang="en-US" sz="6600" dirty="0" smtClean="0">
                <a:solidFill>
                  <a:schemeClr val="bg1">
                    <a:lumMod val="65000"/>
                  </a:schemeClr>
                </a:solidFill>
              </a:rPr>
              <a:t>shreerecvidyam@4</a:t>
            </a:r>
            <a:endParaRPr lang="en-IN" sz="6600" dirty="0">
              <a:solidFill>
                <a:schemeClr val="bg1">
                  <a:lumMod val="6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2D58"/>
        </a:solidFill>
        <a:effectLst/>
      </p:bgPr>
    </p:bg>
    <p:spTree>
      <p:nvGrpSpPr>
        <p:cNvPr id="1" name="Shape 117"/>
        <p:cNvGrpSpPr/>
        <p:nvPr/>
      </p:nvGrpSpPr>
      <p:grpSpPr>
        <a:xfrm>
          <a:off x="0" y="0"/>
          <a:ext cx="0" cy="0"/>
          <a:chOff x="0" y="0"/>
          <a:chExt cx="0" cy="0"/>
        </a:xfrm>
      </p:grpSpPr>
      <p:grpSp>
        <p:nvGrpSpPr>
          <p:cNvPr id="118" name="Google Shape;118;p16"/>
          <p:cNvGrpSpPr/>
          <p:nvPr/>
        </p:nvGrpSpPr>
        <p:grpSpPr>
          <a:xfrm>
            <a:off x="351824" y="53404"/>
            <a:ext cx="17674038" cy="9821257"/>
            <a:chOff x="0" y="-76200"/>
            <a:chExt cx="4654891" cy="2586668"/>
          </a:xfrm>
        </p:grpSpPr>
        <p:sp>
          <p:nvSpPr>
            <p:cNvPr id="119" name="Google Shape;119;p16"/>
            <p:cNvSpPr/>
            <p:nvPr/>
          </p:nvSpPr>
          <p:spPr>
            <a:xfrm>
              <a:off x="0" y="0"/>
              <a:ext cx="4654891" cy="2510468"/>
            </a:xfrm>
            <a:custGeom>
              <a:avLst/>
              <a:gdLst/>
              <a:ahLst/>
              <a:cxnLst/>
              <a:rect l="l" t="t" r="r" b="b"/>
              <a:pathLst>
                <a:path w="4654891" h="2510468" extrusionOk="0">
                  <a:moveTo>
                    <a:pt x="0" y="0"/>
                  </a:moveTo>
                  <a:lnTo>
                    <a:pt x="4654891" y="0"/>
                  </a:lnTo>
                  <a:lnTo>
                    <a:pt x="4654891" y="2510468"/>
                  </a:lnTo>
                  <a:lnTo>
                    <a:pt x="0" y="2510468"/>
                  </a:lnTo>
                  <a:close/>
                </a:path>
              </a:pathLst>
            </a:custGeom>
            <a:solidFill>
              <a:srgbClr val="FFFFFF"/>
            </a:solidFill>
            <a:ln>
              <a:noFill/>
            </a:ln>
          </p:spPr>
        </p:sp>
        <p:sp>
          <p:nvSpPr>
            <p:cNvPr id="120" name="Google Shape;120;p16"/>
            <p:cNvSpPr txBox="1"/>
            <p:nvPr/>
          </p:nvSpPr>
          <p:spPr>
            <a:xfrm>
              <a:off x="0" y="-76200"/>
              <a:ext cx="4654891" cy="2586667"/>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1" name="Google Shape;121;p16"/>
          <p:cNvSpPr/>
          <p:nvPr/>
        </p:nvSpPr>
        <p:spPr>
          <a:xfrm>
            <a:off x="15130916" y="659169"/>
            <a:ext cx="2396931" cy="8899045"/>
          </a:xfrm>
          <a:custGeom>
            <a:avLst/>
            <a:gdLst/>
            <a:ahLst/>
            <a:cxnLst/>
            <a:rect l="l" t="t" r="r" b="b"/>
            <a:pathLst>
              <a:path w="874407" h="3246396" extrusionOk="0">
                <a:moveTo>
                  <a:pt x="0" y="0"/>
                </a:moveTo>
                <a:lnTo>
                  <a:pt x="874407" y="0"/>
                </a:lnTo>
                <a:lnTo>
                  <a:pt x="874407" y="3246396"/>
                </a:lnTo>
                <a:lnTo>
                  <a:pt x="0" y="3246396"/>
                </a:lnTo>
                <a:close/>
              </a:path>
            </a:pathLst>
          </a:custGeom>
          <a:solidFill>
            <a:srgbClr val="FFFFFF">
              <a:alpha val="74901"/>
            </a:srgbClr>
          </a:solidFill>
          <a:ln>
            <a:noFill/>
          </a:ln>
        </p:spPr>
      </p:sp>
      <p:sp>
        <p:nvSpPr>
          <p:cNvPr id="122" name="Google Shape;122;p16"/>
          <p:cNvSpPr txBox="1"/>
          <p:nvPr/>
        </p:nvSpPr>
        <p:spPr>
          <a:xfrm>
            <a:off x="3685502" y="511364"/>
            <a:ext cx="10972799" cy="775597"/>
          </a:xfrm>
          <a:prstGeom prst="rect">
            <a:avLst/>
          </a:prstGeom>
          <a:noFill/>
          <a:ln>
            <a:noFill/>
          </a:ln>
        </p:spPr>
        <p:txBody>
          <a:bodyPr spcFirstLastPara="1" wrap="square" lIns="0" tIns="0" rIns="0" bIns="0" anchor="t" anchorCtr="0">
            <a:spAutoFit/>
          </a:bodyPr>
          <a:lstStyle/>
          <a:p>
            <a:pPr marL="0" marR="0" lvl="0" indent="0" algn="ctr" rtl="0">
              <a:lnSpc>
                <a:spcPct val="105000"/>
              </a:lnSpc>
              <a:spcBef>
                <a:spcPts val="0"/>
              </a:spcBef>
              <a:spcAft>
                <a:spcPts val="0"/>
              </a:spcAft>
              <a:buNone/>
            </a:pPr>
            <a:r>
              <a:rPr lang="en-US" sz="4800" b="1" i="0" u="none" strike="noStrike" cap="none" dirty="0">
                <a:solidFill>
                  <a:srgbClr val="000000"/>
                </a:solidFill>
                <a:latin typeface="Times New Roman" panose="02020603050405020304" pitchFamily="18" charset="0"/>
                <a:ea typeface="Ultra"/>
                <a:cs typeface="Times New Roman" panose="02020603050405020304" pitchFamily="18" charset="0"/>
                <a:sym typeface="Ultra"/>
              </a:rPr>
              <a:t>PROPOSED SOLUTION</a:t>
            </a:r>
            <a:endParaRPr sz="4800" b="1" i="0" u="none" strike="noStrike" cap="none" dirty="0">
              <a:solidFill>
                <a:srgbClr val="000000"/>
              </a:solidFill>
              <a:latin typeface="Times New Roman" panose="02020603050405020304" pitchFamily="18" charset="0"/>
              <a:ea typeface="Ultra"/>
              <a:cs typeface="Times New Roman" panose="02020603050405020304" pitchFamily="18" charset="0"/>
              <a:sym typeface="Ultra"/>
            </a:endParaRPr>
          </a:p>
        </p:txBody>
      </p:sp>
      <p:sp>
        <p:nvSpPr>
          <p:cNvPr id="124" name="Google Shape;124;p16"/>
          <p:cNvSpPr txBox="1"/>
          <p:nvPr/>
        </p:nvSpPr>
        <p:spPr>
          <a:xfrm>
            <a:off x="990314" y="5520003"/>
            <a:ext cx="16537531" cy="5130251"/>
          </a:xfrm>
          <a:prstGeom prst="rect">
            <a:avLst/>
          </a:prstGeom>
          <a:noFill/>
          <a:ln>
            <a:noFill/>
          </a:ln>
        </p:spPr>
        <p:txBody>
          <a:bodyPr spcFirstLastPara="1" wrap="square" lIns="0" tIns="0" rIns="0" bIns="0" anchor="t" anchorCtr="0">
            <a:spAutoFit/>
          </a:bodyPr>
          <a:lstStyle/>
          <a:p>
            <a:pPr marL="0" marR="0" lvl="0" indent="0" algn="just" rtl="0">
              <a:lnSpc>
                <a:spcPts val="3359"/>
              </a:lnSpc>
              <a:spcBef>
                <a:spcPts val="0"/>
              </a:spcBef>
              <a:spcAft>
                <a:spcPts val="0"/>
              </a:spcAft>
              <a:buNone/>
            </a:pPr>
            <a:r>
              <a:rPr lang="en-US" sz="2799" b="1" i="0" u="none" strike="noStrike" cap="none" dirty="0">
                <a:solidFill>
                  <a:srgbClr val="000000"/>
                </a:solidFill>
                <a:latin typeface="Times"/>
                <a:ea typeface="Times"/>
                <a:cs typeface="Times"/>
                <a:sym typeface="Times"/>
              </a:rPr>
              <a:t>Components Overview and Setup:</a:t>
            </a:r>
            <a:endParaRPr dirty="0"/>
          </a:p>
          <a:p>
            <a:pPr marL="604519" marR="0" lvl="1" indent="-302260" algn="just" rtl="0">
              <a:lnSpc>
                <a:spcPts val="3359"/>
              </a:lnSpc>
              <a:spcBef>
                <a:spcPts val="0"/>
              </a:spcBef>
              <a:spcAft>
                <a:spcPts val="0"/>
              </a:spcAft>
              <a:buClr>
                <a:srgbClr val="000000"/>
              </a:buClr>
              <a:buSzPts val="2799"/>
              <a:buFont typeface="Arial"/>
              <a:buChar char="•"/>
            </a:pPr>
            <a:r>
              <a:rPr lang="en-US" sz="2799" b="0" i="0" u="none" strike="noStrike" cap="none" dirty="0">
                <a:solidFill>
                  <a:srgbClr val="000000"/>
                </a:solidFill>
                <a:latin typeface="Times New Roman"/>
                <a:ea typeface="Times New Roman"/>
                <a:cs typeface="Times New Roman"/>
                <a:sym typeface="Times New Roman"/>
              </a:rPr>
              <a:t>The </a:t>
            </a:r>
            <a:r>
              <a:rPr lang="en-US" sz="2799" b="0" i="0" u="none" strike="noStrike" cap="none" dirty="0" err="1">
                <a:solidFill>
                  <a:srgbClr val="000000"/>
                </a:solidFill>
                <a:latin typeface="Times New Roman"/>
                <a:ea typeface="Times New Roman"/>
                <a:cs typeface="Times New Roman"/>
                <a:sym typeface="Times New Roman"/>
              </a:rPr>
              <a:t>Arduino</a:t>
            </a:r>
            <a:r>
              <a:rPr lang="en-US" sz="2799" b="0" i="0" u="none" strike="noStrike" cap="none" dirty="0">
                <a:solidFill>
                  <a:srgbClr val="000000"/>
                </a:solidFill>
                <a:latin typeface="Times New Roman"/>
                <a:ea typeface="Times New Roman"/>
                <a:cs typeface="Times New Roman"/>
                <a:sym typeface="Times New Roman"/>
              </a:rPr>
              <a:t> UNO serves as the central control unit, while the LDRs detect sunlight intensity changes.</a:t>
            </a:r>
            <a:endParaRPr dirty="0"/>
          </a:p>
          <a:p>
            <a:pPr marL="604519" marR="0" lvl="1" indent="-302260" algn="just" rtl="0">
              <a:lnSpc>
                <a:spcPts val="3359"/>
              </a:lnSpc>
              <a:spcBef>
                <a:spcPts val="0"/>
              </a:spcBef>
              <a:spcAft>
                <a:spcPts val="0"/>
              </a:spcAft>
              <a:buClr>
                <a:srgbClr val="000000"/>
              </a:buClr>
              <a:buSzPts val="2799"/>
              <a:buFont typeface="Arial"/>
              <a:buChar char="•"/>
            </a:pPr>
            <a:r>
              <a:rPr lang="en-US" sz="2799" b="0" i="0" u="none" strike="noStrike" cap="none" dirty="0">
                <a:solidFill>
                  <a:srgbClr val="000000"/>
                </a:solidFill>
                <a:latin typeface="Times New Roman"/>
                <a:ea typeface="Times New Roman"/>
                <a:cs typeface="Times New Roman"/>
                <a:sym typeface="Times New Roman"/>
              </a:rPr>
              <a:t>The servo motor adjusts the solar panel's tilt angle, and the BO motor provides mobility to the system.</a:t>
            </a:r>
            <a:endParaRPr dirty="0"/>
          </a:p>
          <a:p>
            <a:pPr marL="0" marR="0" lvl="0" indent="0" algn="just" rtl="0">
              <a:lnSpc>
                <a:spcPts val="3359"/>
              </a:lnSpc>
              <a:spcBef>
                <a:spcPts val="0"/>
              </a:spcBef>
              <a:spcAft>
                <a:spcPts val="0"/>
              </a:spcAft>
              <a:buNone/>
            </a:pPr>
            <a:r>
              <a:rPr lang="en-US" sz="2799" b="1" i="0" u="none" strike="noStrike" cap="none" dirty="0">
                <a:solidFill>
                  <a:srgbClr val="000000"/>
                </a:solidFill>
                <a:latin typeface="Times"/>
                <a:ea typeface="Times"/>
                <a:cs typeface="Times"/>
                <a:sym typeface="Times"/>
              </a:rPr>
              <a:t>Solar Tracking and Mechanism:</a:t>
            </a:r>
            <a:endParaRPr dirty="0"/>
          </a:p>
          <a:p>
            <a:pPr marL="604519" marR="0" lvl="1" indent="-302260" algn="just" rtl="0">
              <a:lnSpc>
                <a:spcPts val="3359"/>
              </a:lnSpc>
              <a:spcBef>
                <a:spcPts val="0"/>
              </a:spcBef>
              <a:spcAft>
                <a:spcPts val="0"/>
              </a:spcAft>
              <a:buClr>
                <a:srgbClr val="000000"/>
              </a:buClr>
              <a:buSzPts val="2799"/>
              <a:buFont typeface="Arial"/>
              <a:buChar char="•"/>
            </a:pPr>
            <a:r>
              <a:rPr lang="en-US" sz="2799" b="0" i="0" u="none" strike="noStrike" cap="none" dirty="0">
                <a:solidFill>
                  <a:srgbClr val="000000"/>
                </a:solidFill>
                <a:latin typeface="Times New Roman"/>
                <a:ea typeface="Times New Roman"/>
                <a:cs typeface="Times New Roman"/>
                <a:sym typeface="Times New Roman"/>
              </a:rPr>
              <a:t>LDRs detect sunlight changes, </a:t>
            </a:r>
            <a:r>
              <a:rPr lang="en-US" sz="2799" b="0" i="0" u="none" strike="noStrike" cap="none" dirty="0" err="1">
                <a:solidFill>
                  <a:srgbClr val="000000"/>
                </a:solidFill>
                <a:latin typeface="Times New Roman"/>
                <a:ea typeface="Times New Roman"/>
                <a:cs typeface="Times New Roman"/>
                <a:sym typeface="Times New Roman"/>
              </a:rPr>
              <a:t>Arduino</a:t>
            </a:r>
            <a:r>
              <a:rPr lang="en-US" sz="2799" b="0" i="0" u="none" strike="noStrike" cap="none" dirty="0">
                <a:solidFill>
                  <a:srgbClr val="000000"/>
                </a:solidFill>
                <a:latin typeface="Times New Roman"/>
                <a:ea typeface="Times New Roman"/>
                <a:cs typeface="Times New Roman"/>
                <a:sym typeface="Times New Roman"/>
              </a:rPr>
              <a:t> calculates optimal panel angle, and servo motor adjusts accordingly.</a:t>
            </a:r>
            <a:endParaRPr dirty="0"/>
          </a:p>
          <a:p>
            <a:pPr marL="604519" marR="0" lvl="1" indent="-302260" algn="just" rtl="0">
              <a:lnSpc>
                <a:spcPts val="3359"/>
              </a:lnSpc>
              <a:spcBef>
                <a:spcPts val="0"/>
              </a:spcBef>
              <a:spcAft>
                <a:spcPts val="0"/>
              </a:spcAft>
              <a:buClr>
                <a:srgbClr val="000000"/>
              </a:buClr>
              <a:buSzPts val="2799"/>
              <a:buFont typeface="Arial"/>
              <a:buChar char="•"/>
            </a:pPr>
            <a:r>
              <a:rPr lang="en-US" sz="2799" b="0" i="0" u="none" strike="noStrike" cap="none" dirty="0">
                <a:solidFill>
                  <a:srgbClr val="000000"/>
                </a:solidFill>
                <a:latin typeface="Times New Roman"/>
                <a:ea typeface="Times New Roman"/>
                <a:cs typeface="Times New Roman"/>
                <a:sym typeface="Times New Roman"/>
              </a:rPr>
              <a:t>Dynamic adjustment maintains panel alignment with the sun for maximum energy capture</a:t>
            </a:r>
            <a:r>
              <a:rPr lang="en-US" sz="2799" b="1" i="0" u="none" strike="noStrike" cap="none" dirty="0">
                <a:solidFill>
                  <a:srgbClr val="000000"/>
                </a:solidFill>
                <a:latin typeface="Times"/>
                <a:ea typeface="Times"/>
                <a:cs typeface="Times"/>
                <a:sym typeface="Times"/>
              </a:rPr>
              <a:t>.</a:t>
            </a:r>
            <a:endParaRPr dirty="0"/>
          </a:p>
          <a:p>
            <a:pPr marL="0" marR="0" lvl="0" indent="0" algn="just" rtl="0">
              <a:lnSpc>
                <a:spcPts val="3359"/>
              </a:lnSpc>
              <a:spcBef>
                <a:spcPts val="0"/>
              </a:spcBef>
              <a:spcAft>
                <a:spcPts val="0"/>
              </a:spcAft>
              <a:buNone/>
            </a:pPr>
            <a:r>
              <a:rPr lang="en-US" sz="2799" b="1" i="0" u="none" strike="noStrike" cap="none" dirty="0">
                <a:solidFill>
                  <a:srgbClr val="000000"/>
                </a:solidFill>
                <a:latin typeface="Times"/>
                <a:ea typeface="Times"/>
                <a:cs typeface="Times"/>
                <a:sym typeface="Times"/>
              </a:rPr>
              <a:t>Energy Flow and Conversion:</a:t>
            </a:r>
            <a:endParaRPr dirty="0"/>
          </a:p>
          <a:p>
            <a:pPr marL="604519" marR="0" lvl="1" indent="-302260" algn="just" rtl="0">
              <a:lnSpc>
                <a:spcPts val="3359"/>
              </a:lnSpc>
              <a:spcBef>
                <a:spcPts val="0"/>
              </a:spcBef>
              <a:spcAft>
                <a:spcPts val="0"/>
              </a:spcAft>
              <a:buClr>
                <a:srgbClr val="000000"/>
              </a:buClr>
              <a:buSzPts val="2799"/>
              <a:buFont typeface="Arial"/>
              <a:buChar char="•"/>
            </a:pPr>
            <a:r>
              <a:rPr lang="en-US" sz="2799" b="0" i="0" u="none" strike="noStrike" cap="none" dirty="0">
                <a:solidFill>
                  <a:srgbClr val="000000"/>
                </a:solidFill>
                <a:latin typeface="Times New Roman"/>
                <a:ea typeface="Times New Roman"/>
                <a:cs typeface="Times New Roman"/>
                <a:sym typeface="Times New Roman"/>
              </a:rPr>
              <a:t>Sunlight captured by the solar panel is converted into electrical energy, powering both the servo motor for panel adjustment and the </a:t>
            </a:r>
            <a:r>
              <a:rPr lang="en-US" sz="2799" b="0" i="0" u="none" strike="noStrike" cap="none" dirty="0" err="1">
                <a:solidFill>
                  <a:srgbClr val="000000"/>
                </a:solidFill>
                <a:latin typeface="Times New Roman"/>
                <a:ea typeface="Times New Roman"/>
                <a:cs typeface="Times New Roman"/>
                <a:sym typeface="Times New Roman"/>
              </a:rPr>
              <a:t>Arduino</a:t>
            </a:r>
            <a:r>
              <a:rPr lang="en-US" sz="2799" b="0" i="0" u="none" strike="noStrike" cap="none" dirty="0">
                <a:solidFill>
                  <a:srgbClr val="000000"/>
                </a:solidFill>
                <a:latin typeface="Times New Roman"/>
                <a:ea typeface="Times New Roman"/>
                <a:cs typeface="Times New Roman"/>
                <a:sym typeface="Times New Roman"/>
              </a:rPr>
              <a:t> controller for system control. </a:t>
            </a:r>
            <a:endParaRPr dirty="0"/>
          </a:p>
          <a:p>
            <a:pPr marL="0" marR="0" lvl="0" indent="0" algn="just" rtl="0">
              <a:lnSpc>
                <a:spcPct val="140014"/>
              </a:lnSpc>
              <a:spcBef>
                <a:spcPts val="0"/>
              </a:spcBef>
              <a:spcAft>
                <a:spcPts val="0"/>
              </a:spcAft>
              <a:buNone/>
            </a:pPr>
            <a:endParaRPr sz="2799"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40014"/>
              </a:lnSpc>
              <a:spcBef>
                <a:spcPts val="0"/>
              </a:spcBef>
              <a:spcAft>
                <a:spcPts val="0"/>
              </a:spcAft>
              <a:buNone/>
            </a:pPr>
            <a:endParaRPr sz="2799" b="0" i="0" u="none" strike="noStrike" cap="none" dirty="0">
              <a:solidFill>
                <a:srgbClr val="000000"/>
              </a:solidFill>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14" y="1194621"/>
            <a:ext cx="16537531" cy="4008939"/>
          </a:xfrm>
          <a:prstGeom prst="rect">
            <a:avLst/>
          </a:prstGeom>
        </p:spPr>
      </p:pic>
      <p:sp>
        <p:nvSpPr>
          <p:cNvPr id="3" name="Rectangle 2"/>
          <p:cNvSpPr/>
          <p:nvPr/>
        </p:nvSpPr>
        <p:spPr>
          <a:xfrm>
            <a:off x="6286500" y="4938884"/>
            <a:ext cx="9144000" cy="1107996"/>
          </a:xfrm>
          <a:prstGeom prst="rect">
            <a:avLst/>
          </a:prstGeom>
        </p:spPr>
        <p:txBody>
          <a:bodyPr>
            <a:spAutoFit/>
          </a:bodyPr>
          <a:lstStyle/>
          <a:p>
            <a:r>
              <a:rPr lang="en-US" sz="6600" dirty="0">
                <a:solidFill>
                  <a:schemeClr val="bg1">
                    <a:lumMod val="65000"/>
                  </a:schemeClr>
                </a:solidFill>
              </a:rPr>
              <a:t>shreerecvidyam@4</a:t>
            </a:r>
            <a:endParaRPr lang="en-IN" sz="66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22D58"/>
        </a:solidFill>
        <a:effectLst/>
      </p:bgPr>
    </p:bg>
    <p:spTree>
      <p:nvGrpSpPr>
        <p:cNvPr id="1" name="Shape 128"/>
        <p:cNvGrpSpPr/>
        <p:nvPr/>
      </p:nvGrpSpPr>
      <p:grpSpPr>
        <a:xfrm>
          <a:off x="0" y="0"/>
          <a:ext cx="0" cy="0"/>
          <a:chOff x="0" y="0"/>
          <a:chExt cx="0" cy="0"/>
        </a:xfrm>
      </p:grpSpPr>
      <p:grpSp>
        <p:nvGrpSpPr>
          <p:cNvPr id="129" name="Google Shape;129;p17"/>
          <p:cNvGrpSpPr/>
          <p:nvPr/>
        </p:nvGrpSpPr>
        <p:grpSpPr>
          <a:xfrm>
            <a:off x="332774" y="53404"/>
            <a:ext cx="17674038" cy="9821257"/>
            <a:chOff x="0" y="-76200"/>
            <a:chExt cx="4654891" cy="2586668"/>
          </a:xfrm>
        </p:grpSpPr>
        <p:sp>
          <p:nvSpPr>
            <p:cNvPr id="130" name="Google Shape;130;p17"/>
            <p:cNvSpPr/>
            <p:nvPr/>
          </p:nvSpPr>
          <p:spPr>
            <a:xfrm>
              <a:off x="0" y="0"/>
              <a:ext cx="4654891" cy="2510468"/>
            </a:xfrm>
            <a:custGeom>
              <a:avLst/>
              <a:gdLst/>
              <a:ahLst/>
              <a:cxnLst/>
              <a:rect l="l" t="t" r="r" b="b"/>
              <a:pathLst>
                <a:path w="4654891" h="2510468" extrusionOk="0">
                  <a:moveTo>
                    <a:pt x="0" y="0"/>
                  </a:moveTo>
                  <a:lnTo>
                    <a:pt x="4654891" y="0"/>
                  </a:lnTo>
                  <a:lnTo>
                    <a:pt x="4654891" y="2510468"/>
                  </a:lnTo>
                  <a:lnTo>
                    <a:pt x="0" y="2510468"/>
                  </a:lnTo>
                  <a:close/>
                </a:path>
              </a:pathLst>
            </a:custGeom>
            <a:solidFill>
              <a:srgbClr val="FFFFFF"/>
            </a:solidFill>
            <a:ln>
              <a:noFill/>
            </a:ln>
          </p:spPr>
        </p:sp>
        <p:sp>
          <p:nvSpPr>
            <p:cNvPr id="131" name="Google Shape;131;p17"/>
            <p:cNvSpPr txBox="1"/>
            <p:nvPr/>
          </p:nvSpPr>
          <p:spPr>
            <a:xfrm>
              <a:off x="0" y="-76200"/>
              <a:ext cx="4654891" cy="2586667"/>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17"/>
          <p:cNvSpPr/>
          <p:nvPr/>
        </p:nvSpPr>
        <p:spPr>
          <a:xfrm>
            <a:off x="15275791" y="514532"/>
            <a:ext cx="2395875" cy="8895125"/>
          </a:xfrm>
          <a:custGeom>
            <a:avLst/>
            <a:gdLst/>
            <a:ahLst/>
            <a:cxnLst/>
            <a:rect l="l" t="t" r="r" b="b"/>
            <a:pathLst>
              <a:path w="874407" h="3246396" extrusionOk="0">
                <a:moveTo>
                  <a:pt x="0" y="0"/>
                </a:moveTo>
                <a:lnTo>
                  <a:pt x="874407" y="0"/>
                </a:lnTo>
                <a:lnTo>
                  <a:pt x="874407" y="3246396"/>
                </a:lnTo>
                <a:lnTo>
                  <a:pt x="0" y="3246396"/>
                </a:lnTo>
                <a:close/>
              </a:path>
            </a:pathLst>
          </a:custGeom>
          <a:solidFill>
            <a:srgbClr val="FFFFFF">
              <a:alpha val="74901"/>
            </a:srgbClr>
          </a:solidFill>
          <a:ln>
            <a:noFill/>
          </a:ln>
        </p:spPr>
      </p:sp>
      <p:sp>
        <p:nvSpPr>
          <p:cNvPr id="133" name="Google Shape;133;p17"/>
          <p:cNvSpPr txBox="1"/>
          <p:nvPr/>
        </p:nvSpPr>
        <p:spPr>
          <a:xfrm>
            <a:off x="5433383" y="514532"/>
            <a:ext cx="8232880" cy="775597"/>
          </a:xfrm>
          <a:prstGeom prst="rect">
            <a:avLst/>
          </a:prstGeom>
          <a:noFill/>
          <a:ln>
            <a:noFill/>
          </a:ln>
        </p:spPr>
        <p:txBody>
          <a:bodyPr spcFirstLastPara="1" wrap="square" lIns="0" tIns="0" rIns="0" bIns="0" anchor="t" anchorCtr="0">
            <a:spAutoFit/>
          </a:bodyPr>
          <a:lstStyle/>
          <a:p>
            <a:pPr marL="0" marR="0" lvl="0" indent="0" algn="l" rtl="0">
              <a:lnSpc>
                <a:spcPct val="105000"/>
              </a:lnSpc>
              <a:spcBef>
                <a:spcPts val="0"/>
              </a:spcBef>
              <a:spcAft>
                <a:spcPts val="0"/>
              </a:spcAft>
              <a:buNone/>
            </a:pPr>
            <a:r>
              <a:rPr lang="en-US" sz="4800" b="1" i="0" u="none" strike="noStrike" cap="none" dirty="0">
                <a:solidFill>
                  <a:srgbClr val="000000"/>
                </a:solidFill>
                <a:latin typeface="Times New Roman" panose="02020603050405020304" pitchFamily="18" charset="0"/>
                <a:ea typeface="Ultra"/>
                <a:cs typeface="Times New Roman" panose="02020603050405020304" pitchFamily="18" charset="0"/>
                <a:sym typeface="Ultra"/>
              </a:rPr>
              <a:t>PROPOSED SOLUTION</a:t>
            </a:r>
            <a:endParaRPr sz="1100" dirty="0">
              <a:latin typeface="Times New Roman" panose="02020603050405020304" pitchFamily="18" charset="0"/>
              <a:cs typeface="Times New Roman" panose="02020603050405020304" pitchFamily="18" charset="0"/>
            </a:endParaRPr>
          </a:p>
        </p:txBody>
      </p:sp>
      <p:sp>
        <p:nvSpPr>
          <p:cNvPr id="134" name="Google Shape;134;p17"/>
          <p:cNvSpPr txBox="1"/>
          <p:nvPr/>
        </p:nvSpPr>
        <p:spPr>
          <a:xfrm>
            <a:off x="559863" y="1359629"/>
            <a:ext cx="13106400" cy="9045746"/>
          </a:xfrm>
          <a:prstGeom prst="rect">
            <a:avLst/>
          </a:prstGeom>
          <a:noFill/>
          <a:ln>
            <a:noFill/>
          </a:ln>
        </p:spPr>
        <p:txBody>
          <a:bodyPr spcFirstLastPara="1" wrap="square" lIns="0" tIns="0" rIns="0" bIns="0" anchor="t" anchorCtr="0">
            <a:spAutoFit/>
          </a:bodyPr>
          <a:lstStyle/>
          <a:p>
            <a:pPr marL="0" marR="0" lvl="0" indent="0" algn="just" rtl="0">
              <a:lnSpc>
                <a:spcPct val="140014"/>
              </a:lnSpc>
              <a:spcBef>
                <a:spcPts val="0"/>
              </a:spcBef>
              <a:spcAft>
                <a:spcPts val="0"/>
              </a:spcAft>
              <a:buNone/>
            </a:pPr>
            <a:r>
              <a:rPr lang="en-US" sz="2799" b="1" i="0" u="none" strike="noStrike" cap="none" dirty="0">
                <a:solidFill>
                  <a:srgbClr val="000000"/>
                </a:solidFill>
                <a:latin typeface="Times"/>
                <a:ea typeface="Times"/>
                <a:cs typeface="Times"/>
                <a:sym typeface="Times"/>
              </a:rPr>
              <a:t>Orientation Adjustment: </a:t>
            </a:r>
            <a:endParaRPr dirty="0"/>
          </a:p>
          <a:p>
            <a:pPr marL="0" marR="0" lvl="0" indent="0" algn="just" rtl="0">
              <a:lnSpc>
                <a:spcPct val="140014"/>
              </a:lnSpc>
              <a:spcBef>
                <a:spcPts val="0"/>
              </a:spcBef>
              <a:spcAft>
                <a:spcPts val="0"/>
              </a:spcAft>
              <a:buNone/>
            </a:pPr>
            <a:r>
              <a:rPr lang="en-US" sz="2799" b="0" i="0" u="none" strike="noStrike" cap="none" dirty="0">
                <a:solidFill>
                  <a:srgbClr val="000000"/>
                </a:solidFill>
                <a:latin typeface="Times New Roman"/>
                <a:ea typeface="Times New Roman"/>
                <a:cs typeface="Times New Roman"/>
                <a:sym typeface="Times New Roman"/>
              </a:rPr>
              <a:t>The microcontroller sends control signals to</a:t>
            </a:r>
            <a:r>
              <a:rPr lang="en-US" sz="2799" b="1" i="0" u="none" strike="noStrike" cap="none" dirty="0">
                <a:solidFill>
                  <a:srgbClr val="000000"/>
                </a:solidFill>
                <a:latin typeface="Times"/>
                <a:ea typeface="Times"/>
                <a:cs typeface="Times"/>
                <a:sym typeface="Times"/>
              </a:rPr>
              <a:t> </a:t>
            </a:r>
            <a:r>
              <a:rPr lang="en-US" sz="2799" b="0" i="0" u="none" strike="noStrike" cap="none" dirty="0">
                <a:solidFill>
                  <a:srgbClr val="000000"/>
                </a:solidFill>
                <a:latin typeface="Times New Roman"/>
                <a:ea typeface="Times New Roman"/>
                <a:cs typeface="Times New Roman"/>
                <a:sym typeface="Times New Roman"/>
              </a:rPr>
              <a:t>actuators, typically servo motors, attached to the solar panel mounts. These actuators adjust the orientation of the solar panels, tilting them to align with the calculated optimal angle</a:t>
            </a:r>
            <a:r>
              <a:rPr lang="en-US" sz="2799" b="0" i="0" u="none" strike="noStrike" cap="none" dirty="0" smtClean="0">
                <a:solidFill>
                  <a:srgbClr val="000000"/>
                </a:solidFill>
                <a:latin typeface="Times New Roman"/>
                <a:ea typeface="Times New Roman"/>
                <a:cs typeface="Times New Roman"/>
                <a:sym typeface="Times New Roman"/>
              </a:rPr>
              <a:t>.</a:t>
            </a:r>
            <a:endParaRPr sz="2799"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40014"/>
              </a:lnSpc>
              <a:spcBef>
                <a:spcPts val="0"/>
              </a:spcBef>
              <a:spcAft>
                <a:spcPts val="0"/>
              </a:spcAft>
              <a:buNone/>
            </a:pPr>
            <a:r>
              <a:rPr lang="en-US" sz="2799" b="1" i="0" u="none" strike="noStrike" cap="none" dirty="0">
                <a:solidFill>
                  <a:srgbClr val="000000"/>
                </a:solidFill>
                <a:latin typeface="Times"/>
                <a:ea typeface="Times"/>
                <a:cs typeface="Times"/>
                <a:sym typeface="Times"/>
              </a:rPr>
              <a:t>Coating Application:</a:t>
            </a:r>
            <a:endParaRPr dirty="0"/>
          </a:p>
          <a:p>
            <a:pPr marL="0" marR="0" lvl="0" indent="0" algn="just" rtl="0">
              <a:lnSpc>
                <a:spcPct val="140014"/>
              </a:lnSpc>
              <a:spcBef>
                <a:spcPts val="0"/>
              </a:spcBef>
              <a:spcAft>
                <a:spcPts val="0"/>
              </a:spcAft>
              <a:buNone/>
            </a:pPr>
            <a:r>
              <a:rPr lang="en-US" sz="2799" b="0" i="0" u="none" strike="noStrike" cap="none" dirty="0">
                <a:solidFill>
                  <a:srgbClr val="000000"/>
                </a:solidFill>
                <a:latin typeface="Times New Roman"/>
                <a:ea typeface="Times New Roman"/>
                <a:cs typeface="Times New Roman"/>
                <a:sym typeface="Times New Roman"/>
              </a:rPr>
              <a:t>The selected hydrophobic coating is applied uniformly on the solar panels following manufacturer instructions</a:t>
            </a:r>
            <a:r>
              <a:rPr lang="en-US" sz="2799" b="0" i="0" u="none" strike="noStrike" cap="none" dirty="0" smtClean="0">
                <a:solidFill>
                  <a:srgbClr val="000000"/>
                </a:solidFill>
                <a:latin typeface="Times New Roman"/>
                <a:ea typeface="Times New Roman"/>
                <a:cs typeface="Times New Roman"/>
                <a:sym typeface="Times New Roman"/>
              </a:rPr>
              <a:t>.</a:t>
            </a:r>
            <a:endParaRPr sz="2799"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40014"/>
              </a:lnSpc>
              <a:spcBef>
                <a:spcPts val="0"/>
              </a:spcBef>
              <a:spcAft>
                <a:spcPts val="0"/>
              </a:spcAft>
              <a:buNone/>
            </a:pPr>
            <a:r>
              <a:rPr lang="en-US" sz="2799" b="1" i="0" u="none" strike="noStrike" cap="none" dirty="0">
                <a:solidFill>
                  <a:srgbClr val="000000"/>
                </a:solidFill>
                <a:latin typeface="Times"/>
                <a:ea typeface="Times"/>
                <a:cs typeface="Times"/>
                <a:sym typeface="Times"/>
              </a:rPr>
              <a:t>Observation:</a:t>
            </a:r>
            <a:endParaRPr dirty="0"/>
          </a:p>
          <a:p>
            <a:pPr marL="0" marR="0" lvl="0" indent="0" algn="just" rtl="0">
              <a:lnSpc>
                <a:spcPct val="140014"/>
              </a:lnSpc>
              <a:spcBef>
                <a:spcPts val="0"/>
              </a:spcBef>
              <a:spcAft>
                <a:spcPts val="0"/>
              </a:spcAft>
              <a:buNone/>
            </a:pPr>
            <a:r>
              <a:rPr lang="en-US" sz="2799" b="0" i="0" u="none" strike="noStrike" cap="none" dirty="0">
                <a:solidFill>
                  <a:srgbClr val="000000"/>
                </a:solidFill>
                <a:latin typeface="Times New Roman"/>
                <a:ea typeface="Times New Roman"/>
                <a:cs typeface="Times New Roman"/>
                <a:sym typeface="Times New Roman"/>
              </a:rPr>
              <a:t>Angle of Rotation of solar panel and sun light intensity is calculated using </a:t>
            </a:r>
            <a:r>
              <a:rPr lang="en-US" sz="2799" b="0" i="0" u="none" strike="noStrike" cap="none" dirty="0" err="1">
                <a:solidFill>
                  <a:srgbClr val="000000"/>
                </a:solidFill>
                <a:latin typeface="Times New Roman"/>
                <a:ea typeface="Times New Roman"/>
                <a:cs typeface="Times New Roman"/>
                <a:sym typeface="Times New Roman"/>
              </a:rPr>
              <a:t>Arduino</a:t>
            </a:r>
            <a:r>
              <a:rPr lang="en-US" sz="2799" b="0" i="0" u="none" strike="noStrike" cap="none" dirty="0">
                <a:solidFill>
                  <a:srgbClr val="000000"/>
                </a:solidFill>
                <a:latin typeface="Times New Roman"/>
                <a:ea typeface="Times New Roman"/>
                <a:cs typeface="Times New Roman"/>
                <a:sym typeface="Times New Roman"/>
              </a:rPr>
              <a:t> code. By comparing the readings from both LDRs, the </a:t>
            </a:r>
            <a:r>
              <a:rPr lang="en-US" sz="2799" b="0" i="0" u="none" strike="noStrike" cap="none" dirty="0" err="1">
                <a:solidFill>
                  <a:srgbClr val="000000"/>
                </a:solidFill>
                <a:latin typeface="Times New Roman"/>
                <a:ea typeface="Times New Roman"/>
                <a:cs typeface="Times New Roman"/>
                <a:sym typeface="Times New Roman"/>
              </a:rPr>
              <a:t>Arduino</a:t>
            </a:r>
            <a:r>
              <a:rPr lang="en-US" sz="2799" b="0" i="0" u="none" strike="noStrike" cap="none" dirty="0">
                <a:solidFill>
                  <a:srgbClr val="000000"/>
                </a:solidFill>
                <a:latin typeface="Times New Roman"/>
                <a:ea typeface="Times New Roman"/>
                <a:cs typeface="Times New Roman"/>
                <a:sym typeface="Times New Roman"/>
              </a:rPr>
              <a:t> can determine the direction of the sunlight and calculate the optimal orientation for solar panels. The controller calculates every tilt angle for the panels to maximize solar energy </a:t>
            </a:r>
            <a:r>
              <a:rPr lang="en-US" sz="2799" b="0" i="0" u="none" strike="noStrike" cap="none" dirty="0" err="1">
                <a:solidFill>
                  <a:srgbClr val="000000"/>
                </a:solidFill>
                <a:latin typeface="Times New Roman"/>
                <a:ea typeface="Times New Roman"/>
                <a:cs typeface="Times New Roman"/>
                <a:sym typeface="Times New Roman"/>
              </a:rPr>
              <a:t>absorption.Calibrate</a:t>
            </a:r>
            <a:r>
              <a:rPr lang="en-US" sz="2799" b="0" i="0" u="none" strike="noStrike" cap="none" dirty="0">
                <a:solidFill>
                  <a:srgbClr val="000000"/>
                </a:solidFill>
                <a:latin typeface="Times New Roman"/>
                <a:ea typeface="Times New Roman"/>
                <a:cs typeface="Times New Roman"/>
                <a:sym typeface="Times New Roman"/>
              </a:rPr>
              <a:t> the sensitivity of LDRs and servo motor range for optimal performance. The effectiveness of the advanced coating is verified in repelling dust and moisture.</a:t>
            </a:r>
            <a:endParaRPr dirty="0"/>
          </a:p>
          <a:p>
            <a:pPr marL="0" marR="0" lvl="0" indent="0" algn="just" rtl="0">
              <a:lnSpc>
                <a:spcPct val="140014"/>
              </a:lnSpc>
              <a:spcBef>
                <a:spcPts val="0"/>
              </a:spcBef>
              <a:spcAft>
                <a:spcPts val="0"/>
              </a:spcAft>
              <a:buNone/>
            </a:pPr>
            <a:endParaRPr sz="2799" b="0" i="0" u="none" strike="noStrike" cap="none" dirty="0">
              <a:solidFill>
                <a:srgbClr val="000000"/>
              </a:solidFill>
              <a:latin typeface="Times New Roman"/>
              <a:ea typeface="Times New Roman"/>
              <a:cs typeface="Times New Roman"/>
              <a:sym typeface="Times New Roman"/>
            </a:endParaRPr>
          </a:p>
        </p:txBody>
      </p:sp>
      <p:pic>
        <p:nvPicPr>
          <p:cNvPr id="135" name="Google Shape;135;p17"/>
          <p:cNvPicPr preferRelativeResize="0"/>
          <p:nvPr/>
        </p:nvPicPr>
        <p:blipFill rotWithShape="1">
          <a:blip r:embed="rId3">
            <a:alphaModFix/>
          </a:blip>
          <a:srcRect t="26464" r="-2684" b="18760"/>
          <a:stretch/>
        </p:blipFill>
        <p:spPr>
          <a:xfrm>
            <a:off x="14147442" y="2848093"/>
            <a:ext cx="3657958" cy="4521200"/>
          </a:xfrm>
          <a:prstGeom prst="rect">
            <a:avLst/>
          </a:prstGeom>
          <a:noFill/>
          <a:ln>
            <a:noFill/>
          </a:ln>
        </p:spPr>
      </p:pic>
      <p:sp>
        <p:nvSpPr>
          <p:cNvPr id="2" name="Rectangle 1"/>
          <p:cNvSpPr/>
          <p:nvPr/>
        </p:nvSpPr>
        <p:spPr>
          <a:xfrm>
            <a:off x="4458385" y="5108693"/>
            <a:ext cx="9144000" cy="1107996"/>
          </a:xfrm>
          <a:prstGeom prst="rect">
            <a:avLst/>
          </a:prstGeom>
        </p:spPr>
        <p:txBody>
          <a:bodyPr>
            <a:spAutoFit/>
          </a:bodyPr>
          <a:lstStyle/>
          <a:p>
            <a:r>
              <a:rPr lang="en-US" sz="6600" dirty="0">
                <a:solidFill>
                  <a:schemeClr val="bg1">
                    <a:lumMod val="65000"/>
                  </a:schemeClr>
                </a:solidFill>
              </a:rPr>
              <a:t>shreerecvidyam@4</a:t>
            </a:r>
            <a:endParaRPr lang="en-IN" sz="66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2D58"/>
        </a:solidFill>
        <a:effectLst/>
      </p:bgPr>
    </p:bg>
    <p:spTree>
      <p:nvGrpSpPr>
        <p:cNvPr id="1" name="Shape 139"/>
        <p:cNvGrpSpPr/>
        <p:nvPr/>
      </p:nvGrpSpPr>
      <p:grpSpPr>
        <a:xfrm>
          <a:off x="0" y="0"/>
          <a:ext cx="0" cy="0"/>
          <a:chOff x="0" y="0"/>
          <a:chExt cx="0" cy="0"/>
        </a:xfrm>
      </p:grpSpPr>
      <p:grpSp>
        <p:nvGrpSpPr>
          <p:cNvPr id="140" name="Google Shape;140;p18"/>
          <p:cNvGrpSpPr/>
          <p:nvPr/>
        </p:nvGrpSpPr>
        <p:grpSpPr>
          <a:xfrm>
            <a:off x="332774" y="40704"/>
            <a:ext cx="17674038" cy="9821257"/>
            <a:chOff x="0" y="-76200"/>
            <a:chExt cx="4654891" cy="2586668"/>
          </a:xfrm>
        </p:grpSpPr>
        <p:sp>
          <p:nvSpPr>
            <p:cNvPr id="141" name="Google Shape;141;p18"/>
            <p:cNvSpPr/>
            <p:nvPr/>
          </p:nvSpPr>
          <p:spPr>
            <a:xfrm>
              <a:off x="0" y="0"/>
              <a:ext cx="4654891" cy="2510468"/>
            </a:xfrm>
            <a:custGeom>
              <a:avLst/>
              <a:gdLst/>
              <a:ahLst/>
              <a:cxnLst/>
              <a:rect l="l" t="t" r="r" b="b"/>
              <a:pathLst>
                <a:path w="4654891" h="2510468" extrusionOk="0">
                  <a:moveTo>
                    <a:pt x="0" y="0"/>
                  </a:moveTo>
                  <a:lnTo>
                    <a:pt x="4654891" y="0"/>
                  </a:lnTo>
                  <a:lnTo>
                    <a:pt x="4654891" y="2510468"/>
                  </a:lnTo>
                  <a:lnTo>
                    <a:pt x="0" y="2510468"/>
                  </a:lnTo>
                  <a:close/>
                </a:path>
              </a:pathLst>
            </a:custGeom>
            <a:solidFill>
              <a:srgbClr val="FFFFFF"/>
            </a:solidFill>
            <a:ln>
              <a:noFill/>
            </a:ln>
          </p:spPr>
        </p:sp>
        <p:sp>
          <p:nvSpPr>
            <p:cNvPr id="142" name="Google Shape;142;p18"/>
            <p:cNvSpPr txBox="1"/>
            <p:nvPr/>
          </p:nvSpPr>
          <p:spPr>
            <a:xfrm>
              <a:off x="0" y="-76200"/>
              <a:ext cx="4654891" cy="2586667"/>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3" name="Google Shape;143;p18"/>
          <p:cNvSpPr/>
          <p:nvPr/>
        </p:nvSpPr>
        <p:spPr>
          <a:xfrm>
            <a:off x="15130916" y="659169"/>
            <a:ext cx="2396931" cy="8899045"/>
          </a:xfrm>
          <a:custGeom>
            <a:avLst/>
            <a:gdLst/>
            <a:ahLst/>
            <a:cxnLst/>
            <a:rect l="l" t="t" r="r" b="b"/>
            <a:pathLst>
              <a:path w="874407" h="3246396" extrusionOk="0">
                <a:moveTo>
                  <a:pt x="0" y="0"/>
                </a:moveTo>
                <a:lnTo>
                  <a:pt x="874407" y="0"/>
                </a:lnTo>
                <a:lnTo>
                  <a:pt x="874407" y="3246396"/>
                </a:lnTo>
                <a:lnTo>
                  <a:pt x="0" y="3246396"/>
                </a:lnTo>
                <a:close/>
              </a:path>
            </a:pathLst>
          </a:custGeom>
          <a:solidFill>
            <a:srgbClr val="FFFFFF">
              <a:alpha val="74901"/>
            </a:srgbClr>
          </a:solidFill>
          <a:ln>
            <a:noFill/>
          </a:ln>
        </p:spPr>
      </p:sp>
      <p:sp>
        <p:nvSpPr>
          <p:cNvPr id="144" name="Google Shape;144;p18"/>
          <p:cNvSpPr txBox="1"/>
          <p:nvPr/>
        </p:nvSpPr>
        <p:spPr>
          <a:xfrm>
            <a:off x="1879643" y="559125"/>
            <a:ext cx="14580300" cy="775597"/>
          </a:xfrm>
          <a:prstGeom prst="rect">
            <a:avLst/>
          </a:prstGeom>
          <a:noFill/>
          <a:ln>
            <a:noFill/>
          </a:ln>
        </p:spPr>
        <p:txBody>
          <a:bodyPr spcFirstLastPara="1" wrap="square" lIns="0" tIns="0" rIns="0" bIns="0" anchor="t" anchorCtr="0">
            <a:spAutoFit/>
          </a:bodyPr>
          <a:lstStyle/>
          <a:p>
            <a:pPr marL="0" marR="0" lvl="0" indent="0" algn="ctr" rtl="0">
              <a:lnSpc>
                <a:spcPct val="105000"/>
              </a:lnSpc>
              <a:spcBef>
                <a:spcPts val="0"/>
              </a:spcBef>
              <a:spcAft>
                <a:spcPts val="0"/>
              </a:spcAft>
              <a:buNone/>
            </a:pPr>
            <a:r>
              <a:rPr lang="en-US" sz="4800" b="1" i="0" u="none" strike="noStrike" cap="none" dirty="0">
                <a:solidFill>
                  <a:srgbClr val="000000"/>
                </a:solidFill>
                <a:latin typeface="Times New Roman" panose="02020603050405020304" pitchFamily="18" charset="0"/>
                <a:ea typeface="Ultra"/>
                <a:cs typeface="Times New Roman" panose="02020603050405020304" pitchFamily="18" charset="0"/>
                <a:sym typeface="Ultra"/>
              </a:rPr>
              <a:t>TECHNICAL IMPLEMENTATION</a:t>
            </a:r>
            <a:endParaRPr sz="1100" dirty="0">
              <a:latin typeface="Times New Roman" panose="02020603050405020304" pitchFamily="18" charset="0"/>
              <a:cs typeface="Times New Roman" panose="02020603050405020304" pitchFamily="18" charset="0"/>
            </a:endParaRPr>
          </a:p>
        </p:txBody>
      </p:sp>
      <p:sp>
        <p:nvSpPr>
          <p:cNvPr id="145" name="Google Shape;145;p18"/>
          <p:cNvSpPr txBox="1"/>
          <p:nvPr/>
        </p:nvSpPr>
        <p:spPr>
          <a:xfrm>
            <a:off x="332774" y="1334722"/>
            <a:ext cx="17197573" cy="8002191"/>
          </a:xfrm>
          <a:prstGeom prst="rect">
            <a:avLst/>
          </a:prstGeom>
          <a:noFill/>
          <a:ln>
            <a:noFill/>
          </a:ln>
        </p:spPr>
        <p:txBody>
          <a:bodyPr spcFirstLastPara="1" wrap="square" lIns="0" tIns="0" rIns="0" bIns="0" anchor="t" anchorCtr="0">
            <a:spAutoFit/>
          </a:bodyPr>
          <a:lstStyle/>
          <a:p>
            <a:pPr marL="604519" marR="0" lvl="1" indent="-302260" algn="just" rtl="0">
              <a:lnSpc>
                <a:spcPct val="140014"/>
              </a:lnSpc>
              <a:spcBef>
                <a:spcPts val="0"/>
              </a:spcBef>
              <a:spcAft>
                <a:spcPts val="0"/>
              </a:spcAft>
              <a:buClr>
                <a:srgbClr val="000000"/>
              </a:buClr>
              <a:buSzPts val="2799"/>
              <a:buFont typeface="Arial"/>
              <a:buChar char="•"/>
            </a:pPr>
            <a:r>
              <a:rPr lang="en-US" sz="2799" b="1" i="0" u="none" strike="noStrike" cap="none" dirty="0">
                <a:solidFill>
                  <a:srgbClr val="000000"/>
                </a:solidFill>
                <a:latin typeface="Times"/>
                <a:ea typeface="Times"/>
                <a:cs typeface="Times"/>
                <a:sym typeface="Times"/>
              </a:rPr>
              <a:t>Coating Application:</a:t>
            </a:r>
            <a:r>
              <a:rPr lang="en-US" sz="2799" b="0" i="0" u="none" strike="noStrike" cap="none" dirty="0">
                <a:solidFill>
                  <a:srgbClr val="000000"/>
                </a:solidFill>
                <a:latin typeface="Times New Roman"/>
                <a:ea typeface="Times New Roman"/>
                <a:cs typeface="Times New Roman"/>
                <a:sym typeface="Times New Roman"/>
              </a:rPr>
              <a:t> Hydrophobic coatings are applied to the panel surface to repel water and prevent moisture build up, protecting against corrosion and maintaining optical properties for maximum sunlight absorption.</a:t>
            </a:r>
            <a:endParaRPr dirty="0"/>
          </a:p>
          <a:p>
            <a:pPr marL="604519" marR="0" lvl="1" indent="-302260" algn="just" rtl="0">
              <a:lnSpc>
                <a:spcPct val="140014"/>
              </a:lnSpc>
              <a:spcBef>
                <a:spcPts val="0"/>
              </a:spcBef>
              <a:spcAft>
                <a:spcPts val="0"/>
              </a:spcAft>
              <a:buClr>
                <a:srgbClr val="000000"/>
              </a:buClr>
              <a:buSzPts val="2799"/>
              <a:buFont typeface="Arial"/>
              <a:buChar char="•"/>
            </a:pPr>
            <a:r>
              <a:rPr lang="en-US" sz="2799" b="1" i="0" u="none" strike="noStrike" cap="none" dirty="0">
                <a:solidFill>
                  <a:srgbClr val="000000"/>
                </a:solidFill>
                <a:latin typeface="Times"/>
                <a:ea typeface="Times"/>
                <a:cs typeface="Times"/>
                <a:sym typeface="Times"/>
              </a:rPr>
              <a:t>Automated Cleaning Mechanisms Integration: </a:t>
            </a:r>
            <a:r>
              <a:rPr lang="en-US" sz="2799" b="0" i="0" u="none" strike="noStrike" cap="none" dirty="0">
                <a:solidFill>
                  <a:srgbClr val="000000"/>
                </a:solidFill>
                <a:latin typeface="Times New Roman"/>
                <a:ea typeface="Times New Roman"/>
                <a:cs typeface="Times New Roman"/>
                <a:sym typeface="Times New Roman"/>
              </a:rPr>
              <a:t>Automated cleaning brushes or air jets are strategically positioned to cover the panel surface, periodically removing dust and debris to ensure thorough cleaning and optimal performance.</a:t>
            </a:r>
            <a:endParaRPr dirty="0"/>
          </a:p>
          <a:p>
            <a:pPr marL="604519" marR="0" lvl="1" indent="-302260" algn="just" rtl="0">
              <a:lnSpc>
                <a:spcPct val="140014"/>
              </a:lnSpc>
              <a:spcBef>
                <a:spcPts val="0"/>
              </a:spcBef>
              <a:spcAft>
                <a:spcPts val="0"/>
              </a:spcAft>
              <a:buClr>
                <a:srgbClr val="000000"/>
              </a:buClr>
              <a:buSzPts val="2799"/>
              <a:buFont typeface="Arial"/>
              <a:buChar char="•"/>
            </a:pPr>
            <a:r>
              <a:rPr lang="en-US" sz="2799" b="1" i="0" u="none" strike="noStrike" cap="none" dirty="0">
                <a:solidFill>
                  <a:srgbClr val="000000"/>
                </a:solidFill>
                <a:latin typeface="Times"/>
                <a:ea typeface="Times"/>
                <a:cs typeface="Times"/>
                <a:sym typeface="Times"/>
              </a:rPr>
              <a:t>Solar Panel Installation: </a:t>
            </a:r>
            <a:r>
              <a:rPr lang="en-US" sz="2799" b="0" i="0" u="none" strike="noStrike" cap="none" dirty="0">
                <a:solidFill>
                  <a:srgbClr val="000000"/>
                </a:solidFill>
                <a:latin typeface="Times New Roman"/>
                <a:ea typeface="Times New Roman"/>
                <a:cs typeface="Times New Roman"/>
                <a:sym typeface="Times New Roman"/>
              </a:rPr>
              <a:t>Solar panels are installed strategically to optimize sunlight exposure, serving as the foundation for energy capture and conversion.</a:t>
            </a:r>
            <a:endParaRPr dirty="0"/>
          </a:p>
          <a:p>
            <a:pPr marL="604519" marR="0" lvl="1" indent="-302260" algn="just" rtl="0">
              <a:lnSpc>
                <a:spcPct val="140014"/>
              </a:lnSpc>
              <a:spcBef>
                <a:spcPts val="0"/>
              </a:spcBef>
              <a:spcAft>
                <a:spcPts val="0"/>
              </a:spcAft>
              <a:buClr>
                <a:srgbClr val="000000"/>
              </a:buClr>
              <a:buSzPts val="2799"/>
              <a:buFont typeface="Arial"/>
              <a:buChar char="•"/>
            </a:pPr>
            <a:r>
              <a:rPr lang="en-US" sz="2799" b="1" i="0" u="none" strike="noStrike" cap="none" dirty="0">
                <a:solidFill>
                  <a:srgbClr val="000000"/>
                </a:solidFill>
                <a:latin typeface="Times"/>
                <a:ea typeface="Times"/>
                <a:cs typeface="Times"/>
                <a:sym typeface="Times"/>
              </a:rPr>
              <a:t>Sun Tracking Mechanism Integration: </a:t>
            </a:r>
            <a:r>
              <a:rPr lang="en-US" sz="2799" b="0" i="0" u="none" strike="noStrike" cap="none" dirty="0">
                <a:solidFill>
                  <a:srgbClr val="000000"/>
                </a:solidFill>
                <a:latin typeface="Times New Roman"/>
                <a:ea typeface="Times New Roman"/>
                <a:cs typeface="Times New Roman"/>
                <a:sym typeface="Times New Roman"/>
              </a:rPr>
              <a:t>The system integrates sun tracking mechanisms, driven by single or dual-axis tracking systems, to dynamically adjust panel orientation throughout the day, ensuring optimal alignment with the sun's trajectory.</a:t>
            </a:r>
            <a:endParaRPr dirty="0"/>
          </a:p>
          <a:p>
            <a:pPr marL="604519" marR="0" lvl="1" indent="-302260" algn="just" rtl="0">
              <a:lnSpc>
                <a:spcPct val="140014"/>
              </a:lnSpc>
              <a:spcBef>
                <a:spcPts val="0"/>
              </a:spcBef>
              <a:spcAft>
                <a:spcPts val="0"/>
              </a:spcAft>
              <a:buClr>
                <a:srgbClr val="000000"/>
              </a:buClr>
              <a:buSzPts val="2799"/>
              <a:buFont typeface="Arial"/>
              <a:buChar char="•"/>
            </a:pPr>
            <a:r>
              <a:rPr lang="en-US" sz="2799" b="1" i="0" u="none" strike="noStrike" cap="none" dirty="0">
                <a:solidFill>
                  <a:srgbClr val="000000"/>
                </a:solidFill>
                <a:latin typeface="Times"/>
                <a:ea typeface="Times"/>
                <a:cs typeface="Times"/>
                <a:sym typeface="Times"/>
              </a:rPr>
              <a:t>Soldering and Wiring: </a:t>
            </a:r>
            <a:r>
              <a:rPr lang="en-US" sz="2799" b="0" i="0" u="none" strike="noStrike" cap="none" dirty="0">
                <a:solidFill>
                  <a:srgbClr val="000000"/>
                </a:solidFill>
                <a:latin typeface="Times New Roman"/>
                <a:ea typeface="Times New Roman"/>
                <a:cs typeface="Times New Roman"/>
                <a:sym typeface="Times New Roman"/>
              </a:rPr>
              <a:t>Meticulous soldering and wiring are undertaken to establish reliable connections between components, enhancing durability and minimizing signal interference.</a:t>
            </a:r>
            <a:endParaRPr dirty="0"/>
          </a:p>
          <a:p>
            <a:pPr marL="604519" marR="0" lvl="1" indent="-302260" algn="just" rtl="0">
              <a:lnSpc>
                <a:spcPct val="140014"/>
              </a:lnSpc>
              <a:spcBef>
                <a:spcPts val="0"/>
              </a:spcBef>
              <a:spcAft>
                <a:spcPts val="0"/>
              </a:spcAft>
              <a:buClr>
                <a:srgbClr val="000000"/>
              </a:buClr>
              <a:buSzPts val="2799"/>
              <a:buFont typeface="Arial"/>
              <a:buChar char="•"/>
            </a:pPr>
            <a:r>
              <a:rPr lang="en-US" sz="2799" b="1" i="0" u="none" strike="noStrike" cap="none" dirty="0" err="1">
                <a:solidFill>
                  <a:srgbClr val="000000"/>
                </a:solidFill>
                <a:latin typeface="Times"/>
                <a:ea typeface="Times"/>
                <a:cs typeface="Times"/>
                <a:sym typeface="Times"/>
              </a:rPr>
              <a:t>Arduino</a:t>
            </a:r>
            <a:r>
              <a:rPr lang="en-US" sz="2799" b="1" i="0" u="none" strike="noStrike" cap="none" dirty="0">
                <a:solidFill>
                  <a:srgbClr val="000000"/>
                </a:solidFill>
                <a:latin typeface="Times"/>
                <a:ea typeface="Times"/>
                <a:cs typeface="Times"/>
                <a:sym typeface="Times"/>
              </a:rPr>
              <a:t> Microcontroller Utilization: </a:t>
            </a:r>
            <a:r>
              <a:rPr lang="en-US" sz="2799" b="0" i="0" u="none" strike="noStrike" cap="none" dirty="0">
                <a:solidFill>
                  <a:srgbClr val="000000"/>
                </a:solidFill>
                <a:latin typeface="Times New Roman"/>
                <a:ea typeface="Times New Roman"/>
                <a:cs typeface="Times New Roman"/>
                <a:sym typeface="Times New Roman"/>
              </a:rPr>
              <a:t>The </a:t>
            </a:r>
            <a:r>
              <a:rPr lang="en-US" sz="2799" b="0" i="0" u="none" strike="noStrike" cap="none" dirty="0" err="1">
                <a:solidFill>
                  <a:srgbClr val="000000"/>
                </a:solidFill>
                <a:latin typeface="Times New Roman"/>
                <a:ea typeface="Times New Roman"/>
                <a:cs typeface="Times New Roman"/>
                <a:sym typeface="Times New Roman"/>
              </a:rPr>
              <a:t>Arduino</a:t>
            </a:r>
            <a:r>
              <a:rPr lang="en-US" sz="2799" b="0" i="0" u="none" strike="noStrike" cap="none" dirty="0">
                <a:solidFill>
                  <a:srgbClr val="000000"/>
                </a:solidFill>
                <a:latin typeface="Times New Roman"/>
                <a:ea typeface="Times New Roman"/>
                <a:cs typeface="Times New Roman"/>
                <a:sym typeface="Times New Roman"/>
              </a:rPr>
              <a:t> microcontroller plays a pivotal role, enabling precise control of panel orientation based on input from light-dependent resistors (LDRs).</a:t>
            </a:r>
            <a:endParaRPr dirty="0"/>
          </a:p>
          <a:p>
            <a:pPr marL="0" marR="0" lvl="0" indent="0" algn="just" rtl="0">
              <a:lnSpc>
                <a:spcPct val="140014"/>
              </a:lnSpc>
              <a:spcBef>
                <a:spcPts val="0"/>
              </a:spcBef>
              <a:spcAft>
                <a:spcPts val="0"/>
              </a:spcAft>
              <a:buNone/>
            </a:pPr>
            <a:endParaRPr sz="2799"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40014"/>
              </a:lnSpc>
              <a:spcBef>
                <a:spcPts val="0"/>
              </a:spcBef>
              <a:spcAft>
                <a:spcPts val="0"/>
              </a:spcAft>
              <a:buNone/>
            </a:pPr>
            <a:endParaRPr sz="2799" b="0" i="0" u="none" strike="noStrike" cap="none" dirty="0">
              <a:solidFill>
                <a:srgbClr val="000000"/>
              </a:solidFill>
              <a:latin typeface="Times New Roman"/>
              <a:ea typeface="Times New Roman"/>
              <a:cs typeface="Times New Roman"/>
              <a:sym typeface="Times New Roman"/>
            </a:endParaRPr>
          </a:p>
        </p:txBody>
      </p:sp>
      <p:sp>
        <p:nvSpPr>
          <p:cNvPr id="2" name="Rectangle 1"/>
          <p:cNvSpPr/>
          <p:nvPr/>
        </p:nvSpPr>
        <p:spPr>
          <a:xfrm>
            <a:off x="7569200" y="4648706"/>
            <a:ext cx="9144000" cy="1107996"/>
          </a:xfrm>
          <a:prstGeom prst="rect">
            <a:avLst/>
          </a:prstGeom>
        </p:spPr>
        <p:txBody>
          <a:bodyPr>
            <a:spAutoFit/>
          </a:bodyPr>
          <a:lstStyle/>
          <a:p>
            <a:r>
              <a:rPr lang="en-US" sz="6600" dirty="0">
                <a:solidFill>
                  <a:schemeClr val="bg1">
                    <a:lumMod val="65000"/>
                  </a:schemeClr>
                </a:solidFill>
              </a:rPr>
              <a:t>shreerecvidyam@4</a:t>
            </a:r>
            <a:endParaRPr lang="en-IN" sz="66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2D58"/>
        </a:solidFill>
        <a:effectLst/>
      </p:bgPr>
    </p:bg>
    <p:spTree>
      <p:nvGrpSpPr>
        <p:cNvPr id="1" name="Shape 149"/>
        <p:cNvGrpSpPr/>
        <p:nvPr/>
      </p:nvGrpSpPr>
      <p:grpSpPr>
        <a:xfrm>
          <a:off x="0" y="0"/>
          <a:ext cx="0" cy="0"/>
          <a:chOff x="0" y="0"/>
          <a:chExt cx="0" cy="0"/>
        </a:xfrm>
      </p:grpSpPr>
      <p:grpSp>
        <p:nvGrpSpPr>
          <p:cNvPr id="150" name="Google Shape;150;p19"/>
          <p:cNvGrpSpPr/>
          <p:nvPr/>
        </p:nvGrpSpPr>
        <p:grpSpPr>
          <a:xfrm>
            <a:off x="294424" y="-60974"/>
            <a:ext cx="17674038" cy="9821257"/>
            <a:chOff x="0" y="-76200"/>
            <a:chExt cx="4654891" cy="2586668"/>
          </a:xfrm>
        </p:grpSpPr>
        <p:sp>
          <p:nvSpPr>
            <p:cNvPr id="151" name="Google Shape;151;p19"/>
            <p:cNvSpPr/>
            <p:nvPr/>
          </p:nvSpPr>
          <p:spPr>
            <a:xfrm>
              <a:off x="0" y="0"/>
              <a:ext cx="4654891" cy="2510468"/>
            </a:xfrm>
            <a:custGeom>
              <a:avLst/>
              <a:gdLst/>
              <a:ahLst/>
              <a:cxnLst/>
              <a:rect l="l" t="t" r="r" b="b"/>
              <a:pathLst>
                <a:path w="4654891" h="2510468" extrusionOk="0">
                  <a:moveTo>
                    <a:pt x="0" y="0"/>
                  </a:moveTo>
                  <a:lnTo>
                    <a:pt x="4654891" y="0"/>
                  </a:lnTo>
                  <a:lnTo>
                    <a:pt x="4654891" y="2510468"/>
                  </a:lnTo>
                  <a:lnTo>
                    <a:pt x="0" y="2510468"/>
                  </a:lnTo>
                  <a:close/>
                </a:path>
              </a:pathLst>
            </a:custGeom>
            <a:solidFill>
              <a:srgbClr val="FFFFFF"/>
            </a:solidFill>
            <a:ln>
              <a:noFill/>
            </a:ln>
          </p:spPr>
        </p:sp>
        <p:sp>
          <p:nvSpPr>
            <p:cNvPr id="152" name="Google Shape;152;p19"/>
            <p:cNvSpPr txBox="1"/>
            <p:nvPr/>
          </p:nvSpPr>
          <p:spPr>
            <a:xfrm>
              <a:off x="0" y="-76200"/>
              <a:ext cx="4654891" cy="2586667"/>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3" name="Google Shape;153;p19"/>
          <p:cNvSpPr/>
          <p:nvPr/>
        </p:nvSpPr>
        <p:spPr>
          <a:xfrm>
            <a:off x="15130916" y="659169"/>
            <a:ext cx="2396931" cy="8899045"/>
          </a:xfrm>
          <a:custGeom>
            <a:avLst/>
            <a:gdLst/>
            <a:ahLst/>
            <a:cxnLst/>
            <a:rect l="l" t="t" r="r" b="b"/>
            <a:pathLst>
              <a:path w="874407" h="3246396" extrusionOk="0">
                <a:moveTo>
                  <a:pt x="0" y="0"/>
                </a:moveTo>
                <a:lnTo>
                  <a:pt x="874407" y="0"/>
                </a:lnTo>
                <a:lnTo>
                  <a:pt x="874407" y="3246396"/>
                </a:lnTo>
                <a:lnTo>
                  <a:pt x="0" y="3246396"/>
                </a:lnTo>
                <a:close/>
              </a:path>
            </a:pathLst>
          </a:custGeom>
          <a:solidFill>
            <a:srgbClr val="FFFFFF">
              <a:alpha val="74901"/>
            </a:srgbClr>
          </a:solidFill>
          <a:ln>
            <a:noFill/>
          </a:ln>
        </p:spPr>
      </p:sp>
      <p:sp>
        <p:nvSpPr>
          <p:cNvPr id="154" name="Google Shape;154;p19"/>
          <p:cNvSpPr txBox="1"/>
          <p:nvPr/>
        </p:nvSpPr>
        <p:spPr>
          <a:xfrm>
            <a:off x="3587850" y="436040"/>
            <a:ext cx="13290450" cy="775597"/>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None/>
            </a:pPr>
            <a:r>
              <a:rPr lang="en-US" sz="4800" b="1" i="0" u="none" strike="noStrike" cap="none" dirty="0">
                <a:solidFill>
                  <a:srgbClr val="000000"/>
                </a:solidFill>
                <a:latin typeface="Times New Roman" panose="02020603050405020304" pitchFamily="18" charset="0"/>
                <a:ea typeface="Ultra"/>
                <a:cs typeface="Times New Roman" panose="02020603050405020304" pitchFamily="18" charset="0"/>
                <a:sym typeface="Ultra"/>
              </a:rPr>
              <a:t>COST EFFECTIVENESS AND BUDGET</a:t>
            </a:r>
            <a:endParaRPr sz="4800" b="1" i="0" u="none" strike="noStrike" cap="none" dirty="0">
              <a:solidFill>
                <a:srgbClr val="000000"/>
              </a:solidFill>
              <a:latin typeface="Times New Roman" panose="02020603050405020304" pitchFamily="18" charset="0"/>
              <a:ea typeface="Ultra"/>
              <a:cs typeface="Times New Roman" panose="02020603050405020304" pitchFamily="18" charset="0"/>
              <a:sym typeface="Ultra"/>
            </a:endParaRPr>
          </a:p>
        </p:txBody>
      </p:sp>
      <p:pic>
        <p:nvPicPr>
          <p:cNvPr id="155" name="Google Shape;155;p19"/>
          <p:cNvPicPr preferRelativeResize="0"/>
          <p:nvPr/>
        </p:nvPicPr>
        <p:blipFill rotWithShape="1">
          <a:blip r:embed="rId3">
            <a:alphaModFix/>
          </a:blip>
          <a:srcRect/>
          <a:stretch/>
        </p:blipFill>
        <p:spPr>
          <a:xfrm>
            <a:off x="10018350" y="3209811"/>
            <a:ext cx="7509497" cy="5826406"/>
          </a:xfrm>
          <a:prstGeom prst="rect">
            <a:avLst/>
          </a:prstGeom>
          <a:noFill/>
          <a:ln>
            <a:noFill/>
          </a:ln>
        </p:spPr>
      </p:pic>
      <p:sp>
        <p:nvSpPr>
          <p:cNvPr id="156" name="Google Shape;156;p19"/>
          <p:cNvSpPr/>
          <p:nvPr/>
        </p:nvSpPr>
        <p:spPr>
          <a:xfrm>
            <a:off x="600535" y="7173463"/>
            <a:ext cx="9144000" cy="2397451"/>
          </a:xfrm>
          <a:prstGeom prst="rect">
            <a:avLst/>
          </a:prstGeom>
          <a:noFill/>
          <a:ln>
            <a:noFill/>
          </a:ln>
        </p:spPr>
        <p:txBody>
          <a:bodyPr spcFirstLastPara="1" wrap="square" lIns="91425" tIns="45700" rIns="91425" bIns="45700" anchor="t" anchorCtr="0">
            <a:noAutofit/>
          </a:bodyPr>
          <a:lstStyle/>
          <a:p>
            <a:pPr marL="0" marR="0" lvl="0" indent="0" algn="just" rtl="0">
              <a:lnSpc>
                <a:spcPct val="107000"/>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For a cost-effective hydrophobic coating for solar tracking systems in India, consider silane-based (₹100-₹500/litre), silicone-based (₹200-₹600/liter), DIY nanoparticle (₹300-₹700/litre), or commercial self-cleaning sprays (₹500-₹1000/litre).</a:t>
            </a:r>
            <a:endParaRPr sz="2800" b="0" i="0" u="none" strike="noStrike" cap="none">
              <a:solidFill>
                <a:schemeClr val="dk1"/>
              </a:solidFill>
              <a:latin typeface="Times New Roman"/>
              <a:ea typeface="Times New Roman"/>
              <a:cs typeface="Times New Roman"/>
              <a:sym typeface="Times New Roman"/>
            </a:endParaRPr>
          </a:p>
        </p:txBody>
      </p:sp>
      <p:sp>
        <p:nvSpPr>
          <p:cNvPr id="157" name="Google Shape;157;p19"/>
          <p:cNvSpPr txBox="1"/>
          <p:nvPr/>
        </p:nvSpPr>
        <p:spPr>
          <a:xfrm>
            <a:off x="568387" y="3357030"/>
            <a:ext cx="9131400" cy="3817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i="0" u="none" strike="noStrike" cap="none" dirty="0">
                <a:solidFill>
                  <a:schemeClr val="dk1"/>
                </a:solidFill>
                <a:latin typeface="Times New Roman"/>
                <a:ea typeface="Times New Roman"/>
                <a:cs typeface="Times New Roman"/>
                <a:sym typeface="Times New Roman"/>
              </a:rPr>
              <a:t>BUDGET – small scale purpose</a:t>
            </a:r>
            <a:endParaRPr sz="2800" b="1" i="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Solar cell=150</a:t>
            </a:r>
            <a:endParaRPr sz="2800" b="0" i="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800" b="0" i="0" u="none" strike="noStrike" cap="none" dirty="0" err="1">
                <a:solidFill>
                  <a:schemeClr val="dk1"/>
                </a:solidFill>
                <a:latin typeface="Times New Roman"/>
                <a:ea typeface="Times New Roman"/>
                <a:cs typeface="Times New Roman"/>
                <a:sym typeface="Times New Roman"/>
              </a:rPr>
              <a:t>Ldr</a:t>
            </a:r>
            <a:r>
              <a:rPr lang="en-US" sz="2800" b="0" i="0" u="none" strike="noStrike" cap="none" dirty="0">
                <a:solidFill>
                  <a:schemeClr val="dk1"/>
                </a:solidFill>
                <a:latin typeface="Times New Roman"/>
                <a:ea typeface="Times New Roman"/>
                <a:cs typeface="Times New Roman"/>
                <a:sym typeface="Times New Roman"/>
              </a:rPr>
              <a:t>*2=</a:t>
            </a:r>
            <a:r>
              <a:rPr lang="en-US" sz="2800" dirty="0">
                <a:solidFill>
                  <a:schemeClr val="dk1"/>
                </a:solidFill>
                <a:latin typeface="Times New Roman"/>
                <a:ea typeface="Times New Roman"/>
                <a:cs typeface="Times New Roman"/>
                <a:sym typeface="Times New Roman"/>
              </a:rPr>
              <a:t>60</a:t>
            </a:r>
            <a:endParaRPr dirty="0"/>
          </a:p>
          <a:p>
            <a:pPr marL="0" marR="0" lvl="0" indent="0" algn="just" rtl="0">
              <a:spcBef>
                <a:spcPts val="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Servo motor=1</a:t>
            </a:r>
            <a:r>
              <a:rPr lang="en-US" sz="2800" dirty="0">
                <a:solidFill>
                  <a:schemeClr val="dk1"/>
                </a:solidFill>
                <a:latin typeface="Times New Roman"/>
                <a:ea typeface="Times New Roman"/>
                <a:cs typeface="Times New Roman"/>
                <a:sym typeface="Times New Roman"/>
              </a:rPr>
              <a:t>00</a:t>
            </a:r>
            <a:endParaRPr dirty="0"/>
          </a:p>
          <a:p>
            <a:pPr marL="0" marR="0" lvl="0" indent="0" algn="just" rtl="0">
              <a:spcBef>
                <a:spcPts val="0"/>
              </a:spcBef>
              <a:spcAft>
                <a:spcPts val="0"/>
              </a:spcAft>
              <a:buNone/>
            </a:pPr>
            <a:r>
              <a:rPr lang="en-US" sz="2800" b="0" i="0" u="none" strike="noStrike" cap="none" dirty="0" err="1">
                <a:solidFill>
                  <a:schemeClr val="dk1"/>
                </a:solidFill>
                <a:latin typeface="Times New Roman"/>
                <a:ea typeface="Times New Roman"/>
                <a:cs typeface="Times New Roman"/>
                <a:sym typeface="Times New Roman"/>
              </a:rPr>
              <a:t>Arduino</a:t>
            </a:r>
            <a:r>
              <a:rPr lang="en-US" sz="2800" b="0" i="0" u="none" strike="noStrike" cap="none" dirty="0">
                <a:solidFill>
                  <a:schemeClr val="dk1"/>
                </a:solidFill>
                <a:latin typeface="Times New Roman"/>
                <a:ea typeface="Times New Roman"/>
                <a:cs typeface="Times New Roman"/>
                <a:sym typeface="Times New Roman"/>
              </a:rPr>
              <a:t> UNO+USB cable=</a:t>
            </a:r>
            <a:r>
              <a:rPr lang="en-US" sz="2800" dirty="0">
                <a:solidFill>
                  <a:schemeClr val="dk1"/>
                </a:solidFill>
                <a:latin typeface="Times New Roman"/>
                <a:ea typeface="Times New Roman"/>
                <a:cs typeface="Times New Roman"/>
                <a:sym typeface="Times New Roman"/>
              </a:rPr>
              <a:t>700</a:t>
            </a:r>
            <a:endParaRPr dirty="0"/>
          </a:p>
          <a:p>
            <a:pPr marL="0" marR="0" lvl="0" indent="0" algn="just" rtl="0">
              <a:spcBef>
                <a:spcPts val="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Jumper wires=100(Male to male)as required can vary</a:t>
            </a:r>
            <a:endParaRPr dirty="0"/>
          </a:p>
          <a:p>
            <a:pPr marL="0" marR="0" lvl="0" indent="0" algn="just" rtl="0">
              <a:spcBef>
                <a:spcPts val="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Hydrophobic </a:t>
            </a:r>
            <a:r>
              <a:rPr lang="en-US" sz="2800" b="0" i="0" u="none" strike="noStrike" cap="none" dirty="0" err="1">
                <a:solidFill>
                  <a:schemeClr val="dk1"/>
                </a:solidFill>
                <a:latin typeface="Times New Roman"/>
                <a:ea typeface="Times New Roman"/>
                <a:cs typeface="Times New Roman"/>
                <a:sym typeface="Times New Roman"/>
              </a:rPr>
              <a:t>Silane</a:t>
            </a:r>
            <a:r>
              <a:rPr lang="en-US" sz="2800" b="0" i="0" u="none" strike="noStrike" cap="none" dirty="0">
                <a:solidFill>
                  <a:schemeClr val="dk1"/>
                </a:solidFill>
                <a:latin typeface="Times New Roman"/>
                <a:ea typeface="Times New Roman"/>
                <a:cs typeface="Times New Roman"/>
                <a:sym typeface="Times New Roman"/>
              </a:rPr>
              <a:t> based coating=</a:t>
            </a:r>
            <a:r>
              <a:rPr lang="en-US" sz="2800" dirty="0">
                <a:solidFill>
                  <a:schemeClr val="dk1"/>
                </a:solidFill>
                <a:latin typeface="Times New Roman"/>
                <a:ea typeface="Times New Roman"/>
                <a:cs typeface="Times New Roman"/>
                <a:sym typeface="Times New Roman"/>
              </a:rPr>
              <a:t>1000</a:t>
            </a:r>
            <a:endParaRPr sz="2800" b="0" i="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800" b="1" i="0" u="none" strike="noStrike" cap="none" dirty="0">
                <a:solidFill>
                  <a:schemeClr val="dk1"/>
                </a:solidFill>
                <a:latin typeface="Times New Roman"/>
                <a:ea typeface="Times New Roman"/>
                <a:cs typeface="Times New Roman"/>
                <a:sym typeface="Times New Roman"/>
              </a:rPr>
              <a:t>Total </a:t>
            </a:r>
            <a:r>
              <a:rPr lang="en-US" sz="2800" b="1" dirty="0">
                <a:solidFill>
                  <a:schemeClr val="dk1"/>
                </a:solidFill>
                <a:latin typeface="Times New Roman"/>
                <a:ea typeface="Times New Roman"/>
                <a:cs typeface="Times New Roman"/>
                <a:sym typeface="Times New Roman"/>
              </a:rPr>
              <a:t>22</a:t>
            </a:r>
            <a:r>
              <a:rPr lang="en-US" sz="2800" b="1" i="0" u="none" strike="noStrike" cap="none" dirty="0">
                <a:solidFill>
                  <a:schemeClr val="dk1"/>
                </a:solidFill>
                <a:latin typeface="Times New Roman"/>
                <a:ea typeface="Times New Roman"/>
                <a:cs typeface="Times New Roman"/>
                <a:sym typeface="Times New Roman"/>
              </a:rPr>
              <a:t>00  (</a:t>
            </a:r>
            <a:r>
              <a:rPr lang="en-US" sz="2800" b="1" i="0" u="none" strike="noStrike" cap="none" dirty="0" err="1">
                <a:solidFill>
                  <a:schemeClr val="dk1"/>
                </a:solidFill>
                <a:latin typeface="Times New Roman"/>
                <a:ea typeface="Times New Roman"/>
                <a:cs typeface="Times New Roman"/>
                <a:sym typeface="Times New Roman"/>
              </a:rPr>
              <a:t>approx</a:t>
            </a:r>
            <a:r>
              <a:rPr lang="en-US" sz="2800" b="1" i="0" u="none" strike="noStrike" cap="none"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58" name="Google Shape;158;p19"/>
          <p:cNvSpPr/>
          <p:nvPr/>
        </p:nvSpPr>
        <p:spPr>
          <a:xfrm>
            <a:off x="568387" y="1419329"/>
            <a:ext cx="17126112" cy="181588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800">
                <a:solidFill>
                  <a:schemeClr val="dk1"/>
                </a:solidFill>
                <a:latin typeface="Times New Roman"/>
                <a:ea typeface="Times New Roman"/>
                <a:cs typeface="Times New Roman"/>
                <a:sym typeface="Times New Roman"/>
              </a:rPr>
              <a:t>When budgeting for a </a:t>
            </a:r>
            <a:r>
              <a:rPr lang="en-US" sz="2800" b="1">
                <a:solidFill>
                  <a:schemeClr val="dk1"/>
                </a:solidFill>
                <a:latin typeface="Times New Roman"/>
                <a:ea typeface="Times New Roman"/>
                <a:cs typeface="Times New Roman"/>
                <a:sym typeface="Times New Roman"/>
              </a:rPr>
              <a:t>solar tracking system</a:t>
            </a:r>
            <a:r>
              <a:rPr lang="en-US" sz="2800">
                <a:solidFill>
                  <a:schemeClr val="dk1"/>
                </a:solidFill>
                <a:latin typeface="Times New Roman"/>
                <a:ea typeface="Times New Roman"/>
                <a:cs typeface="Times New Roman"/>
                <a:sym typeface="Times New Roman"/>
              </a:rPr>
              <a:t>, it’s crucial to factor in the costs of hydrophobic coatings along with other components such as solar panels, inverters, and mounting systems. For a mid-sized solar system, the total budget may range from </a:t>
            </a:r>
            <a:r>
              <a:rPr lang="en-US" sz="2800" b="1">
                <a:solidFill>
                  <a:schemeClr val="dk1"/>
                </a:solidFill>
                <a:latin typeface="Times New Roman"/>
                <a:ea typeface="Times New Roman"/>
                <a:cs typeface="Times New Roman"/>
                <a:sym typeface="Times New Roman"/>
              </a:rPr>
              <a:t>₹1,00,000 to ₹1,50,000, </a:t>
            </a:r>
            <a:r>
              <a:rPr lang="en-US" sz="2800">
                <a:solidFill>
                  <a:schemeClr val="dk1"/>
                </a:solidFill>
                <a:latin typeface="Times New Roman"/>
                <a:ea typeface="Times New Roman"/>
                <a:cs typeface="Times New Roman"/>
                <a:sym typeface="Times New Roman"/>
              </a:rPr>
              <a:t>which includes approximately ₹10,000 to ₹15,000 allocated for the hydrophobic coating.</a:t>
            </a:r>
            <a:endParaRPr sz="2800">
              <a:solidFill>
                <a:schemeClr val="dk1"/>
              </a:solidFill>
              <a:latin typeface="Times New Roman"/>
              <a:ea typeface="Times New Roman"/>
              <a:cs typeface="Times New Roman"/>
              <a:sym typeface="Times New Roman"/>
            </a:endParaRPr>
          </a:p>
        </p:txBody>
      </p:sp>
      <p:sp>
        <p:nvSpPr>
          <p:cNvPr id="2" name="Rectangle 1"/>
          <p:cNvSpPr/>
          <p:nvPr/>
        </p:nvSpPr>
        <p:spPr>
          <a:xfrm>
            <a:off x="3430633" y="3865307"/>
            <a:ext cx="9144000" cy="1015663"/>
          </a:xfrm>
          <a:prstGeom prst="rect">
            <a:avLst/>
          </a:prstGeom>
        </p:spPr>
        <p:txBody>
          <a:bodyPr>
            <a:spAutoFit/>
          </a:bodyPr>
          <a:lstStyle/>
          <a:p>
            <a:r>
              <a:rPr lang="en-US" sz="6000" dirty="0">
                <a:solidFill>
                  <a:schemeClr val="bg1">
                    <a:lumMod val="65000"/>
                  </a:schemeClr>
                </a:solidFill>
              </a:rPr>
              <a:t>shreerecvidyam@4</a:t>
            </a:r>
            <a:endParaRPr lang="en-IN" sz="60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2D58"/>
        </a:solidFill>
        <a:effectLst/>
      </p:bgPr>
    </p:bg>
    <p:spTree>
      <p:nvGrpSpPr>
        <p:cNvPr id="1" name="Shape 162"/>
        <p:cNvGrpSpPr/>
        <p:nvPr/>
      </p:nvGrpSpPr>
      <p:grpSpPr>
        <a:xfrm>
          <a:off x="0" y="0"/>
          <a:ext cx="0" cy="0"/>
          <a:chOff x="0" y="0"/>
          <a:chExt cx="0" cy="0"/>
        </a:xfrm>
      </p:grpSpPr>
      <p:grpSp>
        <p:nvGrpSpPr>
          <p:cNvPr id="163" name="Google Shape;163;p20"/>
          <p:cNvGrpSpPr/>
          <p:nvPr/>
        </p:nvGrpSpPr>
        <p:grpSpPr>
          <a:xfrm>
            <a:off x="332774" y="-35496"/>
            <a:ext cx="17674038" cy="9821257"/>
            <a:chOff x="0" y="-76200"/>
            <a:chExt cx="4654891" cy="2586668"/>
          </a:xfrm>
        </p:grpSpPr>
        <p:sp>
          <p:nvSpPr>
            <p:cNvPr id="164" name="Google Shape;164;p20"/>
            <p:cNvSpPr/>
            <p:nvPr/>
          </p:nvSpPr>
          <p:spPr>
            <a:xfrm>
              <a:off x="0" y="0"/>
              <a:ext cx="4654891" cy="2510468"/>
            </a:xfrm>
            <a:custGeom>
              <a:avLst/>
              <a:gdLst/>
              <a:ahLst/>
              <a:cxnLst/>
              <a:rect l="l" t="t" r="r" b="b"/>
              <a:pathLst>
                <a:path w="4654891" h="2510468" extrusionOk="0">
                  <a:moveTo>
                    <a:pt x="0" y="0"/>
                  </a:moveTo>
                  <a:lnTo>
                    <a:pt x="4654891" y="0"/>
                  </a:lnTo>
                  <a:lnTo>
                    <a:pt x="4654891" y="2510468"/>
                  </a:lnTo>
                  <a:lnTo>
                    <a:pt x="0" y="2510468"/>
                  </a:lnTo>
                  <a:close/>
                </a:path>
              </a:pathLst>
            </a:custGeom>
            <a:solidFill>
              <a:srgbClr val="FFFFFF"/>
            </a:solidFill>
            <a:ln>
              <a:noFill/>
            </a:ln>
          </p:spPr>
        </p:sp>
        <p:sp>
          <p:nvSpPr>
            <p:cNvPr id="165" name="Google Shape;165;p20"/>
            <p:cNvSpPr txBox="1"/>
            <p:nvPr/>
          </p:nvSpPr>
          <p:spPr>
            <a:xfrm>
              <a:off x="0" y="-76200"/>
              <a:ext cx="4654891" cy="2586667"/>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66" name="Google Shape;166;p20"/>
          <p:cNvSpPr/>
          <p:nvPr/>
        </p:nvSpPr>
        <p:spPr>
          <a:xfrm>
            <a:off x="15130916" y="659169"/>
            <a:ext cx="2396931" cy="8899045"/>
          </a:xfrm>
          <a:custGeom>
            <a:avLst/>
            <a:gdLst/>
            <a:ahLst/>
            <a:cxnLst/>
            <a:rect l="l" t="t" r="r" b="b"/>
            <a:pathLst>
              <a:path w="874407" h="3246396" extrusionOk="0">
                <a:moveTo>
                  <a:pt x="0" y="0"/>
                </a:moveTo>
                <a:lnTo>
                  <a:pt x="874407" y="0"/>
                </a:lnTo>
                <a:lnTo>
                  <a:pt x="874407" y="3246396"/>
                </a:lnTo>
                <a:lnTo>
                  <a:pt x="0" y="3246396"/>
                </a:lnTo>
                <a:close/>
              </a:path>
            </a:pathLst>
          </a:custGeom>
          <a:solidFill>
            <a:srgbClr val="FFFFFF">
              <a:alpha val="74901"/>
            </a:srgbClr>
          </a:solidFill>
          <a:ln>
            <a:noFill/>
          </a:ln>
        </p:spPr>
      </p:sp>
      <p:sp>
        <p:nvSpPr>
          <p:cNvPr id="167" name="Google Shape;167;p20"/>
          <p:cNvSpPr txBox="1"/>
          <p:nvPr/>
        </p:nvSpPr>
        <p:spPr>
          <a:xfrm>
            <a:off x="3428256" y="659165"/>
            <a:ext cx="13310344" cy="834716"/>
          </a:xfrm>
          <a:prstGeom prst="rect">
            <a:avLst/>
          </a:prstGeom>
          <a:noFill/>
          <a:ln>
            <a:noFill/>
          </a:ln>
        </p:spPr>
        <p:txBody>
          <a:bodyPr spcFirstLastPara="1" wrap="square" lIns="0" tIns="0" rIns="0" bIns="0" anchor="t" anchorCtr="0">
            <a:spAutoFit/>
          </a:bodyPr>
          <a:lstStyle/>
          <a:p>
            <a:pPr marL="0" marR="0" lvl="0" indent="0" algn="just" rtl="0">
              <a:lnSpc>
                <a:spcPct val="112759"/>
              </a:lnSpc>
              <a:spcBef>
                <a:spcPts val="0"/>
              </a:spcBef>
              <a:spcAft>
                <a:spcPts val="0"/>
              </a:spcAft>
              <a:buNone/>
            </a:pPr>
            <a:r>
              <a:rPr lang="en-US" sz="4800" b="1" dirty="0">
                <a:solidFill>
                  <a:srgbClr val="000000"/>
                </a:solidFill>
                <a:latin typeface="Times New Roman" panose="02020603050405020304" pitchFamily="18" charset="0"/>
                <a:ea typeface="Ultra"/>
                <a:cs typeface="Times New Roman" panose="02020603050405020304" pitchFamily="18" charset="0"/>
                <a:sym typeface="Ultra"/>
              </a:rPr>
              <a:t>NORMAL VS ENHANCED SOLAR PANEL</a:t>
            </a:r>
            <a:endParaRPr sz="4800" b="1" dirty="0">
              <a:solidFill>
                <a:srgbClr val="000000"/>
              </a:solidFill>
              <a:latin typeface="Times New Roman" panose="02020603050405020304" pitchFamily="18" charset="0"/>
              <a:ea typeface="Ultra"/>
              <a:cs typeface="Times New Roman" panose="02020603050405020304" pitchFamily="18" charset="0"/>
              <a:sym typeface="Ultra"/>
            </a:endParaRPr>
          </a:p>
        </p:txBody>
      </p:sp>
      <p:sp>
        <p:nvSpPr>
          <p:cNvPr id="168" name="Google Shape;168;p20"/>
          <p:cNvSpPr txBox="1"/>
          <p:nvPr/>
        </p:nvSpPr>
        <p:spPr>
          <a:xfrm>
            <a:off x="459046" y="1811551"/>
            <a:ext cx="17167509" cy="1500411"/>
          </a:xfrm>
          <a:prstGeom prst="rect">
            <a:avLst/>
          </a:prstGeom>
          <a:noFill/>
          <a:ln>
            <a:noFill/>
          </a:ln>
        </p:spPr>
        <p:txBody>
          <a:bodyPr spcFirstLastPara="1" wrap="square" lIns="0" tIns="0" rIns="0" bIns="0" anchor="t" anchorCtr="0">
            <a:spAutoFit/>
          </a:bodyPr>
          <a:lstStyle/>
          <a:p>
            <a:pPr marL="302259" marR="0" lvl="1" indent="0" algn="just" rtl="0">
              <a:lnSpc>
                <a:spcPct val="140014"/>
              </a:lnSpc>
              <a:spcBef>
                <a:spcPts val="0"/>
              </a:spcBef>
              <a:spcAft>
                <a:spcPts val="0"/>
              </a:spcAft>
              <a:buNone/>
            </a:pPr>
            <a:r>
              <a:rPr lang="en-US" sz="2799" b="1" i="0" u="none" strike="noStrike" cap="none">
                <a:solidFill>
                  <a:srgbClr val="000000"/>
                </a:solidFill>
                <a:latin typeface="Times"/>
                <a:ea typeface="Times"/>
                <a:cs typeface="Times"/>
                <a:sym typeface="Times"/>
              </a:rPr>
              <a:t>Here is a graph showing energy savings for solar panels in both normal conditions and with solar tracking plus hydrophobic coatings. The values are in kilowatt-hours (kWh).</a:t>
            </a:r>
            <a:endParaRPr sz="2799" b="0" i="0" u="none" strike="noStrike" cap="none">
              <a:solidFill>
                <a:srgbClr val="000000"/>
              </a:solidFill>
              <a:latin typeface="Times New Roman"/>
              <a:ea typeface="Times New Roman"/>
              <a:cs typeface="Times New Roman"/>
              <a:sym typeface="Times New Roman"/>
            </a:endParaRPr>
          </a:p>
          <a:p>
            <a:pPr marL="0" marR="0" lvl="0" indent="0" algn="just" rtl="0">
              <a:lnSpc>
                <a:spcPct val="140014"/>
              </a:lnSpc>
              <a:spcBef>
                <a:spcPts val="0"/>
              </a:spcBef>
              <a:spcAft>
                <a:spcPts val="0"/>
              </a:spcAft>
              <a:buNone/>
            </a:pPr>
            <a:endParaRPr sz="2799">
              <a:solidFill>
                <a:srgbClr val="000000"/>
              </a:solidFill>
              <a:latin typeface="Times New Roman"/>
              <a:ea typeface="Times New Roman"/>
              <a:cs typeface="Times New Roman"/>
              <a:sym typeface="Times New Roman"/>
            </a:endParaRPr>
          </a:p>
        </p:txBody>
      </p:sp>
      <p:pic>
        <p:nvPicPr>
          <p:cNvPr id="169" name="Google Shape;169;p20"/>
          <p:cNvPicPr preferRelativeResize="0"/>
          <p:nvPr/>
        </p:nvPicPr>
        <p:blipFill rotWithShape="1">
          <a:blip r:embed="rId3">
            <a:alphaModFix/>
          </a:blip>
          <a:srcRect/>
          <a:stretch/>
        </p:blipFill>
        <p:spPr>
          <a:xfrm>
            <a:off x="8687448" y="2811824"/>
            <a:ext cx="9105645" cy="6446475"/>
          </a:xfrm>
          <a:prstGeom prst="rect">
            <a:avLst/>
          </a:prstGeom>
          <a:noFill/>
          <a:ln>
            <a:noFill/>
          </a:ln>
        </p:spPr>
      </p:pic>
      <p:pic>
        <p:nvPicPr>
          <p:cNvPr id="170" name="Google Shape;170;p20"/>
          <p:cNvPicPr preferRelativeResize="0"/>
          <p:nvPr/>
        </p:nvPicPr>
        <p:blipFill rotWithShape="1">
          <a:blip r:embed="rId4">
            <a:alphaModFix/>
          </a:blip>
          <a:srcRect/>
          <a:stretch/>
        </p:blipFill>
        <p:spPr>
          <a:xfrm>
            <a:off x="1157881" y="3080309"/>
            <a:ext cx="7050602" cy="597476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2D58"/>
        </a:solidFill>
        <a:effectLst/>
      </p:bgPr>
    </p:bg>
    <p:spTree>
      <p:nvGrpSpPr>
        <p:cNvPr id="1" name="Shape 174"/>
        <p:cNvGrpSpPr/>
        <p:nvPr/>
      </p:nvGrpSpPr>
      <p:grpSpPr>
        <a:xfrm>
          <a:off x="0" y="0"/>
          <a:ext cx="0" cy="0"/>
          <a:chOff x="0" y="0"/>
          <a:chExt cx="0" cy="0"/>
        </a:xfrm>
      </p:grpSpPr>
      <p:grpSp>
        <p:nvGrpSpPr>
          <p:cNvPr id="175" name="Google Shape;175;p21"/>
          <p:cNvGrpSpPr/>
          <p:nvPr/>
        </p:nvGrpSpPr>
        <p:grpSpPr>
          <a:xfrm>
            <a:off x="332774" y="-35496"/>
            <a:ext cx="17674038" cy="9821257"/>
            <a:chOff x="0" y="-76200"/>
            <a:chExt cx="4654891" cy="2586668"/>
          </a:xfrm>
        </p:grpSpPr>
        <p:sp>
          <p:nvSpPr>
            <p:cNvPr id="176" name="Google Shape;176;p21"/>
            <p:cNvSpPr/>
            <p:nvPr/>
          </p:nvSpPr>
          <p:spPr>
            <a:xfrm>
              <a:off x="0" y="0"/>
              <a:ext cx="4654891" cy="2510468"/>
            </a:xfrm>
            <a:custGeom>
              <a:avLst/>
              <a:gdLst/>
              <a:ahLst/>
              <a:cxnLst/>
              <a:rect l="l" t="t" r="r" b="b"/>
              <a:pathLst>
                <a:path w="4654891" h="2510468" extrusionOk="0">
                  <a:moveTo>
                    <a:pt x="0" y="0"/>
                  </a:moveTo>
                  <a:lnTo>
                    <a:pt x="4654891" y="0"/>
                  </a:lnTo>
                  <a:lnTo>
                    <a:pt x="4654891" y="2510468"/>
                  </a:lnTo>
                  <a:lnTo>
                    <a:pt x="0" y="2510468"/>
                  </a:lnTo>
                  <a:close/>
                </a:path>
              </a:pathLst>
            </a:custGeom>
            <a:solidFill>
              <a:srgbClr val="FFFFFF"/>
            </a:solidFill>
            <a:ln>
              <a:noFill/>
            </a:ln>
          </p:spPr>
        </p:sp>
        <p:sp>
          <p:nvSpPr>
            <p:cNvPr id="177" name="Google Shape;177;p21"/>
            <p:cNvSpPr txBox="1"/>
            <p:nvPr/>
          </p:nvSpPr>
          <p:spPr>
            <a:xfrm>
              <a:off x="0" y="-76200"/>
              <a:ext cx="4654891" cy="2586667"/>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78" name="Google Shape;178;p21"/>
          <p:cNvSpPr/>
          <p:nvPr/>
        </p:nvSpPr>
        <p:spPr>
          <a:xfrm>
            <a:off x="15130916" y="659169"/>
            <a:ext cx="2396931" cy="8899045"/>
          </a:xfrm>
          <a:custGeom>
            <a:avLst/>
            <a:gdLst/>
            <a:ahLst/>
            <a:cxnLst/>
            <a:rect l="l" t="t" r="r" b="b"/>
            <a:pathLst>
              <a:path w="874407" h="3246396" extrusionOk="0">
                <a:moveTo>
                  <a:pt x="0" y="0"/>
                </a:moveTo>
                <a:lnTo>
                  <a:pt x="874407" y="0"/>
                </a:lnTo>
                <a:lnTo>
                  <a:pt x="874407" y="3246396"/>
                </a:lnTo>
                <a:lnTo>
                  <a:pt x="0" y="3246396"/>
                </a:lnTo>
                <a:close/>
              </a:path>
            </a:pathLst>
          </a:custGeom>
          <a:solidFill>
            <a:srgbClr val="FFFFFF">
              <a:alpha val="74901"/>
            </a:srgbClr>
          </a:solidFill>
          <a:ln>
            <a:noFill/>
          </a:ln>
        </p:spPr>
      </p:sp>
      <p:pic>
        <p:nvPicPr>
          <p:cNvPr id="179" name="Google Shape;179;p21"/>
          <p:cNvPicPr preferRelativeResize="0"/>
          <p:nvPr/>
        </p:nvPicPr>
        <p:blipFill rotWithShape="1">
          <a:blip r:embed="rId3">
            <a:alphaModFix/>
          </a:blip>
          <a:srcRect/>
          <a:stretch/>
        </p:blipFill>
        <p:spPr>
          <a:xfrm>
            <a:off x="7467600" y="431626"/>
            <a:ext cx="10355716" cy="8826673"/>
          </a:xfrm>
          <a:prstGeom prst="rect">
            <a:avLst/>
          </a:prstGeom>
          <a:noFill/>
          <a:ln>
            <a:noFill/>
          </a:ln>
        </p:spPr>
      </p:pic>
      <p:sp>
        <p:nvSpPr>
          <p:cNvPr id="180" name="Google Shape;180;p21"/>
          <p:cNvSpPr/>
          <p:nvPr/>
        </p:nvSpPr>
        <p:spPr>
          <a:xfrm>
            <a:off x="533400" y="398572"/>
            <a:ext cx="6826904" cy="938718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1" dirty="0">
                <a:solidFill>
                  <a:schemeClr val="dk1"/>
                </a:solidFill>
                <a:latin typeface="Times New Roman"/>
                <a:ea typeface="Times New Roman"/>
                <a:cs typeface="Times New Roman"/>
                <a:sym typeface="Times New Roman"/>
              </a:rPr>
              <a:t>TAM, SAM, and SOM </a:t>
            </a:r>
          </a:p>
          <a:p>
            <a:pPr marL="0" marR="0" lvl="0" indent="0" algn="ctr" rtl="0">
              <a:spcBef>
                <a:spcPts val="0"/>
              </a:spcBef>
              <a:spcAft>
                <a:spcPts val="0"/>
              </a:spcAft>
              <a:buNone/>
            </a:pPr>
            <a:endParaRPr sz="3200" b="1"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The Total Addressable Market (TAM) for hydrophobic coatings in solar energy includes the global market for solar panels, where enhanced efficiency and reduced maintenance are key benefits. This vast market is driven by the global push towards renewable energy adoption. The Serviceable Available Market (SAM) focuses on India’s solar sector, particularly households and small businesses under initiatives like the PM Surya Ghar </a:t>
            </a:r>
            <a:r>
              <a:rPr lang="en-US" sz="2800" dirty="0" err="1">
                <a:solidFill>
                  <a:schemeClr val="dk1"/>
                </a:solidFill>
                <a:latin typeface="Times New Roman"/>
                <a:ea typeface="Times New Roman"/>
                <a:cs typeface="Times New Roman"/>
                <a:sym typeface="Times New Roman"/>
              </a:rPr>
              <a:t>Muft</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Bijli</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Yojana</a:t>
            </a:r>
            <a:r>
              <a:rPr lang="en-US" sz="2800" dirty="0">
                <a:solidFill>
                  <a:schemeClr val="dk1"/>
                </a:solidFill>
                <a:latin typeface="Times New Roman"/>
                <a:ea typeface="Times New Roman"/>
                <a:cs typeface="Times New Roman"/>
                <a:sym typeface="Times New Roman"/>
              </a:rPr>
              <a:t>, where government incentives make solar installations more attractive. The Serviceable Obtainable Market (SOM) targets early adopters in urban and semi-urban areas of India, where solar panel installations are growing rapidly. This niche market can be captured by leveraging government support and existing distribution channels to promote cost-effective hydrophobic solutions.</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2207</Words>
  <Application>Microsoft Office PowerPoint</Application>
  <PresentationFormat>Custom</PresentationFormat>
  <Paragraphs>140</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vt:lpstr>
      <vt:lpstr>Times New Roman</vt:lpstr>
      <vt:lpstr>Ultra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10</cp:revision>
  <dcterms:modified xsi:type="dcterms:W3CDTF">2024-11-01T18:41:14Z</dcterms:modified>
</cp:coreProperties>
</file>