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1"/>
  </p:notesMasterIdLst>
  <p:sldIdLst>
    <p:sldId id="256" r:id="rId2"/>
    <p:sldId id="257" r:id="rId3"/>
    <p:sldId id="258" r:id="rId4"/>
    <p:sldId id="259" r:id="rId5"/>
    <p:sldId id="260" r:id="rId6"/>
    <p:sldId id="261" r:id="rId7"/>
    <p:sldId id="281" r:id="rId8"/>
    <p:sldId id="273" r:id="rId9"/>
    <p:sldId id="274" r:id="rId10"/>
    <p:sldId id="288" r:id="rId11"/>
    <p:sldId id="262" r:id="rId12"/>
    <p:sldId id="285" r:id="rId13"/>
    <p:sldId id="271" r:id="rId14"/>
    <p:sldId id="263" r:id="rId15"/>
    <p:sldId id="289" r:id="rId16"/>
    <p:sldId id="286" r:id="rId17"/>
    <p:sldId id="287" r:id="rId18"/>
    <p:sldId id="266" r:id="rId19"/>
    <p:sldId id="277" r:id="rId20"/>
    <p:sldId id="278" r:id="rId21"/>
    <p:sldId id="275" r:id="rId22"/>
    <p:sldId id="276" r:id="rId23"/>
    <p:sldId id="279" r:id="rId24"/>
    <p:sldId id="282" r:id="rId25"/>
    <p:sldId id="280" r:id="rId26"/>
    <p:sldId id="290" r:id="rId27"/>
    <p:sldId id="294" r:id="rId28"/>
    <p:sldId id="296" r:id="rId29"/>
    <p:sldId id="299" r:id="rId30"/>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7E838D2-6F3F-4DE2-905E-8B13CD9D41E5}">
  <a:tblStyle styleId="{37E838D2-6F3F-4DE2-905E-8B13CD9D41E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1258" y="53"/>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1"/>
            <a:ext cx="3076575" cy="512763"/>
          </a:xfrm>
          <a:prstGeom prst="rect">
            <a:avLst/>
          </a:prstGeom>
          <a:noFill/>
          <a:ln>
            <a:noFill/>
          </a:ln>
        </p:spPr>
        <p:txBody>
          <a:bodyPr spcFirstLastPara="1" wrap="square" lIns="91475" tIns="45725" rIns="91475" bIns="45725"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1139" y="1"/>
            <a:ext cx="3076575" cy="512763"/>
          </a:xfrm>
          <a:prstGeom prst="rect">
            <a:avLst/>
          </a:prstGeom>
          <a:noFill/>
          <a:ln>
            <a:noFill/>
          </a:ln>
        </p:spPr>
        <p:txBody>
          <a:bodyPr spcFirstLastPara="1" wrap="square" lIns="91475" tIns="45725" rIns="91475" bIns="45725" anchor="t" anchorCtr="0">
            <a:noAutofit/>
          </a:bodyPr>
          <a:lstStyle>
            <a:lvl1pPr marR="0" lvl="0" algn="r"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9720264"/>
            <a:ext cx="3076575" cy="512762"/>
          </a:xfrm>
          <a:prstGeom prst="rect">
            <a:avLst/>
          </a:prstGeom>
          <a:noFill/>
          <a:ln>
            <a:noFill/>
          </a:ln>
        </p:spPr>
        <p:txBody>
          <a:bodyPr spcFirstLastPara="1" wrap="square" lIns="91475" tIns="45725" rIns="91475" bIns="45725"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1139" y="9720264"/>
            <a:ext cx="3076575" cy="512762"/>
          </a:xfrm>
          <a:prstGeom prst="rect">
            <a:avLst/>
          </a:prstGeom>
          <a:noFill/>
          <a:ln>
            <a:noFill/>
          </a:ln>
        </p:spPr>
        <p:txBody>
          <a:bodyPr spcFirstLastPara="1" wrap="square" lIns="91475" tIns="45725" rIns="91475" bIns="45725" anchor="b" anchorCtr="0">
            <a:noAutofit/>
          </a:bodyPr>
          <a:lstStyle/>
          <a:p>
            <a:pPr marL="0" marR="0" lvl="0" indent="0" algn="r" rtl="0">
              <a:lnSpc>
                <a:spcPct val="100000"/>
              </a:lnSpc>
              <a:spcBef>
                <a:spcPts val="0"/>
              </a:spcBef>
              <a:spcAft>
                <a:spcPts val="0"/>
              </a:spcAft>
              <a:buClr>
                <a:srgbClr val="000000"/>
              </a:buClr>
              <a:buSzPts val="1100"/>
              <a:buFont typeface="Arial"/>
              <a:buNone/>
            </a:pPr>
            <a:fld id="{00000000-1234-1234-1234-123412341234}" type="slidenum">
              <a:rPr lang="en-US" sz="1100" b="0" i="0" u="none" strike="noStrike" cap="none">
                <a:solidFill>
                  <a:schemeClr val="dk1"/>
                </a:solidFill>
                <a:latin typeface="Calibri"/>
                <a:ea typeface="Calibri"/>
                <a:cs typeface="Calibri"/>
                <a:sym typeface="Calibri"/>
              </a:rPr>
              <a:t>‹#›</a:t>
            </a:fld>
            <a:endParaRPr sz="11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6578578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2: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86" name="Google Shape;86;p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68649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89" name="Google Shape;189;p1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546948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9: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31" name="Google Shape;131;p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158326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51" name="Google Shape;151;p12: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52" name="Google Shape;152;p12: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6250834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6eaaa52bb5_0_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6eaaa52bb5_0_8:notes"/>
          <p:cNvSpPr txBox="1">
            <a:spLocks noGrp="1"/>
          </p:cNvSpPr>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32" name="Google Shape;232;g26eaaa52bb5_0_8:notes"/>
          <p:cNvSpPr txBox="1">
            <a:spLocks noGrp="1"/>
          </p:cNvSpPr>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9330749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6eaaa52bb5_0_1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6eaaa52bb5_0_15:notes"/>
          <p:cNvSpPr txBox="1">
            <a:spLocks noGrp="1"/>
          </p:cNvSpPr>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39" name="Google Shape;239;g26eaaa52bb5_0_15:notes"/>
          <p:cNvSpPr txBox="1">
            <a:spLocks noGrp="1"/>
          </p:cNvSpPr>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None/>
            </a:pPr>
            <a:fld id="{00000000-1234-1234-1234-123412341234}" type="slidenum">
              <a:rPr lang="en-US"/>
              <a:t>20</a:t>
            </a:fld>
            <a:endParaRPr/>
          </a:p>
        </p:txBody>
      </p:sp>
    </p:spTree>
    <p:extLst>
      <p:ext uri="{BB962C8B-B14F-4D97-AF65-F5344CB8AC3E}">
        <p14:creationId xmlns:p14="http://schemas.microsoft.com/office/powerpoint/2010/main" val="4240000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17" name="Google Shape;217;p21: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570582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eaaa52bb5_0_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6eaaa52bb5_0_0:notes"/>
          <p:cNvSpPr txBox="1">
            <a:spLocks noGrp="1"/>
          </p:cNvSpPr>
          <p:nvPr>
            <p:ph type="body" idx="1"/>
          </p:nvPr>
        </p:nvSpPr>
        <p:spPr>
          <a:xfrm>
            <a:off x="709614" y="4862514"/>
            <a:ext cx="5680200" cy="4605300"/>
          </a:xfrm>
          <a:prstGeom prst="rect">
            <a:avLst/>
          </a:prstGeom>
        </p:spPr>
        <p:txBody>
          <a:bodyPr spcFirstLastPara="1" wrap="square" lIns="91475" tIns="45725" rIns="91475" bIns="45725" anchor="t" anchorCtr="0">
            <a:noAutofit/>
          </a:bodyPr>
          <a:lstStyle/>
          <a:p>
            <a:pPr marL="0" lvl="0" indent="0" algn="l" rtl="0">
              <a:spcBef>
                <a:spcPts val="360"/>
              </a:spcBef>
              <a:spcAft>
                <a:spcPts val="0"/>
              </a:spcAft>
              <a:buNone/>
            </a:pPr>
            <a:endParaRPr/>
          </a:p>
        </p:txBody>
      </p:sp>
      <p:sp>
        <p:nvSpPr>
          <p:cNvPr id="225" name="Google Shape;225;g26eaaa52bb5_0_0:notes"/>
          <p:cNvSpPr txBox="1">
            <a:spLocks noGrp="1"/>
          </p:cNvSpPr>
          <p:nvPr>
            <p:ph type="sldNum" idx="12"/>
          </p:nvPr>
        </p:nvSpPr>
        <p:spPr>
          <a:xfrm>
            <a:off x="4021139" y="9720264"/>
            <a:ext cx="3076500" cy="512700"/>
          </a:xfrm>
          <a:prstGeom prst="rect">
            <a:avLst/>
          </a:prstGeom>
        </p:spPr>
        <p:txBody>
          <a:bodyPr spcFirstLastPara="1" wrap="square" lIns="91475" tIns="45725" rIns="91475" bIns="45725" anchor="b" anchorCtr="0">
            <a:noAutofit/>
          </a:bodyPr>
          <a:lstStyle/>
          <a:p>
            <a:pPr marL="0" lvl="0" indent="0" algn="r" rtl="0">
              <a:spcBef>
                <a:spcPts val="0"/>
              </a:spcBef>
              <a:spcAft>
                <a:spcPts val="0"/>
              </a:spcAft>
              <a:buNone/>
            </a:pPr>
            <a:fld id="{00000000-1234-1234-1234-123412341234}" type="slidenum">
              <a:rPr lang="en-US"/>
              <a:t>22</a:t>
            </a:fld>
            <a:endParaRPr/>
          </a:p>
        </p:txBody>
      </p:sp>
    </p:spTree>
    <p:extLst>
      <p:ext uri="{BB962C8B-B14F-4D97-AF65-F5344CB8AC3E}">
        <p14:creationId xmlns:p14="http://schemas.microsoft.com/office/powerpoint/2010/main" val="10213882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2: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45" name="Google Shape;245;p22: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5231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23: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51" name="Google Shape;251;p2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03177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94" name="Google Shape;94;p3: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1435303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4: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00" name="Google Shape;100;p4: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897844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06" name="Google Shape;106;p5: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784967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6: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12" name="Google Shape;112;p6: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264817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7:notes"/>
          <p:cNvSpPr txBox="1">
            <a:spLocks noGrp="1"/>
          </p:cNvSpPr>
          <p:nvPr>
            <p:ph type="body" idx="1"/>
          </p:nvPr>
        </p:nvSpPr>
        <p:spPr>
          <a:xfrm>
            <a:off x="709614" y="4862514"/>
            <a:ext cx="5680075" cy="4605337"/>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18" name="Google Shape;118;p7: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78178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9: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02" name="Google Shape;202;p19: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03" name="Google Shape;203;p19: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extLst>
      <p:ext uri="{BB962C8B-B14F-4D97-AF65-F5344CB8AC3E}">
        <p14:creationId xmlns:p14="http://schemas.microsoft.com/office/powerpoint/2010/main" val="36168005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210" name="Google Shape;210;p20: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211" name="Google Shape;211;p20: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extLst>
      <p:ext uri="{BB962C8B-B14F-4D97-AF65-F5344CB8AC3E}">
        <p14:creationId xmlns:p14="http://schemas.microsoft.com/office/powerpoint/2010/main" val="12545489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8:notes"/>
          <p:cNvSpPr>
            <a:spLocks noGrp="1" noRot="1" noChangeAspect="1"/>
          </p:cNvSpPr>
          <p:nvPr>
            <p:ph type="sldImg" idx="2"/>
          </p:nvPr>
        </p:nvSpPr>
        <p:spPr>
          <a:xfrm>
            <a:off x="990600" y="766763"/>
            <a:ext cx="5118100" cy="3838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4" name="Google Shape;124;p8:notes"/>
          <p:cNvSpPr txBox="1">
            <a:spLocks noGrp="1"/>
          </p:cNvSpPr>
          <p:nvPr>
            <p:ph type="body" idx="1"/>
          </p:nvPr>
        </p:nvSpPr>
        <p:spPr>
          <a:xfrm>
            <a:off x="709614" y="4862514"/>
            <a:ext cx="5680200" cy="4605300"/>
          </a:xfrm>
          <a:prstGeom prst="rect">
            <a:avLst/>
          </a:prstGeom>
          <a:noFill/>
          <a:ln>
            <a:noFill/>
          </a:ln>
        </p:spPr>
        <p:txBody>
          <a:bodyPr spcFirstLastPara="1" wrap="square" lIns="91475" tIns="45725" rIns="91475" bIns="45725" anchor="t" anchorCtr="0">
            <a:noAutofit/>
          </a:bodyPr>
          <a:lstStyle/>
          <a:p>
            <a:pPr marL="0" lvl="0" indent="0" algn="l" rtl="0">
              <a:lnSpc>
                <a:spcPct val="100000"/>
              </a:lnSpc>
              <a:spcBef>
                <a:spcPts val="360"/>
              </a:spcBef>
              <a:spcAft>
                <a:spcPts val="0"/>
              </a:spcAft>
              <a:buSzPts val="1400"/>
              <a:buNone/>
            </a:pPr>
            <a:endParaRPr/>
          </a:p>
        </p:txBody>
      </p:sp>
      <p:sp>
        <p:nvSpPr>
          <p:cNvPr id="125" name="Google Shape;125;p8:notes"/>
          <p:cNvSpPr txBox="1">
            <a:spLocks noGrp="1"/>
          </p:cNvSpPr>
          <p:nvPr>
            <p:ph type="sldNum" idx="12"/>
          </p:nvPr>
        </p:nvSpPr>
        <p:spPr>
          <a:xfrm>
            <a:off x="4021139" y="9720264"/>
            <a:ext cx="3076500" cy="512700"/>
          </a:xfrm>
          <a:prstGeom prst="rect">
            <a:avLst/>
          </a:prstGeom>
          <a:noFill/>
          <a:ln>
            <a:noFill/>
          </a:ln>
        </p:spPr>
        <p:txBody>
          <a:bodyPr spcFirstLastPara="1" wrap="square" lIns="91475" tIns="45725" rIns="91475" bIns="45725"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extLst>
      <p:ext uri="{BB962C8B-B14F-4D97-AF65-F5344CB8AC3E}">
        <p14:creationId xmlns:p14="http://schemas.microsoft.com/office/powerpoint/2010/main" val="2646032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4" name="Google Shape;24;p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25" name="Google Shape;25;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ftr" idx="11"/>
          </p:nvPr>
        </p:nvSpPr>
        <p:spPr>
          <a:xfrm>
            <a:off x="32004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27" name="Google Shape;27;p3"/>
          <p:cNvSpPr txBox="1">
            <a:spLocks noGrp="1"/>
          </p:cNvSpPr>
          <p:nvPr>
            <p:ph type="sldNum" idx="12"/>
          </p:nvPr>
        </p:nvSpPr>
        <p:spPr>
          <a:xfrm>
            <a:off x="6553200" y="6308725"/>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tx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r>
              <a:rPr lang="en-US" dirty="0" smtClean="0"/>
              <a:t>Private idea implementation shreerecvidiyam@4 </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37"/>
        <p:cNvGrpSpPr/>
        <p:nvPr/>
      </p:nvGrpSpPr>
      <p:grpSpPr>
        <a:xfrm>
          <a:off x="0" y="0"/>
          <a:ext cx="0" cy="0"/>
          <a:chOff x="0" y="0"/>
          <a:chExt cx="0" cy="0"/>
        </a:xfrm>
      </p:grpSpPr>
      <p:sp>
        <p:nvSpPr>
          <p:cNvPr id="38" name="Google Shape;38;p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41" name="Google Shape;41;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tx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US" dirty="0" smtClean="0"/>
              <a:t>Private idea implementation shreerecvidiyam@4</a:t>
            </a:r>
            <a:endParaRPr lang="en-US" dirty="0"/>
          </a:p>
        </p:txBody>
      </p:sp>
      <p:sp>
        <p:nvSpPr>
          <p:cNvPr id="43" name="Google Shape;43;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4"/>
        <p:cNvGrpSpPr/>
        <p:nvPr/>
      </p:nvGrpSpPr>
      <p:grpSpPr>
        <a:xfrm>
          <a:off x="0" y="0"/>
          <a:ext cx="0" cy="0"/>
          <a:chOff x="0" y="0"/>
          <a:chExt cx="0" cy="0"/>
        </a:xfrm>
      </p:grpSpPr>
      <p:sp>
        <p:nvSpPr>
          <p:cNvPr id="45" name="Google Shape;45;p6"/>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47" name="Google Shape;4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53" name="Google Shape;5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8" name="Google Shape;68;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dirty="0"/>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 name="Rectangle 1"/>
          <p:cNvSpPr/>
          <p:nvPr userDrawn="1"/>
        </p:nvSpPr>
        <p:spPr>
          <a:xfrm rot="20200641">
            <a:off x="935427" y="2890392"/>
            <a:ext cx="7273145" cy="1077218"/>
          </a:xfrm>
          <a:prstGeom prst="rect">
            <a:avLst/>
          </a:prstGeom>
        </p:spPr>
        <p:txBody>
          <a:bodyPr wrap="none">
            <a:spAutoFit/>
          </a:bodyPr>
          <a:lstStyle/>
          <a:p>
            <a:r>
              <a:rPr lang="en-US" sz="6400" dirty="0" smtClean="0">
                <a:solidFill>
                  <a:schemeClr val="bg1">
                    <a:lumMod val="65000"/>
                  </a:schemeClr>
                </a:solidFill>
              </a:rPr>
              <a:t>shreerecvidyam@4</a:t>
            </a:r>
            <a:endParaRPr lang="en-IN" sz="6400" dirty="0">
              <a:solidFill>
                <a:schemeClr val="bg1">
                  <a:lumMod val="65000"/>
                </a:schemeClr>
              </a:solidFill>
            </a:endParaRPr>
          </a:p>
        </p:txBody>
      </p:sp>
      <p:sp>
        <p:nvSpPr>
          <p:cNvPr id="3" name="TextBox 2"/>
          <p:cNvSpPr txBox="1"/>
          <p:nvPr userDrawn="1"/>
        </p:nvSpPr>
        <p:spPr>
          <a:xfrm>
            <a:off x="6827263" y="6356350"/>
            <a:ext cx="2594810" cy="523220"/>
          </a:xfrm>
          <a:prstGeom prst="rect">
            <a:avLst/>
          </a:prstGeom>
          <a:noFill/>
        </p:spPr>
        <p:txBody>
          <a:bodyPr wrap="square" rtlCol="0">
            <a:spAutoFit/>
          </a:bodyPr>
          <a:lstStyle/>
          <a:p>
            <a:r>
              <a:rPr lang="en-US" dirty="0" smtClean="0"/>
              <a:t>Private</a:t>
            </a:r>
            <a:r>
              <a:rPr lang="en-US" baseline="0" dirty="0" smtClean="0"/>
              <a:t> idea implementation shreerevidiyam@4</a:t>
            </a:r>
            <a:endParaRPr lang="en-IN"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title"/>
          </p:nvPr>
        </p:nvSpPr>
        <p:spPr>
          <a:xfrm>
            <a:off x="892228" y="3550420"/>
            <a:ext cx="7598100" cy="1860000"/>
          </a:xfrm>
          <a:prstGeom prst="rect">
            <a:avLst/>
          </a:prstGeom>
          <a:solidFill>
            <a:schemeClr val="lt1"/>
          </a:solidFill>
          <a:ln>
            <a:noFill/>
          </a:ln>
        </p:spPr>
        <p:txBody>
          <a:bodyPr spcFirstLastPara="1" wrap="square" lIns="91425" tIns="45700" rIns="91425" bIns="45700" anchor="t" anchorCtr="0">
            <a:noAutofit/>
          </a:bodyPr>
          <a:lstStyle/>
          <a:p>
            <a:pPr lvl="0">
              <a:buClr>
                <a:srgbClr val="002060"/>
              </a:buClr>
              <a:buSzPts val="2400"/>
            </a:pPr>
            <a:r>
              <a:rPr lang="en-US" sz="2400" b="1" dirty="0">
                <a:solidFill>
                  <a:srgbClr val="002060"/>
                </a:solidFill>
                <a:latin typeface="Times New Roman"/>
                <a:ea typeface="Times New Roman"/>
                <a:cs typeface="Times New Roman"/>
                <a:sym typeface="Times New Roman"/>
              </a:rPr>
              <a:t>                             </a:t>
            </a:r>
            <a:r>
              <a:rPr lang="en-US" sz="2400" b="1" dirty="0" smtClean="0">
                <a:solidFill>
                  <a:srgbClr val="002060"/>
                </a:solidFill>
                <a:latin typeface="Times New Roman"/>
                <a:ea typeface="Times New Roman"/>
                <a:cs typeface="Times New Roman"/>
                <a:sym typeface="Times New Roman"/>
              </a:rPr>
              <a:t/>
            </a:r>
            <a:br>
              <a:rPr lang="en-US" sz="2400" b="1" dirty="0" smtClean="0">
                <a:solidFill>
                  <a:srgbClr val="002060"/>
                </a:solidFill>
                <a:latin typeface="Times New Roman"/>
                <a:ea typeface="Times New Roman"/>
                <a:cs typeface="Times New Roman"/>
                <a:sym typeface="Times New Roman"/>
              </a:rPr>
            </a:br>
            <a:r>
              <a:rPr lang="en-US" sz="2800" b="1" dirty="0">
                <a:solidFill>
                  <a:srgbClr val="002060"/>
                </a:solidFill>
                <a:latin typeface="Times New Roman"/>
                <a:ea typeface="Times New Roman"/>
                <a:cs typeface="Times New Roman"/>
                <a:sym typeface="Times New Roman"/>
              </a:rPr>
              <a:t>INTEGRATED SOLAR TRACKING</a:t>
            </a:r>
            <a:br>
              <a:rPr lang="en-US" sz="2800" b="1" dirty="0">
                <a:solidFill>
                  <a:srgbClr val="002060"/>
                </a:solidFill>
                <a:latin typeface="Times New Roman"/>
                <a:ea typeface="Times New Roman"/>
                <a:cs typeface="Times New Roman"/>
                <a:sym typeface="Times New Roman"/>
              </a:rPr>
            </a:br>
            <a:r>
              <a:rPr lang="en-US" sz="2800" b="1" dirty="0">
                <a:solidFill>
                  <a:srgbClr val="002060"/>
                </a:solidFill>
                <a:latin typeface="Times New Roman"/>
                <a:ea typeface="Times New Roman"/>
                <a:cs typeface="Times New Roman"/>
                <a:sym typeface="Times New Roman"/>
              </a:rPr>
              <a:t> AND CONVERSION SYSTEM</a:t>
            </a:r>
            <a:r>
              <a:rPr lang="en-US" sz="2800" b="1" u="sng" dirty="0">
                <a:solidFill>
                  <a:srgbClr val="002060"/>
                </a:solidFill>
                <a:latin typeface="Times New Roman"/>
                <a:ea typeface="Times New Roman"/>
                <a:cs typeface="Times New Roman"/>
                <a:sym typeface="Times New Roman"/>
              </a:rPr>
              <a:t> </a:t>
            </a:r>
            <a:endParaRPr sz="2800" b="1" dirty="0">
              <a:solidFill>
                <a:srgbClr val="002060"/>
              </a:solidFill>
              <a:latin typeface="Times New Roman"/>
              <a:ea typeface="Times New Roman"/>
              <a:cs typeface="Times New Roman"/>
              <a:sym typeface="Times New Roman"/>
            </a:endParaRPr>
          </a:p>
        </p:txBody>
      </p:sp>
      <p:pic>
        <p:nvPicPr>
          <p:cNvPr id="91" name="Google Shape;91;p13" descr="Home | Rajalakshmi Engineering College (REC)"/>
          <p:cNvPicPr preferRelativeResize="0"/>
          <p:nvPr/>
        </p:nvPicPr>
        <p:blipFill rotWithShape="1">
          <a:blip r:embed="rId3">
            <a:alphaModFix/>
          </a:blip>
          <a:srcRect/>
          <a:stretch/>
        </p:blipFill>
        <p:spPr>
          <a:xfrm>
            <a:off x="2427073" y="1205715"/>
            <a:ext cx="4071935" cy="1315159"/>
          </a:xfrm>
          <a:prstGeom prst="rect">
            <a:avLst/>
          </a:prstGeom>
          <a:noFill/>
          <a:ln>
            <a:noFill/>
          </a:ln>
        </p:spPr>
      </p:pic>
      <p:sp>
        <p:nvSpPr>
          <p:cNvPr id="4" name="Rectangle 3"/>
          <p:cNvSpPr/>
          <p:nvPr/>
        </p:nvSpPr>
        <p:spPr>
          <a:xfrm>
            <a:off x="521292" y="2635571"/>
            <a:ext cx="8156961" cy="1077218"/>
          </a:xfrm>
          <a:prstGeom prst="rect">
            <a:avLst/>
          </a:prstGeom>
        </p:spPr>
        <p:txBody>
          <a:bodyPr wrap="square">
            <a:spAutoFit/>
          </a:bodyPr>
          <a:lstStyle/>
          <a:p>
            <a:pPr lvl="0" algn="ctr">
              <a:buClr>
                <a:srgbClr val="002060"/>
              </a:buClr>
              <a:buSzPts val="2400"/>
            </a:pPr>
            <a:r>
              <a:rPr lang="en-US" sz="3200" b="1" dirty="0" smtClean="0">
                <a:solidFill>
                  <a:schemeClr val="tx1"/>
                </a:solidFill>
                <a:latin typeface="Times New Roman" panose="02020603050405020304" pitchFamily="18" charset="0"/>
                <a:cs typeface="Times New Roman" panose="02020603050405020304" pitchFamily="18" charset="0"/>
              </a:rPr>
              <a:t>DEPARTMENT OF ELECTRONICS AND COMMUNICATION ENGINEERING</a:t>
            </a:r>
            <a:endParaRPr lang="en-IN" sz="3200" b="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104" y="-102340"/>
            <a:ext cx="8451790" cy="1143000"/>
          </a:xfrm>
        </p:spPr>
        <p:txBody>
          <a:bodyPr>
            <a:normAutofit/>
          </a:bodyPr>
          <a:lstStyle/>
          <a:p>
            <a:r>
              <a:rPr lang="en-US" sz="2400" b="1" dirty="0">
                <a:latin typeface="Times New Roman"/>
                <a:ea typeface="Times New Roman"/>
                <a:cs typeface="Times New Roman"/>
                <a:sym typeface="Times New Roman"/>
              </a:rPr>
              <a:t>WORKING OF INTEGRATED SOLAR TRACKING AND CONVERSION SYSTEM</a:t>
            </a:r>
            <a:endParaRPr lang="en-IN" sz="2400" dirty="0"/>
          </a:p>
        </p:txBody>
      </p:sp>
      <p:sp>
        <p:nvSpPr>
          <p:cNvPr id="3" name="Text Placeholder 2"/>
          <p:cNvSpPr>
            <a:spLocks noGrp="1"/>
          </p:cNvSpPr>
          <p:nvPr>
            <p:ph type="body" idx="1"/>
          </p:nvPr>
        </p:nvSpPr>
        <p:spPr>
          <a:xfrm>
            <a:off x="220054" y="1058715"/>
            <a:ext cx="8703890" cy="5215071"/>
          </a:xfrm>
        </p:spPr>
        <p:txBody>
          <a:bodyPr>
            <a:noAutofit/>
          </a:bodyPr>
          <a:lstStyle/>
          <a:p>
            <a:pPr marL="114300" indent="0" algn="just">
              <a:lnSpc>
                <a:spcPct val="150000"/>
              </a:lnSpc>
              <a:buSzPct val="100000"/>
              <a:buNone/>
            </a:pPr>
            <a:r>
              <a:rPr lang="en-IN" sz="1600" b="1" dirty="0" smtClean="0">
                <a:solidFill>
                  <a:schemeClr val="bg2">
                    <a:lumMod val="75000"/>
                  </a:schemeClr>
                </a:solidFill>
                <a:latin typeface="Times New Roman" panose="02020603050405020304" pitchFamily="18" charset="0"/>
                <a:cs typeface="Times New Roman" panose="02020603050405020304" pitchFamily="18" charset="0"/>
              </a:rPr>
              <a:t>INTEGRATED DRIVING MECHANISM:</a:t>
            </a:r>
            <a:endParaRPr lang="en-IN" sz="1600" dirty="0" smtClean="0">
              <a:solidFill>
                <a:schemeClr val="bg2">
                  <a:lumMod val="75000"/>
                </a:schemeClr>
              </a:solidFill>
              <a:latin typeface="Times New Roman" panose="02020603050405020304" pitchFamily="18" charset="0"/>
              <a:cs typeface="Times New Roman" panose="02020603050405020304" pitchFamily="18" charset="0"/>
            </a:endParaRPr>
          </a:p>
          <a:p>
            <a:pPr algn="just">
              <a:lnSpc>
                <a:spcPct val="150000"/>
              </a:lnSpc>
              <a:buSzPct val="1000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PV </a:t>
            </a:r>
            <a:r>
              <a:rPr lang="en-US" sz="1600" dirty="0">
                <a:latin typeface="Times New Roman" panose="02020603050405020304" pitchFamily="18" charset="0"/>
                <a:cs typeface="Times New Roman" panose="02020603050405020304" pitchFamily="18" charset="0"/>
              </a:rPr>
              <a:t>cells convert sunlight into electricity, powering the vehicle's BO motor to enable movement by Mechanical Energy Transmission. This motor drives the wheels of the vehicle, propelling it forward. </a:t>
            </a:r>
          </a:p>
          <a:p>
            <a:pPr algn="just">
              <a:lnSpc>
                <a:spcPct val="150000"/>
              </a:lnSpc>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Mechanical transmission ensures smooth movement, reducing reliance on fossil fuels.</a:t>
            </a:r>
          </a:p>
          <a:p>
            <a:pPr algn="just">
              <a:lnSpc>
                <a:spcPct val="150000"/>
              </a:lnSpc>
              <a:buSzPct val="1000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Combination of the benefits of solar energy utilization with mechanical propulsion, ensuring sustainable and efficient mobility. </a:t>
            </a:r>
            <a:endParaRPr lang="en-IN" sz="1600" dirty="0">
              <a:latin typeface="Times New Roman" panose="02020603050405020304" pitchFamily="18" charset="0"/>
              <a:cs typeface="Times New Roman" panose="02020603050405020304" pitchFamily="18" charset="0"/>
            </a:endParaRPr>
          </a:p>
          <a:p>
            <a:pPr marL="114300" indent="0" algn="just">
              <a:lnSpc>
                <a:spcPct val="150000"/>
              </a:lnSpc>
              <a:buSzPct val="100000"/>
              <a:buNone/>
            </a:pPr>
            <a:r>
              <a:rPr lang="en-IN" sz="1600" b="1" dirty="0" smtClean="0">
                <a:solidFill>
                  <a:schemeClr val="bg2">
                    <a:lumMod val="75000"/>
                  </a:schemeClr>
                </a:solidFill>
                <a:latin typeface="Times New Roman" panose="02020603050405020304" pitchFamily="18" charset="0"/>
                <a:cs typeface="Times New Roman" panose="02020603050405020304" pitchFamily="18" charset="0"/>
              </a:rPr>
              <a:t>OBSERVATION AND OUTPUT:</a:t>
            </a:r>
            <a:endParaRPr lang="en-IN" sz="1600" dirty="0" smtClean="0">
              <a:solidFill>
                <a:schemeClr val="bg2">
                  <a:lumMod val="75000"/>
                </a:schemeClr>
              </a:solidFill>
              <a:latin typeface="Times New Roman" panose="02020603050405020304" pitchFamily="18" charset="0"/>
              <a:cs typeface="Times New Roman" panose="02020603050405020304" pitchFamily="18" charset="0"/>
            </a:endParaRPr>
          </a:p>
          <a:p>
            <a:pPr algn="just">
              <a:lnSpc>
                <a:spcPct val="150000"/>
              </a:lnSpc>
              <a:buSzPct val="100000"/>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Real-time </a:t>
            </a:r>
            <a:r>
              <a:rPr lang="en-IN" sz="1600" dirty="0">
                <a:latin typeface="Times New Roman" panose="02020603050405020304" pitchFamily="18" charset="0"/>
                <a:cs typeface="Times New Roman" panose="02020603050405020304" pitchFamily="18" charset="0"/>
              </a:rPr>
              <a:t>monitoring optimizes panel orientation for increased energy capture.</a:t>
            </a:r>
          </a:p>
          <a:p>
            <a:pPr algn="just">
              <a:lnSpc>
                <a:spcPct val="150000"/>
              </a:lnSpc>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Performance analysis enhances solar energy utilization, contributing to sustainable solutions.</a:t>
            </a:r>
          </a:p>
          <a:p>
            <a:pPr algn="just">
              <a:lnSpc>
                <a:spcPct val="150000"/>
              </a:lnSpc>
              <a:buSzPct val="1000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setup showcases the practical application of mobility-based solar tracking for enhanced solar energy utilization, contributing to sustainable energy solutions.</a:t>
            </a:r>
            <a:endParaRPr lang="en-IN" sz="1600" dirty="0">
              <a:latin typeface="Times New Roman" panose="02020603050405020304" pitchFamily="18" charset="0"/>
              <a:cs typeface="Times New Roman" panose="02020603050405020304" pitchFamily="18" charset="0"/>
            </a:endParaRPr>
          </a:p>
          <a:p>
            <a:pPr marL="50800" indent="0">
              <a:buNone/>
            </a:pPr>
            <a:endParaRPr lang="en-IN" sz="1600" dirty="0"/>
          </a:p>
        </p:txBody>
      </p:sp>
    </p:spTree>
    <p:extLst>
      <p:ext uri="{BB962C8B-B14F-4D97-AF65-F5344CB8AC3E}">
        <p14:creationId xmlns:p14="http://schemas.microsoft.com/office/powerpoint/2010/main" val="2134027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8" name="Google Shape;128;p19"/>
          <p:cNvSpPr txBox="1">
            <a:spLocks noGrp="1"/>
          </p:cNvSpPr>
          <p:nvPr>
            <p:ph type="body" idx="4294967295"/>
          </p:nvPr>
        </p:nvSpPr>
        <p:spPr>
          <a:xfrm>
            <a:off x="213645" y="340038"/>
            <a:ext cx="8699620" cy="6573600"/>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80000"/>
              </a:lnSpc>
              <a:spcBef>
                <a:spcPts val="0"/>
              </a:spcBef>
              <a:spcAft>
                <a:spcPts val="0"/>
              </a:spcAft>
              <a:buSzPts val="440"/>
              <a:buNone/>
            </a:pPr>
            <a:endParaRPr lang="en-US" sz="3100" dirty="0" smtClean="0">
              <a:latin typeface="Times New Roman"/>
              <a:ea typeface="Times New Roman"/>
              <a:cs typeface="Times New Roman"/>
              <a:sym typeface="Times New Roman"/>
            </a:endParaRPr>
          </a:p>
          <a:p>
            <a:pPr marL="0" lvl="0" indent="0" algn="ctr" rtl="0">
              <a:lnSpc>
                <a:spcPct val="80000"/>
              </a:lnSpc>
              <a:spcBef>
                <a:spcPts val="0"/>
              </a:spcBef>
              <a:spcAft>
                <a:spcPts val="0"/>
              </a:spcAft>
              <a:buSzPts val="440"/>
              <a:buNone/>
            </a:pPr>
            <a:r>
              <a:rPr lang="en-US" sz="2400" b="1" dirty="0" smtClean="0">
                <a:solidFill>
                  <a:schemeClr val="bg2"/>
                </a:solidFill>
                <a:latin typeface="Times New Roman"/>
                <a:ea typeface="Times New Roman"/>
                <a:cs typeface="Times New Roman"/>
                <a:sym typeface="Times New Roman"/>
              </a:rPr>
              <a:t>THE SOLAR TRACKING SYSTEM</a:t>
            </a:r>
            <a:endParaRPr lang="en-US" sz="2400" b="1" dirty="0">
              <a:solidFill>
                <a:schemeClr val="bg2"/>
              </a:solidFill>
              <a:latin typeface="Times New Roman"/>
              <a:ea typeface="Times New Roman"/>
              <a:cs typeface="Times New Roman"/>
              <a:sym typeface="Times New Roman"/>
            </a:endParaRPr>
          </a:p>
          <a:p>
            <a:pPr marL="0" lvl="0" indent="0" algn="just">
              <a:spcBef>
                <a:spcPts val="0"/>
              </a:spcBef>
              <a:buSzPts val="440"/>
              <a:buNone/>
            </a:pPr>
            <a:r>
              <a:rPr lang="en-US" sz="1600" dirty="0"/>
              <a:t/>
            </a:r>
            <a:br>
              <a:rPr lang="en-US" sz="1600" dirty="0"/>
            </a:br>
            <a:r>
              <a:rPr lang="en-US" sz="1600" dirty="0">
                <a:latin typeface="Times New Roman" panose="02020603050405020304" pitchFamily="18" charset="0"/>
                <a:cs typeface="Times New Roman" panose="02020603050405020304" pitchFamily="18" charset="0"/>
              </a:rPr>
              <a:t>The </a:t>
            </a:r>
            <a:r>
              <a:rPr lang="en-US" sz="1600" dirty="0" smtClean="0">
                <a:latin typeface="Times New Roman" panose="02020603050405020304" pitchFamily="18" charset="0"/>
                <a:cs typeface="Times New Roman" panose="02020603050405020304" pitchFamily="18" charset="0"/>
              </a:rPr>
              <a:t>Proposed </a:t>
            </a:r>
            <a:r>
              <a:rPr lang="en-US" sz="1600" dirty="0">
                <a:latin typeface="Times New Roman" panose="02020603050405020304" pitchFamily="18" charset="0"/>
                <a:cs typeface="Times New Roman" panose="02020603050405020304" pitchFamily="18" charset="0"/>
              </a:rPr>
              <a:t>S</a:t>
            </a:r>
            <a:r>
              <a:rPr lang="en-US" sz="1600" dirty="0" smtClean="0">
                <a:latin typeface="Times New Roman" panose="02020603050405020304" pitchFamily="18" charset="0"/>
                <a:cs typeface="Times New Roman" panose="02020603050405020304" pitchFamily="18" charset="0"/>
              </a:rPr>
              <a:t>ystem </a:t>
            </a:r>
            <a:r>
              <a:rPr lang="en-US" sz="1600" dirty="0">
                <a:latin typeface="Times New Roman" panose="02020603050405020304" pitchFamily="18" charset="0"/>
                <a:cs typeface="Times New Roman" panose="02020603050405020304" pitchFamily="18" charset="0"/>
              </a:rPr>
              <a:t>integrates solar tracking technology with a solar-powered car to enhance energy efficiency and extend its range.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system converts the captured sunlight into electricity, stores excess energy in batteries, and powers the vehicle's propulsion. </a:t>
            </a:r>
            <a:r>
              <a:rPr lang="en-US" sz="1600" dirty="0" smtClean="0">
                <a:latin typeface="Times New Roman" panose="02020603050405020304" pitchFamily="18" charset="0"/>
                <a:cs typeface="Times New Roman" panose="02020603050405020304" pitchFamily="18" charset="0"/>
              </a:rPr>
              <a:t>The proposed system is first proceeded with Solar Tracking System and then integrated to convert the energy for the application of Solar powered Car</a:t>
            </a:r>
          </a:p>
          <a:p>
            <a:pPr marL="0" lvl="0" indent="0" algn="just">
              <a:spcBef>
                <a:spcPts val="0"/>
              </a:spcBef>
              <a:buSzPts val="440"/>
              <a:buNone/>
            </a:pPr>
            <a:r>
              <a:rPr lang="en-US" sz="1600" dirty="0" smtClean="0">
                <a:latin typeface="Times New Roman" panose="02020603050405020304" pitchFamily="18" charset="0"/>
                <a:cs typeface="Times New Roman" panose="02020603050405020304" pitchFamily="18" charset="0"/>
              </a:rPr>
              <a:t> </a:t>
            </a:r>
            <a:endParaRPr lang="en-US" sz="1600" b="1" dirty="0" smtClean="0">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0"/>
              </a:spcBef>
              <a:buSzPts val="440"/>
              <a:buNone/>
            </a:pPr>
            <a:r>
              <a:rPr lang="en-US" sz="1600" b="1" dirty="0" smtClean="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1. Solar Panel:</a:t>
            </a:r>
            <a:endParaRPr lang="en-US" sz="1600" b="1"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0"/>
              </a:spcBef>
              <a:buSzPts val="440"/>
              <a:buNone/>
            </a:pPr>
            <a:r>
              <a:rPr lang="en-US" sz="1600" dirty="0">
                <a:latin typeface="Times New Roman" panose="02020603050405020304" pitchFamily="18" charset="0"/>
                <a:ea typeface="Times New Roman"/>
                <a:cs typeface="Times New Roman" panose="02020603050405020304" pitchFamily="18" charset="0"/>
                <a:sym typeface="Times New Roman"/>
              </a:rPr>
              <a:t>The heart of the </a:t>
            </a:r>
            <a:r>
              <a:rPr lang="en-US" sz="1600" dirty="0" smtClean="0">
                <a:latin typeface="Times New Roman" panose="02020603050405020304" pitchFamily="18" charset="0"/>
                <a:ea typeface="Times New Roman"/>
                <a:cs typeface="Times New Roman" panose="02020603050405020304" pitchFamily="18" charset="0"/>
                <a:sym typeface="Times New Roman"/>
              </a:rPr>
              <a:t>system is solar panels which </a:t>
            </a:r>
            <a:r>
              <a:rPr lang="en-US" sz="1600" dirty="0">
                <a:latin typeface="Times New Roman" panose="02020603050405020304" pitchFamily="18" charset="0"/>
                <a:ea typeface="Times New Roman"/>
                <a:cs typeface="Times New Roman" panose="02020603050405020304" pitchFamily="18" charset="0"/>
                <a:sym typeface="Times New Roman"/>
              </a:rPr>
              <a:t>capture sunlight and convert it into electrical energy.</a:t>
            </a:r>
            <a:endParaRPr lang="en-US" sz="1600" b="1" dirty="0" smtClean="0">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0"/>
              </a:spcBef>
              <a:buSzPts val="440"/>
              <a:buNone/>
            </a:pPr>
            <a:endParaRPr lang="en-US" sz="1600" b="1" dirty="0">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0"/>
              </a:spcBef>
              <a:buSzPts val="440"/>
              <a:buNone/>
            </a:pPr>
            <a:r>
              <a:rPr lang="en-US" sz="1600" b="1" dirty="0" smtClean="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2. Sun </a:t>
            </a:r>
            <a:r>
              <a:rPr lang="en-US" sz="1600" b="1"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Tracking Mechanism:</a:t>
            </a:r>
            <a:r>
              <a:rPr lang="en-US" sz="16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 </a:t>
            </a:r>
            <a:endParaRPr lang="en-US" sz="1600" dirty="0" smtClean="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just">
              <a:spcBef>
                <a:spcPts val="0"/>
              </a:spcBef>
              <a:buSzPts val="440"/>
              <a:buNone/>
            </a:pPr>
            <a:r>
              <a:rPr lang="en-US" sz="1600" dirty="0" smtClean="0">
                <a:latin typeface="Times New Roman" panose="02020603050405020304" pitchFamily="18" charset="0"/>
                <a:ea typeface="Times New Roman"/>
                <a:cs typeface="Times New Roman" panose="02020603050405020304" pitchFamily="18" charset="0"/>
                <a:sym typeface="Times New Roman"/>
              </a:rPr>
              <a:t>This </a:t>
            </a:r>
            <a:r>
              <a:rPr lang="en-US" sz="1600" dirty="0">
                <a:latin typeface="Times New Roman" panose="02020603050405020304" pitchFamily="18" charset="0"/>
                <a:ea typeface="Times New Roman"/>
                <a:cs typeface="Times New Roman" panose="02020603050405020304" pitchFamily="18" charset="0"/>
                <a:sym typeface="Times New Roman"/>
              </a:rPr>
              <a:t>mechanism is responsible for orienting the </a:t>
            </a:r>
            <a:r>
              <a:rPr lang="en-US" sz="1600" dirty="0" smtClean="0">
                <a:latin typeface="Times New Roman" panose="02020603050405020304" pitchFamily="18" charset="0"/>
                <a:ea typeface="Times New Roman"/>
                <a:cs typeface="Times New Roman" panose="02020603050405020304" pitchFamily="18" charset="0"/>
                <a:sym typeface="Times New Roman"/>
              </a:rPr>
              <a:t>solar </a:t>
            </a:r>
            <a:r>
              <a:rPr lang="en-US" sz="1600" dirty="0">
                <a:latin typeface="Times New Roman" panose="02020603050405020304" pitchFamily="18" charset="0"/>
                <a:ea typeface="Times New Roman"/>
                <a:cs typeface="Times New Roman" panose="02020603050405020304" pitchFamily="18" charset="0"/>
                <a:sym typeface="Times New Roman"/>
              </a:rPr>
              <a:t>panels towards the sun throughout the day</a:t>
            </a:r>
            <a:r>
              <a:rPr lang="en-US" sz="1600" dirty="0" smtClean="0">
                <a:latin typeface="Times New Roman" panose="02020603050405020304" pitchFamily="18" charset="0"/>
                <a:ea typeface="Times New Roman"/>
                <a:cs typeface="Times New Roman" panose="02020603050405020304" pitchFamily="18" charset="0"/>
                <a:sym typeface="Times New Roman"/>
              </a:rPr>
              <a:t>. One of the </a:t>
            </a:r>
            <a:r>
              <a:rPr lang="en-US" sz="1600" dirty="0">
                <a:latin typeface="Times New Roman" panose="02020603050405020304" pitchFamily="18" charset="0"/>
                <a:ea typeface="Times New Roman"/>
                <a:cs typeface="Times New Roman" panose="02020603050405020304" pitchFamily="18" charset="0"/>
                <a:sym typeface="Times New Roman"/>
              </a:rPr>
              <a:t>primary </a:t>
            </a:r>
            <a:r>
              <a:rPr lang="en-US" sz="1600" dirty="0" smtClean="0">
                <a:latin typeface="Times New Roman" panose="02020603050405020304" pitchFamily="18" charset="0"/>
                <a:ea typeface="Times New Roman"/>
                <a:cs typeface="Times New Roman" panose="02020603050405020304" pitchFamily="18" charset="0"/>
                <a:sym typeface="Times New Roman"/>
              </a:rPr>
              <a:t>type </a:t>
            </a:r>
            <a:r>
              <a:rPr lang="en-US" sz="1600" dirty="0">
                <a:latin typeface="Times New Roman" panose="02020603050405020304" pitchFamily="18" charset="0"/>
                <a:ea typeface="Times New Roman"/>
                <a:cs typeface="Times New Roman" panose="02020603050405020304" pitchFamily="18" charset="0"/>
                <a:sym typeface="Times New Roman"/>
              </a:rPr>
              <a:t>of sun </a:t>
            </a:r>
            <a:r>
              <a:rPr lang="en-US" sz="1600" dirty="0" smtClean="0">
                <a:latin typeface="Times New Roman" panose="02020603050405020304" pitchFamily="18" charset="0"/>
                <a:ea typeface="Times New Roman"/>
                <a:cs typeface="Times New Roman" panose="02020603050405020304" pitchFamily="18" charset="0"/>
                <a:sym typeface="Times New Roman"/>
              </a:rPr>
              <a:t>tracking systems used in the project work is Single Axis Tracking.</a:t>
            </a:r>
          </a:p>
          <a:p>
            <a:pPr marL="0" lvl="0" indent="0" algn="just">
              <a:spcBef>
                <a:spcPts val="0"/>
              </a:spcBef>
              <a:buSzPts val="440"/>
              <a:buNone/>
            </a:pPr>
            <a:r>
              <a:rPr lang="en-US" sz="1600" dirty="0" smtClean="0">
                <a:latin typeface="Times New Roman" panose="02020603050405020304" pitchFamily="18" charset="0"/>
                <a:ea typeface="Times New Roman"/>
                <a:cs typeface="Times New Roman" panose="02020603050405020304" pitchFamily="18" charset="0"/>
                <a:sym typeface="Times New Roman"/>
              </a:rPr>
              <a:t>Single </a:t>
            </a:r>
            <a:r>
              <a:rPr lang="en-US" sz="1600" dirty="0">
                <a:latin typeface="Times New Roman" panose="02020603050405020304" pitchFamily="18" charset="0"/>
                <a:ea typeface="Times New Roman"/>
                <a:cs typeface="Times New Roman" panose="02020603050405020304" pitchFamily="18" charset="0"/>
                <a:sym typeface="Times New Roman"/>
              </a:rPr>
              <a:t>Axis Tracking: Tracks the sun's movement from east to west by rotating around a single </a:t>
            </a:r>
            <a:r>
              <a:rPr lang="en-US" sz="1600" dirty="0" smtClean="0">
                <a:latin typeface="Times New Roman" panose="02020603050405020304" pitchFamily="18" charset="0"/>
                <a:ea typeface="Times New Roman"/>
                <a:cs typeface="Times New Roman" panose="02020603050405020304" pitchFamily="18" charset="0"/>
                <a:sym typeface="Times New Roman"/>
              </a:rPr>
              <a:t>axis.</a:t>
            </a:r>
          </a:p>
          <a:p>
            <a:pPr marL="0" lvl="0" indent="0" algn="just" rtl="0">
              <a:spcBef>
                <a:spcPts val="0"/>
              </a:spcBef>
              <a:spcAft>
                <a:spcPts val="0"/>
              </a:spcAft>
              <a:buSzPts val="440"/>
              <a:buNone/>
            </a:pPr>
            <a:endParaRPr lang="en-US" sz="1600" b="1" dirty="0" smtClean="0">
              <a:latin typeface="Times New Roman" panose="02020603050405020304" pitchFamily="18" charset="0"/>
              <a:cs typeface="Times New Roman" panose="02020603050405020304" pitchFamily="18" charset="0"/>
              <a:sym typeface="Times New Roman"/>
            </a:endParaRPr>
          </a:p>
          <a:p>
            <a:pPr marL="0" lvl="0" indent="0" algn="just" rtl="0">
              <a:spcBef>
                <a:spcPts val="0"/>
              </a:spcBef>
              <a:spcAft>
                <a:spcPts val="0"/>
              </a:spcAft>
              <a:buSzPts val="440"/>
              <a:buNone/>
            </a:pPr>
            <a:r>
              <a:rPr lang="en-US" sz="1600" b="1" dirty="0">
                <a:solidFill>
                  <a:schemeClr val="bg2">
                    <a:lumMod val="75000"/>
                  </a:schemeClr>
                </a:solidFill>
                <a:latin typeface="Times New Roman" panose="02020603050405020304" pitchFamily="18" charset="0"/>
                <a:cs typeface="Times New Roman" panose="02020603050405020304" pitchFamily="18" charset="0"/>
                <a:sym typeface="Times New Roman"/>
              </a:rPr>
              <a:t>3</a:t>
            </a:r>
            <a:r>
              <a:rPr lang="en-US" sz="1600" b="1" dirty="0" smtClean="0">
                <a:solidFill>
                  <a:schemeClr val="bg2">
                    <a:lumMod val="75000"/>
                  </a:schemeClr>
                </a:solidFill>
                <a:latin typeface="Times New Roman" panose="02020603050405020304" pitchFamily="18" charset="0"/>
                <a:cs typeface="Times New Roman" panose="02020603050405020304" pitchFamily="18" charset="0"/>
                <a:sym typeface="Times New Roman"/>
              </a:rPr>
              <a:t>. </a:t>
            </a:r>
            <a:r>
              <a:rPr lang="en-US" sz="1600" b="1" dirty="0" smtClean="0">
                <a:solidFill>
                  <a:schemeClr val="bg2">
                    <a:lumMod val="75000"/>
                  </a:schemeClr>
                </a:solidFill>
                <a:latin typeface="Times New Roman" panose="02020603050405020304" pitchFamily="18" charset="0"/>
                <a:cs typeface="Times New Roman" panose="02020603050405020304" pitchFamily="18" charset="0"/>
              </a:rPr>
              <a:t>Solar </a:t>
            </a:r>
            <a:r>
              <a:rPr lang="en-US" sz="1600" b="1" dirty="0">
                <a:solidFill>
                  <a:schemeClr val="bg2">
                    <a:lumMod val="75000"/>
                  </a:schemeClr>
                </a:solidFill>
                <a:latin typeface="Times New Roman" panose="02020603050405020304" pitchFamily="18" charset="0"/>
                <a:cs typeface="Times New Roman" panose="02020603050405020304" pitchFamily="18" charset="0"/>
              </a:rPr>
              <a:t>Energy </a:t>
            </a:r>
            <a:r>
              <a:rPr lang="en-US" sz="1600" b="1" dirty="0" smtClean="0">
                <a:solidFill>
                  <a:schemeClr val="bg2">
                    <a:lumMod val="75000"/>
                  </a:schemeClr>
                </a:solidFill>
                <a:latin typeface="Times New Roman" panose="02020603050405020304" pitchFamily="18" charset="0"/>
                <a:cs typeface="Times New Roman" panose="02020603050405020304" pitchFamily="18" charset="0"/>
              </a:rPr>
              <a:t>Harvesting:</a:t>
            </a:r>
            <a:endParaRPr lang="en-IN" sz="1600" dirty="0">
              <a:solidFill>
                <a:schemeClr val="bg2">
                  <a:lumMod val="75000"/>
                </a:schemeClr>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SzPts val="440"/>
              <a:buNone/>
            </a:pPr>
            <a:r>
              <a:rPr lang="en-US" sz="1600" dirty="0" smtClean="0">
                <a:latin typeface="Times New Roman" panose="02020603050405020304" pitchFamily="18" charset="0"/>
                <a:cs typeface="Times New Roman" panose="02020603050405020304" pitchFamily="18" charset="0"/>
              </a:rPr>
              <a:t>Solar </a:t>
            </a:r>
            <a:r>
              <a:rPr lang="en-US" sz="1600" dirty="0">
                <a:latin typeface="Times New Roman" panose="02020603050405020304" pitchFamily="18" charset="0"/>
                <a:cs typeface="Times New Roman" panose="02020603050405020304" pitchFamily="18" charset="0"/>
              </a:rPr>
              <a:t>panels capture sunlight and convert it into direct current (DC) </a:t>
            </a:r>
            <a:r>
              <a:rPr lang="en-US" sz="1600" dirty="0" smtClean="0">
                <a:latin typeface="Times New Roman" panose="02020603050405020304" pitchFamily="18" charset="0"/>
                <a:cs typeface="Times New Roman" panose="02020603050405020304" pitchFamily="18" charset="0"/>
              </a:rPr>
              <a:t>electricity .The </a:t>
            </a:r>
            <a:r>
              <a:rPr lang="en-US" sz="1600" dirty="0">
                <a:latin typeface="Times New Roman" panose="02020603050405020304" pitchFamily="18" charset="0"/>
                <a:cs typeface="Times New Roman" panose="02020603050405020304" pitchFamily="18" charset="0"/>
              </a:rPr>
              <a:t>Solar Tracking System ensures panels are positioned optimally for maximum energy </a:t>
            </a:r>
            <a:r>
              <a:rPr lang="en-US" sz="1600" dirty="0" smtClean="0">
                <a:latin typeface="Times New Roman" panose="02020603050405020304" pitchFamily="18" charset="0"/>
                <a:cs typeface="Times New Roman" panose="02020603050405020304" pitchFamily="18" charset="0"/>
              </a:rPr>
              <a:t>capture.</a:t>
            </a:r>
          </a:p>
          <a:p>
            <a:pPr marL="0" indent="0" algn="just">
              <a:spcBef>
                <a:spcPts val="0"/>
              </a:spcBef>
              <a:buSzPts val="440"/>
              <a:buNone/>
            </a:pPr>
            <a:endParaRPr lang="en-US" sz="1600" b="1" u="sng" dirty="0" smtClean="0">
              <a:latin typeface="Times New Roman" panose="02020603050405020304" pitchFamily="18" charset="0"/>
              <a:cs typeface="Times New Roman" panose="02020603050405020304" pitchFamily="18" charset="0"/>
            </a:endParaRPr>
          </a:p>
          <a:p>
            <a:pPr marL="0" indent="0" algn="just">
              <a:spcBef>
                <a:spcPts val="0"/>
              </a:spcBef>
              <a:buSzPts val="440"/>
              <a:buNone/>
            </a:pPr>
            <a:r>
              <a:rPr lang="en-US" sz="1600" b="1" dirty="0">
                <a:solidFill>
                  <a:schemeClr val="bg2">
                    <a:lumMod val="75000"/>
                  </a:schemeClr>
                </a:solidFill>
                <a:latin typeface="Times New Roman" panose="02020603050405020304" pitchFamily="18" charset="0"/>
                <a:cs typeface="Times New Roman" panose="02020603050405020304" pitchFamily="18" charset="0"/>
              </a:rPr>
              <a:t>4</a:t>
            </a:r>
            <a:r>
              <a:rPr lang="en-US" sz="1600" b="1" dirty="0" smtClean="0">
                <a:solidFill>
                  <a:schemeClr val="bg2">
                    <a:lumMod val="75000"/>
                  </a:schemeClr>
                </a:solidFill>
                <a:latin typeface="Times New Roman" panose="02020603050405020304" pitchFamily="18" charset="0"/>
                <a:cs typeface="Times New Roman" panose="02020603050405020304" pitchFamily="18" charset="0"/>
              </a:rPr>
              <a:t>. </a:t>
            </a:r>
            <a:r>
              <a:rPr lang="en-US" sz="1600" b="1" dirty="0">
                <a:solidFill>
                  <a:schemeClr val="bg2">
                    <a:lumMod val="75000"/>
                  </a:schemeClr>
                </a:solidFill>
                <a:latin typeface="Times New Roman" panose="02020603050405020304" pitchFamily="18" charset="0"/>
                <a:cs typeface="Times New Roman" panose="02020603050405020304" pitchFamily="18" charset="0"/>
              </a:rPr>
              <a:t>Sunlight Detection:</a:t>
            </a:r>
            <a:r>
              <a:rPr lang="en-US" sz="1600" dirty="0">
                <a:solidFill>
                  <a:schemeClr val="bg2">
                    <a:lumMod val="75000"/>
                  </a:schemeClr>
                </a:solidFill>
                <a:latin typeface="Times New Roman" panose="02020603050405020304" pitchFamily="18" charset="0"/>
                <a:cs typeface="Times New Roman" panose="02020603050405020304" pitchFamily="18" charset="0"/>
              </a:rPr>
              <a:t> </a:t>
            </a:r>
            <a:endParaRPr lang="en-US" sz="1600" dirty="0" smtClean="0">
              <a:solidFill>
                <a:schemeClr val="bg2">
                  <a:lumMod val="75000"/>
                </a:schemeClr>
              </a:solidFill>
              <a:latin typeface="Times New Roman" panose="02020603050405020304" pitchFamily="18" charset="0"/>
              <a:cs typeface="Times New Roman" panose="02020603050405020304" pitchFamily="18" charset="0"/>
            </a:endParaRPr>
          </a:p>
          <a:p>
            <a:pPr marL="0" indent="0" algn="just">
              <a:spcBef>
                <a:spcPts val="0"/>
              </a:spcBef>
              <a:buSzPts val="440"/>
              <a:buNone/>
            </a:pPr>
            <a:r>
              <a:rPr lang="en-US" sz="1600" dirty="0" smtClean="0">
                <a:latin typeface="Times New Roman" panose="02020603050405020304" pitchFamily="18" charset="0"/>
                <a:cs typeface="Times New Roman" panose="02020603050405020304" pitchFamily="18" charset="0"/>
              </a:rPr>
              <a:t>Light </a:t>
            </a:r>
            <a:r>
              <a:rPr lang="en-US" sz="1600" dirty="0">
                <a:latin typeface="Times New Roman" panose="02020603050405020304" pitchFamily="18" charset="0"/>
                <a:cs typeface="Times New Roman" panose="02020603050405020304" pitchFamily="18" charset="0"/>
              </a:rPr>
              <a:t>sensors, such as Light Dependent Resistors (LDRs) or photovoltaic cells, measure the intensity of sunlight</a:t>
            </a:r>
            <a:r>
              <a:rPr lang="en-US" sz="1600" dirty="0" smtClean="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440"/>
              <a:buNone/>
            </a:pPr>
            <a:endParaRPr sz="1600"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440"/>
              <a:buNone/>
            </a:pPr>
            <a:r>
              <a:rPr lang="en-US" sz="1600" b="1"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5</a:t>
            </a:r>
            <a:r>
              <a:rPr lang="en-US" sz="1600" b="1" dirty="0" smtClean="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 Microcontroller </a:t>
            </a:r>
            <a:r>
              <a:rPr lang="en-US" sz="1600" b="1" dirty="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Unit (MCU): </a:t>
            </a:r>
            <a:endParaRPr lang="en-US" sz="1600" b="1" dirty="0" smtClean="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440"/>
              <a:buNone/>
            </a:pPr>
            <a:r>
              <a:rPr lang="en-US" sz="1600" dirty="0" err="1" smtClean="0">
                <a:latin typeface="Times New Roman" panose="02020603050405020304" pitchFamily="18" charset="0"/>
                <a:ea typeface="Times New Roman"/>
                <a:cs typeface="Times New Roman" panose="02020603050405020304" pitchFamily="18" charset="0"/>
                <a:sym typeface="Times New Roman"/>
              </a:rPr>
              <a:t>Arduino</a:t>
            </a:r>
            <a:r>
              <a:rPr lang="en-US" sz="1600" dirty="0" smtClean="0">
                <a:latin typeface="Times New Roman" panose="02020603050405020304" pitchFamily="18" charset="0"/>
                <a:ea typeface="Times New Roman"/>
                <a:cs typeface="Times New Roman" panose="02020603050405020304" pitchFamily="18" charset="0"/>
                <a:sym typeface="Times New Roman"/>
              </a:rPr>
              <a:t> UNO Controls </a:t>
            </a:r>
            <a:r>
              <a:rPr lang="en-US" sz="1600" dirty="0">
                <a:latin typeface="Times New Roman" panose="02020603050405020304" pitchFamily="18" charset="0"/>
                <a:ea typeface="Times New Roman"/>
                <a:cs typeface="Times New Roman" panose="02020603050405020304" pitchFamily="18" charset="0"/>
                <a:sym typeface="Times New Roman"/>
              </a:rPr>
              <a:t>the operation of the sun tracking mechanism </a:t>
            </a:r>
            <a:r>
              <a:rPr lang="en-US" sz="1600" dirty="0" smtClean="0">
                <a:latin typeface="Times New Roman" panose="02020603050405020304" pitchFamily="18" charset="0"/>
                <a:ea typeface="Times New Roman"/>
                <a:cs typeface="Times New Roman" panose="02020603050405020304" pitchFamily="18" charset="0"/>
                <a:sym typeface="Times New Roman"/>
              </a:rPr>
              <a:t>based </a:t>
            </a:r>
            <a:r>
              <a:rPr lang="en-US" sz="1600" dirty="0">
                <a:latin typeface="Times New Roman" panose="02020603050405020304" pitchFamily="18" charset="0"/>
                <a:ea typeface="Times New Roman"/>
                <a:cs typeface="Times New Roman" panose="02020603050405020304" pitchFamily="18" charset="0"/>
                <a:sym typeface="Times New Roman"/>
              </a:rPr>
              <a:t>on input from the sensors. </a:t>
            </a:r>
            <a:endParaRPr lang="en-US" sz="1600" dirty="0" smtClean="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440"/>
              <a:buNone/>
            </a:pPr>
            <a:endParaRPr lang="en-US" sz="1600" dirty="0" smtClean="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440"/>
              <a:buNone/>
            </a:pP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spcBef>
                <a:spcPts val="0"/>
              </a:spcBef>
              <a:spcAft>
                <a:spcPts val="0"/>
              </a:spcAft>
              <a:buSzPts val="440"/>
              <a:buNone/>
            </a:pPr>
            <a:endParaRPr lang="en-US" sz="1600" dirty="0">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80000"/>
              </a:lnSpc>
              <a:spcBef>
                <a:spcPts val="0"/>
              </a:spcBef>
              <a:spcAft>
                <a:spcPts val="0"/>
              </a:spcAft>
              <a:buSzPts val="440"/>
              <a:buNone/>
            </a:pPr>
            <a:endParaRPr sz="1600" dirty="0">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ts val="440"/>
              <a:buFont typeface="Arial"/>
              <a:buNone/>
            </a:pPr>
            <a:endParaRPr sz="8261" dirty="0">
              <a:latin typeface="Times New Roman"/>
              <a:ea typeface="Times New Roman"/>
              <a:cs typeface="Times New Roman"/>
              <a:sym typeface="Times New Roman"/>
            </a:endParaRPr>
          </a:p>
          <a:p>
            <a:pPr marL="0" lvl="0" indent="0" algn="just" rtl="0">
              <a:lnSpc>
                <a:spcPct val="80000"/>
              </a:lnSpc>
              <a:spcBef>
                <a:spcPts val="0"/>
              </a:spcBef>
              <a:spcAft>
                <a:spcPts val="0"/>
              </a:spcAft>
              <a:buClr>
                <a:schemeClr val="dk1"/>
              </a:buClr>
              <a:buSzPct val="61289"/>
              <a:buFont typeface="Arial"/>
              <a:buNone/>
            </a:pPr>
            <a:endParaRPr sz="2325" dirty="0">
              <a:latin typeface="Times New Roman"/>
              <a:ea typeface="Times New Roman"/>
              <a:cs typeface="Times New Roman"/>
              <a:sym typeface="Times New Roman"/>
            </a:endParaRPr>
          </a:p>
          <a:p>
            <a:pPr marL="0" lvl="0" indent="0" algn="l" rtl="0">
              <a:lnSpc>
                <a:spcPct val="100000"/>
              </a:lnSpc>
              <a:spcBef>
                <a:spcPts val="360"/>
              </a:spcBef>
              <a:spcAft>
                <a:spcPts val="0"/>
              </a:spcAft>
              <a:buSzPct val="225000"/>
              <a:buNone/>
            </a:pPr>
            <a:endParaRPr dirty="0"/>
          </a:p>
        </p:txBody>
      </p:sp>
      <p:sp>
        <p:nvSpPr>
          <p:cNvPr id="4" name="Rectangle 3"/>
          <p:cNvSpPr/>
          <p:nvPr/>
        </p:nvSpPr>
        <p:spPr>
          <a:xfrm>
            <a:off x="2284245" y="68161"/>
            <a:ext cx="4558420" cy="523220"/>
          </a:xfrm>
          <a:prstGeom prst="rect">
            <a:avLst/>
          </a:prstGeom>
        </p:spPr>
        <p:txBody>
          <a:bodyPr wrap="square">
            <a:spAutoFit/>
          </a:bodyPr>
          <a:lstStyle/>
          <a:p>
            <a:pPr algn="ctr"/>
            <a:r>
              <a:rPr lang="en-US" sz="2800" b="1" dirty="0">
                <a:latin typeface="Times New Roman"/>
                <a:ea typeface="Times New Roman"/>
                <a:cs typeface="Times New Roman"/>
                <a:sym typeface="Times New Roman"/>
              </a:rPr>
              <a:t>PROPOSED SYSTEM </a:t>
            </a:r>
            <a:endParaRPr lang="en-IN"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1.jpg" descr="Description: C:\Users\Shree\AppData\Local\Packages\Microsoft.Windows.Photos_8wekyb3d8bbwe\TempState\ShareServiceTempFolder\1.jpeg"/>
          <p:cNvPicPr/>
          <p:nvPr/>
        </p:nvPicPr>
        <p:blipFill>
          <a:blip r:embed="rId2"/>
          <a:srcRect/>
          <a:stretch>
            <a:fillRect/>
          </a:stretch>
        </p:blipFill>
        <p:spPr>
          <a:xfrm>
            <a:off x="1664292" y="523220"/>
            <a:ext cx="5806870" cy="3734512"/>
          </a:xfrm>
          <a:prstGeom prst="rect">
            <a:avLst/>
          </a:prstGeom>
          <a:ln/>
        </p:spPr>
      </p:pic>
      <p:sp>
        <p:nvSpPr>
          <p:cNvPr id="8" name="Rectangle 7"/>
          <p:cNvSpPr/>
          <p:nvPr/>
        </p:nvSpPr>
        <p:spPr>
          <a:xfrm>
            <a:off x="196554" y="4024444"/>
            <a:ext cx="8742347" cy="3308598"/>
          </a:xfrm>
          <a:prstGeom prst="rect">
            <a:avLst/>
          </a:prstGeom>
        </p:spPr>
        <p:txBody>
          <a:bodyPr wrap="square">
            <a:spAutoFit/>
          </a:bodyPr>
          <a:lstStyle/>
          <a:p>
            <a:pPr algn="just">
              <a:spcAft>
                <a:spcPts val="1000"/>
              </a:spcAft>
            </a:pPr>
            <a:r>
              <a:rPr lang="en-US" sz="1600" b="1" dirty="0" smtClean="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6. Orientation </a:t>
            </a:r>
            <a:r>
              <a:rPr lang="en-US" sz="1600" b="1"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Adjustment:</a:t>
            </a:r>
            <a:r>
              <a:rPr lang="en-US" sz="1600"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The microcontroller sends control signals to actuators, typically servo motors, attached to the solar panel mounts. These actuators adjust the orientation of the solar panels, tilting them to align with the calculated optimal angle.</a:t>
            </a:r>
            <a:endParaRPr lang="en-IN"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spcAft>
                <a:spcPts val="1000"/>
              </a:spcAft>
            </a:pPr>
            <a:r>
              <a:rPr lang="en-US" sz="1600" b="1" dirty="0" smtClean="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7. Continuous </a:t>
            </a:r>
            <a:r>
              <a:rPr lang="en-US" sz="1600" b="1"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Monitoring:</a:t>
            </a:r>
            <a:r>
              <a:rPr lang="en-US" sz="1600" dirty="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Throughout the day, the microcontroller continues to monitor sunlight intensity and adjust the orientation of the solar panels in real-time to track the sun's movement across the sky.</a:t>
            </a:r>
          </a:p>
          <a:p>
            <a:pPr algn="just">
              <a:spcAft>
                <a:spcPts val="1000"/>
              </a:spcAft>
            </a:pPr>
            <a:r>
              <a:rPr lang="en-US" sz="1600" b="1" dirty="0" smtClean="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8. Observation:</a:t>
            </a:r>
            <a:r>
              <a:rPr lang="en-US" sz="1600" dirty="0" smtClean="0">
                <a:solidFill>
                  <a:schemeClr val="bg2">
                    <a:lumMod val="75000"/>
                  </a:schemeClr>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Angle of Rotation of solar panel and sun light intensity is calculated using </a:t>
            </a:r>
            <a:r>
              <a:rPr lang="en-US" sz="1600" dirty="0" err="1" smtClean="0">
                <a:latin typeface="Times New Roman" panose="02020603050405020304" pitchFamily="18" charset="0"/>
                <a:ea typeface="Times New Roman" panose="02020603050405020304" pitchFamily="18" charset="0"/>
                <a:cs typeface="Times New Roman" panose="02020603050405020304" pitchFamily="18" charset="0"/>
              </a:rPr>
              <a:t>arduino</a:t>
            </a:r>
            <a:r>
              <a:rPr lang="en-US" sz="1600" dirty="0" smtClean="0">
                <a:latin typeface="Times New Roman" panose="02020603050405020304" pitchFamily="18" charset="0"/>
                <a:ea typeface="Times New Roman" panose="02020603050405020304" pitchFamily="18" charset="0"/>
                <a:cs typeface="Times New Roman" panose="02020603050405020304" pitchFamily="18" charset="0"/>
              </a:rPr>
              <a:t> code. </a:t>
            </a:r>
            <a:r>
              <a:rPr lang="en-US" sz="1600" dirty="0">
                <a:latin typeface="Times New Roman" panose="02020603050405020304" pitchFamily="18" charset="0"/>
                <a:cs typeface="Times New Roman" panose="02020603050405020304" pitchFamily="18" charset="0"/>
              </a:rPr>
              <a:t>By comparing the readings from both LDRs, the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can determine the direction of the sunlight and calculate the optimal orientation for solar </a:t>
            </a:r>
            <a:r>
              <a:rPr lang="en-US" sz="1600" dirty="0" smtClean="0">
                <a:latin typeface="Times New Roman" panose="02020603050405020304" pitchFamily="18" charset="0"/>
                <a:cs typeface="Times New Roman" panose="02020603050405020304" pitchFamily="18" charset="0"/>
              </a:rPr>
              <a:t>panels. The </a:t>
            </a:r>
            <a:r>
              <a:rPr lang="en-US" sz="1600" dirty="0">
                <a:latin typeface="Times New Roman" panose="02020603050405020304" pitchFamily="18" charset="0"/>
                <a:cs typeface="Times New Roman" panose="02020603050405020304" pitchFamily="18" charset="0"/>
              </a:rPr>
              <a:t>controller </a:t>
            </a:r>
            <a:r>
              <a:rPr lang="en-US" sz="1600" dirty="0" smtClean="0">
                <a:latin typeface="Times New Roman" panose="02020603050405020304" pitchFamily="18" charset="0"/>
                <a:cs typeface="Times New Roman" panose="02020603050405020304" pitchFamily="18" charset="0"/>
              </a:rPr>
              <a:t>calculates every </a:t>
            </a:r>
            <a:r>
              <a:rPr lang="en-US" sz="1600" dirty="0">
                <a:latin typeface="Times New Roman" panose="02020603050405020304" pitchFamily="18" charset="0"/>
                <a:cs typeface="Times New Roman" panose="02020603050405020304" pitchFamily="18" charset="0"/>
              </a:rPr>
              <a:t>tilt angle for the panels to maximize solar energy </a:t>
            </a:r>
            <a:r>
              <a:rPr lang="en-US" sz="1600" dirty="0" smtClean="0">
                <a:latin typeface="Times New Roman" panose="02020603050405020304" pitchFamily="18" charset="0"/>
                <a:cs typeface="Times New Roman" panose="02020603050405020304" pitchFamily="18" charset="0"/>
              </a:rPr>
              <a:t>absorption.</a:t>
            </a:r>
            <a:endParaRPr lang="en-US" sz="1600" dirty="0" smtClean="0">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200000"/>
              </a:lnSpc>
              <a:spcAft>
                <a:spcPts val="1000"/>
              </a:spcAft>
            </a:pPr>
            <a:endParaRPr lang="en-IN" sz="1200" dirty="0">
              <a:latin typeface="Times New Roman" panose="02020603050405020304" pitchFamily="18" charset="0"/>
              <a:ea typeface="Times New Roman" panose="02020603050405020304" pitchFamily="18" charset="0"/>
            </a:endParaRPr>
          </a:p>
        </p:txBody>
      </p:sp>
      <p:sp>
        <p:nvSpPr>
          <p:cNvPr id="2" name="Rectangle 1"/>
          <p:cNvSpPr/>
          <p:nvPr/>
        </p:nvSpPr>
        <p:spPr>
          <a:xfrm>
            <a:off x="2729432" y="0"/>
            <a:ext cx="3796232" cy="523220"/>
          </a:xfrm>
          <a:prstGeom prst="rect">
            <a:avLst/>
          </a:prstGeom>
        </p:spPr>
        <p:txBody>
          <a:bodyPr wrap="none">
            <a:spAutoFit/>
          </a:bodyPr>
          <a:lstStyle/>
          <a:p>
            <a:pPr algn="ctr"/>
            <a:r>
              <a:rPr lang="en-US" sz="2800" b="1" dirty="0">
                <a:latin typeface="Times New Roman"/>
                <a:ea typeface="Times New Roman"/>
                <a:cs typeface="Times New Roman"/>
                <a:sym typeface="Times New Roman"/>
              </a:rPr>
              <a:t>PROPOSED SYSTEM </a:t>
            </a:r>
            <a:endParaRPr lang="en-IN" sz="2800" dirty="0"/>
          </a:p>
        </p:txBody>
      </p:sp>
      <p:sp>
        <p:nvSpPr>
          <p:cNvPr id="3" name="Rectangle 2"/>
          <p:cNvSpPr/>
          <p:nvPr/>
        </p:nvSpPr>
        <p:spPr>
          <a:xfrm rot="19896387">
            <a:off x="2100253" y="2099492"/>
            <a:ext cx="5054589" cy="769441"/>
          </a:xfrm>
          <a:prstGeom prst="rect">
            <a:avLst/>
          </a:prstGeom>
        </p:spPr>
        <p:txBody>
          <a:bodyPr wrap="none">
            <a:spAutoFit/>
          </a:bodyPr>
          <a:lstStyle/>
          <a:p>
            <a:r>
              <a:rPr lang="en-US" sz="4400" dirty="0">
                <a:solidFill>
                  <a:schemeClr val="bg1">
                    <a:lumMod val="75000"/>
                  </a:schemeClr>
                </a:solidFill>
              </a:rPr>
              <a:t>shreerecvidyam@4</a:t>
            </a:r>
            <a:endParaRPr lang="en-IN" sz="4400" dirty="0">
              <a:solidFill>
                <a:schemeClr val="bg1">
                  <a:lumMod val="75000"/>
                </a:schemeClr>
              </a:solidFill>
            </a:endParaRPr>
          </a:p>
        </p:txBody>
      </p:sp>
    </p:spTree>
    <p:extLst>
      <p:ext uri="{BB962C8B-B14F-4D97-AF65-F5344CB8AC3E}">
        <p14:creationId xmlns:p14="http://schemas.microsoft.com/office/powerpoint/2010/main" val="36853816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296967" y="214819"/>
            <a:ext cx="8772258"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2000"/>
              <a:buNone/>
            </a:pPr>
            <a:r>
              <a:rPr lang="en-US" sz="2800" b="1" dirty="0">
                <a:solidFill>
                  <a:schemeClr val="bg2">
                    <a:lumMod val="75000"/>
                  </a:schemeClr>
                </a:solidFill>
                <a:latin typeface="Times New Roman"/>
                <a:ea typeface="Times New Roman"/>
                <a:cs typeface="Times New Roman"/>
                <a:sym typeface="Times New Roman"/>
              </a:rPr>
              <a:t>SIGNIFICANCE OF LDR</a:t>
            </a:r>
            <a:endParaRPr sz="2800" b="1" dirty="0">
              <a:solidFill>
                <a:schemeClr val="bg2">
                  <a:lumMod val="75000"/>
                </a:schemeClr>
              </a:solidFill>
              <a:latin typeface="Times New Roman"/>
              <a:ea typeface="Times New Roman"/>
              <a:cs typeface="Times New Roman"/>
              <a:sym typeface="Times New Roman"/>
            </a:endParaRPr>
          </a:p>
        </p:txBody>
      </p:sp>
      <p:sp>
        <p:nvSpPr>
          <p:cNvPr id="192" name="Google Shape;192;p28"/>
          <p:cNvSpPr txBox="1">
            <a:spLocks noGrp="1"/>
          </p:cNvSpPr>
          <p:nvPr>
            <p:ph type="body" idx="4294967295"/>
          </p:nvPr>
        </p:nvSpPr>
        <p:spPr>
          <a:xfrm>
            <a:off x="185871" y="1007439"/>
            <a:ext cx="8772258" cy="5111349"/>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150000"/>
              </a:lnSpc>
              <a:spcBef>
                <a:spcPts val="360"/>
              </a:spcBef>
              <a:spcAft>
                <a:spcPts val="0"/>
              </a:spcAft>
              <a:buSzPts val="1800"/>
              <a:buNone/>
            </a:pPr>
            <a:r>
              <a:rPr lang="en-US" sz="1600" dirty="0">
                <a:latin typeface="Times New Roman"/>
                <a:ea typeface="Times New Roman"/>
                <a:cs typeface="Times New Roman"/>
                <a:sym typeface="Times New Roman"/>
              </a:rPr>
              <a:t>The Light-Dependent Resistor (LDR), also known as a </a:t>
            </a:r>
            <a:r>
              <a:rPr lang="en-US" sz="1600" dirty="0" smtClean="0">
                <a:latin typeface="Times New Roman"/>
                <a:ea typeface="Times New Roman"/>
                <a:cs typeface="Times New Roman"/>
                <a:sym typeface="Times New Roman"/>
              </a:rPr>
              <a:t>photo resistor</a:t>
            </a:r>
            <a:r>
              <a:rPr lang="en-US" sz="1600" dirty="0">
                <a:latin typeface="Times New Roman"/>
                <a:ea typeface="Times New Roman"/>
                <a:cs typeface="Times New Roman"/>
                <a:sym typeface="Times New Roman"/>
              </a:rPr>
              <a:t>, is a crucial component in various electronic systems, and its significance lies in its ability to respond to changes in light intensity. Here are some key aspects highlighting the significance of LDRs:</a:t>
            </a:r>
            <a:endParaRPr sz="1600" dirty="0">
              <a:latin typeface="Times New Roman"/>
              <a:ea typeface="Times New Roman"/>
              <a:cs typeface="Times New Roman"/>
              <a:sym typeface="Times New Roman"/>
            </a:endParaRPr>
          </a:p>
          <a:p>
            <a:pPr marL="457200" lvl="0" indent="-355600" algn="just" rtl="0">
              <a:lnSpc>
                <a:spcPct val="150000"/>
              </a:lnSpc>
              <a:spcBef>
                <a:spcPts val="360"/>
              </a:spcBef>
              <a:spcAft>
                <a:spcPts val="0"/>
              </a:spcAft>
              <a:buSzPts val="2000"/>
              <a:buFont typeface="Wingdings" panose="05000000000000000000" pitchFamily="2" charset="2"/>
              <a:buChar char="Ø"/>
            </a:pPr>
            <a:r>
              <a:rPr lang="en-US" sz="1600" b="1" dirty="0">
                <a:solidFill>
                  <a:schemeClr val="bg2">
                    <a:lumMod val="75000"/>
                  </a:schemeClr>
                </a:solidFill>
                <a:latin typeface="Times New Roman"/>
                <a:ea typeface="Times New Roman"/>
                <a:cs typeface="Times New Roman"/>
                <a:sym typeface="Times New Roman"/>
              </a:rPr>
              <a:t>Light Sensing</a:t>
            </a:r>
            <a:r>
              <a:rPr lang="en-US" sz="1600" dirty="0" smtClean="0">
                <a:solidFill>
                  <a:schemeClr val="bg2">
                    <a:lumMod val="75000"/>
                  </a:schemeClr>
                </a:solidFill>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LDRs </a:t>
            </a:r>
            <a:r>
              <a:rPr lang="en-US" sz="1600" dirty="0">
                <a:latin typeface="Times New Roman"/>
                <a:ea typeface="Times New Roman"/>
                <a:cs typeface="Times New Roman"/>
                <a:sym typeface="Times New Roman"/>
              </a:rPr>
              <a:t>are specifically designed to change their resistance based on the ambient light level. This property makes them invaluable for sensing and responding to variations in light intensity.</a:t>
            </a:r>
            <a:endParaRPr sz="16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Wingdings" panose="05000000000000000000" pitchFamily="2" charset="2"/>
              <a:buChar char="Ø"/>
            </a:pPr>
            <a:r>
              <a:rPr lang="en-US" sz="1600" b="1" dirty="0">
                <a:solidFill>
                  <a:schemeClr val="bg2">
                    <a:lumMod val="75000"/>
                  </a:schemeClr>
                </a:solidFill>
                <a:latin typeface="Times New Roman"/>
                <a:ea typeface="Times New Roman"/>
                <a:cs typeface="Times New Roman"/>
                <a:sym typeface="Times New Roman"/>
              </a:rPr>
              <a:t>Automatic Lighting Control</a:t>
            </a:r>
            <a:r>
              <a:rPr lang="en-US" sz="1600" dirty="0" smtClean="0">
                <a:solidFill>
                  <a:schemeClr val="bg2">
                    <a:lumMod val="75000"/>
                  </a:schemeClr>
                </a:solidFill>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LDRs </a:t>
            </a:r>
            <a:r>
              <a:rPr lang="en-US" sz="1600" dirty="0">
                <a:latin typeface="Times New Roman"/>
                <a:ea typeface="Times New Roman"/>
                <a:cs typeface="Times New Roman"/>
                <a:sym typeface="Times New Roman"/>
              </a:rPr>
              <a:t>are widely used in applications like street lighting and outdoor security lighting. By incorporating LDRs, these systems can automatically adjust the intensity of illumination based on the surrounding ambient light, contributing to energy efficiency.</a:t>
            </a:r>
            <a:endParaRPr sz="16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Wingdings" panose="05000000000000000000" pitchFamily="2" charset="2"/>
              <a:buChar char="Ø"/>
            </a:pPr>
            <a:r>
              <a:rPr lang="en-US" sz="1600" b="1" dirty="0">
                <a:solidFill>
                  <a:schemeClr val="bg2">
                    <a:lumMod val="75000"/>
                  </a:schemeClr>
                </a:solidFill>
                <a:latin typeface="Times New Roman"/>
                <a:ea typeface="Times New Roman"/>
                <a:cs typeface="Times New Roman"/>
                <a:sym typeface="Times New Roman"/>
              </a:rPr>
              <a:t>Solar Tracking Systems</a:t>
            </a:r>
            <a:r>
              <a:rPr lang="en-US" sz="1600" dirty="0" smtClean="0">
                <a:solidFill>
                  <a:schemeClr val="bg2">
                    <a:lumMod val="75000"/>
                  </a:schemeClr>
                </a:solidFill>
                <a:latin typeface="Times New Roman"/>
                <a:ea typeface="Times New Roman"/>
                <a:cs typeface="Times New Roman"/>
                <a:sym typeface="Times New Roman"/>
              </a:rPr>
              <a:t>: </a:t>
            </a:r>
            <a:r>
              <a:rPr lang="en-US" sz="1600" dirty="0" smtClean="0">
                <a:latin typeface="Times New Roman"/>
                <a:ea typeface="Times New Roman"/>
                <a:cs typeface="Times New Roman"/>
                <a:sym typeface="Times New Roman"/>
              </a:rPr>
              <a:t>In </a:t>
            </a:r>
            <a:r>
              <a:rPr lang="en-US" sz="1600" dirty="0">
                <a:latin typeface="Times New Roman"/>
                <a:ea typeface="Times New Roman"/>
                <a:cs typeface="Times New Roman"/>
                <a:sym typeface="Times New Roman"/>
              </a:rPr>
              <a:t>solar tracking systems, LDRs play a pivotal role in detecting sunlight intensity. This information is then used to adjust the orientation of solar panels, optimizing their exposure to sunlight throughout the day for maximum energy harvesting.</a:t>
            </a:r>
            <a:endParaRPr sz="1600" dirty="0">
              <a:latin typeface="Times New Roman"/>
              <a:ea typeface="Times New Roman"/>
              <a:cs typeface="Times New Roman"/>
              <a:sym typeface="Times New Roman"/>
            </a:endParaRPr>
          </a:p>
          <a:p>
            <a:pPr marL="457200" lvl="0" indent="-355600" algn="just" rtl="0">
              <a:lnSpc>
                <a:spcPct val="150000"/>
              </a:lnSpc>
              <a:spcBef>
                <a:spcPts val="0"/>
              </a:spcBef>
              <a:spcAft>
                <a:spcPts val="0"/>
              </a:spcAft>
              <a:buSzPts val="2000"/>
              <a:buFont typeface="Wingdings" panose="05000000000000000000" pitchFamily="2" charset="2"/>
              <a:buChar char="Ø"/>
            </a:pPr>
            <a:r>
              <a:rPr lang="en-US" sz="1600" dirty="0">
                <a:latin typeface="Times New Roman"/>
                <a:ea typeface="Times New Roman"/>
                <a:cs typeface="Times New Roman"/>
                <a:sym typeface="Times New Roman"/>
              </a:rPr>
              <a:t>It is also used in various applications such as Weather Monitoring Systems</a:t>
            </a:r>
            <a:r>
              <a:rPr lang="en-US" sz="1600" dirty="0" smtClean="0">
                <a:latin typeface="Times New Roman"/>
                <a:ea typeface="Times New Roman"/>
                <a:cs typeface="Times New Roman"/>
                <a:sym typeface="Times New Roman"/>
              </a:rPr>
              <a:t>, Educational </a:t>
            </a:r>
            <a:r>
              <a:rPr lang="en-US" sz="1600" dirty="0">
                <a:latin typeface="Times New Roman"/>
                <a:ea typeface="Times New Roman"/>
                <a:cs typeface="Times New Roman"/>
                <a:sym typeface="Times New Roman"/>
              </a:rPr>
              <a:t>e</a:t>
            </a:r>
            <a:r>
              <a:rPr lang="en-US" sz="1600" dirty="0" smtClean="0">
                <a:latin typeface="Times New Roman"/>
                <a:ea typeface="Times New Roman"/>
                <a:cs typeface="Times New Roman"/>
                <a:sym typeface="Times New Roman"/>
              </a:rPr>
              <a:t>xperimentation </a:t>
            </a:r>
            <a:r>
              <a:rPr lang="en-US" sz="1600" dirty="0">
                <a:latin typeface="Times New Roman"/>
                <a:ea typeface="Times New Roman"/>
                <a:cs typeface="Times New Roman"/>
                <a:sym typeface="Times New Roman"/>
              </a:rPr>
              <a:t>and Artistic </a:t>
            </a:r>
            <a:r>
              <a:rPr lang="en-US" sz="1600" dirty="0" smtClean="0">
                <a:latin typeface="Times New Roman"/>
                <a:ea typeface="Times New Roman"/>
                <a:cs typeface="Times New Roman"/>
                <a:sym typeface="Times New Roman"/>
              </a:rPr>
              <a:t>Installations.</a:t>
            </a:r>
            <a:endParaRPr sz="1600" dirty="0">
              <a:latin typeface="Times New Roman"/>
              <a:ea typeface="Times New Roman"/>
              <a:cs typeface="Times New Roman"/>
              <a:sym typeface="Times New Roman"/>
            </a:endParaRPr>
          </a:p>
          <a:p>
            <a:pPr marL="457200" lvl="0" indent="0" algn="l" rtl="0">
              <a:lnSpc>
                <a:spcPct val="100000"/>
              </a:lnSpc>
              <a:spcBef>
                <a:spcPts val="360"/>
              </a:spcBef>
              <a:spcAft>
                <a:spcPts val="0"/>
              </a:spcAft>
              <a:buSzPts val="1800"/>
              <a:buNone/>
            </a:pPr>
            <a:endParaRPr sz="16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0"/>
          <p:cNvSpPr txBox="1">
            <a:spLocks noGrp="1"/>
          </p:cNvSpPr>
          <p:nvPr>
            <p:ph type="title"/>
          </p:nvPr>
        </p:nvSpPr>
        <p:spPr>
          <a:xfrm>
            <a:off x="452926" y="-350274"/>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50000"/>
              </a:lnSpc>
              <a:spcBef>
                <a:spcPts val="0"/>
              </a:spcBef>
              <a:spcAft>
                <a:spcPts val="0"/>
              </a:spcAft>
              <a:buClr>
                <a:schemeClr val="dk1"/>
              </a:buClr>
              <a:buSzPts val="4400"/>
              <a:buFont typeface="Times New Roman"/>
              <a:buNone/>
            </a:pPr>
            <a:r>
              <a:rPr lang="en-US" sz="2800" b="1" dirty="0" smtClean="0">
                <a:latin typeface="Times New Roman"/>
                <a:ea typeface="Times New Roman"/>
                <a:cs typeface="Times New Roman"/>
                <a:sym typeface="Times New Roman"/>
              </a:rPr>
              <a:t>PROPOSED SYSTEM </a:t>
            </a:r>
            <a:endParaRPr sz="2800" b="1" dirty="0">
              <a:latin typeface="Times New Roman"/>
              <a:ea typeface="Times New Roman"/>
              <a:cs typeface="Times New Roman"/>
              <a:sym typeface="Times New Roman"/>
            </a:endParaRPr>
          </a:p>
        </p:txBody>
      </p:sp>
      <p:sp>
        <p:nvSpPr>
          <p:cNvPr id="134" name="Google Shape;134;p20"/>
          <p:cNvSpPr txBox="1">
            <a:spLocks noGrp="1"/>
          </p:cNvSpPr>
          <p:nvPr>
            <p:ph type="body" idx="4294967295"/>
          </p:nvPr>
        </p:nvSpPr>
        <p:spPr>
          <a:xfrm>
            <a:off x="196553" y="375052"/>
            <a:ext cx="8742347" cy="6361573"/>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360"/>
              </a:spcBef>
              <a:spcAft>
                <a:spcPts val="0"/>
              </a:spcAft>
              <a:buClr>
                <a:schemeClr val="dk1"/>
              </a:buClr>
              <a:buSzPts val="1100"/>
              <a:buFont typeface="Arial"/>
              <a:buNone/>
            </a:pPr>
            <a:r>
              <a:rPr lang="en-US" sz="2000" b="1" dirty="0" smtClean="0">
                <a:solidFill>
                  <a:schemeClr val="bg2"/>
                </a:solidFill>
                <a:latin typeface="Times New Roman"/>
                <a:ea typeface="Times New Roman"/>
                <a:cs typeface="Times New Roman"/>
                <a:sym typeface="Times New Roman"/>
              </a:rPr>
              <a:t>INTEGRATED SOLAR TRACKING AND CONVERSION SYSTEM</a:t>
            </a:r>
            <a:endParaRPr lang="en-US" sz="1600" dirty="0" smtClean="0">
              <a:latin typeface="Times New Roman" panose="02020603050405020304" pitchFamily="18" charset="0"/>
              <a:cs typeface="Times New Roman" panose="02020603050405020304" pitchFamily="18" charset="0"/>
            </a:endParaRPr>
          </a:p>
          <a:p>
            <a:pPr marL="114300" indent="0" algn="just">
              <a:buNone/>
            </a:pPr>
            <a:r>
              <a:rPr lang="en-US" sz="1600" dirty="0" smtClean="0">
                <a:latin typeface="Times New Roman" panose="02020603050405020304" pitchFamily="18" charset="0"/>
                <a:cs typeface="Times New Roman" panose="02020603050405020304" pitchFamily="18" charset="0"/>
              </a:rPr>
              <a:t>The concept </a:t>
            </a:r>
            <a:r>
              <a:rPr lang="en-US" sz="1600" dirty="0">
                <a:latin typeface="Times New Roman" panose="02020603050405020304" pitchFamily="18" charset="0"/>
                <a:cs typeface="Times New Roman" panose="02020603050405020304" pitchFamily="18" charset="0"/>
              </a:rPr>
              <a:t>of solar-powered cars embodies the innovative transformation of solar energy into a practical and eco-friendly transportation solution. By harnessing sunlight through advanced photovoltaic technology, these vehicles offer a sustainable alternative to traditional gasoline-powered cars. By integrating this system into a solar-powered car, the vehicle can harness solar energy more efficiently, extending its range and reducing its reliance on conventional energy sources. The conversion aspect of the system involves transforming solar energy into usable electrical power to drive the vehicle's propulsion system. </a:t>
            </a:r>
            <a:endParaRPr lang="en-US" sz="1600" dirty="0" smtClean="0">
              <a:latin typeface="Times New Roman" panose="02020603050405020304" pitchFamily="18" charset="0"/>
              <a:cs typeface="Times New Roman" panose="02020603050405020304" pitchFamily="18" charset="0"/>
            </a:endParaRPr>
          </a:p>
          <a:p>
            <a:pPr marL="114300" indent="0" algn="just">
              <a:buNone/>
            </a:pPr>
            <a:endParaRPr lang="en-US" sz="1600" dirty="0">
              <a:latin typeface="Times New Roman" panose="02020603050405020304" pitchFamily="18" charset="0"/>
              <a:cs typeface="Times New Roman" panose="02020603050405020304" pitchFamily="18" charset="0"/>
            </a:endParaRPr>
          </a:p>
          <a:p>
            <a:pPr marL="114300" indent="0" algn="just">
              <a:buSzPct val="100000"/>
              <a:buNone/>
            </a:pPr>
            <a:r>
              <a:rPr lang="en-US" sz="1600" b="1" dirty="0" smtClean="0">
                <a:solidFill>
                  <a:schemeClr val="bg2">
                    <a:lumMod val="75000"/>
                  </a:schemeClr>
                </a:solidFill>
                <a:latin typeface="Times New Roman" panose="02020603050405020304" pitchFamily="18" charset="0"/>
                <a:cs typeface="Times New Roman" panose="02020603050405020304" pitchFamily="18" charset="0"/>
              </a:rPr>
              <a:t>WORKING OF A SOLAR-POWERED CAR</a:t>
            </a:r>
          </a:p>
          <a:p>
            <a:pPr marL="114300" indent="0" algn="just">
              <a:buSzPct val="100000"/>
              <a:buNone/>
            </a:pPr>
            <a:r>
              <a:rPr lang="en-US" sz="1600" b="1" dirty="0" smtClean="0">
                <a:solidFill>
                  <a:schemeClr val="bg2">
                    <a:lumMod val="75000"/>
                  </a:schemeClr>
                </a:solidFill>
                <a:latin typeface="Times New Roman" panose="02020603050405020304" pitchFamily="18" charset="0"/>
                <a:cs typeface="Times New Roman" panose="02020603050405020304" pitchFamily="18" charset="0"/>
              </a:rPr>
              <a:t>1</a:t>
            </a:r>
            <a:r>
              <a:rPr lang="en-US" sz="1600" b="1" dirty="0">
                <a:solidFill>
                  <a:schemeClr val="bg2">
                    <a:lumMod val="75000"/>
                  </a:schemeClr>
                </a:solidFill>
                <a:latin typeface="Times New Roman" panose="02020603050405020304" pitchFamily="18" charset="0"/>
                <a:cs typeface="Times New Roman" panose="02020603050405020304" pitchFamily="18" charset="0"/>
              </a:rPr>
              <a:t>. Energy Capture</a:t>
            </a:r>
          </a:p>
          <a:p>
            <a:pPr algn="just">
              <a:buSzPct val="10000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Solar Panels</a:t>
            </a:r>
            <a:r>
              <a:rPr lang="en-US" sz="1600" dirty="0">
                <a:latin typeface="Times New Roman" panose="02020603050405020304" pitchFamily="18" charset="0"/>
                <a:cs typeface="Times New Roman" panose="02020603050405020304" pitchFamily="18" charset="0"/>
              </a:rPr>
              <a:t>: Integrated into the car's </a:t>
            </a:r>
            <a:r>
              <a:rPr lang="en-US" sz="1600" dirty="0" smtClean="0">
                <a:latin typeface="Times New Roman" panose="02020603050405020304" pitchFamily="18" charset="0"/>
                <a:cs typeface="Times New Roman" panose="02020603050405020304" pitchFamily="18" charset="0"/>
              </a:rPr>
              <a:t>roof, </a:t>
            </a:r>
            <a:r>
              <a:rPr lang="en-US" sz="1600" dirty="0">
                <a:latin typeface="Times New Roman" panose="02020603050405020304" pitchFamily="18" charset="0"/>
                <a:cs typeface="Times New Roman" panose="02020603050405020304" pitchFamily="18" charset="0"/>
              </a:rPr>
              <a:t>solar panels capture sunlight and convert it into electrical energy.</a:t>
            </a:r>
          </a:p>
          <a:p>
            <a:pPr algn="just">
              <a:buSzPct val="10000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Maximized Exposure</a:t>
            </a:r>
            <a:r>
              <a:rPr lang="en-US" sz="1600" dirty="0">
                <a:latin typeface="Times New Roman" panose="02020603050405020304" pitchFamily="18" charset="0"/>
                <a:cs typeface="Times New Roman" panose="02020603050405020304" pitchFamily="18" charset="0"/>
              </a:rPr>
              <a:t>: The design ensures maximum exposure to sunlight, optimizing energy capture throughout the day</a:t>
            </a:r>
            <a:r>
              <a:rPr lang="en-US" sz="1600" dirty="0" smtClean="0">
                <a:latin typeface="Times New Roman" panose="02020603050405020304" pitchFamily="18" charset="0"/>
                <a:cs typeface="Times New Roman" panose="02020603050405020304" pitchFamily="18" charset="0"/>
              </a:rPr>
              <a:t>.</a:t>
            </a:r>
          </a:p>
          <a:p>
            <a:pPr algn="just">
              <a:buSzPct val="10000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114300" indent="0" algn="just">
              <a:buSzPct val="100000"/>
              <a:buNone/>
            </a:pPr>
            <a:r>
              <a:rPr lang="en-US" sz="1600" b="1" dirty="0">
                <a:solidFill>
                  <a:schemeClr val="bg2">
                    <a:lumMod val="75000"/>
                  </a:schemeClr>
                </a:solidFill>
                <a:latin typeface="Times New Roman" panose="02020603050405020304" pitchFamily="18" charset="0"/>
                <a:cs typeface="Times New Roman" panose="02020603050405020304" pitchFamily="18" charset="0"/>
              </a:rPr>
              <a:t>2. Energy Conversion</a:t>
            </a:r>
          </a:p>
          <a:p>
            <a:pPr algn="just">
              <a:buSzPct val="10000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Photovoltaic Cells</a:t>
            </a:r>
            <a:r>
              <a:rPr lang="en-US" sz="1600" dirty="0">
                <a:latin typeface="Times New Roman" panose="02020603050405020304" pitchFamily="18" charset="0"/>
                <a:cs typeface="Times New Roman" panose="02020603050405020304" pitchFamily="18" charset="0"/>
              </a:rPr>
              <a:t>: The solar panels use photovoltaic cells to generate direct current (DC) electricity from the captured sunlight.</a:t>
            </a:r>
          </a:p>
          <a:p>
            <a:pPr algn="just">
              <a:buSzPct val="10000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Microcontroller</a:t>
            </a:r>
            <a:r>
              <a:rPr lang="en-US" sz="1600" dirty="0">
                <a:latin typeface="Times New Roman" panose="02020603050405020304" pitchFamily="18" charset="0"/>
                <a:cs typeface="Times New Roman" panose="02020603050405020304" pitchFamily="18" charset="0"/>
              </a:rPr>
              <a:t>: A microcontroller processes the electrical energy and manages the car’s systems.</a:t>
            </a:r>
          </a:p>
          <a:p>
            <a:pPr algn="just">
              <a:buSzPct val="10000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Sensors</a:t>
            </a:r>
            <a:r>
              <a:rPr lang="en-US" sz="1600" dirty="0">
                <a:latin typeface="Times New Roman" panose="02020603050405020304" pitchFamily="18" charset="0"/>
                <a:cs typeface="Times New Roman" panose="02020603050405020304" pitchFamily="18" charset="0"/>
              </a:rPr>
              <a:t>: Light-dependent resistors (LDRs) help optimize the orientation of the solar panels for maximum sunlight exposure</a:t>
            </a:r>
            <a:r>
              <a:rPr lang="en-US" sz="1600" dirty="0" smtClean="0">
                <a:latin typeface="Times New Roman" panose="02020603050405020304" pitchFamily="18" charset="0"/>
                <a:cs typeface="Times New Roman" panose="02020603050405020304" pitchFamily="18" charset="0"/>
              </a:rPr>
              <a:t>.</a:t>
            </a:r>
          </a:p>
          <a:p>
            <a:pPr marL="0" lvl="0" indent="0" algn="just" rtl="0">
              <a:lnSpc>
                <a:spcPct val="100000"/>
              </a:lnSpc>
              <a:spcBef>
                <a:spcPts val="360"/>
              </a:spcBef>
              <a:spcAft>
                <a:spcPts val="0"/>
              </a:spcAft>
              <a:buClr>
                <a:schemeClr val="dk1"/>
              </a:buClr>
              <a:buSzPts val="1100"/>
              <a:buFont typeface="Arial"/>
              <a:buNone/>
            </a:pPr>
            <a:endParaRPr lang="en-US" sz="1600" b="1" dirty="0" smtClean="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smtClean="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smtClean="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smtClean="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smtClean="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smtClean="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endParaRPr lang="en-US" sz="1600" b="1" dirty="0">
              <a:latin typeface="Times New Roman"/>
              <a:ea typeface="Times New Roman"/>
              <a:cs typeface="Times New Roman"/>
              <a:sym typeface="Times New Roman"/>
            </a:endParaRPr>
          </a:p>
          <a:p>
            <a:pPr marL="0" lvl="0" indent="0" algn="just" rtl="0">
              <a:lnSpc>
                <a:spcPct val="100000"/>
              </a:lnSpc>
              <a:spcBef>
                <a:spcPts val="360"/>
              </a:spcBef>
              <a:spcAft>
                <a:spcPts val="0"/>
              </a:spcAft>
              <a:buClr>
                <a:schemeClr val="dk1"/>
              </a:buClr>
              <a:buSzPts val="1100"/>
              <a:buFont typeface="Arial"/>
              <a:buNone/>
            </a:pPr>
            <a:r>
              <a:rPr lang="en-US" sz="1600" b="1" dirty="0" smtClean="0">
                <a:latin typeface="Times New Roman"/>
                <a:ea typeface="Times New Roman"/>
                <a:cs typeface="Times New Roman"/>
                <a:sym typeface="Times New Roman"/>
              </a:rPr>
              <a:t>Solar-Powered Car: </a:t>
            </a:r>
            <a:endParaRPr sz="1600" b="1" dirty="0">
              <a:latin typeface="Times New Roman"/>
              <a:ea typeface="Times New Roman"/>
              <a:cs typeface="Times New Roman"/>
              <a:sym typeface="Times New Roman"/>
            </a:endParaRPr>
          </a:p>
          <a:p>
            <a:pPr marL="0" lvl="0" indent="0" algn="just" rtl="0">
              <a:spcBef>
                <a:spcPts val="360"/>
              </a:spcBef>
              <a:spcAft>
                <a:spcPts val="0"/>
              </a:spcAft>
              <a:buClr>
                <a:schemeClr val="dk1"/>
              </a:buClr>
              <a:buSzPts val="1100"/>
              <a:buFont typeface="Arial"/>
              <a:buNone/>
            </a:pPr>
            <a:r>
              <a:rPr lang="en-US" sz="1600" dirty="0">
                <a:latin typeface="Times New Roman"/>
                <a:ea typeface="Times New Roman"/>
                <a:cs typeface="Times New Roman"/>
                <a:sym typeface="Times New Roman"/>
              </a:rPr>
              <a:t>         Design and build a solar-powered car equipped with photovoltaic panels to harness solar energy for propulsion</a:t>
            </a:r>
            <a:r>
              <a:rPr lang="en-US" sz="1600" dirty="0" smtClean="0">
                <a:latin typeface="Times New Roman"/>
                <a:ea typeface="Times New Roman"/>
                <a:cs typeface="Times New Roman"/>
                <a:sym typeface="Times New Roman"/>
              </a:rPr>
              <a:t>. Utilize </a:t>
            </a:r>
            <a:r>
              <a:rPr lang="en-US" sz="1600" dirty="0">
                <a:latin typeface="Times New Roman"/>
                <a:ea typeface="Times New Roman"/>
                <a:cs typeface="Times New Roman"/>
                <a:sym typeface="Times New Roman"/>
              </a:rPr>
              <a:t>lightweight and energy-efficient components, including high-efficiency motors, batteries, and power electronics, to maximize energy efficiency and range</a:t>
            </a:r>
            <a:r>
              <a:rPr lang="en-US" sz="1600" dirty="0" smtClean="0">
                <a:latin typeface="Times New Roman"/>
                <a:ea typeface="Times New Roman"/>
                <a:cs typeface="Times New Roman"/>
                <a:sym typeface="Times New Roman"/>
              </a:rPr>
              <a:t>. </a:t>
            </a:r>
            <a:endParaRPr sz="1600" dirty="0">
              <a:latin typeface="Times New Roman"/>
              <a:ea typeface="Times New Roman"/>
              <a:cs typeface="Times New Roman"/>
              <a:sym typeface="Times New Roman"/>
            </a:endParaRPr>
          </a:p>
          <a:p>
            <a:pPr marL="0" lvl="0" indent="0" algn="l" rtl="0">
              <a:lnSpc>
                <a:spcPct val="100000"/>
              </a:lnSpc>
              <a:spcBef>
                <a:spcPts val="36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1470" y="-255202"/>
            <a:ext cx="8229600" cy="1143000"/>
          </a:xfrm>
        </p:spPr>
        <p:txBody>
          <a:bodyPr>
            <a:normAutofit/>
          </a:bodyPr>
          <a:lstStyle/>
          <a:p>
            <a:r>
              <a:rPr lang="en-US" sz="2800" b="1" dirty="0">
                <a:latin typeface="Times New Roman"/>
                <a:ea typeface="Times New Roman"/>
                <a:cs typeface="Times New Roman"/>
                <a:sym typeface="Times New Roman"/>
              </a:rPr>
              <a:t>PROPOSED SYSTEM </a:t>
            </a:r>
            <a:endParaRPr lang="en-IN" sz="2800" dirty="0"/>
          </a:p>
        </p:txBody>
      </p:sp>
      <p:sp>
        <p:nvSpPr>
          <p:cNvPr id="3" name="Text Placeholder 2"/>
          <p:cNvSpPr>
            <a:spLocks noGrp="1"/>
          </p:cNvSpPr>
          <p:nvPr>
            <p:ph type="body" idx="1"/>
          </p:nvPr>
        </p:nvSpPr>
        <p:spPr>
          <a:xfrm>
            <a:off x="307647" y="1190001"/>
            <a:ext cx="8537247" cy="4997153"/>
          </a:xfrm>
        </p:spPr>
        <p:txBody>
          <a:bodyPr>
            <a:normAutofit fontScale="62500" lnSpcReduction="20000"/>
          </a:bodyPr>
          <a:lstStyle/>
          <a:p>
            <a:pPr marL="50800" indent="0" algn="just">
              <a:lnSpc>
                <a:spcPct val="120000"/>
              </a:lnSpc>
              <a:buSzPct val="100000"/>
              <a:buNone/>
            </a:pPr>
            <a:r>
              <a:rPr lang="en-US" sz="2600" b="1" dirty="0" smtClean="0">
                <a:solidFill>
                  <a:schemeClr val="bg2">
                    <a:lumMod val="75000"/>
                  </a:schemeClr>
                </a:solidFill>
                <a:latin typeface="Times New Roman" panose="02020603050405020304" pitchFamily="18" charset="0"/>
                <a:cs typeface="Times New Roman" panose="02020603050405020304" pitchFamily="18" charset="0"/>
              </a:rPr>
              <a:t>3. </a:t>
            </a:r>
            <a:r>
              <a:rPr lang="en-US" sz="2600" b="1" dirty="0">
                <a:solidFill>
                  <a:schemeClr val="bg2">
                    <a:lumMod val="75000"/>
                  </a:schemeClr>
                </a:solidFill>
                <a:latin typeface="Times New Roman" panose="02020603050405020304" pitchFamily="18" charset="0"/>
                <a:cs typeface="Times New Roman" panose="02020603050405020304" pitchFamily="18" charset="0"/>
              </a:rPr>
              <a:t>Motor Control and </a:t>
            </a:r>
            <a:r>
              <a:rPr lang="en-US" sz="2600" b="1" dirty="0" smtClean="0">
                <a:solidFill>
                  <a:schemeClr val="bg2">
                    <a:lumMod val="75000"/>
                  </a:schemeClr>
                </a:solidFill>
                <a:latin typeface="Times New Roman" panose="02020603050405020304" pitchFamily="18" charset="0"/>
                <a:cs typeface="Times New Roman" panose="02020603050405020304" pitchFamily="18" charset="0"/>
              </a:rPr>
              <a:t>Propulsion</a:t>
            </a:r>
            <a:endParaRPr lang="en-IN" sz="2600" dirty="0" smtClean="0">
              <a:solidFill>
                <a:schemeClr val="bg2">
                  <a:lumMod val="75000"/>
                </a:schemeClr>
              </a:solidFill>
              <a:latin typeface="Times New Roman" panose="02020603050405020304" pitchFamily="18" charset="0"/>
              <a:cs typeface="Times New Roman" panose="02020603050405020304" pitchFamily="18" charset="0"/>
            </a:endParaRPr>
          </a:p>
          <a:p>
            <a:pPr algn="just">
              <a:lnSpc>
                <a:spcPct val="120000"/>
              </a:lnSpc>
              <a:buSzPct val="10000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Controlling </a:t>
            </a:r>
            <a:r>
              <a:rPr lang="en-US" sz="2600" dirty="0">
                <a:latin typeface="Times New Roman" panose="02020603050405020304" pitchFamily="18" charset="0"/>
                <a:cs typeface="Times New Roman" panose="02020603050405020304" pitchFamily="18" charset="0"/>
              </a:rPr>
              <a:t>the speed and direction of the vehicle, the </a:t>
            </a:r>
            <a:r>
              <a:rPr lang="en-US" sz="2600" dirty="0" err="1">
                <a:latin typeface="Times New Roman" panose="02020603050405020304" pitchFamily="18" charset="0"/>
                <a:cs typeface="Times New Roman" panose="02020603050405020304" pitchFamily="18" charset="0"/>
              </a:rPr>
              <a:t>Arduino</a:t>
            </a:r>
            <a:r>
              <a:rPr lang="en-US" sz="2600" dirty="0">
                <a:latin typeface="Times New Roman" panose="02020603050405020304" pitchFamily="18" charset="0"/>
                <a:cs typeface="Times New Roman" panose="02020603050405020304" pitchFamily="18" charset="0"/>
              </a:rPr>
              <a:t> UNO regulates the BO Motor based on the inputs from the LDRs. </a:t>
            </a:r>
            <a:endParaRPr lang="en-US" sz="2600" dirty="0" smtClean="0">
              <a:latin typeface="Times New Roman" panose="02020603050405020304" pitchFamily="18" charset="0"/>
              <a:cs typeface="Times New Roman" panose="02020603050405020304" pitchFamily="18" charset="0"/>
            </a:endParaRPr>
          </a:p>
          <a:p>
            <a:pPr algn="just">
              <a:lnSpc>
                <a:spcPct val="120000"/>
              </a:lnSpc>
              <a:buSzPct val="100000"/>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The </a:t>
            </a:r>
            <a:r>
              <a:rPr lang="en-US" sz="2600" dirty="0">
                <a:latin typeface="Times New Roman" panose="02020603050405020304" pitchFamily="18" charset="0"/>
                <a:cs typeface="Times New Roman" panose="02020603050405020304" pitchFamily="18" charset="0"/>
              </a:rPr>
              <a:t>motor converts electrical energy into mechanical energy, propelling the car forward or backward, depending on the desired direction.</a:t>
            </a:r>
            <a:endParaRPr lang="en-IN" sz="2600" dirty="0">
              <a:latin typeface="Times New Roman" panose="02020603050405020304" pitchFamily="18" charset="0"/>
              <a:cs typeface="Times New Roman" panose="02020603050405020304" pitchFamily="18" charset="0"/>
            </a:endParaRPr>
          </a:p>
          <a:p>
            <a:pPr marL="50800" indent="0" algn="just">
              <a:lnSpc>
                <a:spcPct val="120000"/>
              </a:lnSpc>
              <a:buSzPct val="100000"/>
              <a:buNone/>
            </a:pPr>
            <a:endParaRPr lang="en-US" sz="2600" dirty="0">
              <a:latin typeface="Times New Roman" panose="02020603050405020304" pitchFamily="18" charset="0"/>
              <a:cs typeface="Times New Roman" panose="02020603050405020304" pitchFamily="18" charset="0"/>
            </a:endParaRPr>
          </a:p>
          <a:p>
            <a:pPr marL="50800" indent="0" algn="just">
              <a:lnSpc>
                <a:spcPct val="120000"/>
              </a:lnSpc>
              <a:buSzPct val="100000"/>
              <a:buNone/>
            </a:pPr>
            <a:r>
              <a:rPr lang="en-US" sz="2600" b="1" dirty="0" smtClean="0">
                <a:solidFill>
                  <a:schemeClr val="bg2">
                    <a:lumMod val="75000"/>
                  </a:schemeClr>
                </a:solidFill>
                <a:latin typeface="Times New Roman" panose="02020603050405020304" pitchFamily="18" charset="0"/>
                <a:cs typeface="Times New Roman" panose="02020603050405020304" pitchFamily="18" charset="0"/>
              </a:rPr>
              <a:t>4. </a:t>
            </a:r>
            <a:r>
              <a:rPr lang="en-US" sz="2600" b="1" dirty="0">
                <a:solidFill>
                  <a:schemeClr val="bg2">
                    <a:lumMod val="75000"/>
                  </a:schemeClr>
                </a:solidFill>
                <a:latin typeface="Times New Roman" panose="02020603050405020304" pitchFamily="18" charset="0"/>
                <a:cs typeface="Times New Roman" panose="02020603050405020304" pitchFamily="18" charset="0"/>
              </a:rPr>
              <a:t>Energy Storage and </a:t>
            </a:r>
            <a:r>
              <a:rPr lang="en-US" sz="2600" b="1" dirty="0" smtClean="0">
                <a:solidFill>
                  <a:schemeClr val="bg2">
                    <a:lumMod val="75000"/>
                  </a:schemeClr>
                </a:solidFill>
                <a:latin typeface="Times New Roman" panose="02020603050405020304" pitchFamily="18" charset="0"/>
                <a:cs typeface="Times New Roman" panose="02020603050405020304" pitchFamily="18" charset="0"/>
              </a:rPr>
              <a:t>Utilization</a:t>
            </a:r>
          </a:p>
          <a:p>
            <a:pPr algn="just">
              <a:lnSpc>
                <a:spcPct val="120000"/>
              </a:lnSpc>
              <a:buSzPct val="100000"/>
              <a:buFont typeface="Wingdings" panose="05000000000000000000" pitchFamily="2" charset="2"/>
              <a:buChar char="Ø"/>
            </a:pPr>
            <a:r>
              <a:rPr lang="en-US" sz="2600" b="1" dirty="0" smtClean="0">
                <a:latin typeface="Times New Roman" panose="02020603050405020304" pitchFamily="18" charset="0"/>
                <a:cs typeface="Times New Roman" panose="02020603050405020304" pitchFamily="18" charset="0"/>
              </a:rPr>
              <a:t>Continuous </a:t>
            </a:r>
            <a:r>
              <a:rPr lang="en-US" sz="2600" b="1" dirty="0">
                <a:latin typeface="Times New Roman" panose="02020603050405020304" pitchFamily="18" charset="0"/>
                <a:cs typeface="Times New Roman" panose="02020603050405020304" pitchFamily="18" charset="0"/>
              </a:rPr>
              <a:t>Monitoring and </a:t>
            </a:r>
            <a:r>
              <a:rPr lang="en-US" sz="2600" b="1" dirty="0" smtClean="0">
                <a:latin typeface="Times New Roman" panose="02020603050405020304" pitchFamily="18" charset="0"/>
                <a:cs typeface="Times New Roman" panose="02020603050405020304" pitchFamily="18" charset="0"/>
              </a:rPr>
              <a:t>Adjustment </a:t>
            </a:r>
            <a:r>
              <a:rPr lang="en-US" sz="2600" dirty="0" smtClean="0">
                <a:latin typeface="Times New Roman" panose="02020603050405020304" pitchFamily="18" charset="0"/>
                <a:cs typeface="Times New Roman" panose="02020603050405020304" pitchFamily="18" charset="0"/>
              </a:rPr>
              <a:t>Throughout </a:t>
            </a:r>
            <a:r>
              <a:rPr lang="en-US" sz="2600" dirty="0">
                <a:latin typeface="Times New Roman" panose="02020603050405020304" pitchFamily="18" charset="0"/>
                <a:cs typeface="Times New Roman" panose="02020603050405020304" pitchFamily="18" charset="0"/>
              </a:rPr>
              <a:t>its operation, the system continuously monitors sunlight intensity using the LDRs. By adjusting the orientation of the Solar Panel, the car ensures maximum energy capture, enabling it to operate efficiently under varying sunlight conditions.</a:t>
            </a:r>
            <a:endParaRPr lang="en-IN" sz="2600" dirty="0">
              <a:latin typeface="Times New Roman" panose="02020603050405020304" pitchFamily="18" charset="0"/>
              <a:cs typeface="Times New Roman" panose="02020603050405020304" pitchFamily="18" charset="0"/>
            </a:endParaRPr>
          </a:p>
          <a:p>
            <a:pPr algn="just">
              <a:lnSpc>
                <a:spcPct val="120000"/>
              </a:lnSpc>
              <a:buSzPct val="100000"/>
              <a:buFont typeface="Wingdings" panose="05000000000000000000" pitchFamily="2" charset="2"/>
              <a:buChar char="Ø"/>
            </a:pPr>
            <a:r>
              <a:rPr lang="en-US" sz="2600" b="1" dirty="0" smtClean="0">
                <a:latin typeface="Times New Roman" panose="02020603050405020304" pitchFamily="18" charset="0"/>
                <a:cs typeface="Times New Roman" panose="02020603050405020304" pitchFamily="18" charset="0"/>
              </a:rPr>
              <a:t>Battery </a:t>
            </a:r>
            <a:r>
              <a:rPr lang="en-US" sz="2600" b="1" dirty="0">
                <a:latin typeface="Times New Roman" panose="02020603050405020304" pitchFamily="18" charset="0"/>
                <a:cs typeface="Times New Roman" panose="02020603050405020304" pitchFamily="18" charset="0"/>
              </a:rPr>
              <a:t>Storage</a:t>
            </a:r>
            <a:r>
              <a:rPr lang="en-US" sz="2600" dirty="0">
                <a:latin typeface="Times New Roman" panose="02020603050405020304" pitchFamily="18" charset="0"/>
                <a:cs typeface="Times New Roman" panose="02020603050405020304" pitchFamily="18" charset="0"/>
              </a:rPr>
              <a:t>: The generated electricity is stored in batteries, ensuring a stable energy supply for the car's </a:t>
            </a:r>
            <a:r>
              <a:rPr lang="en-US" sz="2600" dirty="0" smtClean="0">
                <a:latin typeface="Times New Roman" panose="02020603050405020304" pitchFamily="18" charset="0"/>
                <a:cs typeface="Times New Roman" panose="02020603050405020304" pitchFamily="18" charset="0"/>
              </a:rPr>
              <a:t>operations.</a:t>
            </a:r>
          </a:p>
          <a:p>
            <a:pPr algn="just">
              <a:lnSpc>
                <a:spcPct val="120000"/>
              </a:lnSpc>
              <a:buSzPct val="100000"/>
              <a:buFont typeface="Wingdings" panose="05000000000000000000" pitchFamily="2" charset="2"/>
              <a:buChar char="Ø"/>
            </a:pPr>
            <a:r>
              <a:rPr lang="en-US" sz="2600" b="1" dirty="0" smtClean="0">
                <a:latin typeface="Times New Roman" panose="02020603050405020304" pitchFamily="18" charset="0"/>
                <a:cs typeface="Times New Roman" panose="02020603050405020304" pitchFamily="18" charset="0"/>
              </a:rPr>
              <a:t>Control </a:t>
            </a:r>
            <a:r>
              <a:rPr lang="en-US" sz="2600" b="1" dirty="0">
                <a:latin typeface="Times New Roman" panose="02020603050405020304" pitchFamily="18" charset="0"/>
                <a:cs typeface="Times New Roman" panose="02020603050405020304" pitchFamily="18" charset="0"/>
              </a:rPr>
              <a:t>and Wiring</a:t>
            </a:r>
            <a:r>
              <a:rPr lang="en-US" sz="2600" dirty="0">
                <a:latin typeface="Times New Roman" panose="02020603050405020304" pitchFamily="18" charset="0"/>
                <a:cs typeface="Times New Roman" panose="02020603050405020304" pitchFamily="18" charset="0"/>
              </a:rPr>
              <a:t>: Breadboards and jumper wires facilitate connections and control the distribution of electricity to various components, including resistors to manage current flow and protect the circuits.</a:t>
            </a:r>
          </a:p>
          <a:p>
            <a:pPr marL="0" lvl="0" indent="0" algn="just">
              <a:spcBef>
                <a:spcPts val="360"/>
              </a:spcBef>
              <a:buSzPts val="1100"/>
              <a:buNone/>
            </a:pPr>
            <a:endParaRPr lang="en-US" b="1" dirty="0">
              <a:latin typeface="Times New Roman"/>
              <a:ea typeface="Times New Roman"/>
              <a:cs typeface="Times New Roman"/>
              <a:sym typeface="Times New Roman"/>
            </a:endParaRPr>
          </a:p>
          <a:p>
            <a:endParaRPr lang="en-IN" dirty="0"/>
          </a:p>
        </p:txBody>
      </p:sp>
    </p:spTree>
    <p:extLst>
      <p:ext uri="{BB962C8B-B14F-4D97-AF65-F5344CB8AC3E}">
        <p14:creationId xmlns:p14="http://schemas.microsoft.com/office/powerpoint/2010/main" val="3983712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8.png"/>
          <p:cNvPicPr/>
          <p:nvPr/>
        </p:nvPicPr>
        <p:blipFill>
          <a:blip r:embed="rId2">
            <a:extLst>
              <a:ext uri="{28A0092B-C50C-407E-A947-70E740481C1C}">
                <a14:useLocalDpi xmlns:a14="http://schemas.microsoft.com/office/drawing/2010/main" val="0"/>
              </a:ext>
            </a:extLst>
          </a:blip>
          <a:srcRect/>
          <a:stretch>
            <a:fillRect/>
          </a:stretch>
        </p:blipFill>
        <p:spPr>
          <a:xfrm>
            <a:off x="38456" y="1072495"/>
            <a:ext cx="4892111" cy="4543159"/>
          </a:xfrm>
          <a:prstGeom prst="rect">
            <a:avLst/>
          </a:prstGeom>
          <a:ln/>
        </p:spPr>
      </p:pic>
      <p:sp>
        <p:nvSpPr>
          <p:cNvPr id="4" name="Title 3"/>
          <p:cNvSpPr>
            <a:spLocks noGrp="1"/>
          </p:cNvSpPr>
          <p:nvPr>
            <p:ph type="title"/>
          </p:nvPr>
        </p:nvSpPr>
        <p:spPr>
          <a:xfrm>
            <a:off x="474291" y="-259579"/>
            <a:ext cx="8229600" cy="1143000"/>
          </a:xfrm>
        </p:spPr>
        <p:txBody>
          <a:bodyPr>
            <a:normAutofit/>
          </a:bodyPr>
          <a:lstStyle/>
          <a:p>
            <a:r>
              <a:rPr lang="en-US" sz="2800" b="1" dirty="0" smtClean="0">
                <a:latin typeface="Times New Roman" panose="02020603050405020304" pitchFamily="18" charset="0"/>
                <a:cs typeface="Times New Roman" panose="02020603050405020304" pitchFamily="18" charset="0"/>
              </a:rPr>
              <a:t>SIGNIFICANCE OF SYSTEM</a:t>
            </a:r>
            <a:endParaRPr lang="en-IN" sz="2800" b="1" dirty="0">
              <a:latin typeface="Times New Roman" panose="02020603050405020304" pitchFamily="18" charset="0"/>
              <a:cs typeface="Times New Roman" panose="02020603050405020304" pitchFamily="18" charset="0"/>
            </a:endParaRPr>
          </a:p>
        </p:txBody>
      </p:sp>
      <p:sp>
        <p:nvSpPr>
          <p:cNvPr id="7" name="Text Placeholder 6"/>
          <p:cNvSpPr>
            <a:spLocks noGrp="1"/>
          </p:cNvSpPr>
          <p:nvPr>
            <p:ph type="body" idx="2"/>
          </p:nvPr>
        </p:nvSpPr>
        <p:spPr>
          <a:xfrm>
            <a:off x="4892111" y="1072495"/>
            <a:ext cx="4038600" cy="4859249"/>
          </a:xfrm>
        </p:spPr>
        <p:txBody>
          <a:bodyPr>
            <a:normAutofit lnSpcReduction="10000"/>
          </a:bodyPr>
          <a:lstStyle/>
          <a:p>
            <a:pPr marL="50800" indent="0" algn="just">
              <a:lnSpc>
                <a:spcPct val="150000"/>
              </a:lnSpc>
              <a:buNone/>
            </a:pPr>
            <a:r>
              <a:rPr lang="en-US" sz="1600" dirty="0">
                <a:latin typeface="Times New Roman" panose="02020603050405020304" pitchFamily="18" charset="0"/>
                <a:cs typeface="Times New Roman" panose="02020603050405020304" pitchFamily="18" charset="0"/>
              </a:rPr>
              <a:t>The diagram outlines the workflow for optimizing a solar-powered vehicle system, starting with solar tracking system optimization to ensure panels capture maximum sunlight. This leads to efficient solar energy harvesting and a regulated conversion process where DC electricity charges the batteries. The stored energy powers the vehicle's propulsion system, enhancing efficiency and range. This continuous optimization results in significant cost savings and energy independence, promoting sustainable transportation.</a:t>
            </a:r>
            <a:endParaRPr lang="en-IN" sz="1600" dirty="0">
              <a:latin typeface="Times New Roman" panose="02020603050405020304" pitchFamily="18" charset="0"/>
              <a:cs typeface="Times New Roman" panose="02020603050405020304" pitchFamily="18" charset="0"/>
            </a:endParaRPr>
          </a:p>
        </p:txBody>
      </p:sp>
      <p:sp>
        <p:nvSpPr>
          <p:cNvPr id="2" name="Rectangle 1"/>
          <p:cNvSpPr/>
          <p:nvPr/>
        </p:nvSpPr>
        <p:spPr>
          <a:xfrm>
            <a:off x="1406969" y="5804728"/>
            <a:ext cx="2319866" cy="369332"/>
          </a:xfrm>
          <a:prstGeom prst="rect">
            <a:avLst/>
          </a:prstGeom>
        </p:spPr>
        <p:txBody>
          <a:bodyPr wrap="none">
            <a:spAutoFit/>
          </a:bodyPr>
          <a:lstStyle/>
          <a:p>
            <a:r>
              <a:rPr lang="en-US" sz="1800" b="1" dirty="0" smtClean="0">
                <a:latin typeface="Times New Roman" panose="02020603050405020304" pitchFamily="18" charset="0"/>
                <a:cs typeface="Times New Roman" panose="02020603050405020304" pitchFamily="18" charset="0"/>
              </a:rPr>
              <a:t>Work Flow of System</a:t>
            </a:r>
            <a:endParaRPr lang="en-IN" sz="1800" b="1" dirty="0">
              <a:latin typeface="Times New Roman" panose="02020603050405020304" pitchFamily="18" charset="0"/>
              <a:cs typeface="Times New Roman" panose="02020603050405020304" pitchFamily="18" charset="0"/>
            </a:endParaRPr>
          </a:p>
        </p:txBody>
      </p:sp>
      <p:sp>
        <p:nvSpPr>
          <p:cNvPr id="3" name="Rectangle 2"/>
          <p:cNvSpPr/>
          <p:nvPr/>
        </p:nvSpPr>
        <p:spPr>
          <a:xfrm rot="20010436">
            <a:off x="839671" y="3082465"/>
            <a:ext cx="3289683" cy="523220"/>
          </a:xfrm>
          <a:prstGeom prst="rect">
            <a:avLst/>
          </a:prstGeom>
        </p:spPr>
        <p:txBody>
          <a:bodyPr wrap="none">
            <a:spAutoFit/>
          </a:bodyPr>
          <a:lstStyle/>
          <a:p>
            <a:r>
              <a:rPr lang="en-US" sz="2800" dirty="0">
                <a:solidFill>
                  <a:schemeClr val="bg1">
                    <a:lumMod val="75000"/>
                  </a:schemeClr>
                </a:solidFill>
              </a:rPr>
              <a:t>shreerecvidyam@4</a:t>
            </a:r>
            <a:endParaRPr lang="en-IN" sz="2400" dirty="0">
              <a:solidFill>
                <a:schemeClr val="bg1">
                  <a:lumMod val="75000"/>
                </a:schemeClr>
              </a:solidFill>
            </a:endParaRPr>
          </a:p>
        </p:txBody>
      </p:sp>
    </p:spTree>
    <p:extLst>
      <p:ext uri="{BB962C8B-B14F-4D97-AF65-F5344CB8AC3E}">
        <p14:creationId xmlns:p14="http://schemas.microsoft.com/office/powerpoint/2010/main" val="1172125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746" y="-246655"/>
            <a:ext cx="8229600" cy="1143000"/>
          </a:xfrm>
        </p:spPr>
        <p:txBody>
          <a:bodyPr>
            <a:normAutofit/>
          </a:bodyPr>
          <a:lstStyle/>
          <a:p>
            <a:r>
              <a:rPr lang="en-US" sz="2800" b="1" dirty="0" smtClean="0">
                <a:latin typeface="Times New Roman" panose="02020603050405020304" pitchFamily="18" charset="0"/>
                <a:cs typeface="Times New Roman" panose="02020603050405020304" pitchFamily="18" charset="0"/>
              </a:rPr>
              <a:t>NOVELTY IN PROPOSED SYSTEM</a:t>
            </a:r>
            <a:endParaRPr lang="en-IN" sz="2800" b="1" dirty="0">
              <a:latin typeface="Times New Roman" panose="02020603050405020304" pitchFamily="18" charset="0"/>
              <a:cs typeface="Times New Roman" panose="02020603050405020304" pitchFamily="18" charset="0"/>
            </a:endParaRPr>
          </a:p>
        </p:txBody>
      </p:sp>
      <p:sp>
        <p:nvSpPr>
          <p:cNvPr id="4" name="Text Placeholder 3"/>
          <p:cNvSpPr>
            <a:spLocks noGrp="1"/>
          </p:cNvSpPr>
          <p:nvPr>
            <p:ph type="body" idx="2"/>
          </p:nvPr>
        </p:nvSpPr>
        <p:spPr>
          <a:xfrm>
            <a:off x="123915" y="589659"/>
            <a:ext cx="8913262" cy="6187156"/>
          </a:xfrm>
        </p:spPr>
        <p:txBody>
          <a:bodyPr>
            <a:normAutofit fontScale="25000" lnSpcReduction="20000"/>
          </a:bodyPr>
          <a:lstStyle/>
          <a:p>
            <a:pPr marL="0" lvl="0" indent="0" algn="just">
              <a:lnSpc>
                <a:spcPct val="170000"/>
              </a:lnSpc>
              <a:spcBef>
                <a:spcPts val="360"/>
              </a:spcBef>
              <a:buSzPts val="1100"/>
              <a:buNone/>
            </a:pPr>
            <a:r>
              <a:rPr lang="en-US" sz="6400" b="1" dirty="0">
                <a:latin typeface="Times New Roman" panose="02020603050405020304" pitchFamily="18" charset="0"/>
                <a:ea typeface="Times New Roman"/>
                <a:cs typeface="Times New Roman" panose="02020603050405020304" pitchFamily="18" charset="0"/>
                <a:sym typeface="Times New Roman"/>
              </a:rPr>
              <a:t>Solar-Powered Smart Mobility: </a:t>
            </a:r>
            <a:r>
              <a:rPr lang="en-US" sz="6400" dirty="0" smtClean="0">
                <a:latin typeface="Times New Roman" panose="02020603050405020304" pitchFamily="18" charset="0"/>
                <a:ea typeface="Times New Roman"/>
                <a:cs typeface="Times New Roman" panose="02020603050405020304" pitchFamily="18" charset="0"/>
                <a:sym typeface="Times New Roman"/>
              </a:rPr>
              <a:t>The </a:t>
            </a:r>
            <a:r>
              <a:rPr lang="en-US" sz="6400" dirty="0">
                <a:latin typeface="Times New Roman" panose="02020603050405020304" pitchFamily="18" charset="0"/>
                <a:ea typeface="Times New Roman"/>
                <a:cs typeface="Times New Roman" panose="02020603050405020304" pitchFamily="18" charset="0"/>
                <a:sym typeface="Times New Roman"/>
              </a:rPr>
              <a:t>project goes beyond conventional solar energy applications by integrating solar power into a smart mobility solution—a solar-powered car. By harnessing solar energy for propulsion, the project showcases an innovative approach to sustainable transportation that reduces dependence on fossil fuels and mitigates greenhouse gas </a:t>
            </a:r>
            <a:r>
              <a:rPr lang="en-US" sz="6400" dirty="0" smtClean="0">
                <a:latin typeface="Times New Roman" panose="02020603050405020304" pitchFamily="18" charset="0"/>
                <a:ea typeface="Times New Roman"/>
                <a:cs typeface="Times New Roman" panose="02020603050405020304" pitchFamily="18" charset="0"/>
                <a:sym typeface="Times New Roman"/>
              </a:rPr>
              <a:t>emissions.</a:t>
            </a:r>
          </a:p>
          <a:p>
            <a:pPr marL="0" lvl="0" indent="0" algn="just">
              <a:lnSpc>
                <a:spcPct val="170000"/>
              </a:lnSpc>
              <a:spcBef>
                <a:spcPts val="360"/>
              </a:spcBef>
              <a:buSzPts val="1100"/>
              <a:buNone/>
            </a:pPr>
            <a:r>
              <a:rPr lang="en-US" sz="6400" b="1" dirty="0" smtClean="0">
                <a:latin typeface="Times New Roman" panose="02020603050405020304" pitchFamily="18" charset="0"/>
                <a:cs typeface="Times New Roman" panose="02020603050405020304" pitchFamily="18" charset="0"/>
              </a:rPr>
              <a:t>Enhanced </a:t>
            </a:r>
            <a:r>
              <a:rPr lang="en-US" sz="6400" b="1" dirty="0">
                <a:latin typeface="Times New Roman" panose="02020603050405020304" pitchFamily="18" charset="0"/>
                <a:cs typeface="Times New Roman" panose="02020603050405020304" pitchFamily="18" charset="0"/>
              </a:rPr>
              <a:t>Efficiency and </a:t>
            </a:r>
            <a:r>
              <a:rPr lang="en-US" sz="6400" b="1" dirty="0" smtClean="0">
                <a:latin typeface="Times New Roman" panose="02020603050405020304" pitchFamily="18" charset="0"/>
                <a:cs typeface="Times New Roman" panose="02020603050405020304" pitchFamily="18" charset="0"/>
              </a:rPr>
              <a:t>Range: </a:t>
            </a:r>
            <a:r>
              <a:rPr lang="en-US" sz="6400" dirty="0" smtClean="0">
                <a:latin typeface="Times New Roman" panose="02020603050405020304" pitchFamily="18" charset="0"/>
                <a:cs typeface="Times New Roman" panose="02020603050405020304" pitchFamily="18" charset="0"/>
              </a:rPr>
              <a:t>The </a:t>
            </a:r>
            <a:r>
              <a:rPr lang="en-US" sz="6400" dirty="0">
                <a:latin typeface="Times New Roman" panose="02020603050405020304" pitchFamily="18" charset="0"/>
                <a:cs typeface="Times New Roman" panose="02020603050405020304" pitchFamily="18" charset="0"/>
              </a:rPr>
              <a:t>integrated Solar Tracking and Conversion System uniquely combines solar energy harvesting with vehicle propulsion to maximize efficiency and extend range. By utilizing Light-Dependent Resistors (LDRs) and a servo motor, the system continuously optimizes solar panel orientation, ensuring maximum energy capture throughout the </a:t>
            </a:r>
            <a:r>
              <a:rPr lang="en-US" sz="6400" dirty="0" smtClean="0">
                <a:latin typeface="Times New Roman" panose="02020603050405020304" pitchFamily="18" charset="0"/>
                <a:cs typeface="Times New Roman" panose="02020603050405020304" pitchFamily="18" charset="0"/>
              </a:rPr>
              <a:t>day.</a:t>
            </a:r>
          </a:p>
          <a:p>
            <a:pPr marL="0" lvl="0" indent="0" algn="just">
              <a:lnSpc>
                <a:spcPct val="170000"/>
              </a:lnSpc>
              <a:spcBef>
                <a:spcPts val="360"/>
              </a:spcBef>
              <a:buSzPts val="1100"/>
              <a:buNone/>
            </a:pPr>
            <a:r>
              <a:rPr lang="en-US" sz="6400" b="1" dirty="0" smtClean="0">
                <a:latin typeface="Times New Roman" panose="02020603050405020304" pitchFamily="18" charset="0"/>
                <a:cs typeface="Times New Roman" panose="02020603050405020304" pitchFamily="18" charset="0"/>
              </a:rPr>
              <a:t>Sustainable </a:t>
            </a:r>
            <a:r>
              <a:rPr lang="en-US" sz="6400" b="1" dirty="0">
                <a:latin typeface="Times New Roman" panose="02020603050405020304" pitchFamily="18" charset="0"/>
                <a:cs typeface="Times New Roman" panose="02020603050405020304" pitchFamily="18" charset="0"/>
              </a:rPr>
              <a:t>and Eco-Friendly </a:t>
            </a:r>
            <a:r>
              <a:rPr lang="en-US" sz="6400" b="1" dirty="0" smtClean="0">
                <a:latin typeface="Times New Roman" panose="02020603050405020304" pitchFamily="18" charset="0"/>
                <a:cs typeface="Times New Roman" panose="02020603050405020304" pitchFamily="18" charset="0"/>
              </a:rPr>
              <a:t>Solution: </a:t>
            </a:r>
            <a:r>
              <a:rPr lang="en-US" sz="6400" dirty="0" smtClean="0">
                <a:latin typeface="Times New Roman" panose="02020603050405020304" pitchFamily="18" charset="0"/>
                <a:cs typeface="Times New Roman" panose="02020603050405020304" pitchFamily="18" charset="0"/>
              </a:rPr>
              <a:t>This </a:t>
            </a:r>
            <a:r>
              <a:rPr lang="en-US" sz="6400" dirty="0">
                <a:latin typeface="Times New Roman" panose="02020603050405020304" pitchFamily="18" charset="0"/>
                <a:cs typeface="Times New Roman" panose="02020603050405020304" pitchFamily="18" charset="0"/>
              </a:rPr>
              <a:t>innovative approach converts sunlight into electricity, storing excess energy in batteries for continuous power supply. The system reduces environmental impact by relying on clean, renewable solar energy, promoting sustainability, and minimizing carbon emissions during </a:t>
            </a:r>
            <a:r>
              <a:rPr lang="en-US" sz="6400" dirty="0" smtClean="0">
                <a:latin typeface="Times New Roman" panose="02020603050405020304" pitchFamily="18" charset="0"/>
                <a:cs typeface="Times New Roman" panose="02020603050405020304" pitchFamily="18" charset="0"/>
              </a:rPr>
              <a:t>operation.</a:t>
            </a:r>
          </a:p>
          <a:p>
            <a:pPr marL="0" lvl="0" indent="0" algn="just">
              <a:lnSpc>
                <a:spcPct val="170000"/>
              </a:lnSpc>
              <a:spcBef>
                <a:spcPts val="360"/>
              </a:spcBef>
              <a:buSzPts val="1100"/>
              <a:buNone/>
            </a:pPr>
            <a:r>
              <a:rPr lang="en-US" sz="6400" b="1" dirty="0" smtClean="0">
                <a:latin typeface="Times New Roman" panose="02020603050405020304" pitchFamily="18" charset="0"/>
                <a:cs typeface="Times New Roman" panose="02020603050405020304" pitchFamily="18" charset="0"/>
              </a:rPr>
              <a:t>Energy </a:t>
            </a:r>
            <a:r>
              <a:rPr lang="en-US" sz="6400" b="1" dirty="0">
                <a:latin typeface="Times New Roman" panose="02020603050405020304" pitchFamily="18" charset="0"/>
                <a:cs typeface="Times New Roman" panose="02020603050405020304" pitchFamily="18" charset="0"/>
              </a:rPr>
              <a:t>Independence and </a:t>
            </a:r>
            <a:r>
              <a:rPr lang="en-US" sz="6400" b="1" dirty="0" smtClean="0">
                <a:latin typeface="Times New Roman" panose="02020603050405020304" pitchFamily="18" charset="0"/>
                <a:cs typeface="Times New Roman" panose="02020603050405020304" pitchFamily="18" charset="0"/>
              </a:rPr>
              <a:t>Practicality: </a:t>
            </a:r>
            <a:r>
              <a:rPr lang="en-US" sz="6400" dirty="0" smtClean="0">
                <a:latin typeface="Times New Roman" panose="02020603050405020304" pitchFamily="18" charset="0"/>
                <a:cs typeface="Times New Roman" panose="02020603050405020304" pitchFamily="18" charset="0"/>
              </a:rPr>
              <a:t>By </a:t>
            </a:r>
            <a:r>
              <a:rPr lang="en-US" sz="6400" dirty="0">
                <a:latin typeface="Times New Roman" panose="02020603050405020304" pitchFamily="18" charset="0"/>
                <a:cs typeface="Times New Roman" panose="02020603050405020304" pitchFamily="18" charset="0"/>
              </a:rPr>
              <a:t>providing energy independence, particularly in remote or off-grid areas, this system lowers dependence on fossil fuels and grid-based electricity. It ensures reliable mobility and resilience, making it a significant advancement in renewable energy and sustainable transportation technologies</a:t>
            </a:r>
            <a:r>
              <a:rPr lang="en-US" sz="6400" dirty="0" smtClean="0">
                <a:latin typeface="Times New Roman" panose="02020603050405020304" pitchFamily="18" charset="0"/>
                <a:cs typeface="Times New Roman" panose="02020603050405020304" pitchFamily="18" charset="0"/>
              </a:rPr>
              <a:t>.</a:t>
            </a:r>
          </a:p>
          <a:p>
            <a:endParaRPr lang="en-US" dirty="0" smtClean="0"/>
          </a:p>
          <a:p>
            <a:pPr marL="50800" indent="0">
              <a:buNone/>
            </a:pPr>
            <a:endParaRPr lang="en-US" dirty="0"/>
          </a:p>
          <a:p>
            <a:pPr marL="50800" indent="0">
              <a:buNone/>
            </a:pPr>
            <a:endParaRPr lang="en-IN" dirty="0"/>
          </a:p>
        </p:txBody>
      </p:sp>
    </p:spTree>
    <p:extLst>
      <p:ext uri="{BB962C8B-B14F-4D97-AF65-F5344CB8AC3E}">
        <p14:creationId xmlns:p14="http://schemas.microsoft.com/office/powerpoint/2010/main" val="37105009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128187" y="-230749"/>
            <a:ext cx="9537107" cy="1143000"/>
          </a:xfrm>
          <a:prstGeom prst="rect">
            <a:avLst/>
          </a:prstGeom>
          <a:noFill/>
          <a:ln>
            <a:noFill/>
          </a:ln>
        </p:spPr>
        <p:txBody>
          <a:bodyPr spcFirstLastPara="1" wrap="square" lIns="91425" tIns="45700" rIns="91425" bIns="45700" anchor="ctr" anchorCtr="0">
            <a:normAutofit/>
          </a:bodyPr>
          <a:lstStyle/>
          <a:p>
            <a:r>
              <a:rPr lang="en-US" sz="2400" b="1" dirty="0">
                <a:latin typeface="Times New Roman" panose="02020603050405020304" pitchFamily="18" charset="0"/>
                <a:cs typeface="Times New Roman" panose="02020603050405020304" pitchFamily="18" charset="0"/>
              </a:rPr>
              <a:t>SIMULATED OUTPUT OF SOLAR TRACKING SYSTEM</a:t>
            </a:r>
            <a:endParaRPr lang="en-IN" sz="2400" dirty="0">
              <a:latin typeface="Times New Roman" panose="02020603050405020304" pitchFamily="18" charset="0"/>
              <a:cs typeface="Times New Roman" panose="02020603050405020304" pitchFamily="18" charset="0"/>
            </a:endParaRPr>
          </a:p>
        </p:txBody>
      </p:sp>
      <p:pic>
        <p:nvPicPr>
          <p:cNvPr id="5" name="image3.jpg" descr="Description: C:\Users\Shree\AppData\Local\Packages\Microsoft.Windows.Photos_8wekyb3d8bbwe\TempState\ShareServiceTempFolder\Hardware pic1.jpeg"/>
          <p:cNvPicPr/>
          <p:nvPr/>
        </p:nvPicPr>
        <p:blipFill>
          <a:blip r:embed="rId3"/>
          <a:srcRect/>
          <a:stretch>
            <a:fillRect/>
          </a:stretch>
        </p:blipFill>
        <p:spPr>
          <a:xfrm>
            <a:off x="1410056" y="623842"/>
            <a:ext cx="6486258" cy="3982341"/>
          </a:xfrm>
          <a:prstGeom prst="rect">
            <a:avLst/>
          </a:prstGeom>
          <a:ln/>
        </p:spPr>
      </p:pic>
      <p:sp>
        <p:nvSpPr>
          <p:cNvPr id="2" name="Rectangle 1"/>
          <p:cNvSpPr/>
          <p:nvPr/>
        </p:nvSpPr>
        <p:spPr>
          <a:xfrm>
            <a:off x="177055" y="4700187"/>
            <a:ext cx="8787483" cy="2062103"/>
          </a:xfrm>
          <a:prstGeom prst="rect">
            <a:avLst/>
          </a:prstGeom>
        </p:spPr>
        <p:txBody>
          <a:bodyPr wrap="square">
            <a:spAutoFit/>
          </a:bodyPr>
          <a:lstStyle/>
          <a:p>
            <a:pPr algn="just"/>
            <a:r>
              <a:rPr lang="en-US" sz="1600" dirty="0">
                <a:latin typeface="Times New Roman" panose="02020603050405020304" pitchFamily="18" charset="0"/>
                <a:cs typeface="Times New Roman" panose="02020603050405020304" pitchFamily="18" charset="0"/>
              </a:rPr>
              <a:t>The simulated output of a solar tracking system as shown in </a:t>
            </a: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typically involves visualizing the movement of solar panels in response to changing sunlight conditions throughout the day. Using simulation like </a:t>
            </a:r>
            <a:r>
              <a:rPr lang="en-US" sz="1600" dirty="0" err="1">
                <a:latin typeface="Times New Roman" panose="02020603050405020304" pitchFamily="18" charset="0"/>
                <a:cs typeface="Times New Roman" panose="02020603050405020304" pitchFamily="18" charset="0"/>
              </a:rPr>
              <a:t>Tinkercad</a:t>
            </a:r>
            <a:r>
              <a:rPr lang="en-US" sz="1600" dirty="0">
                <a:latin typeface="Times New Roman" panose="02020603050405020304" pitchFamily="18" charset="0"/>
                <a:cs typeface="Times New Roman" panose="02020603050405020304" pitchFamily="18" charset="0"/>
              </a:rPr>
              <a:t>, the system can demonstrate how the solar panels adjust their orientation to maximize sunlight exposure and energy capture. In the integrated solar car, the output of the solar tracking system is visualized through the dynamic movement of the solar panels mounted on the vehicle. As the car moves, the solar panels adjust their orientation in real-time to optimize sunlight capture. This functionality ensures that the car maximizes its energy efficiency and extends its range by continuously tracking the sun's position.</a:t>
            </a:r>
            <a:endParaRPr lang="en-IN" sz="1600" dirty="0">
              <a:latin typeface="Times New Roman" panose="02020603050405020304" pitchFamily="18" charset="0"/>
              <a:cs typeface="Times New Roman" panose="02020603050405020304" pitchFamily="18" charset="0"/>
            </a:endParaRPr>
          </a:p>
        </p:txBody>
      </p:sp>
      <p:sp>
        <p:nvSpPr>
          <p:cNvPr id="3" name="Rectangle 2"/>
          <p:cNvSpPr/>
          <p:nvPr/>
        </p:nvSpPr>
        <p:spPr>
          <a:xfrm rot="19929842">
            <a:off x="2043502" y="1665420"/>
            <a:ext cx="5054589" cy="769441"/>
          </a:xfrm>
          <a:prstGeom prst="rect">
            <a:avLst/>
          </a:prstGeom>
        </p:spPr>
        <p:txBody>
          <a:bodyPr wrap="none">
            <a:spAutoFit/>
          </a:bodyPr>
          <a:lstStyle/>
          <a:p>
            <a:r>
              <a:rPr lang="en-US" sz="4400" dirty="0">
                <a:solidFill>
                  <a:schemeClr val="bg1">
                    <a:lumMod val="75000"/>
                  </a:schemeClr>
                </a:solidFill>
              </a:rPr>
              <a:t>shreerecvidyam@4</a:t>
            </a:r>
            <a:endParaRPr lang="en-IN" sz="44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4"/>
          <p:cNvSpPr txBox="1">
            <a:spLocks noGrp="1"/>
          </p:cNvSpPr>
          <p:nvPr>
            <p:ph type="title"/>
          </p:nvPr>
        </p:nvSpPr>
        <p:spPr>
          <a:xfrm>
            <a:off x="1803163" y="6056160"/>
            <a:ext cx="5486400" cy="566700"/>
          </a:xfrm>
          <a:prstGeom prst="rect">
            <a:avLst/>
          </a:prstGeom>
        </p:spPr>
        <p:txBody>
          <a:bodyPr spcFirstLastPara="1" wrap="square" lIns="91425" tIns="45700" rIns="91425" bIns="45700" anchor="ctr" anchorCtr="0">
            <a:normAutofit/>
          </a:bodyPr>
          <a:lstStyle/>
          <a:p>
            <a:pPr lvl="0" algn="ctr"/>
            <a:r>
              <a:rPr lang="en-US" sz="1800" dirty="0" smtClean="0">
                <a:latin typeface="Times New Roman" panose="02020603050405020304" pitchFamily="18" charset="0"/>
                <a:cs typeface="Times New Roman" panose="02020603050405020304" pitchFamily="18" charset="0"/>
              </a:rPr>
              <a:t>Azimuth </a:t>
            </a:r>
            <a:r>
              <a:rPr lang="en-US" sz="1800" dirty="0">
                <a:latin typeface="Times New Roman" panose="02020603050405020304" pitchFamily="18" charset="0"/>
                <a:cs typeface="Times New Roman" panose="02020603050405020304" pitchFamily="18" charset="0"/>
              </a:rPr>
              <a:t>Angle of Solar Panel Positioning</a:t>
            </a:r>
            <a:endParaRPr sz="1800" dirty="0">
              <a:latin typeface="Times New Roman" panose="02020603050405020304" pitchFamily="18" charset="0"/>
              <a:cs typeface="Times New Roman" panose="02020603050405020304" pitchFamily="18" charset="0"/>
            </a:endParaRPr>
          </a:p>
        </p:txBody>
      </p:sp>
      <p:sp>
        <p:nvSpPr>
          <p:cNvPr id="3" name="Rectangle 2"/>
          <p:cNvSpPr/>
          <p:nvPr/>
        </p:nvSpPr>
        <p:spPr>
          <a:xfrm>
            <a:off x="136733" y="735892"/>
            <a:ext cx="8819260" cy="1600438"/>
          </a:xfrm>
          <a:prstGeom prst="rect">
            <a:avLst/>
          </a:prstGeom>
        </p:spPr>
        <p:txBody>
          <a:bodyPr wrap="square">
            <a:spAutoFit/>
          </a:bodyPr>
          <a:lstStyle/>
          <a:p>
            <a:pPr algn="just"/>
            <a:r>
              <a:rPr lang="en-US" dirty="0" smtClean="0">
                <a:latin typeface="Times New Roman" panose="02020603050405020304" pitchFamily="18" charset="0"/>
                <a:cs typeface="Times New Roman" panose="02020603050405020304" pitchFamily="18" charset="0"/>
              </a:rPr>
              <a:t>In a single-axis solar tracking system, solar panels pivot around an east-west axis to track the sun's trajectory across the sky. Light sensors, such as Light Dependent Resistors (LDRs), detect sunlight intensity changes and relay data to a controller, like an </a:t>
            </a:r>
            <a:r>
              <a:rPr lang="en-US" dirty="0" err="1" smtClean="0">
                <a:latin typeface="Times New Roman" panose="02020603050405020304" pitchFamily="18" charset="0"/>
                <a:cs typeface="Times New Roman" panose="02020603050405020304" pitchFamily="18" charset="0"/>
              </a:rPr>
              <a:t>Arduino</a:t>
            </a:r>
            <a:r>
              <a:rPr lang="en-US" dirty="0" smtClean="0">
                <a:latin typeface="Times New Roman" panose="02020603050405020304" pitchFamily="18" charset="0"/>
                <a:cs typeface="Times New Roman" panose="02020603050405020304" pitchFamily="18" charset="0"/>
              </a:rPr>
              <a:t>. Using this information, the controller calculates the optimal tilt angle for the panels to maximize solar energy absorption. Servo motors or linear actuators adjust panel orientation accordingly. This process is facilitated by coding in </a:t>
            </a:r>
            <a:r>
              <a:rPr lang="en-US" dirty="0" err="1" smtClean="0">
                <a:latin typeface="Times New Roman" panose="02020603050405020304" pitchFamily="18" charset="0"/>
                <a:cs typeface="Times New Roman" panose="02020603050405020304" pitchFamily="18" charset="0"/>
              </a:rPr>
              <a:t>Arduino</a:t>
            </a:r>
            <a:r>
              <a:rPr lang="en-US" dirty="0" smtClean="0">
                <a:latin typeface="Times New Roman" panose="02020603050405020304" pitchFamily="18" charset="0"/>
                <a:cs typeface="Times New Roman" panose="02020603050405020304" pitchFamily="18" charset="0"/>
              </a:rPr>
              <a:t> IDE as shown in Figure, where algorithms interpret sensor data, compute optimal angles, and control servo motors to adjust panel orientation in real-time, ensuring efficient solar tracking throughout the day. </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568018" y="-59821"/>
            <a:ext cx="6298519" cy="718466"/>
          </a:xfrm>
          <a:prstGeom prst="rect">
            <a:avLst/>
          </a:prstGeom>
        </p:spPr>
        <p:txBody>
          <a:bodyPr wrap="none">
            <a:spAutoFit/>
          </a:bodyPr>
          <a:lstStyle/>
          <a:p>
            <a:pPr algn="just">
              <a:lnSpc>
                <a:spcPct val="200000"/>
              </a:lnSpc>
              <a:tabLst>
                <a:tab pos="2239645" algn="l"/>
              </a:tabLst>
            </a:pPr>
            <a:r>
              <a:rPr lang="en-US" sz="2400" b="1" dirty="0" smtClean="0">
                <a:latin typeface="Times New Roman" panose="02020603050405020304" pitchFamily="18" charset="0"/>
                <a:ea typeface="Times New Roman" panose="02020603050405020304" pitchFamily="18" charset="0"/>
              </a:rPr>
              <a:t>ANGLE OF ROTATION OF SOLAR PANEL</a:t>
            </a:r>
            <a:endParaRPr lang="en-IN" sz="2400" dirty="0">
              <a:effectLst/>
              <a:latin typeface="Times New Roman" panose="02020603050405020304" pitchFamily="18" charset="0"/>
              <a:ea typeface="Times New Roman" panose="02020603050405020304" pitchFamily="18" charset="0"/>
            </a:endParaRPr>
          </a:p>
        </p:txBody>
      </p:sp>
      <p:pic>
        <p:nvPicPr>
          <p:cNvPr id="8" name="image11.jpg" descr="rotation_angle_arduino"/>
          <p:cNvPicPr/>
          <p:nvPr/>
        </p:nvPicPr>
        <p:blipFill>
          <a:blip r:embed="rId3"/>
          <a:srcRect/>
          <a:stretch>
            <a:fillRect/>
          </a:stretch>
        </p:blipFill>
        <p:spPr>
          <a:xfrm>
            <a:off x="1976216" y="2336330"/>
            <a:ext cx="5313347" cy="3719830"/>
          </a:xfrm>
          <a:prstGeom prst="rect">
            <a:avLst/>
          </a:prstGeom>
          <a:ln/>
        </p:spPr>
      </p:pic>
      <p:sp>
        <p:nvSpPr>
          <p:cNvPr id="2" name="Rectangle 1"/>
          <p:cNvSpPr/>
          <p:nvPr/>
        </p:nvSpPr>
        <p:spPr>
          <a:xfrm rot="20104323">
            <a:off x="2702231" y="3051982"/>
            <a:ext cx="6241491" cy="707886"/>
          </a:xfrm>
          <a:prstGeom prst="rect">
            <a:avLst/>
          </a:prstGeom>
        </p:spPr>
        <p:txBody>
          <a:bodyPr wrap="square">
            <a:spAutoFit/>
          </a:bodyPr>
          <a:lstStyle/>
          <a:p>
            <a:r>
              <a:rPr lang="en-US" sz="4000" dirty="0">
                <a:solidFill>
                  <a:schemeClr val="bg1">
                    <a:lumMod val="75000"/>
                  </a:schemeClr>
                </a:solidFill>
              </a:rPr>
              <a:t>shreerecvidyam@4</a:t>
            </a:r>
            <a:endParaRPr lang="en-IN" sz="40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457200" y="-18215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b="1" dirty="0">
                <a:latin typeface="Times New Roman"/>
                <a:ea typeface="Times New Roman"/>
                <a:cs typeface="Times New Roman"/>
                <a:sym typeface="Times New Roman"/>
              </a:rPr>
              <a:t>OUTLINE</a:t>
            </a:r>
            <a:endParaRPr sz="2800" b="1" dirty="0"/>
          </a:p>
        </p:txBody>
      </p:sp>
      <p:sp>
        <p:nvSpPr>
          <p:cNvPr id="97" name="Google Shape;97;p14"/>
          <p:cNvSpPr txBox="1">
            <a:spLocks noGrp="1"/>
          </p:cNvSpPr>
          <p:nvPr>
            <p:ph type="body" idx="4294967295"/>
          </p:nvPr>
        </p:nvSpPr>
        <p:spPr>
          <a:xfrm>
            <a:off x="457200" y="738250"/>
            <a:ext cx="8229600" cy="5862300"/>
          </a:xfrm>
          <a:prstGeom prst="rect">
            <a:avLst/>
          </a:prstGeom>
          <a:noFill/>
          <a:ln>
            <a:noFill/>
          </a:ln>
        </p:spPr>
        <p:txBody>
          <a:bodyPr spcFirstLastPara="1" wrap="square" lIns="91425" tIns="45700" rIns="91425" bIns="45700" numCol="2" anchor="t" anchorCtr="0">
            <a:noAutofit/>
          </a:bodyPr>
          <a:lstStyle/>
          <a:p>
            <a:pPr marL="361950" lvl="0" indent="-285750" algn="l" rtl="0">
              <a:lnSpc>
                <a:spcPct val="130000"/>
              </a:lnSpc>
              <a:spcBef>
                <a:spcPts val="0"/>
              </a:spcBef>
              <a:spcAft>
                <a:spcPts val="0"/>
              </a:spcAft>
              <a:buClr>
                <a:schemeClr val="dk1"/>
              </a:buClr>
              <a:buSzPct val="100000"/>
              <a:buFont typeface="Wingdings" panose="05000000000000000000" pitchFamily="2" charset="2"/>
              <a:buChar char="Ø"/>
            </a:pPr>
            <a:r>
              <a:rPr lang="en-US" sz="1700" dirty="0">
                <a:latin typeface="Times New Roman"/>
                <a:ea typeface="Times New Roman"/>
                <a:cs typeface="Times New Roman"/>
                <a:sym typeface="Times New Roman"/>
              </a:rPr>
              <a:t>Abstract</a:t>
            </a:r>
            <a:endParaRPr sz="1700" dirty="0">
              <a:latin typeface="Times New Roman"/>
              <a:ea typeface="Times New Roman"/>
              <a:cs typeface="Times New Roman"/>
              <a:sym typeface="Times New Roman"/>
            </a:endParaRPr>
          </a:p>
          <a:p>
            <a:pPr marL="361950" lvl="0" indent="-285750" algn="l" rtl="0">
              <a:lnSpc>
                <a:spcPct val="130000"/>
              </a:lnSpc>
              <a:spcBef>
                <a:spcPts val="461"/>
              </a:spcBef>
              <a:spcAft>
                <a:spcPts val="0"/>
              </a:spcAft>
              <a:buClr>
                <a:schemeClr val="dk1"/>
              </a:buClr>
              <a:buSzPct val="100000"/>
              <a:buFont typeface="Wingdings" panose="05000000000000000000" pitchFamily="2" charset="2"/>
              <a:buChar char="Ø"/>
            </a:pPr>
            <a:r>
              <a:rPr lang="en-US" sz="1700" dirty="0">
                <a:latin typeface="Times New Roman"/>
                <a:ea typeface="Times New Roman"/>
                <a:cs typeface="Times New Roman"/>
                <a:sym typeface="Times New Roman"/>
              </a:rPr>
              <a:t>Objective</a:t>
            </a:r>
            <a:endParaRPr sz="1700" dirty="0">
              <a:latin typeface="Times New Roman"/>
              <a:ea typeface="Times New Roman"/>
              <a:cs typeface="Times New Roman"/>
              <a:sym typeface="Times New Roman"/>
            </a:endParaRPr>
          </a:p>
          <a:p>
            <a:pPr marL="361950" lvl="0" indent="-285750" algn="l" rtl="0">
              <a:lnSpc>
                <a:spcPct val="130000"/>
              </a:lnSpc>
              <a:spcBef>
                <a:spcPts val="461"/>
              </a:spcBef>
              <a:spcAft>
                <a:spcPts val="0"/>
              </a:spcAft>
              <a:buClr>
                <a:schemeClr val="dk1"/>
              </a:buClr>
              <a:buSzPct val="100000"/>
              <a:buFont typeface="Wingdings" panose="05000000000000000000" pitchFamily="2" charset="2"/>
              <a:buChar char="Ø"/>
            </a:pPr>
            <a:r>
              <a:rPr lang="en-US" sz="1700" dirty="0">
                <a:latin typeface="Times New Roman"/>
                <a:ea typeface="Times New Roman"/>
                <a:cs typeface="Times New Roman"/>
                <a:sym typeface="Times New Roman"/>
              </a:rPr>
              <a:t>Literature Survey</a:t>
            </a:r>
            <a:endParaRPr sz="1700" dirty="0"/>
          </a:p>
          <a:p>
            <a:pPr marL="361950" lvl="0" indent="-285750" algn="l" rtl="0">
              <a:lnSpc>
                <a:spcPct val="130000"/>
              </a:lnSpc>
              <a:spcBef>
                <a:spcPts val="461"/>
              </a:spcBef>
              <a:spcAft>
                <a:spcPts val="0"/>
              </a:spcAft>
              <a:buClr>
                <a:schemeClr val="dk1"/>
              </a:buClr>
              <a:buSzPct val="100000"/>
              <a:buFont typeface="Wingdings" panose="05000000000000000000" pitchFamily="2" charset="2"/>
              <a:buChar char="Ø"/>
            </a:pPr>
            <a:r>
              <a:rPr lang="en-US" sz="1700" dirty="0">
                <a:latin typeface="Times New Roman"/>
                <a:ea typeface="Times New Roman"/>
                <a:cs typeface="Times New Roman"/>
                <a:sym typeface="Times New Roman"/>
              </a:rPr>
              <a:t>Summary of Literature</a:t>
            </a:r>
            <a:endParaRPr sz="1700" dirty="0"/>
          </a:p>
          <a:p>
            <a:pPr marL="361950" lvl="0" indent="-285750" algn="l" rtl="0">
              <a:lnSpc>
                <a:spcPct val="130000"/>
              </a:lnSpc>
              <a:spcBef>
                <a:spcPts val="461"/>
              </a:spcBef>
              <a:spcAft>
                <a:spcPts val="0"/>
              </a:spcAft>
              <a:buClr>
                <a:schemeClr val="dk1"/>
              </a:buClr>
              <a:buSzPct val="100000"/>
              <a:buFont typeface="Wingdings" panose="05000000000000000000" pitchFamily="2" charset="2"/>
              <a:buChar char="Ø"/>
            </a:pPr>
            <a:r>
              <a:rPr lang="en-US" sz="1700" dirty="0" smtClean="0">
                <a:latin typeface="Times New Roman"/>
                <a:ea typeface="Times New Roman"/>
                <a:cs typeface="Times New Roman"/>
                <a:sym typeface="Times New Roman"/>
              </a:rPr>
              <a:t>Requirement Specification</a:t>
            </a:r>
          </a:p>
          <a:p>
            <a:pPr marL="361950" lvl="0" indent="-285750" algn="l" rtl="0">
              <a:lnSpc>
                <a:spcPct val="130000"/>
              </a:lnSpc>
              <a:spcBef>
                <a:spcPts val="461"/>
              </a:spcBef>
              <a:spcAft>
                <a:spcPts val="0"/>
              </a:spcAft>
              <a:buSzPct val="100000"/>
              <a:buFont typeface="Wingdings" panose="05000000000000000000" pitchFamily="2" charset="2"/>
              <a:buChar char="Ø"/>
            </a:pPr>
            <a:r>
              <a:rPr lang="en-US" sz="1700" dirty="0" smtClean="0">
                <a:latin typeface="Times New Roman"/>
                <a:ea typeface="Times New Roman"/>
                <a:cs typeface="Times New Roman"/>
                <a:sym typeface="Times New Roman"/>
              </a:rPr>
              <a:t>System Architecture</a:t>
            </a:r>
          </a:p>
          <a:p>
            <a:pPr marL="361950" lvl="0" indent="-285750">
              <a:lnSpc>
                <a:spcPct val="130000"/>
              </a:lnSpc>
              <a:spcBef>
                <a:spcPts val="461"/>
              </a:spcBef>
              <a:buSzPct val="100000"/>
              <a:buFont typeface="Wingdings" panose="05000000000000000000" pitchFamily="2" charset="2"/>
              <a:buChar char="Ø"/>
            </a:pPr>
            <a:r>
              <a:rPr lang="en-US" sz="1800" dirty="0">
                <a:latin typeface="Times New Roman"/>
                <a:ea typeface="Times New Roman"/>
                <a:cs typeface="Times New Roman"/>
                <a:sym typeface="Times New Roman"/>
              </a:rPr>
              <a:t>W</a:t>
            </a:r>
            <a:r>
              <a:rPr lang="en-US" sz="1800" dirty="0" smtClean="0">
                <a:latin typeface="Times New Roman"/>
                <a:ea typeface="Times New Roman"/>
                <a:cs typeface="Times New Roman"/>
                <a:sym typeface="Times New Roman"/>
              </a:rPr>
              <a:t>orking of integrated solar tracking and conversion system</a:t>
            </a:r>
          </a:p>
          <a:p>
            <a:pPr marL="361950" lvl="0" indent="-285750">
              <a:lnSpc>
                <a:spcPct val="130000"/>
              </a:lnSpc>
              <a:spcBef>
                <a:spcPts val="461"/>
              </a:spcBef>
              <a:buSzPct val="100000"/>
              <a:buFont typeface="Wingdings" panose="05000000000000000000" pitchFamily="2" charset="2"/>
              <a:buChar char="Ø"/>
            </a:pPr>
            <a:r>
              <a:rPr lang="en-US" sz="1700" dirty="0" smtClean="0">
                <a:latin typeface="Times New Roman"/>
                <a:ea typeface="Times New Roman"/>
                <a:cs typeface="Times New Roman"/>
                <a:sym typeface="Times New Roman"/>
              </a:rPr>
              <a:t>Proposed System</a:t>
            </a:r>
            <a:endParaRPr sz="1700" dirty="0">
              <a:latin typeface="Times New Roman"/>
              <a:ea typeface="Times New Roman"/>
              <a:cs typeface="Times New Roman"/>
              <a:sym typeface="Times New Roman"/>
            </a:endParaRPr>
          </a:p>
          <a:p>
            <a:pPr marL="361950" lvl="0" indent="-285750" algn="l" rtl="0">
              <a:lnSpc>
                <a:spcPct val="130000"/>
              </a:lnSpc>
              <a:spcBef>
                <a:spcPts val="461"/>
              </a:spcBef>
              <a:spcAft>
                <a:spcPts val="0"/>
              </a:spcAft>
              <a:buSzPct val="100000"/>
              <a:buFont typeface="Wingdings" panose="05000000000000000000" pitchFamily="2" charset="2"/>
              <a:buChar char="Ø"/>
            </a:pPr>
            <a:r>
              <a:rPr lang="en-US" sz="1700" dirty="0" smtClean="0">
                <a:latin typeface="Times New Roman"/>
                <a:ea typeface="Times New Roman"/>
                <a:cs typeface="Times New Roman"/>
                <a:sym typeface="Times New Roman"/>
              </a:rPr>
              <a:t>Significance of System</a:t>
            </a:r>
          </a:p>
          <a:p>
            <a:pPr marL="361950" lvl="0" indent="-285750" algn="l" rtl="0">
              <a:lnSpc>
                <a:spcPct val="130000"/>
              </a:lnSpc>
              <a:spcBef>
                <a:spcPts val="461"/>
              </a:spcBef>
              <a:spcAft>
                <a:spcPts val="0"/>
              </a:spcAft>
              <a:buSzPct val="100000"/>
              <a:buFont typeface="Wingdings" panose="05000000000000000000" pitchFamily="2" charset="2"/>
              <a:buChar char="Ø"/>
            </a:pPr>
            <a:r>
              <a:rPr lang="en-US" sz="1700" dirty="0" smtClean="0">
                <a:latin typeface="Times New Roman"/>
                <a:ea typeface="Times New Roman"/>
                <a:cs typeface="Times New Roman"/>
                <a:sym typeface="Times New Roman"/>
              </a:rPr>
              <a:t>Novelty of Proposed System</a:t>
            </a:r>
            <a:endParaRPr sz="1700" dirty="0">
              <a:latin typeface="Times New Roman"/>
              <a:ea typeface="Times New Roman"/>
              <a:cs typeface="Times New Roman"/>
              <a:sym typeface="Times New Roman"/>
            </a:endParaRPr>
          </a:p>
          <a:p>
            <a:pPr marL="361950" lvl="0" indent="-285750">
              <a:lnSpc>
                <a:spcPct val="130000"/>
              </a:lnSpc>
              <a:spcBef>
                <a:spcPts val="461"/>
              </a:spcBef>
              <a:buSzPct val="1000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a:t>
            </a:r>
            <a:r>
              <a:rPr lang="en-US" sz="1800" dirty="0" smtClean="0">
                <a:latin typeface="Times New Roman" panose="02020603050405020304" pitchFamily="18" charset="0"/>
                <a:cs typeface="Times New Roman" panose="02020603050405020304" pitchFamily="18" charset="0"/>
              </a:rPr>
              <a:t>imulated output of Solar </a:t>
            </a:r>
            <a:r>
              <a:rPr lang="en-US" sz="1800" dirty="0">
                <a:latin typeface="Times New Roman" panose="02020603050405020304" pitchFamily="18" charset="0"/>
                <a:cs typeface="Times New Roman" panose="02020603050405020304" pitchFamily="18" charset="0"/>
              </a:rPr>
              <a:t>T</a:t>
            </a:r>
            <a:r>
              <a:rPr lang="en-US" sz="1800" dirty="0" smtClean="0">
                <a:latin typeface="Times New Roman" panose="02020603050405020304" pitchFamily="18" charset="0"/>
                <a:cs typeface="Times New Roman" panose="02020603050405020304" pitchFamily="18" charset="0"/>
              </a:rPr>
              <a:t>racking </a:t>
            </a:r>
            <a:r>
              <a:rPr lang="en-US" sz="1800" dirty="0">
                <a:latin typeface="Times New Roman" panose="02020603050405020304" pitchFamily="18" charset="0"/>
                <a:cs typeface="Times New Roman" panose="02020603050405020304" pitchFamily="18" charset="0"/>
              </a:rPr>
              <a:t>S</a:t>
            </a:r>
            <a:r>
              <a:rPr lang="en-US" sz="1800" dirty="0" smtClean="0">
                <a:latin typeface="Times New Roman" panose="02020603050405020304" pitchFamily="18" charset="0"/>
                <a:cs typeface="Times New Roman" panose="02020603050405020304" pitchFamily="18" charset="0"/>
              </a:rPr>
              <a:t>ystem</a:t>
            </a:r>
          </a:p>
          <a:p>
            <a:pPr marL="361950" lvl="0" indent="-285750" algn="l" rtl="0">
              <a:lnSpc>
                <a:spcPct val="130000"/>
              </a:lnSpc>
              <a:spcBef>
                <a:spcPts val="461"/>
              </a:spcBef>
              <a:spcAft>
                <a:spcPts val="0"/>
              </a:spcAft>
              <a:buClr>
                <a:schemeClr val="dk1"/>
              </a:buClr>
              <a:buSzPct val="100000"/>
              <a:buFont typeface="Wingdings" panose="05000000000000000000" pitchFamily="2" charset="2"/>
              <a:buChar char="Ø"/>
            </a:pPr>
            <a:r>
              <a:rPr lang="en-US" sz="1700" dirty="0" smtClean="0">
                <a:latin typeface="Times New Roman"/>
                <a:ea typeface="Times New Roman"/>
                <a:cs typeface="Times New Roman"/>
                <a:sym typeface="Times New Roman"/>
              </a:rPr>
              <a:t>Angle of Rotation of Solar Panel</a:t>
            </a:r>
          </a:p>
          <a:p>
            <a:pPr marL="361950" lvl="0" indent="-285750" algn="l" rtl="0">
              <a:lnSpc>
                <a:spcPct val="130000"/>
              </a:lnSpc>
              <a:spcBef>
                <a:spcPts val="461"/>
              </a:spcBef>
              <a:spcAft>
                <a:spcPts val="0"/>
              </a:spcAft>
              <a:buClr>
                <a:schemeClr val="dk1"/>
              </a:buClr>
              <a:buSzPct val="100000"/>
              <a:buFont typeface="Wingdings" panose="05000000000000000000" pitchFamily="2" charset="2"/>
              <a:buChar char="Ø"/>
            </a:pPr>
            <a:r>
              <a:rPr lang="en-US" sz="1700" dirty="0" smtClean="0">
                <a:latin typeface="Times New Roman"/>
                <a:ea typeface="Times New Roman"/>
                <a:cs typeface="Times New Roman"/>
                <a:sym typeface="Times New Roman"/>
              </a:rPr>
              <a:t>Observation of Sunlight Intensity</a:t>
            </a:r>
          </a:p>
          <a:p>
            <a:pPr marL="361950" lvl="0" indent="-285750" algn="l" rtl="0">
              <a:lnSpc>
                <a:spcPct val="130000"/>
              </a:lnSpc>
              <a:spcBef>
                <a:spcPts val="461"/>
              </a:spcBef>
              <a:spcAft>
                <a:spcPts val="0"/>
              </a:spcAft>
              <a:buClr>
                <a:schemeClr val="dk1"/>
              </a:buClr>
              <a:buSzPct val="100000"/>
              <a:buFont typeface="Wingdings" panose="05000000000000000000" pitchFamily="2" charset="2"/>
              <a:buChar char="Ø"/>
            </a:pPr>
            <a:r>
              <a:rPr lang="en-US" sz="1700" dirty="0" smtClean="0">
                <a:latin typeface="Times New Roman"/>
                <a:ea typeface="Times New Roman"/>
                <a:cs typeface="Times New Roman"/>
                <a:sym typeface="Times New Roman"/>
              </a:rPr>
              <a:t>Results and Discussion</a:t>
            </a:r>
            <a:endParaRPr sz="1700" dirty="0">
              <a:latin typeface="Times New Roman"/>
              <a:ea typeface="Times New Roman"/>
              <a:cs typeface="Times New Roman"/>
              <a:sym typeface="Times New Roman"/>
            </a:endParaRPr>
          </a:p>
          <a:p>
            <a:pPr marL="361950" lvl="0" indent="-285750" algn="l" rtl="0">
              <a:lnSpc>
                <a:spcPct val="130000"/>
              </a:lnSpc>
              <a:spcBef>
                <a:spcPts val="461"/>
              </a:spcBef>
              <a:spcAft>
                <a:spcPts val="0"/>
              </a:spcAft>
              <a:buSzPct val="100000"/>
              <a:buFont typeface="Wingdings" panose="05000000000000000000" pitchFamily="2" charset="2"/>
              <a:buChar char="Ø"/>
            </a:pPr>
            <a:r>
              <a:rPr lang="en-US" sz="1700" dirty="0" smtClean="0">
                <a:latin typeface="Times New Roman"/>
                <a:ea typeface="Times New Roman"/>
                <a:cs typeface="Times New Roman"/>
                <a:sym typeface="Times New Roman"/>
              </a:rPr>
              <a:t>Conclusion</a:t>
            </a:r>
          </a:p>
          <a:p>
            <a:pPr marL="361950" lvl="0" indent="-285750" algn="l" rtl="0">
              <a:lnSpc>
                <a:spcPct val="130000"/>
              </a:lnSpc>
              <a:spcBef>
                <a:spcPts val="461"/>
              </a:spcBef>
              <a:spcAft>
                <a:spcPts val="0"/>
              </a:spcAft>
              <a:buSzPct val="100000"/>
              <a:buFont typeface="Wingdings" panose="05000000000000000000" pitchFamily="2" charset="2"/>
              <a:buChar char="Ø"/>
            </a:pPr>
            <a:r>
              <a:rPr lang="en-US" sz="1700" dirty="0" smtClean="0">
                <a:latin typeface="Times New Roman"/>
                <a:ea typeface="Times New Roman"/>
                <a:cs typeface="Times New Roman"/>
                <a:sym typeface="Times New Roman"/>
              </a:rPr>
              <a:t>Future Scope</a:t>
            </a:r>
          </a:p>
          <a:p>
            <a:pPr marL="361950" lvl="0" indent="-285750" algn="l" rtl="0">
              <a:lnSpc>
                <a:spcPct val="130000"/>
              </a:lnSpc>
              <a:spcBef>
                <a:spcPts val="461"/>
              </a:spcBef>
              <a:spcAft>
                <a:spcPts val="0"/>
              </a:spcAft>
              <a:buSzPct val="100000"/>
              <a:buFont typeface="Wingdings" panose="05000000000000000000" pitchFamily="2" charset="2"/>
              <a:buChar char="Ø"/>
            </a:pPr>
            <a:r>
              <a:rPr lang="en-US" sz="1700" dirty="0" smtClean="0">
                <a:latin typeface="Times New Roman"/>
                <a:ea typeface="Times New Roman"/>
                <a:cs typeface="Times New Roman"/>
                <a:sym typeface="Times New Roman"/>
              </a:rPr>
              <a:t>References</a:t>
            </a:r>
            <a:endParaRPr sz="300" dirty="0">
              <a:latin typeface="Times New Roman"/>
              <a:ea typeface="Times New Roman"/>
              <a:cs typeface="Times New Roman"/>
              <a:sym typeface="Times New Roman"/>
            </a:endParaRPr>
          </a:p>
          <a:p>
            <a:pPr marL="342900" lvl="0" indent="-342900" algn="l" rtl="0">
              <a:lnSpc>
                <a:spcPct val="130000"/>
              </a:lnSpc>
              <a:spcBef>
                <a:spcPts val="360"/>
              </a:spcBef>
              <a:spcAft>
                <a:spcPts val="0"/>
              </a:spcAft>
              <a:buClr>
                <a:schemeClr val="dk1"/>
              </a:buClr>
              <a:buSzPts val="800"/>
              <a:buNone/>
            </a:pPr>
            <a:endParaRPr sz="300" dirty="0">
              <a:latin typeface="Times New Roman"/>
              <a:ea typeface="Times New Roman"/>
              <a:cs typeface="Times New Roman"/>
              <a:sym typeface="Times New Roman"/>
            </a:endParaRPr>
          </a:p>
          <a:p>
            <a:pPr marL="342900" lvl="0" indent="-228600" algn="l" rtl="0">
              <a:lnSpc>
                <a:spcPct val="80000"/>
              </a:lnSpc>
              <a:spcBef>
                <a:spcPts val="360"/>
              </a:spcBef>
              <a:spcAft>
                <a:spcPts val="0"/>
              </a:spcAft>
              <a:buClr>
                <a:schemeClr val="dk1"/>
              </a:buClr>
              <a:buSzPts val="800"/>
              <a:buNone/>
            </a:pPr>
            <a:endParaRPr sz="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5"/>
          <p:cNvSpPr txBox="1">
            <a:spLocks noGrp="1"/>
          </p:cNvSpPr>
          <p:nvPr>
            <p:ph type="title"/>
          </p:nvPr>
        </p:nvSpPr>
        <p:spPr>
          <a:xfrm>
            <a:off x="1798910" y="6250167"/>
            <a:ext cx="5355884" cy="566700"/>
          </a:xfrm>
          <a:prstGeom prst="rect">
            <a:avLst/>
          </a:prstGeom>
        </p:spPr>
        <p:txBody>
          <a:bodyPr spcFirstLastPara="1" wrap="square" lIns="91425" tIns="45700" rIns="91425" bIns="45700" anchor="ctr" anchorCtr="0">
            <a:normAutofit/>
          </a:bodyPr>
          <a:lstStyle/>
          <a:p>
            <a:pPr lvl="0" algn="ctr"/>
            <a:r>
              <a:rPr lang="en-US" sz="1800" dirty="0" smtClean="0">
                <a:latin typeface="Times New Roman" panose="02020603050405020304" pitchFamily="18" charset="0"/>
                <a:cs typeface="Times New Roman" panose="02020603050405020304" pitchFamily="18" charset="0"/>
              </a:rPr>
              <a:t>Sunlight </a:t>
            </a:r>
            <a:r>
              <a:rPr lang="en-US" sz="1800" dirty="0">
                <a:latin typeface="Times New Roman" panose="02020603050405020304" pitchFamily="18" charset="0"/>
                <a:cs typeface="Times New Roman" panose="02020603050405020304" pitchFamily="18" charset="0"/>
              </a:rPr>
              <a:t>Intensity observed by Solar Panel</a:t>
            </a:r>
            <a:endParaRPr sz="1800" dirty="0">
              <a:latin typeface="Times New Roman" panose="02020603050405020304" pitchFamily="18" charset="0"/>
              <a:cs typeface="Times New Roman" panose="02020603050405020304" pitchFamily="18" charset="0"/>
            </a:endParaRPr>
          </a:p>
        </p:txBody>
      </p:sp>
      <p:pic>
        <p:nvPicPr>
          <p:cNvPr id="4098" name="Picture 2" descr="ldr_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7072" y="2490111"/>
            <a:ext cx="5112765" cy="3760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a:xfrm>
            <a:off x="179463" y="724018"/>
            <a:ext cx="8767984" cy="1600438"/>
          </a:xfrm>
          <a:prstGeom prst="rect">
            <a:avLst/>
          </a:prstGeom>
        </p:spPr>
        <p:txBody>
          <a:bodyPr wrap="square">
            <a:spAutoFit/>
          </a:bodyPr>
          <a:lstStyle/>
          <a:p>
            <a:pPr algn="just">
              <a:spcAft>
                <a:spcPts val="1000"/>
              </a:spcAft>
            </a:pPr>
            <a:r>
              <a:rPr lang="en-US" dirty="0">
                <a:latin typeface="Times New Roman" panose="02020603050405020304" pitchFamily="18" charset="0"/>
                <a:ea typeface="Times New Roman" panose="02020603050405020304" pitchFamily="18" charset="0"/>
              </a:rPr>
              <a:t>In the observation of sunlight intensity, two Light Dependent Resistors (LDRs) are strategically placed to capture variations in light intensity. These LDRs serve as sensors to detect changes in sunlight levels throughout the day. Connected to an </a:t>
            </a:r>
            <a:r>
              <a:rPr lang="en-US" dirty="0" err="1">
                <a:latin typeface="Times New Roman" panose="02020603050405020304" pitchFamily="18" charset="0"/>
                <a:ea typeface="Times New Roman" panose="02020603050405020304" pitchFamily="18" charset="0"/>
              </a:rPr>
              <a:t>Arduino</a:t>
            </a:r>
            <a:r>
              <a:rPr lang="en-US" dirty="0">
                <a:latin typeface="Times New Roman" panose="02020603050405020304" pitchFamily="18" charset="0"/>
                <a:ea typeface="Times New Roman" panose="02020603050405020304" pitchFamily="18" charset="0"/>
              </a:rPr>
              <a:t> microcontroller, the LDRs provide input data that reflects the intensity of sunlight falling on them. By comparing the readings from both LDRs, the </a:t>
            </a:r>
            <a:r>
              <a:rPr lang="en-US" dirty="0" err="1">
                <a:latin typeface="Times New Roman" panose="02020603050405020304" pitchFamily="18" charset="0"/>
                <a:ea typeface="Times New Roman" panose="02020603050405020304" pitchFamily="18" charset="0"/>
              </a:rPr>
              <a:t>Arduino</a:t>
            </a:r>
            <a:r>
              <a:rPr lang="en-US" dirty="0">
                <a:latin typeface="Times New Roman" panose="02020603050405020304" pitchFamily="18" charset="0"/>
                <a:ea typeface="Times New Roman" panose="02020603050405020304" pitchFamily="18" charset="0"/>
              </a:rPr>
              <a:t> can determine the direction of the sunlight and calculate the optimal orientation for solar panels. This information is crucial for ensuring accurate solar tracking and maximizing energy absorption. In the </a:t>
            </a:r>
            <a:r>
              <a:rPr lang="en-US" dirty="0" err="1">
                <a:latin typeface="Times New Roman" panose="02020603050405020304" pitchFamily="18" charset="0"/>
                <a:ea typeface="Times New Roman" panose="02020603050405020304" pitchFamily="18" charset="0"/>
              </a:rPr>
              <a:t>Arduino</a:t>
            </a:r>
            <a:r>
              <a:rPr lang="en-US" dirty="0">
                <a:latin typeface="Times New Roman" panose="02020603050405020304" pitchFamily="18" charset="0"/>
                <a:ea typeface="Times New Roman" panose="02020603050405020304" pitchFamily="18" charset="0"/>
              </a:rPr>
              <a:t> code, the output from the LDRs is processed and displayed as shown in Figure 4.6, allowing users to monitor sunlight intensity levels in real-time and verify the system's performance.</a:t>
            </a:r>
            <a:endParaRPr lang="en-IN"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1517118" y="-59509"/>
            <a:ext cx="6490291" cy="830997"/>
          </a:xfrm>
          <a:prstGeom prst="rect">
            <a:avLst/>
          </a:prstGeom>
        </p:spPr>
        <p:txBody>
          <a:bodyPr wrap="square">
            <a:spAutoFit/>
          </a:bodyPr>
          <a:lstStyle/>
          <a:p>
            <a:pPr algn="just">
              <a:lnSpc>
                <a:spcPct val="200000"/>
              </a:lnSpc>
              <a:tabLst>
                <a:tab pos="2239645" algn="l"/>
              </a:tabLst>
            </a:pPr>
            <a:r>
              <a:rPr lang="en-US" sz="2400" b="1" dirty="0">
                <a:latin typeface="Times New Roman" panose="02020603050405020304" pitchFamily="18" charset="0"/>
                <a:cs typeface="Times New Roman" panose="02020603050405020304" pitchFamily="18" charset="0"/>
              </a:rPr>
              <a:t>OBSERVATION OF SUNLIGHT INTENSITY</a:t>
            </a:r>
            <a:endParaRPr lang="en-IN" sz="24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 name="Rectangle 1"/>
          <p:cNvSpPr/>
          <p:nvPr/>
        </p:nvSpPr>
        <p:spPr>
          <a:xfrm rot="20239930">
            <a:off x="2547863" y="3282534"/>
            <a:ext cx="4613764" cy="707886"/>
          </a:xfrm>
          <a:prstGeom prst="rect">
            <a:avLst/>
          </a:prstGeom>
        </p:spPr>
        <p:txBody>
          <a:bodyPr wrap="none">
            <a:spAutoFit/>
          </a:bodyPr>
          <a:lstStyle/>
          <a:p>
            <a:r>
              <a:rPr lang="en-US" sz="4000" dirty="0">
                <a:solidFill>
                  <a:schemeClr val="bg1">
                    <a:lumMod val="75000"/>
                  </a:schemeClr>
                </a:solidFill>
              </a:rPr>
              <a:t>shreerecvidyam@4</a:t>
            </a:r>
            <a:endParaRPr lang="en-IN" sz="40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20" name="Google Shape;220;p32"/>
          <p:cNvSpPr txBox="1">
            <a:spLocks noGrp="1"/>
          </p:cNvSpPr>
          <p:nvPr>
            <p:ph type="title"/>
          </p:nvPr>
        </p:nvSpPr>
        <p:spPr>
          <a:xfrm>
            <a:off x="1786072" y="-1"/>
            <a:ext cx="5486400" cy="5667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SzPts val="2000"/>
              <a:buNone/>
            </a:pPr>
            <a:r>
              <a:rPr lang="en-US" sz="2800" dirty="0" smtClean="0">
                <a:latin typeface="Times New Roman"/>
                <a:ea typeface="Times New Roman"/>
                <a:cs typeface="Times New Roman"/>
                <a:sym typeface="Times New Roman"/>
              </a:rPr>
              <a:t>RESULTS AND DISCUSSION</a:t>
            </a:r>
            <a:endParaRPr sz="2800" dirty="0">
              <a:latin typeface="Times New Roman"/>
              <a:ea typeface="Times New Roman"/>
              <a:cs typeface="Times New Roman"/>
              <a:sym typeface="Times New Roman"/>
            </a:endParaRPr>
          </a:p>
        </p:txBody>
      </p:sp>
      <p:pic>
        <p:nvPicPr>
          <p:cNvPr id="5" name="Picture 4" descr="C:\Users\Shree\OneDrive\Pictures\Saved Pictures\solar tracking.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2927" y="2551873"/>
            <a:ext cx="3777241" cy="3891015"/>
          </a:xfrm>
          <a:prstGeom prst="rect">
            <a:avLst/>
          </a:prstGeom>
          <a:noFill/>
          <a:ln>
            <a:noFill/>
          </a:ln>
        </p:spPr>
      </p:pic>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t="22430" b="25358"/>
          <a:stretch/>
        </p:blipFill>
        <p:spPr>
          <a:xfrm>
            <a:off x="4230168" y="2585956"/>
            <a:ext cx="4571082" cy="3579970"/>
          </a:xfrm>
          <a:prstGeom prst="rect">
            <a:avLst/>
          </a:prstGeom>
        </p:spPr>
      </p:pic>
      <p:sp>
        <p:nvSpPr>
          <p:cNvPr id="21" name="TextBox 20"/>
          <p:cNvSpPr txBox="1"/>
          <p:nvPr/>
        </p:nvSpPr>
        <p:spPr>
          <a:xfrm>
            <a:off x="316195" y="566699"/>
            <a:ext cx="8426154" cy="2079415"/>
          </a:xfrm>
          <a:prstGeom prst="rect">
            <a:avLst/>
          </a:prstGeom>
          <a:noFill/>
        </p:spPr>
        <p:txBody>
          <a:bodyPr wrap="square" rtlCol="0">
            <a:spAutoFit/>
          </a:bodyPr>
          <a:lstStyle/>
          <a:p>
            <a:pPr lvl="0" algn="ctr">
              <a:lnSpc>
                <a:spcPct val="150000"/>
              </a:lnSpc>
            </a:pPr>
            <a:r>
              <a:rPr lang="en-US" sz="2400" b="1" dirty="0" smtClean="0">
                <a:solidFill>
                  <a:schemeClr val="bg2">
                    <a:lumMod val="75000"/>
                  </a:schemeClr>
                </a:solidFill>
                <a:latin typeface="Times New Roman" panose="02020603050405020304" pitchFamily="18" charset="0"/>
                <a:ea typeface="Times New Roman"/>
                <a:cs typeface="Times New Roman" panose="02020603050405020304" pitchFamily="18" charset="0"/>
                <a:sym typeface="Times New Roman"/>
              </a:rPr>
              <a:t>SOLAR TRACKING SYSTEM</a:t>
            </a:r>
          </a:p>
          <a:p>
            <a:pPr lvl="0" algn="just">
              <a:lnSpc>
                <a:spcPct val="150000"/>
              </a:lnSpc>
            </a:pPr>
            <a:r>
              <a:rPr lang="en-US" sz="1600" dirty="0" err="1" smtClean="0">
                <a:latin typeface="Times New Roman" panose="02020603050405020304" pitchFamily="18" charset="0"/>
                <a:ea typeface="Times New Roman"/>
                <a:cs typeface="Times New Roman" panose="02020603050405020304" pitchFamily="18" charset="0"/>
                <a:sym typeface="Times New Roman"/>
              </a:rPr>
              <a:t>Arduino</a:t>
            </a:r>
            <a:r>
              <a:rPr lang="en-US" sz="1600" dirty="0" smtClean="0">
                <a:latin typeface="Times New Roman" panose="02020603050405020304" pitchFamily="18" charset="0"/>
                <a:ea typeface="Times New Roman"/>
                <a:cs typeface="Times New Roman" panose="02020603050405020304" pitchFamily="18" charset="0"/>
                <a:sym typeface="Times New Roman"/>
              </a:rPr>
              <a:t> </a:t>
            </a:r>
            <a:r>
              <a:rPr lang="en-US" sz="1600" dirty="0">
                <a:latin typeface="Times New Roman" panose="02020603050405020304" pitchFamily="18" charset="0"/>
                <a:ea typeface="Times New Roman"/>
                <a:cs typeface="Times New Roman" panose="02020603050405020304" pitchFamily="18" charset="0"/>
                <a:sym typeface="Times New Roman"/>
              </a:rPr>
              <a:t>cable is connected to the laptop to run code and it makes the servo motor to work. Thus the Solar Panel rotates by single axis according to the detection of </a:t>
            </a:r>
            <a:r>
              <a:rPr lang="en-US" sz="1600" dirty="0" smtClean="0">
                <a:latin typeface="Times New Roman" panose="02020603050405020304" pitchFamily="18" charset="0"/>
                <a:ea typeface="Times New Roman"/>
                <a:cs typeface="Times New Roman" panose="02020603050405020304" pitchFamily="18" charset="0"/>
                <a:sym typeface="Times New Roman"/>
              </a:rPr>
              <a:t>light intensity.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working principle of a solar tracking system involves orienting solar panels or collectors </a:t>
            </a:r>
            <a:r>
              <a:rPr lang="en-US" sz="1600" dirty="0" smtClean="0">
                <a:latin typeface="Times New Roman" panose="02020603050405020304" pitchFamily="18" charset="0"/>
                <a:cs typeface="Times New Roman" panose="02020603050405020304" pitchFamily="18" charset="0"/>
              </a:rPr>
              <a:t>towards </a:t>
            </a:r>
            <a:r>
              <a:rPr lang="en-US" sz="1600" dirty="0">
                <a:latin typeface="Times New Roman" panose="02020603050405020304" pitchFamily="18" charset="0"/>
                <a:cs typeface="Times New Roman" panose="02020603050405020304" pitchFamily="18" charset="0"/>
              </a:rPr>
              <a:t>the sun to maximize their exposure and energy generation throughout the day. </a:t>
            </a:r>
            <a:endParaRPr lang="en-IN" sz="1600" dirty="0">
              <a:latin typeface="Times New Roman" panose="02020603050405020304" pitchFamily="18" charset="0"/>
              <a:cs typeface="Times New Roman" panose="02020603050405020304" pitchFamily="18" charset="0"/>
            </a:endParaRPr>
          </a:p>
        </p:txBody>
      </p:sp>
      <p:sp>
        <p:nvSpPr>
          <p:cNvPr id="4" name="Rectangle 3"/>
          <p:cNvSpPr/>
          <p:nvPr/>
        </p:nvSpPr>
        <p:spPr>
          <a:xfrm rot="20078289">
            <a:off x="1955079" y="4194681"/>
            <a:ext cx="5511098" cy="830997"/>
          </a:xfrm>
          <a:prstGeom prst="rect">
            <a:avLst/>
          </a:prstGeom>
        </p:spPr>
        <p:txBody>
          <a:bodyPr wrap="square">
            <a:spAutoFit/>
          </a:bodyPr>
          <a:lstStyle/>
          <a:p>
            <a:r>
              <a:rPr lang="en-US" sz="4800" dirty="0">
                <a:solidFill>
                  <a:schemeClr val="bg1">
                    <a:lumMod val="50000"/>
                  </a:schemeClr>
                </a:solidFill>
              </a:rPr>
              <a:t>shreerecvidyam@4</a:t>
            </a:r>
            <a:endParaRPr lang="en-IN" sz="2400" dirty="0">
              <a:solidFill>
                <a:schemeClr val="bg1">
                  <a:lumMod val="50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183094" y="247828"/>
            <a:ext cx="8713077" cy="860658"/>
          </a:xfrm>
          <a:prstGeom prst="rect">
            <a:avLst/>
          </a:prstGeom>
        </p:spPr>
        <p:txBody>
          <a:bodyPr spcFirstLastPara="1" wrap="square" lIns="91425" tIns="45700" rIns="91425" bIns="45700" anchor="b" anchorCtr="0">
            <a:noAutofit/>
          </a:bodyPr>
          <a:lstStyle/>
          <a:p>
            <a:pPr algn="ctr"/>
            <a:r>
              <a:rPr lang="en-US" sz="2400" dirty="0">
                <a:solidFill>
                  <a:schemeClr val="bg2">
                    <a:lumMod val="75000"/>
                  </a:schemeClr>
                </a:solidFill>
                <a:latin typeface="Times New Roman" panose="02020603050405020304" pitchFamily="18" charset="0"/>
                <a:cs typeface="Times New Roman" panose="02020603050405020304" pitchFamily="18" charset="0"/>
              </a:rPr>
              <a:t>OUTPUT OF INTEGRATED SOLAR TRACKING AND CONVERSION SYSTEM TO A SOLAR POWERED CAR </a:t>
            </a:r>
            <a:endParaRPr lang="en-IN" sz="2400" dirty="0">
              <a:solidFill>
                <a:schemeClr val="bg2">
                  <a:lumMod val="75000"/>
                </a:schemeClr>
              </a:solidFill>
              <a:latin typeface="Times New Roman" panose="02020603050405020304" pitchFamily="18" charset="0"/>
              <a:cs typeface="Times New Roman" panose="02020603050405020304" pitchFamily="18" charset="0"/>
            </a:endParaRPr>
          </a:p>
        </p:txBody>
      </p:sp>
      <p:pic>
        <p:nvPicPr>
          <p:cNvPr id="2050" name="Picture 2" descr="car_arduin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0" y="1204957"/>
            <a:ext cx="4252171" cy="5358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83094" y="1953398"/>
            <a:ext cx="4260719" cy="3372077"/>
          </a:xfrm>
          <a:prstGeom prst="rect">
            <a:avLst/>
          </a:prstGeom>
          <a:noFill/>
        </p:spPr>
        <p:txBody>
          <a:bodyPr wrap="square" rtlCol="0">
            <a:spAutoFit/>
          </a:bodyPr>
          <a:lstStyle/>
          <a:p>
            <a:pPr algn="just">
              <a:lnSpc>
                <a:spcPct val="150000"/>
              </a:lnSpc>
            </a:pPr>
            <a:r>
              <a:rPr lang="en-US" sz="1600" dirty="0">
                <a:latin typeface="Times New Roman" panose="02020603050405020304" pitchFamily="18" charset="0"/>
                <a:cs typeface="Times New Roman" panose="02020603050405020304" pitchFamily="18" charset="0"/>
              </a:rPr>
              <a:t>The results of integrating a solar tracking and conversion system into a solar-powered car demonstrate enhanced energy efficiency, extended range, and reduced environmental impact. By seamlessly merging solar tracking technology with the propulsion system of the vehicle, the car as shown in </a:t>
            </a:r>
            <a:r>
              <a:rPr lang="en-US" sz="1600" dirty="0" smtClean="0">
                <a:latin typeface="Times New Roman" panose="02020603050405020304" pitchFamily="18" charset="0"/>
                <a:cs typeface="Times New Roman" panose="02020603050405020304" pitchFamily="18" charset="0"/>
              </a:rPr>
              <a:t>Figure, </a:t>
            </a:r>
            <a:r>
              <a:rPr lang="en-US" sz="1600" dirty="0">
                <a:latin typeface="Times New Roman" panose="02020603050405020304" pitchFamily="18" charset="0"/>
                <a:cs typeface="Times New Roman" panose="02020603050405020304" pitchFamily="18" charset="0"/>
              </a:rPr>
              <a:t>becomes self-sufficient in harnessing renewable solar energy for its operation</a:t>
            </a:r>
            <a:r>
              <a:rPr lang="en-US" sz="1600" dirty="0" smtClean="0">
                <a:latin typeface="Times New Roman" panose="02020603050405020304" pitchFamily="18" charset="0"/>
                <a:cs typeface="Times New Roman" panose="02020603050405020304" pitchFamily="18" charset="0"/>
              </a:rPr>
              <a:t>.</a:t>
            </a:r>
          </a:p>
        </p:txBody>
      </p:sp>
      <p:sp>
        <p:nvSpPr>
          <p:cNvPr id="3" name="Rectangle 2"/>
          <p:cNvSpPr/>
          <p:nvPr/>
        </p:nvSpPr>
        <p:spPr>
          <a:xfrm rot="19783715">
            <a:off x="4332704" y="2667893"/>
            <a:ext cx="4874760" cy="707886"/>
          </a:xfrm>
          <a:prstGeom prst="rect">
            <a:avLst/>
          </a:prstGeom>
        </p:spPr>
        <p:txBody>
          <a:bodyPr wrap="square">
            <a:spAutoFit/>
          </a:bodyPr>
          <a:lstStyle/>
          <a:p>
            <a:r>
              <a:rPr lang="en-US" sz="4000" dirty="0">
                <a:solidFill>
                  <a:schemeClr val="bg1">
                    <a:lumMod val="65000"/>
                  </a:schemeClr>
                </a:solidFill>
              </a:rPr>
              <a:t>shreerecvidyam@4</a:t>
            </a:r>
            <a:endParaRPr lang="en-IN" sz="4000" dirty="0">
              <a:solidFill>
                <a:schemeClr val="bg1">
                  <a:lumMod val="6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6"/>
          <p:cNvSpPr txBox="1">
            <a:spLocks noGrp="1"/>
          </p:cNvSpPr>
          <p:nvPr>
            <p:ph type="title"/>
          </p:nvPr>
        </p:nvSpPr>
        <p:spPr>
          <a:xfrm>
            <a:off x="457200" y="-102550"/>
            <a:ext cx="8229600" cy="875071"/>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1800"/>
              <a:buNone/>
            </a:pPr>
            <a:r>
              <a:rPr lang="en-US" sz="2800" b="1" dirty="0">
                <a:latin typeface="Times New Roman"/>
                <a:ea typeface="Times New Roman"/>
                <a:cs typeface="Times New Roman"/>
                <a:sym typeface="Times New Roman"/>
              </a:rPr>
              <a:t>CONCLUSION</a:t>
            </a:r>
            <a:endParaRPr sz="2800" b="1" dirty="0">
              <a:latin typeface="Times New Roman"/>
              <a:ea typeface="Times New Roman"/>
              <a:cs typeface="Times New Roman"/>
              <a:sym typeface="Times New Roman"/>
            </a:endParaRPr>
          </a:p>
        </p:txBody>
      </p:sp>
      <p:sp>
        <p:nvSpPr>
          <p:cNvPr id="248" name="Google Shape;248;p36"/>
          <p:cNvSpPr txBox="1">
            <a:spLocks noGrp="1"/>
          </p:cNvSpPr>
          <p:nvPr>
            <p:ph type="body" idx="4294967295"/>
          </p:nvPr>
        </p:nvSpPr>
        <p:spPr>
          <a:xfrm>
            <a:off x="173250" y="1586594"/>
            <a:ext cx="8797500" cy="4092600"/>
          </a:xfrm>
          <a:prstGeom prst="rect">
            <a:avLst/>
          </a:prstGeom>
          <a:noFill/>
          <a:ln>
            <a:noFill/>
          </a:ln>
        </p:spPr>
        <p:txBody>
          <a:bodyPr spcFirstLastPara="1" wrap="square" lIns="91425" tIns="45700" rIns="91425" bIns="45700" anchor="t" anchorCtr="0">
            <a:noAutofit/>
          </a:bodyPr>
          <a:lstStyle/>
          <a:p>
            <a:pPr marL="364490" lvl="0" indent="-285750" algn="just">
              <a:lnSpc>
                <a:spcPct val="150000"/>
              </a:lnSpc>
              <a:buSzPct val="10000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integration of solar tracking technology with solar-powered cars significantly enhances energy capture and utilization, ensuring maximum efficiency throughout the day</a:t>
            </a:r>
            <a:r>
              <a:rPr lang="en-US" sz="1600" dirty="0" smtClean="0">
                <a:latin typeface="Times New Roman" panose="02020603050405020304" pitchFamily="18" charset="0"/>
                <a:cs typeface="Times New Roman" panose="02020603050405020304" pitchFamily="18" charset="0"/>
              </a:rPr>
              <a:t>.</a:t>
            </a:r>
            <a:endParaRPr sz="1600" dirty="0">
              <a:latin typeface="Times New Roman" panose="02020603050405020304" pitchFamily="18" charset="0"/>
              <a:ea typeface="Times New Roman"/>
              <a:cs typeface="Times New Roman" panose="02020603050405020304" pitchFamily="18" charset="0"/>
              <a:sym typeface="Times New Roman"/>
            </a:endParaRPr>
          </a:p>
          <a:p>
            <a:pPr marL="364490" lvl="0" indent="-285750" algn="just" rtl="0">
              <a:lnSpc>
                <a:spcPct val="150000"/>
              </a:lnSpc>
              <a:spcBef>
                <a:spcPts val="360"/>
              </a:spcBef>
              <a:spcAft>
                <a:spcPts val="0"/>
              </a:spcAft>
              <a:buSzPct val="100000"/>
              <a:buFont typeface="Wingdings" panose="05000000000000000000" pitchFamily="2" charset="2"/>
              <a:buChar char="Ø"/>
            </a:pPr>
            <a:r>
              <a:rPr lang="en-US" sz="1600" dirty="0">
                <a:latin typeface="Times New Roman" panose="02020603050405020304" pitchFamily="18" charset="0"/>
                <a:ea typeface="Times New Roman"/>
                <a:cs typeface="Times New Roman" panose="02020603050405020304" pitchFamily="18" charset="0"/>
                <a:sym typeface="Times New Roman"/>
              </a:rPr>
              <a:t>This dynamic orientation adjustment, facilitated by sophisticated light-sensing technology, ensures maximal utilization of available solar irradiance throughout the day. </a:t>
            </a:r>
          </a:p>
          <a:p>
            <a:pPr marL="364490" lvl="0" indent="-285750" algn="just" rtl="0">
              <a:lnSpc>
                <a:spcPct val="150000"/>
              </a:lnSpc>
              <a:spcBef>
                <a:spcPts val="360"/>
              </a:spcBef>
              <a:spcAft>
                <a:spcPts val="0"/>
              </a:spcAft>
              <a:buSzPct val="1000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By </a:t>
            </a:r>
            <a:r>
              <a:rPr lang="en-US" sz="1600" dirty="0">
                <a:latin typeface="Times New Roman" panose="02020603050405020304" pitchFamily="18" charset="0"/>
                <a:cs typeface="Times New Roman" panose="02020603050405020304" pitchFamily="18" charset="0"/>
              </a:rPr>
              <a:t>relying on renewable solar energy, the project reduces greenhouse gas emissions, contributing to a cleaner and more sustainable </a:t>
            </a:r>
            <a:r>
              <a:rPr lang="en-US" sz="1600" dirty="0" smtClean="0">
                <a:latin typeface="Times New Roman" panose="02020603050405020304" pitchFamily="18" charset="0"/>
                <a:cs typeface="Times New Roman" panose="02020603050405020304" pitchFamily="18" charset="0"/>
              </a:rPr>
              <a:t>environment.</a:t>
            </a:r>
            <a:endParaRPr sz="1600" dirty="0">
              <a:latin typeface="Times New Roman" panose="02020603050405020304" pitchFamily="18" charset="0"/>
              <a:ea typeface="Times New Roman"/>
              <a:cs typeface="Times New Roman" panose="02020603050405020304" pitchFamily="18" charset="0"/>
              <a:sym typeface="Times New Roman"/>
            </a:endParaRPr>
          </a:p>
          <a:p>
            <a:pPr marL="364490" lvl="0" indent="-285750" algn="just" rtl="0">
              <a:lnSpc>
                <a:spcPct val="150000"/>
              </a:lnSpc>
              <a:spcBef>
                <a:spcPts val="360"/>
              </a:spcBef>
              <a:spcAft>
                <a:spcPts val="0"/>
              </a:spcAft>
              <a:buSzPct val="100000"/>
              <a:buFont typeface="Wingdings" panose="05000000000000000000" pitchFamily="2" charset="2"/>
              <a:buChar char="Ø"/>
            </a:pPr>
            <a:r>
              <a:rPr lang="en-US" sz="1600" dirty="0">
                <a:latin typeface="Times New Roman" panose="02020603050405020304" pitchFamily="18" charset="0"/>
                <a:ea typeface="Times New Roman"/>
                <a:cs typeface="Times New Roman" panose="02020603050405020304" pitchFamily="18" charset="0"/>
                <a:sym typeface="Times New Roman"/>
              </a:rPr>
              <a:t>The solar-powered car serves as a tangible example of sustainable transportation, showcasing how solar energy can be harnessed for propulsion while reducing dependence on fossil fuels and mitigating greenhouse gas emissions. By integrating renewable energy into mobility solutions, the project contributes to a cleaner and more sustainable transportation ecosystem.</a:t>
            </a:r>
            <a:endParaRPr sz="1600" dirty="0">
              <a:latin typeface="Times New Roman" panose="02020603050405020304" pitchFamily="18" charset="0"/>
              <a:ea typeface="Times New Roman"/>
              <a:cs typeface="Times New Roman" panose="02020603050405020304" pitchFamily="18" charset="0"/>
              <a:sym typeface="Times New Roman"/>
            </a:endParaRPr>
          </a:p>
          <a:p>
            <a:pPr marL="457200" lvl="0" indent="-228600" algn="l" rtl="0">
              <a:lnSpc>
                <a:spcPts val="2472"/>
              </a:lnSpc>
              <a:spcBef>
                <a:spcPts val="360"/>
              </a:spcBef>
              <a:spcAft>
                <a:spcPts val="0"/>
              </a:spcAft>
              <a:buClr>
                <a:schemeClr val="dk1"/>
              </a:buClr>
              <a:buSzPts val="1800"/>
              <a:buNone/>
            </a:pPr>
            <a:endParaRPr sz="206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3900" y="0"/>
            <a:ext cx="5136741" cy="523220"/>
          </a:xfrm>
          <a:prstGeom prst="rect">
            <a:avLst/>
          </a:prstGeom>
        </p:spPr>
        <p:txBody>
          <a:bodyPr wrap="square">
            <a:spAutoFit/>
          </a:bodyPr>
          <a:lstStyle/>
          <a:p>
            <a:pPr algn="ctr"/>
            <a:r>
              <a:rPr lang="en-US" sz="2800" b="1" dirty="0" smtClean="0">
                <a:latin typeface="Times New Roman" panose="02020603050405020304" pitchFamily="18" charset="0"/>
                <a:cs typeface="Times New Roman" panose="02020603050405020304" pitchFamily="18" charset="0"/>
              </a:rPr>
              <a:t>FUTURE SCOPE</a:t>
            </a:r>
            <a:endParaRPr lang="en-IN" sz="2800" b="1" dirty="0">
              <a:latin typeface="Times New Roman" panose="02020603050405020304" pitchFamily="18" charset="0"/>
              <a:cs typeface="Times New Roman" panose="02020603050405020304" pitchFamily="18" charset="0"/>
            </a:endParaRPr>
          </a:p>
        </p:txBody>
      </p:sp>
      <p:sp>
        <p:nvSpPr>
          <p:cNvPr id="6" name="Rectangle 5"/>
          <p:cNvSpPr/>
          <p:nvPr/>
        </p:nvSpPr>
        <p:spPr>
          <a:xfrm>
            <a:off x="145279" y="941965"/>
            <a:ext cx="8793623" cy="5586145"/>
          </a:xfrm>
          <a:prstGeom prst="rect">
            <a:avLst/>
          </a:prstGeom>
        </p:spPr>
        <p:txBody>
          <a:bodyPr wrap="square">
            <a:spAutoFit/>
          </a:bodyPr>
          <a:lstStyle/>
          <a:p>
            <a:pPr algn="just">
              <a:lnSpc>
                <a:spcPct val="150000"/>
              </a:lnSpc>
            </a:pPr>
            <a:r>
              <a:rPr lang="en-US" dirty="0" smtClean="0">
                <a:solidFill>
                  <a:schemeClr val="tx1"/>
                </a:solidFill>
                <a:latin typeface="Times New Roman" panose="02020603050405020304" pitchFamily="18" charset="0"/>
                <a:ea typeface="SimSun" panose="02010600030101010101" pitchFamily="2" charset="-122"/>
              </a:rPr>
              <a:t>Future </a:t>
            </a:r>
            <a:r>
              <a:rPr lang="en-US" dirty="0">
                <a:solidFill>
                  <a:schemeClr val="tx1"/>
                </a:solidFill>
                <a:latin typeface="Times New Roman" panose="02020603050405020304" pitchFamily="18" charset="0"/>
                <a:ea typeface="SimSun" panose="02010600030101010101" pitchFamily="2" charset="-122"/>
              </a:rPr>
              <a:t>developments could focus on refining the system's tracking accuracy, optimizing energy storage capabilities, exploring alternative propulsion methods, enhancing user interface and control systems, and integrating with smart grid technologies for grid interaction and energy management. These advancements aim to further improve the sustainability, reliability, and practicality of solar-powered transportation solutions, paving the way for widespread adoption and a greener automotive industry</a:t>
            </a:r>
            <a:r>
              <a:rPr lang="en-US" dirty="0" smtClean="0">
                <a:solidFill>
                  <a:schemeClr val="tx1"/>
                </a:solidFill>
                <a:latin typeface="Times New Roman" panose="02020603050405020304" pitchFamily="18" charset="0"/>
                <a:ea typeface="SimSun" panose="02010600030101010101" pitchFamily="2" charset="-122"/>
              </a:rPr>
              <a:t>.</a:t>
            </a:r>
            <a:endParaRPr lang="en-US" dirty="0">
              <a:solidFill>
                <a:schemeClr val="tx1"/>
              </a:solidFill>
              <a:latin typeface="Times New Roman" panose="02020603050405020304" pitchFamily="18" charset="0"/>
              <a:ea typeface="SimSun" panose="02010600030101010101" pitchFamily="2" charset="-122"/>
            </a:endParaRPr>
          </a:p>
          <a:p>
            <a:pPr lvl="0" algn="just">
              <a:lnSpc>
                <a:spcPct val="150000"/>
              </a:lnSpc>
            </a:pPr>
            <a:r>
              <a:rPr lang="en-US" b="1" u="sng" dirty="0" smtClean="0">
                <a:solidFill>
                  <a:schemeClr val="tx1"/>
                </a:solidFill>
                <a:latin typeface="Times New Roman"/>
                <a:ea typeface="Times New Roman"/>
                <a:cs typeface="Times New Roman"/>
                <a:sym typeface="Times New Roman"/>
              </a:rPr>
              <a:t>Scheme </a:t>
            </a:r>
            <a:endParaRPr lang="en-US" b="1" u="sng" dirty="0">
              <a:solidFill>
                <a:schemeClr val="tx1"/>
              </a:solidFill>
              <a:latin typeface="Times New Roman"/>
              <a:ea typeface="Times New Roman"/>
              <a:cs typeface="Times New Roman"/>
              <a:sym typeface="Times New Roman"/>
            </a:endParaRPr>
          </a:p>
          <a:p>
            <a:pPr lvl="0" algn="just">
              <a:lnSpc>
                <a:spcPct val="150000"/>
              </a:lnSpc>
            </a:pPr>
            <a:r>
              <a:rPr lang="en-US" dirty="0">
                <a:solidFill>
                  <a:schemeClr val="tx1"/>
                </a:solidFill>
                <a:latin typeface="Times New Roman"/>
                <a:ea typeface="Times New Roman"/>
                <a:cs typeface="Times New Roman"/>
                <a:sym typeface="Times New Roman"/>
              </a:rPr>
              <a:t>Pradhan </a:t>
            </a:r>
            <a:r>
              <a:rPr lang="en-US" dirty="0" err="1">
                <a:solidFill>
                  <a:schemeClr val="tx1"/>
                </a:solidFill>
                <a:latin typeface="Times New Roman"/>
                <a:ea typeface="Times New Roman"/>
                <a:cs typeface="Times New Roman"/>
                <a:sym typeface="Times New Roman"/>
              </a:rPr>
              <a:t>Mantri</a:t>
            </a:r>
            <a:r>
              <a:rPr lang="en-US" dirty="0">
                <a:solidFill>
                  <a:schemeClr val="tx1"/>
                </a:solidFill>
                <a:latin typeface="Times New Roman"/>
                <a:ea typeface="Times New Roman"/>
                <a:cs typeface="Times New Roman"/>
                <a:sym typeface="Times New Roman"/>
              </a:rPr>
              <a:t> </a:t>
            </a:r>
            <a:r>
              <a:rPr lang="en-US" dirty="0" err="1">
                <a:solidFill>
                  <a:schemeClr val="tx1"/>
                </a:solidFill>
                <a:latin typeface="Times New Roman"/>
                <a:ea typeface="Times New Roman"/>
                <a:cs typeface="Times New Roman"/>
                <a:sym typeface="Times New Roman"/>
              </a:rPr>
              <a:t>Suryodaya</a:t>
            </a:r>
            <a:r>
              <a:rPr lang="en-US" dirty="0">
                <a:solidFill>
                  <a:schemeClr val="tx1"/>
                </a:solidFill>
                <a:latin typeface="Times New Roman"/>
                <a:ea typeface="Times New Roman"/>
                <a:cs typeface="Times New Roman"/>
                <a:sym typeface="Times New Roman"/>
              </a:rPr>
              <a:t> </a:t>
            </a:r>
            <a:r>
              <a:rPr lang="en-US" dirty="0" err="1">
                <a:solidFill>
                  <a:schemeClr val="tx1"/>
                </a:solidFill>
                <a:latin typeface="Times New Roman"/>
                <a:ea typeface="Times New Roman"/>
                <a:cs typeface="Times New Roman"/>
                <a:sym typeface="Times New Roman"/>
              </a:rPr>
              <a:t>Yojana</a:t>
            </a:r>
            <a:r>
              <a:rPr lang="en-US" dirty="0">
                <a:solidFill>
                  <a:schemeClr val="tx1"/>
                </a:solidFill>
                <a:latin typeface="Times New Roman"/>
                <a:ea typeface="Times New Roman"/>
                <a:cs typeface="Times New Roman"/>
                <a:sym typeface="Times New Roman"/>
              </a:rPr>
              <a:t> is a scheme that will involve installing solar power systems at rooftops for residential consumers. The main aim of scheme is not only to reduce electricity bills of the “poor and middle class”, but also push India’s goal of becoming self-reliant in the energy sector.</a:t>
            </a:r>
          </a:p>
          <a:p>
            <a:pPr lvl="0" algn="just">
              <a:lnSpc>
                <a:spcPct val="150000"/>
              </a:lnSpc>
            </a:pPr>
            <a:r>
              <a:rPr lang="en-US" b="1" u="sng" dirty="0">
                <a:solidFill>
                  <a:schemeClr val="tx1"/>
                </a:solidFill>
                <a:latin typeface="Times New Roman"/>
                <a:ea typeface="Times New Roman"/>
                <a:cs typeface="Times New Roman"/>
                <a:sym typeface="Times New Roman"/>
              </a:rPr>
              <a:t>Impact</a:t>
            </a:r>
          </a:p>
          <a:p>
            <a:pPr lvl="0" algn="just">
              <a:lnSpc>
                <a:spcPct val="150000"/>
              </a:lnSpc>
            </a:pPr>
            <a:r>
              <a:rPr lang="en-US" dirty="0">
                <a:solidFill>
                  <a:schemeClr val="tx1"/>
                </a:solidFill>
                <a:latin typeface="Times New Roman"/>
                <a:ea typeface="Times New Roman"/>
                <a:cs typeface="Times New Roman"/>
                <a:sym typeface="Times New Roman"/>
              </a:rPr>
              <a:t>India is expected to witness the largest energy demand growth of any country or region in the world over the next 30 years, according to the latest World Energy Outlook by the International Energy Agency (IEA).To meet this demand, the country would need a reliable source of energy</a:t>
            </a:r>
            <a:r>
              <a:rPr lang="en-US" dirty="0" smtClean="0">
                <a:solidFill>
                  <a:schemeClr val="tx1"/>
                </a:solidFill>
                <a:latin typeface="Times New Roman"/>
                <a:ea typeface="Times New Roman"/>
                <a:cs typeface="Times New Roman"/>
                <a:sym typeface="Times New Roman"/>
              </a:rPr>
              <a:t>.</a:t>
            </a:r>
          </a:p>
          <a:p>
            <a:pPr lvl="0" algn="just">
              <a:lnSpc>
                <a:spcPct val="150000"/>
              </a:lnSpc>
            </a:pPr>
            <a:endParaRPr lang="en-US" dirty="0">
              <a:solidFill>
                <a:schemeClr val="tx1"/>
              </a:solidFill>
              <a:latin typeface="Times New Roman"/>
              <a:ea typeface="Times New Roman"/>
              <a:cs typeface="Times New Roman"/>
              <a:sym typeface="Times New Roman"/>
            </a:endParaRPr>
          </a:p>
          <a:p>
            <a:pPr lvl="0" algn="just">
              <a:lnSpc>
                <a:spcPct val="150000"/>
              </a:lnSpc>
              <a:buClr>
                <a:schemeClr val="dk1"/>
              </a:buClr>
              <a:buSzPts val="1100"/>
            </a:pPr>
            <a:r>
              <a:rPr lang="en-US" dirty="0">
                <a:solidFill>
                  <a:schemeClr val="tx1"/>
                </a:solidFill>
                <a:latin typeface="Times New Roman"/>
                <a:ea typeface="Times New Roman"/>
                <a:cs typeface="Times New Roman"/>
                <a:sym typeface="Times New Roman"/>
              </a:rPr>
              <a:t>This project advances renewable energy technology through an </a:t>
            </a:r>
            <a:r>
              <a:rPr lang="en-US" dirty="0" err="1">
                <a:solidFill>
                  <a:schemeClr val="tx1"/>
                </a:solidFill>
                <a:latin typeface="Times New Roman"/>
                <a:ea typeface="Times New Roman"/>
                <a:cs typeface="Times New Roman"/>
                <a:sym typeface="Times New Roman"/>
              </a:rPr>
              <a:t>Arduino</a:t>
            </a:r>
            <a:r>
              <a:rPr lang="en-US" dirty="0">
                <a:solidFill>
                  <a:schemeClr val="tx1"/>
                </a:solidFill>
                <a:latin typeface="Times New Roman"/>
                <a:ea typeface="Times New Roman"/>
                <a:cs typeface="Times New Roman"/>
                <a:sym typeface="Times New Roman"/>
              </a:rPr>
              <a:t>-powered solar tracking system, enhancing solar panel efficiency. It aligns with India's goals for energy self-reliance and sustainability, promising significant </a:t>
            </a:r>
            <a:r>
              <a:rPr lang="en-US" dirty="0" smtClean="0">
                <a:solidFill>
                  <a:schemeClr val="tx1"/>
                </a:solidFill>
                <a:latin typeface="Times New Roman"/>
                <a:ea typeface="Times New Roman"/>
                <a:cs typeface="Times New Roman"/>
                <a:sym typeface="Times New Roman"/>
              </a:rPr>
              <a:t>impact.</a:t>
            </a:r>
            <a:endParaRPr lang="en-US" dirty="0">
              <a:solidFill>
                <a:schemeClr val="tx1"/>
              </a:solidFill>
              <a:latin typeface="Times New Roman"/>
              <a:ea typeface="Times New Roman"/>
              <a:cs typeface="Times New Roman"/>
              <a:sym typeface="Times New Roman"/>
            </a:endParaRPr>
          </a:p>
          <a:p>
            <a:pPr algn="just">
              <a:lnSpc>
                <a:spcPct val="150000"/>
              </a:lnSpc>
            </a:pPr>
            <a:endParaRPr lang="en-IN"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4329638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7"/>
          <p:cNvSpPr txBox="1">
            <a:spLocks noGrp="1"/>
          </p:cNvSpPr>
          <p:nvPr>
            <p:ph type="title"/>
          </p:nvPr>
        </p:nvSpPr>
        <p:spPr>
          <a:xfrm>
            <a:off x="1244181" y="317367"/>
            <a:ext cx="6952004" cy="18683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4400"/>
              <a:buFont typeface="Times New Roman"/>
              <a:buNone/>
            </a:pPr>
            <a:r>
              <a:rPr lang="en-US" sz="2800" b="1" dirty="0">
                <a:latin typeface="Times New Roman"/>
                <a:ea typeface="Times New Roman"/>
                <a:cs typeface="Times New Roman"/>
                <a:sym typeface="Times New Roman"/>
              </a:rPr>
              <a:t>REFERENCES</a:t>
            </a:r>
            <a:endParaRPr sz="2800" b="1" dirty="0">
              <a:latin typeface="Times New Roman"/>
              <a:ea typeface="Times New Roman"/>
              <a:cs typeface="Times New Roman"/>
              <a:sym typeface="Times New Roman"/>
            </a:endParaRPr>
          </a:p>
        </p:txBody>
      </p:sp>
      <p:sp>
        <p:nvSpPr>
          <p:cNvPr id="254" name="Google Shape;254;p37"/>
          <p:cNvSpPr txBox="1">
            <a:spLocks noGrp="1"/>
          </p:cNvSpPr>
          <p:nvPr>
            <p:ph type="body" idx="4294967295"/>
          </p:nvPr>
        </p:nvSpPr>
        <p:spPr>
          <a:xfrm>
            <a:off x="94003" y="504202"/>
            <a:ext cx="8853443" cy="6407511"/>
          </a:xfrm>
          <a:prstGeom prst="rect">
            <a:avLst/>
          </a:prstGeom>
          <a:solidFill>
            <a:schemeClr val="lt1"/>
          </a:solidFill>
          <a:ln>
            <a:noFill/>
          </a:ln>
        </p:spPr>
        <p:txBody>
          <a:bodyPr spcFirstLastPara="1" wrap="square" lIns="91425" tIns="45700" rIns="91425" bIns="45700" anchor="t" anchorCtr="0">
            <a:noAutofit/>
          </a:bodyPr>
          <a:lstStyle/>
          <a:p>
            <a:pPr marL="114300" indent="0" algn="just">
              <a:buNone/>
            </a:pPr>
            <a:r>
              <a:rPr lang="en-US" sz="1400" dirty="0" smtClean="0">
                <a:latin typeface="Times New Roman" panose="02020603050405020304" pitchFamily="18" charset="0"/>
                <a:cs typeface="Times New Roman" panose="02020603050405020304" pitchFamily="18" charset="0"/>
              </a:rPr>
              <a:t>[1] </a:t>
            </a:r>
            <a:r>
              <a:rPr lang="en-US" sz="1400" dirty="0">
                <a:latin typeface="Times New Roman" panose="02020603050405020304" pitchFamily="18" charset="0"/>
                <a:cs typeface="Times New Roman" panose="02020603050405020304" pitchFamily="18" charset="0"/>
              </a:rPr>
              <a:t>S. L. Jurj and R. Rotar, "Increasing the Solar Reliability Factor of a Dual-Axis Solar Tracker Using an Improved Online Built-In Self-Test Architecture," </a:t>
            </a:r>
            <a:r>
              <a:rPr lang="en-US" sz="1400" i="1" dirty="0">
                <a:latin typeface="Times New Roman" panose="02020603050405020304" pitchFamily="18" charset="0"/>
                <a:cs typeface="Times New Roman" panose="02020603050405020304" pitchFamily="18" charset="0"/>
              </a:rPr>
              <a:t>in IEEE Access</a:t>
            </a:r>
            <a:r>
              <a:rPr lang="en-US" sz="1400" dirty="0">
                <a:latin typeface="Times New Roman" panose="02020603050405020304" pitchFamily="18" charset="0"/>
                <a:cs typeface="Times New Roman" panose="02020603050405020304" pitchFamily="18" charset="0"/>
              </a:rPr>
              <a:t>, vol. 12, pp. 37715-37730, 2024,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10.1109/ACCESS.2024.3375333.</a:t>
            </a:r>
            <a:endParaRPr lang="en-IN" sz="1400" dirty="0">
              <a:latin typeface="Times New Roman" panose="02020603050405020304" pitchFamily="18" charset="0"/>
              <a:cs typeface="Times New Roman" panose="02020603050405020304" pitchFamily="18" charset="0"/>
            </a:endParaRPr>
          </a:p>
          <a:p>
            <a:pPr marL="114300" indent="0" algn="just">
              <a:buNone/>
            </a:pPr>
            <a:r>
              <a:rPr lang="en-US" sz="1400" dirty="0" smtClean="0">
                <a:latin typeface="Times New Roman" panose="02020603050405020304" pitchFamily="18" charset="0"/>
                <a:cs typeface="Times New Roman" panose="02020603050405020304" pitchFamily="18" charset="0"/>
              </a:rPr>
              <a:t>[2] </a:t>
            </a:r>
            <a:r>
              <a:rPr lang="en-US" sz="1400" dirty="0">
                <a:latin typeface="Times New Roman" panose="02020603050405020304" pitchFamily="18" charset="0"/>
                <a:cs typeface="Times New Roman" panose="02020603050405020304" pitchFamily="18" charset="0"/>
              </a:rPr>
              <a:t>S. Bairami,  D. </a:t>
            </a:r>
            <a:r>
              <a:rPr lang="en-US" sz="1400" dirty="0" err="1">
                <a:latin typeface="Times New Roman" panose="02020603050405020304" pitchFamily="18" charset="0"/>
                <a:cs typeface="Times New Roman" panose="02020603050405020304" pitchFamily="18" charset="0"/>
              </a:rPr>
              <a:t>Mirabbasi</a:t>
            </a:r>
            <a:r>
              <a:rPr lang="en-US" sz="1400" dirty="0">
                <a:latin typeface="Times New Roman" panose="02020603050405020304" pitchFamily="18" charset="0"/>
                <a:cs typeface="Times New Roman" panose="02020603050405020304" pitchFamily="18" charset="0"/>
              </a:rPr>
              <a:t>, and  M. </a:t>
            </a:r>
            <a:r>
              <a:rPr lang="en-US" sz="1400" dirty="0" err="1">
                <a:latin typeface="Times New Roman" panose="02020603050405020304" pitchFamily="18" charset="0"/>
                <a:cs typeface="Times New Roman" panose="02020603050405020304" pitchFamily="18" charset="0"/>
              </a:rPr>
              <a:t>Salimi</a:t>
            </a:r>
            <a:r>
              <a:rPr lang="en-US" sz="1400" dirty="0">
                <a:latin typeface="Times New Roman" panose="02020603050405020304" pitchFamily="18" charset="0"/>
                <a:cs typeface="Times New Roman" panose="02020603050405020304" pitchFamily="18" charset="0"/>
              </a:rPr>
              <a:t> , "A Novel Method for Maximum Power Point Tracking of the Grid-Connected Three-Phase Solar Systems Based on the PV Current Prediction," in </a:t>
            </a:r>
            <a:r>
              <a:rPr lang="en-US" sz="1400" i="1" dirty="0">
                <a:latin typeface="Times New Roman" panose="02020603050405020304" pitchFamily="18" charset="0"/>
                <a:cs typeface="Times New Roman" panose="02020603050405020304" pitchFamily="18" charset="0"/>
              </a:rPr>
              <a:t>Chinese Journal of Electronics</a:t>
            </a:r>
            <a:r>
              <a:rPr lang="en-US" sz="1400" dirty="0">
                <a:latin typeface="Times New Roman" panose="02020603050405020304" pitchFamily="18" charset="0"/>
                <a:cs typeface="Times New Roman" panose="02020603050405020304" pitchFamily="18" charset="0"/>
              </a:rPr>
              <a:t>, vol. 32, no. 2, pp. 353-364, March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10.23919/cje.2021.00.218</a:t>
            </a:r>
            <a:r>
              <a:rPr lang="en-US" sz="1400" dirty="0" smtClean="0">
                <a:latin typeface="Times New Roman" panose="02020603050405020304" pitchFamily="18" charset="0"/>
                <a:cs typeface="Times New Roman" panose="02020603050405020304" pitchFamily="18" charset="0"/>
              </a:rPr>
              <a:t>.</a:t>
            </a:r>
            <a:endParaRPr lang="en-IN" sz="1400" dirty="0">
              <a:latin typeface="Times New Roman" panose="02020603050405020304" pitchFamily="18" charset="0"/>
              <a:cs typeface="Times New Roman" panose="02020603050405020304" pitchFamily="18" charset="0"/>
            </a:endParaRPr>
          </a:p>
          <a:p>
            <a:pPr marL="114300" indent="0" algn="just">
              <a:buNone/>
            </a:pPr>
            <a:r>
              <a:rPr lang="en-US" sz="1400" dirty="0" smtClean="0">
                <a:latin typeface="Times New Roman" panose="02020603050405020304" pitchFamily="18" charset="0"/>
                <a:cs typeface="Times New Roman" panose="02020603050405020304" pitchFamily="18" charset="0"/>
              </a:rPr>
              <a:t>[3</a:t>
            </a:r>
            <a:r>
              <a:rPr lang="en-US" sz="1400" dirty="0">
                <a:latin typeface="Times New Roman" panose="02020603050405020304" pitchFamily="18" charset="0"/>
                <a:cs typeface="Times New Roman" panose="02020603050405020304" pitchFamily="18" charset="0"/>
              </a:rPr>
              <a:t>] S. I. Palomino-</a:t>
            </a:r>
            <a:r>
              <a:rPr lang="en-US" sz="1400" dirty="0" err="1">
                <a:latin typeface="Times New Roman" panose="02020603050405020304" pitchFamily="18" charset="0"/>
                <a:cs typeface="Times New Roman" panose="02020603050405020304" pitchFamily="18" charset="0"/>
              </a:rPr>
              <a:t>Resendiz</a:t>
            </a:r>
            <a:r>
              <a:rPr lang="en-US" sz="1400" dirty="0">
                <a:latin typeface="Times New Roman" panose="02020603050405020304" pitchFamily="18" charset="0"/>
                <a:cs typeface="Times New Roman" panose="02020603050405020304" pitchFamily="18" charset="0"/>
              </a:rPr>
              <a:t>, F. A. Ortiz-</a:t>
            </a:r>
            <a:r>
              <a:rPr lang="en-US" sz="1400" dirty="0" err="1">
                <a:latin typeface="Times New Roman" panose="02020603050405020304" pitchFamily="18" charset="0"/>
                <a:cs typeface="Times New Roman" panose="02020603050405020304" pitchFamily="18" charset="0"/>
              </a:rPr>
              <a:t>Martínez</a:t>
            </a:r>
            <a:r>
              <a:rPr lang="en-US" sz="1400" dirty="0">
                <a:latin typeface="Times New Roman" panose="02020603050405020304" pitchFamily="18" charset="0"/>
                <a:cs typeface="Times New Roman" panose="02020603050405020304" pitchFamily="18" charset="0"/>
              </a:rPr>
              <a:t>, I. V. </a:t>
            </a:r>
            <a:r>
              <a:rPr lang="en-US" sz="1400" dirty="0" err="1">
                <a:latin typeface="Times New Roman" panose="02020603050405020304" pitchFamily="18" charset="0"/>
                <a:cs typeface="Times New Roman" panose="02020603050405020304" pitchFamily="18" charset="0"/>
              </a:rPr>
              <a:t>Paramo</a:t>
            </a:r>
            <a:r>
              <a:rPr lang="en-US" sz="1400" dirty="0">
                <a:latin typeface="Times New Roman" panose="02020603050405020304" pitchFamily="18" charset="0"/>
                <a:cs typeface="Times New Roman" panose="02020603050405020304" pitchFamily="18" charset="0"/>
              </a:rPr>
              <a:t>-Ortega, J. M. González-Lira and D. A. Flores-Hernández, "Optimal Selection of the Control Strategy for Dual-Axis Solar Tracking Systems," in </a:t>
            </a:r>
            <a:r>
              <a:rPr lang="en-US" sz="1400" i="1" dirty="0">
                <a:latin typeface="Times New Roman" panose="02020603050405020304" pitchFamily="18" charset="0"/>
                <a:cs typeface="Times New Roman" panose="02020603050405020304" pitchFamily="18" charset="0"/>
              </a:rPr>
              <a:t>IEEE Access</a:t>
            </a:r>
            <a:r>
              <a:rPr lang="en-US" sz="1400" dirty="0">
                <a:latin typeface="Times New Roman" panose="02020603050405020304" pitchFamily="18" charset="0"/>
                <a:cs typeface="Times New Roman" panose="02020603050405020304" pitchFamily="18" charset="0"/>
              </a:rPr>
              <a:t>, vol. 11, pp. 56561-56573,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10.1109/ACCESS.2023.3283336</a:t>
            </a:r>
            <a:r>
              <a:rPr lang="en-US" sz="1400" dirty="0" smtClean="0">
                <a:latin typeface="Times New Roman" panose="02020603050405020304" pitchFamily="18" charset="0"/>
                <a:cs typeface="Times New Roman" panose="02020603050405020304" pitchFamily="18" charset="0"/>
              </a:rPr>
              <a:t>.</a:t>
            </a:r>
          </a:p>
          <a:p>
            <a:pPr marL="114300" indent="0" algn="just">
              <a:buNone/>
            </a:pPr>
            <a:r>
              <a:rPr lang="en-US" sz="1400" dirty="0" smtClean="0">
                <a:latin typeface="Times New Roman" panose="02020603050405020304" pitchFamily="18" charset="0"/>
                <a:cs typeface="Times New Roman" panose="02020603050405020304" pitchFamily="18" charset="0"/>
              </a:rPr>
              <a:t>[4]</a:t>
            </a:r>
            <a:r>
              <a:rPr lang="en-US" sz="1400" b="1" dirty="0" smtClean="0">
                <a:latin typeface="Times New Roman" panose="02020603050405020304" pitchFamily="18" charset="0"/>
                <a:cs typeface="Times New Roman" panose="02020603050405020304" pitchFamily="18" charset="0"/>
              </a:rPr>
              <a:t> </a:t>
            </a:r>
            <a:r>
              <a:rPr lang="en-US" sz="1400" dirty="0" smtClean="0">
                <a:latin typeface="Times New Roman" panose="02020603050405020304" pitchFamily="18" charset="0"/>
                <a:cs typeface="Times New Roman" panose="02020603050405020304" pitchFamily="18" charset="0"/>
              </a:rPr>
              <a:t>M. Badoni,  R. Kumar, H. </a:t>
            </a:r>
            <a:r>
              <a:rPr lang="en-US" sz="1400" dirty="0" err="1" smtClean="0">
                <a:latin typeface="Times New Roman" panose="02020603050405020304" pitchFamily="18" charset="0"/>
                <a:cs typeface="Times New Roman" panose="02020603050405020304" pitchFamily="18" charset="0"/>
              </a:rPr>
              <a:t>Saxena</a:t>
            </a:r>
            <a:r>
              <a:rPr lang="en-US" sz="1400" dirty="0" smtClean="0">
                <a:latin typeface="Times New Roman" panose="02020603050405020304" pitchFamily="18" charset="0"/>
                <a:cs typeface="Times New Roman" panose="02020603050405020304" pitchFamily="18" charset="0"/>
              </a:rPr>
              <a:t>, A. K. Singh, and A. Singh, "Grid Tied Solar PV System with Power Quality Enhancement Using Adaptive Generalized Maximum </a:t>
            </a:r>
            <a:r>
              <a:rPr lang="en-US" sz="1400" dirty="0" err="1" smtClean="0">
                <a:latin typeface="Times New Roman" panose="02020603050405020304" pitchFamily="18" charset="0"/>
                <a:cs typeface="Times New Roman" panose="02020603050405020304" pitchFamily="18" charset="0"/>
              </a:rPr>
              <a:t>Versoria</a:t>
            </a:r>
            <a:r>
              <a:rPr lang="en-US" sz="1400" dirty="0" smtClean="0">
                <a:latin typeface="Times New Roman" panose="02020603050405020304" pitchFamily="18" charset="0"/>
                <a:cs typeface="Times New Roman" panose="02020603050405020304" pitchFamily="18" charset="0"/>
              </a:rPr>
              <a:t> Criterion," in </a:t>
            </a:r>
            <a:r>
              <a:rPr lang="en-US" sz="1400" i="1" dirty="0" smtClean="0">
                <a:latin typeface="Times New Roman" panose="02020603050405020304" pitchFamily="18" charset="0"/>
                <a:cs typeface="Times New Roman" panose="02020603050405020304" pitchFamily="18" charset="0"/>
              </a:rPr>
              <a:t>CSEE Journal of Power and Energy Systems</a:t>
            </a:r>
            <a:r>
              <a:rPr lang="en-US" sz="1400" dirty="0" smtClean="0">
                <a:latin typeface="Times New Roman" panose="02020603050405020304" pitchFamily="18" charset="0"/>
                <a:cs typeface="Times New Roman" panose="02020603050405020304" pitchFamily="18" charset="0"/>
              </a:rPr>
              <a:t>, vol. 9, no. 2, pp. 722-732, March 2023, </a:t>
            </a:r>
            <a:r>
              <a:rPr lang="en-US" sz="1400" dirty="0" err="1" smtClean="0">
                <a:latin typeface="Times New Roman" panose="02020603050405020304" pitchFamily="18" charset="0"/>
                <a:cs typeface="Times New Roman" panose="02020603050405020304" pitchFamily="18" charset="0"/>
              </a:rPr>
              <a:t>doi</a:t>
            </a:r>
            <a:r>
              <a:rPr lang="en-US" sz="1400" dirty="0" smtClean="0">
                <a:latin typeface="Times New Roman" panose="02020603050405020304" pitchFamily="18" charset="0"/>
                <a:cs typeface="Times New Roman" panose="02020603050405020304" pitchFamily="18" charset="0"/>
              </a:rPr>
              <a:t>: 10.17775/CSEEJPES.2020.04820.</a:t>
            </a:r>
          </a:p>
          <a:p>
            <a:pPr marL="114300" indent="0" algn="just">
              <a:buNone/>
            </a:pPr>
            <a:r>
              <a:rPr lang="en-US" sz="1400" dirty="0" smtClean="0">
                <a:latin typeface="Times New Roman" panose="02020603050405020304" pitchFamily="18" charset="0"/>
                <a:cs typeface="Times New Roman" panose="02020603050405020304" pitchFamily="18" charset="0"/>
              </a:rPr>
              <a:t>[</a:t>
            </a:r>
            <a:r>
              <a:rPr lang="en-US" sz="1400" dirty="0" smtClean="0">
                <a:latin typeface="Times New Roman" panose="02020603050405020304" pitchFamily="18" charset="0"/>
                <a:cs typeface="Times New Roman" panose="02020603050405020304" pitchFamily="18" charset="0"/>
              </a:rPr>
              <a:t>5] </a:t>
            </a:r>
            <a:r>
              <a:rPr lang="en-US" sz="1400" dirty="0">
                <a:latin typeface="Times New Roman" panose="02020603050405020304" pitchFamily="18" charset="0"/>
                <a:cs typeface="Times New Roman" panose="02020603050405020304" pitchFamily="18" charset="0"/>
              </a:rPr>
              <a:t>F. S. </a:t>
            </a:r>
            <a:r>
              <a:rPr lang="en-US" sz="1400" dirty="0" err="1">
                <a:latin typeface="Times New Roman" panose="02020603050405020304" pitchFamily="18" charset="0"/>
                <a:cs typeface="Times New Roman" panose="02020603050405020304" pitchFamily="18" charset="0"/>
              </a:rPr>
              <a:t>Bagci</a:t>
            </a:r>
            <a:r>
              <a:rPr lang="en-US" sz="1400" dirty="0">
                <a:latin typeface="Times New Roman" panose="02020603050405020304" pitchFamily="18" charset="0"/>
                <a:cs typeface="Times New Roman" panose="02020603050405020304" pitchFamily="18" charset="0"/>
              </a:rPr>
              <a:t>, K. A. Kim, Y. -C. Liu and Y. -H. Liu, "Evaluation of Power Maximization and Curtailment Control Methods for Converters in Wearable Photovoltaic Energy Harvesting Applications," in</a:t>
            </a:r>
            <a:r>
              <a:rPr lang="en-US" sz="1400" i="1" dirty="0">
                <a:latin typeface="Times New Roman" panose="02020603050405020304" pitchFamily="18" charset="0"/>
                <a:cs typeface="Times New Roman" panose="02020603050405020304" pitchFamily="18" charset="0"/>
              </a:rPr>
              <a:t> IEEE Open Journal of Power Electronics</a:t>
            </a:r>
            <a:r>
              <a:rPr lang="en-US" sz="1400" dirty="0">
                <a:latin typeface="Times New Roman" panose="02020603050405020304" pitchFamily="18" charset="0"/>
                <a:cs typeface="Times New Roman" panose="02020603050405020304" pitchFamily="18" charset="0"/>
              </a:rPr>
              <a:t>, vol. 3, pp. 508-520, 2022,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10.1109/OJPEL.2022.3194185</a:t>
            </a:r>
            <a:r>
              <a:rPr lang="en-US" sz="1400" dirty="0" smtClean="0">
                <a:latin typeface="Times New Roman" panose="02020603050405020304" pitchFamily="18" charset="0"/>
                <a:cs typeface="Times New Roman" panose="02020603050405020304" pitchFamily="18" charset="0"/>
              </a:rPr>
              <a:t>.</a:t>
            </a:r>
          </a:p>
          <a:p>
            <a:pPr marL="114300" indent="0" algn="just">
              <a:lnSpc>
                <a:spcPts val="1680"/>
              </a:lnSpc>
              <a:buNone/>
            </a:pPr>
            <a:r>
              <a:rPr lang="en-US" sz="1400" dirty="0">
                <a:latin typeface="Times New Roman" panose="02020603050405020304" pitchFamily="18" charset="0"/>
                <a:cs typeface="Times New Roman" panose="02020603050405020304" pitchFamily="18" charset="0"/>
              </a:rPr>
              <a:t>[6] H. Choi et al., "Optimal Inclination and Azimuth Angles of a Photovoltaic Module With Load Patterns for Improved Power System Stability," in </a:t>
            </a:r>
            <a:r>
              <a:rPr lang="en-US" sz="1400" i="1" dirty="0">
                <a:latin typeface="Times New Roman" panose="02020603050405020304" pitchFamily="18" charset="0"/>
                <a:cs typeface="Times New Roman" panose="02020603050405020304" pitchFamily="18" charset="0"/>
              </a:rPr>
              <a:t>IEEE Journal of </a:t>
            </a:r>
            <a:r>
              <a:rPr lang="en-US" sz="1400" i="1" dirty="0" err="1">
                <a:latin typeface="Times New Roman" panose="02020603050405020304" pitchFamily="18" charset="0"/>
                <a:cs typeface="Times New Roman" panose="02020603050405020304" pitchFamily="18" charset="0"/>
              </a:rPr>
              <a:t>Photovoltaics</a:t>
            </a:r>
            <a:r>
              <a:rPr lang="en-US" sz="1400" dirty="0">
                <a:latin typeface="Times New Roman" panose="02020603050405020304" pitchFamily="18" charset="0"/>
                <a:cs typeface="Times New Roman" panose="02020603050405020304" pitchFamily="18" charset="0"/>
              </a:rPr>
              <a:t>, vol. 14, no. 3, pp. 525-537, May 2024,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10.1109/JPHOTOV.2024.3380459</a:t>
            </a:r>
            <a:r>
              <a:rPr lang="en-US" sz="1400" dirty="0" smtClean="0">
                <a:latin typeface="Times New Roman" panose="02020603050405020304" pitchFamily="18" charset="0"/>
                <a:cs typeface="Times New Roman" panose="02020603050405020304" pitchFamily="18" charset="0"/>
              </a:rPr>
              <a:t>.</a:t>
            </a:r>
          </a:p>
          <a:p>
            <a:pPr marL="114300" indent="0" algn="just">
              <a:lnSpc>
                <a:spcPts val="1680"/>
              </a:lnSpc>
              <a:buNone/>
            </a:pP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7] K. V. </a:t>
            </a:r>
            <a:r>
              <a:rPr lang="en-US" sz="1400" dirty="0" err="1">
                <a:latin typeface="Times New Roman" panose="02020603050405020304" pitchFamily="18" charset="0"/>
                <a:cs typeface="Times New Roman" panose="02020603050405020304" pitchFamily="18" charset="0"/>
              </a:rPr>
              <a:t>Konneh</a:t>
            </a:r>
            <a:r>
              <a:rPr lang="en-US" sz="1400" dirty="0">
                <a:latin typeface="Times New Roman" panose="02020603050405020304" pitchFamily="18" charset="0"/>
                <a:cs typeface="Times New Roman" panose="02020603050405020304" pitchFamily="18" charset="0"/>
              </a:rPr>
              <a:t> et al., "Optimal Design and Performance Analysis of a Hybrid Off-Grid Renewable Power System Considering Different Component Scheduling, PV Modules, and Solar Tracking Systems," </a:t>
            </a:r>
            <a:r>
              <a:rPr lang="en-US" sz="1400" i="1" dirty="0">
                <a:latin typeface="Times New Roman" panose="02020603050405020304" pitchFamily="18" charset="0"/>
                <a:cs typeface="Times New Roman" panose="02020603050405020304" pitchFamily="18" charset="0"/>
              </a:rPr>
              <a:t>in IEEE Access</a:t>
            </a:r>
            <a:r>
              <a:rPr lang="en-US" sz="1400" dirty="0">
                <a:latin typeface="Times New Roman" panose="02020603050405020304" pitchFamily="18" charset="0"/>
                <a:cs typeface="Times New Roman" panose="02020603050405020304" pitchFamily="18" charset="0"/>
              </a:rPr>
              <a:t>, vol. 9, pp. 64393-64413, 2021,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10.1109/ACCESS.2021.3075732</a:t>
            </a:r>
            <a:r>
              <a:rPr lang="en-US" sz="1400" dirty="0" smtClean="0">
                <a:latin typeface="Times New Roman" panose="02020603050405020304" pitchFamily="18" charset="0"/>
                <a:cs typeface="Times New Roman" panose="02020603050405020304" pitchFamily="18" charset="0"/>
              </a:rPr>
              <a:t>.</a:t>
            </a:r>
          </a:p>
          <a:p>
            <a:pPr marL="114300" indent="0" algn="just">
              <a:lnSpc>
                <a:spcPts val="1680"/>
              </a:lnSpc>
              <a:buNone/>
            </a:pPr>
            <a:r>
              <a:rPr lang="en-US" sz="1400" dirty="0" smtClean="0">
                <a:latin typeface="Times New Roman" panose="02020603050405020304" pitchFamily="18" charset="0"/>
                <a:cs typeface="Times New Roman" panose="02020603050405020304" pitchFamily="18" charset="0"/>
              </a:rPr>
              <a:t>[8] </a:t>
            </a:r>
            <a:r>
              <a:rPr lang="en-US" sz="1400" dirty="0">
                <a:latin typeface="Times New Roman" panose="02020603050405020304" pitchFamily="18" charset="0"/>
                <a:cs typeface="Times New Roman" panose="02020603050405020304" pitchFamily="18" charset="0"/>
              </a:rPr>
              <a:t>Z N. M. </a:t>
            </a:r>
            <a:r>
              <a:rPr lang="en-US" sz="1400" dirty="0" err="1">
                <a:latin typeface="Times New Roman" panose="02020603050405020304" pitchFamily="18" charset="0"/>
                <a:cs typeface="Times New Roman" panose="02020603050405020304" pitchFamily="18" charset="0"/>
              </a:rPr>
              <a:t>Haegel</a:t>
            </a:r>
            <a:r>
              <a:rPr lang="en-US" sz="1400" dirty="0">
                <a:latin typeface="Times New Roman" panose="02020603050405020304" pitchFamily="18" charset="0"/>
                <a:cs typeface="Times New Roman" panose="02020603050405020304" pitchFamily="18" charset="0"/>
              </a:rPr>
              <a:t> and S. R. Kurtz, "Global Progress Toward Renewable Electricity: Tracking the Role of Solar," in </a:t>
            </a:r>
            <a:r>
              <a:rPr lang="en-US" sz="1400" i="1" dirty="0">
                <a:latin typeface="Times New Roman" panose="02020603050405020304" pitchFamily="18" charset="0"/>
                <a:cs typeface="Times New Roman" panose="02020603050405020304" pitchFamily="18" charset="0"/>
              </a:rPr>
              <a:t>IEEE Journal of </a:t>
            </a:r>
            <a:r>
              <a:rPr lang="en-US" sz="1400" i="1" dirty="0" err="1">
                <a:latin typeface="Times New Roman" panose="02020603050405020304" pitchFamily="18" charset="0"/>
                <a:cs typeface="Times New Roman" panose="02020603050405020304" pitchFamily="18" charset="0"/>
              </a:rPr>
              <a:t>Photovoltaics</a:t>
            </a:r>
            <a:r>
              <a:rPr lang="en-US" sz="1400" dirty="0">
                <a:latin typeface="Times New Roman" panose="02020603050405020304" pitchFamily="18" charset="0"/>
                <a:cs typeface="Times New Roman" panose="02020603050405020304" pitchFamily="18" charset="0"/>
              </a:rPr>
              <a:t>, vol. 11, no. 6, pp. 1335-1342, Nov. 2021,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10.1109/JPHOTOV.2021.3104149</a:t>
            </a:r>
            <a:r>
              <a:rPr lang="en-US" sz="1400" dirty="0" smtClean="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114300" indent="0" algn="just">
              <a:buNone/>
            </a:pPr>
            <a:r>
              <a:rPr lang="en-US" sz="1400" dirty="0" smtClean="0">
                <a:latin typeface="Times New Roman" panose="02020603050405020304" pitchFamily="18" charset="0"/>
                <a:cs typeface="Times New Roman" panose="02020603050405020304" pitchFamily="18" charset="0"/>
              </a:rPr>
              <a:t>[9] </a:t>
            </a:r>
            <a:r>
              <a:rPr lang="en-US" sz="1400" dirty="0">
                <a:latin typeface="Times New Roman" panose="02020603050405020304" pitchFamily="18" charset="0"/>
                <a:cs typeface="Times New Roman" panose="02020603050405020304" pitchFamily="18" charset="0"/>
              </a:rPr>
              <a:t>W. M. </a:t>
            </a:r>
            <a:r>
              <a:rPr lang="en-US" sz="1400" dirty="0" err="1">
                <a:latin typeface="Times New Roman" panose="02020603050405020304" pitchFamily="18" charset="0"/>
                <a:cs typeface="Times New Roman" panose="02020603050405020304" pitchFamily="18" charset="0"/>
              </a:rPr>
              <a:t>Hamanah</a:t>
            </a:r>
            <a:r>
              <a:rPr lang="en-US" sz="1400" dirty="0">
                <a:latin typeface="Times New Roman" panose="02020603050405020304" pitchFamily="18" charset="0"/>
                <a:cs typeface="Times New Roman" panose="02020603050405020304" pitchFamily="18" charset="0"/>
              </a:rPr>
              <a:t>, A. Salem, M. A. </a:t>
            </a:r>
            <a:r>
              <a:rPr lang="en-US" sz="1400" dirty="0" err="1">
                <a:latin typeface="Times New Roman" panose="02020603050405020304" pitchFamily="18" charset="0"/>
                <a:cs typeface="Times New Roman" panose="02020603050405020304" pitchFamily="18" charset="0"/>
              </a:rPr>
              <a:t>Abido</a:t>
            </a:r>
            <a:r>
              <a:rPr lang="en-US" sz="1400" dirty="0">
                <a:latin typeface="Times New Roman" panose="02020603050405020304" pitchFamily="18" charset="0"/>
                <a:cs typeface="Times New Roman" panose="02020603050405020304" pitchFamily="18" charset="0"/>
              </a:rPr>
              <a:t>, A. M. </a:t>
            </a:r>
            <a:r>
              <a:rPr lang="en-US" sz="1400" dirty="0" err="1">
                <a:latin typeface="Times New Roman" panose="02020603050405020304" pitchFamily="18" charset="0"/>
                <a:cs typeface="Times New Roman" panose="02020603050405020304" pitchFamily="18" charset="0"/>
              </a:rPr>
              <a:t>Qwbaiban</a:t>
            </a:r>
            <a:r>
              <a:rPr lang="en-US" sz="1400" dirty="0">
                <a:latin typeface="Times New Roman" panose="02020603050405020304" pitchFamily="18" charset="0"/>
                <a:cs typeface="Times New Roman" panose="02020603050405020304" pitchFamily="18" charset="0"/>
              </a:rPr>
              <a:t> and T. G. </a:t>
            </a:r>
            <a:r>
              <a:rPr lang="en-US" sz="1400" dirty="0" err="1">
                <a:latin typeface="Times New Roman" panose="02020603050405020304" pitchFamily="18" charset="0"/>
                <a:cs typeface="Times New Roman" panose="02020603050405020304" pitchFamily="18" charset="0"/>
              </a:rPr>
              <a:t>Habetler</a:t>
            </a:r>
            <a:r>
              <a:rPr lang="en-US" sz="1400" dirty="0">
                <a:latin typeface="Times New Roman" panose="02020603050405020304" pitchFamily="18" charset="0"/>
                <a:cs typeface="Times New Roman" panose="02020603050405020304" pitchFamily="18" charset="0"/>
              </a:rPr>
              <a:t>, "Solar Power Tower Drives: A Comprehensive Survey," </a:t>
            </a:r>
            <a:r>
              <a:rPr lang="en-US" sz="1400" i="1" dirty="0">
                <a:latin typeface="Times New Roman" panose="02020603050405020304" pitchFamily="18" charset="0"/>
                <a:cs typeface="Times New Roman" panose="02020603050405020304" pitchFamily="18" charset="0"/>
              </a:rPr>
              <a:t>in IEEE Access</a:t>
            </a:r>
            <a:r>
              <a:rPr lang="en-US" sz="1400" dirty="0">
                <a:latin typeface="Times New Roman" panose="02020603050405020304" pitchFamily="18" charset="0"/>
                <a:cs typeface="Times New Roman" panose="02020603050405020304" pitchFamily="18" charset="0"/>
              </a:rPr>
              <a:t>, vol. 11, pp. 83964-83982,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10.1109/ACCESS.2021.3066799</a:t>
            </a:r>
            <a:r>
              <a:rPr lang="en-US" sz="1400" dirty="0" smtClean="0">
                <a:latin typeface="Times New Roman" panose="02020603050405020304" pitchFamily="18" charset="0"/>
                <a:cs typeface="Times New Roman" panose="02020603050405020304" pitchFamily="18" charset="0"/>
              </a:rPr>
              <a:t>.</a:t>
            </a:r>
          </a:p>
          <a:p>
            <a:pPr marL="114300" indent="0" algn="just">
              <a:buNone/>
            </a:pPr>
            <a:endParaRPr lang="en-IN" sz="1400" dirty="0">
              <a:latin typeface="Times New Roman" panose="02020603050405020304" pitchFamily="18" charset="0"/>
              <a:cs typeface="Times New Roman" panose="02020603050405020304" pitchFamily="18" charset="0"/>
            </a:endParaRPr>
          </a:p>
          <a:p>
            <a:pPr marL="114300" indent="0">
              <a:lnSpc>
                <a:spcPts val="1680"/>
              </a:lnSpc>
              <a:buNone/>
            </a:pPr>
            <a:endParaRPr lang="en-IN" sz="1400" dirty="0">
              <a:latin typeface="Times New Roman" panose="02020603050405020304" pitchFamily="18" charset="0"/>
              <a:cs typeface="Times New Roman" panose="02020603050405020304" pitchFamily="18" charset="0"/>
            </a:endParaRPr>
          </a:p>
        </p:txBody>
      </p:sp>
      <p:sp>
        <p:nvSpPr>
          <p:cNvPr id="2" name="Rectangle 1"/>
          <p:cNvSpPr/>
          <p:nvPr/>
        </p:nvSpPr>
        <p:spPr>
          <a:xfrm rot="19994899">
            <a:off x="2044708" y="3044283"/>
            <a:ext cx="5054589" cy="769441"/>
          </a:xfrm>
          <a:prstGeom prst="rect">
            <a:avLst/>
          </a:prstGeom>
        </p:spPr>
        <p:txBody>
          <a:bodyPr wrap="none">
            <a:spAutoFit/>
          </a:bodyPr>
          <a:lstStyle/>
          <a:p>
            <a:r>
              <a:rPr lang="en-US" sz="4400" dirty="0">
                <a:solidFill>
                  <a:schemeClr val="bg1">
                    <a:lumMod val="85000"/>
                  </a:schemeClr>
                </a:solidFill>
              </a:rPr>
              <a:t>shreerecvidyam@4</a:t>
            </a:r>
            <a:endParaRPr lang="en-IN" sz="4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4004" y="700755"/>
            <a:ext cx="8806442" cy="6657174"/>
          </a:xfrm>
        </p:spPr>
        <p:txBody>
          <a:bodyPr>
            <a:noAutofit/>
          </a:bodyPr>
          <a:lstStyle/>
          <a:p>
            <a:pPr marL="50800" indent="0" algn="just">
              <a:buNone/>
            </a:pPr>
            <a:r>
              <a:rPr lang="en-US" sz="1400" dirty="0" smtClean="0">
                <a:latin typeface="Times New Roman" panose="02020603050405020304" pitchFamily="18" charset="0"/>
                <a:cs typeface="Times New Roman" panose="02020603050405020304" pitchFamily="18" charset="0"/>
              </a:rPr>
              <a:t>[10] </a:t>
            </a:r>
            <a:r>
              <a:rPr lang="en-US" sz="1400" dirty="0">
                <a:latin typeface="Times New Roman" panose="02020603050405020304" pitchFamily="18" charset="0"/>
                <a:cs typeface="Times New Roman" panose="02020603050405020304" pitchFamily="18" charset="0"/>
              </a:rPr>
              <a:t>W. M. </a:t>
            </a:r>
            <a:r>
              <a:rPr lang="en-US" sz="1400" dirty="0" err="1">
                <a:latin typeface="Times New Roman" panose="02020603050405020304" pitchFamily="18" charset="0"/>
                <a:cs typeface="Times New Roman" panose="02020603050405020304" pitchFamily="18" charset="0"/>
              </a:rPr>
              <a:t>Hamanah</a:t>
            </a:r>
            <a:r>
              <a:rPr lang="en-US" sz="1400" dirty="0">
                <a:latin typeface="Times New Roman" panose="02020603050405020304" pitchFamily="18" charset="0"/>
                <a:cs typeface="Times New Roman" panose="02020603050405020304" pitchFamily="18" charset="0"/>
              </a:rPr>
              <a:t>, A. Salem, M. A. </a:t>
            </a:r>
            <a:r>
              <a:rPr lang="en-US" sz="1400" dirty="0" err="1">
                <a:latin typeface="Times New Roman" panose="02020603050405020304" pitchFamily="18" charset="0"/>
                <a:cs typeface="Times New Roman" panose="02020603050405020304" pitchFamily="18" charset="0"/>
              </a:rPr>
              <a:t>Abido</a:t>
            </a:r>
            <a:r>
              <a:rPr lang="en-US" sz="1400" dirty="0">
                <a:latin typeface="Times New Roman" panose="02020603050405020304" pitchFamily="18" charset="0"/>
                <a:cs typeface="Times New Roman" panose="02020603050405020304" pitchFamily="18" charset="0"/>
              </a:rPr>
              <a:t>, A. M. </a:t>
            </a:r>
            <a:r>
              <a:rPr lang="en-US" sz="1400" dirty="0" err="1">
                <a:latin typeface="Times New Roman" panose="02020603050405020304" pitchFamily="18" charset="0"/>
                <a:cs typeface="Times New Roman" panose="02020603050405020304" pitchFamily="18" charset="0"/>
              </a:rPr>
              <a:t>Qwbaiban</a:t>
            </a:r>
            <a:r>
              <a:rPr lang="en-US" sz="1400" dirty="0">
                <a:latin typeface="Times New Roman" panose="02020603050405020304" pitchFamily="18" charset="0"/>
                <a:cs typeface="Times New Roman" panose="02020603050405020304" pitchFamily="18" charset="0"/>
              </a:rPr>
              <a:t> and T. G. </a:t>
            </a:r>
            <a:r>
              <a:rPr lang="en-US" sz="1400" dirty="0" err="1">
                <a:latin typeface="Times New Roman" panose="02020603050405020304" pitchFamily="18" charset="0"/>
                <a:cs typeface="Times New Roman" panose="02020603050405020304" pitchFamily="18" charset="0"/>
              </a:rPr>
              <a:t>Habetler</a:t>
            </a:r>
            <a:r>
              <a:rPr lang="en-US" sz="1400" dirty="0">
                <a:latin typeface="Times New Roman" panose="02020603050405020304" pitchFamily="18" charset="0"/>
                <a:cs typeface="Times New Roman" panose="02020603050405020304" pitchFamily="18" charset="0"/>
              </a:rPr>
              <a:t>, "Solar Power Tower Drives: A Comprehensive Survey," </a:t>
            </a:r>
            <a:r>
              <a:rPr lang="en-US" sz="1400" i="1" dirty="0">
                <a:latin typeface="Times New Roman" panose="02020603050405020304" pitchFamily="18" charset="0"/>
                <a:cs typeface="Times New Roman" panose="02020603050405020304" pitchFamily="18" charset="0"/>
              </a:rPr>
              <a:t>in IEEE Access</a:t>
            </a:r>
            <a:r>
              <a:rPr lang="en-US" sz="1400" dirty="0">
                <a:latin typeface="Times New Roman" panose="02020603050405020304" pitchFamily="18" charset="0"/>
                <a:cs typeface="Times New Roman" panose="02020603050405020304" pitchFamily="18" charset="0"/>
              </a:rPr>
              <a:t>, vol. 11, pp. 83964-83982,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10.1109/ACCESS.2021.3066799.</a:t>
            </a:r>
          </a:p>
          <a:p>
            <a:pPr marL="50800" indent="0" algn="just">
              <a:buNone/>
            </a:pPr>
            <a:r>
              <a:rPr lang="en-US" sz="1400" dirty="0" smtClean="0">
                <a:latin typeface="Times New Roman" panose="02020603050405020304" pitchFamily="18" charset="0"/>
                <a:cs typeface="Times New Roman" panose="02020603050405020304" pitchFamily="18" charset="0"/>
              </a:rPr>
              <a:t>[11] </a:t>
            </a:r>
            <a:r>
              <a:rPr lang="en-US" sz="1400" dirty="0">
                <a:latin typeface="Times New Roman" panose="02020603050405020304" pitchFamily="18" charset="0"/>
                <a:cs typeface="Times New Roman" panose="02020603050405020304" pitchFamily="18" charset="0"/>
              </a:rPr>
              <a:t>N. Kumar, R. </a:t>
            </a:r>
            <a:r>
              <a:rPr lang="en-US" sz="1400" dirty="0" err="1">
                <a:latin typeface="Times New Roman" panose="02020603050405020304" pitchFamily="18" charset="0"/>
                <a:cs typeface="Times New Roman" panose="02020603050405020304" pitchFamily="18" charset="0"/>
              </a:rPr>
              <a:t>Niwareeba</a:t>
            </a:r>
            <a:r>
              <a:rPr lang="en-US" sz="1400" dirty="0">
                <a:latin typeface="Times New Roman" panose="02020603050405020304" pitchFamily="18" charset="0"/>
                <a:cs typeface="Times New Roman" panose="02020603050405020304" pitchFamily="18" charset="0"/>
              </a:rPr>
              <a:t> and H. K. Singh, "Adaptive Control Technique for Portable Solar Powered EV Charging Adapter to Operate in Remote Location," in </a:t>
            </a:r>
            <a:r>
              <a:rPr lang="en-US" sz="1400" i="1" dirty="0">
                <a:latin typeface="Times New Roman" panose="02020603050405020304" pitchFamily="18" charset="0"/>
                <a:cs typeface="Times New Roman" panose="02020603050405020304" pitchFamily="18" charset="0"/>
              </a:rPr>
              <a:t>IEEE Open Journal of Circuits and Systems</a:t>
            </a:r>
            <a:r>
              <a:rPr lang="en-US" sz="1400" dirty="0">
                <a:latin typeface="Times New Roman" panose="02020603050405020304" pitchFamily="18" charset="0"/>
                <a:cs typeface="Times New Roman" panose="02020603050405020304" pitchFamily="18" charset="0"/>
              </a:rPr>
              <a:t>, vol. 4, pp. 115-125,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10.1109/OJCAS.2023.3247573.</a:t>
            </a:r>
            <a:endParaRPr lang="en-IN" sz="1400" dirty="0">
              <a:latin typeface="Times New Roman" panose="02020603050405020304" pitchFamily="18" charset="0"/>
              <a:cs typeface="Times New Roman" panose="02020603050405020304" pitchFamily="18" charset="0"/>
            </a:endParaRPr>
          </a:p>
          <a:p>
            <a:pPr marL="50800" indent="0" algn="just">
              <a:buNone/>
            </a:pPr>
            <a:r>
              <a:rPr lang="en-US" sz="1400" dirty="0" smtClean="0">
                <a:latin typeface="Times New Roman" panose="02020603050405020304" pitchFamily="18" charset="0"/>
                <a:cs typeface="Times New Roman" panose="02020603050405020304" pitchFamily="18" charset="0"/>
              </a:rPr>
              <a:t>[12] 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Arif</a:t>
            </a:r>
            <a:r>
              <a:rPr lang="en-US" sz="1400" dirty="0">
                <a:latin typeface="Times New Roman" panose="02020603050405020304" pitchFamily="18" charset="0"/>
                <a:cs typeface="Times New Roman" panose="02020603050405020304" pitchFamily="18" charset="0"/>
              </a:rPr>
              <a:t>, S. S. Khan, S. Larkin, M. Omar, and  M. Usman, "Self-cleaning solution for solar panels," in </a:t>
            </a:r>
            <a:r>
              <a:rPr lang="en-US" sz="1400" i="1" dirty="0">
                <a:latin typeface="Times New Roman" panose="02020603050405020304" pitchFamily="18" charset="0"/>
                <a:cs typeface="Times New Roman" panose="02020603050405020304" pitchFamily="18" charset="0"/>
              </a:rPr>
              <a:t>SAIEE Africa Research Journal</a:t>
            </a:r>
            <a:r>
              <a:rPr lang="en-US" sz="1400" dirty="0">
                <a:latin typeface="Times New Roman" panose="02020603050405020304" pitchFamily="18" charset="0"/>
                <a:cs typeface="Times New Roman" panose="02020603050405020304" pitchFamily="18" charset="0"/>
              </a:rPr>
              <a:t>, vol. 114, no. 2, pp. 58-66, June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10.23919/SAIEE.2023.10071978</a:t>
            </a:r>
            <a:r>
              <a:rPr lang="en-US" sz="1400" dirty="0" smtClean="0">
                <a:latin typeface="Times New Roman" panose="02020603050405020304" pitchFamily="18" charset="0"/>
                <a:cs typeface="Times New Roman" panose="02020603050405020304" pitchFamily="18" charset="0"/>
              </a:rPr>
              <a:t>.</a:t>
            </a:r>
          </a:p>
          <a:p>
            <a:pPr marL="50800" indent="0" algn="just">
              <a:buNone/>
            </a:pPr>
            <a:r>
              <a:rPr lang="en-US" sz="1400" dirty="0" smtClean="0">
                <a:latin typeface="Times New Roman" panose="02020603050405020304" pitchFamily="18" charset="0"/>
                <a:cs typeface="Times New Roman" panose="02020603050405020304" pitchFamily="18" charset="0"/>
              </a:rPr>
              <a:t>[13] K. </a:t>
            </a:r>
            <a:r>
              <a:rPr lang="en-US" sz="1400" dirty="0">
                <a:latin typeface="Times New Roman" panose="02020603050405020304" pitchFamily="18" charset="0"/>
                <a:cs typeface="Times New Roman" panose="02020603050405020304" pitchFamily="18" charset="0"/>
              </a:rPr>
              <a:t>Perry and C. Campos, "Panel Segmentation: A Python Package for Automated Solar Array Metadata Extraction Using Satellite Imagery," in </a:t>
            </a:r>
            <a:r>
              <a:rPr lang="en-US" sz="1400" i="1" dirty="0">
                <a:latin typeface="Times New Roman" panose="02020603050405020304" pitchFamily="18" charset="0"/>
                <a:cs typeface="Times New Roman" panose="02020603050405020304" pitchFamily="18" charset="0"/>
              </a:rPr>
              <a:t>IEEE Journal of </a:t>
            </a:r>
            <a:r>
              <a:rPr lang="en-US" sz="1400" i="1" dirty="0" err="1">
                <a:latin typeface="Times New Roman" panose="02020603050405020304" pitchFamily="18" charset="0"/>
                <a:cs typeface="Times New Roman" panose="02020603050405020304" pitchFamily="18" charset="0"/>
              </a:rPr>
              <a:t>Photovoltaics</a:t>
            </a:r>
            <a:r>
              <a:rPr lang="en-US" sz="1400" dirty="0">
                <a:latin typeface="Times New Roman" panose="02020603050405020304" pitchFamily="18" charset="0"/>
                <a:cs typeface="Times New Roman" panose="02020603050405020304" pitchFamily="18" charset="0"/>
              </a:rPr>
              <a:t>, vol. 13, no. 2, pp. 208-212, March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10.1109/JPHOTOV.2022.3230565</a:t>
            </a:r>
            <a:r>
              <a:rPr lang="en-US" sz="1400" dirty="0" smtClean="0">
                <a:latin typeface="Times New Roman" panose="02020603050405020304" pitchFamily="18" charset="0"/>
                <a:cs typeface="Times New Roman" panose="02020603050405020304" pitchFamily="18" charset="0"/>
              </a:rPr>
              <a:t>.</a:t>
            </a:r>
          </a:p>
          <a:p>
            <a:pPr marL="50800" indent="0" algn="just">
              <a:buNone/>
            </a:pPr>
            <a:r>
              <a:rPr lang="en-US" sz="1400" dirty="0" smtClean="0">
                <a:latin typeface="Times New Roman" panose="02020603050405020304" pitchFamily="18" charset="0"/>
                <a:cs typeface="Times New Roman" panose="02020603050405020304" pitchFamily="18" charset="0"/>
              </a:rPr>
              <a:t>[14] </a:t>
            </a:r>
            <a:r>
              <a:rPr lang="en-US" sz="1400" dirty="0">
                <a:latin typeface="Times New Roman" panose="02020603050405020304" pitchFamily="18" charset="0"/>
                <a:cs typeface="Times New Roman" panose="02020603050405020304" pitchFamily="18" charset="0"/>
              </a:rPr>
              <a:t>I. </a:t>
            </a:r>
            <a:r>
              <a:rPr lang="en-US" sz="1400" dirty="0" err="1">
                <a:latin typeface="Times New Roman" panose="02020603050405020304" pitchFamily="18" charset="0"/>
                <a:cs typeface="Times New Roman" panose="02020603050405020304" pitchFamily="18" charset="0"/>
              </a:rPr>
              <a:t>Poonahela</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Bayhan</a:t>
            </a:r>
            <a:r>
              <a:rPr lang="en-US" sz="1400" dirty="0">
                <a:latin typeface="Times New Roman" panose="02020603050405020304" pitchFamily="18" charset="0"/>
                <a:cs typeface="Times New Roman" panose="02020603050405020304" pitchFamily="18" charset="0"/>
              </a:rPr>
              <a:t>, H. Abu-Rub, M. M. </a:t>
            </a:r>
            <a:r>
              <a:rPr lang="en-US" sz="1400" dirty="0" err="1">
                <a:latin typeface="Times New Roman" panose="02020603050405020304" pitchFamily="18" charset="0"/>
                <a:cs typeface="Times New Roman" panose="02020603050405020304" pitchFamily="18" charset="0"/>
              </a:rPr>
              <a:t>Begovic</a:t>
            </a:r>
            <a:r>
              <a:rPr lang="en-US" sz="1400" dirty="0">
                <a:latin typeface="Times New Roman" panose="02020603050405020304" pitchFamily="18" charset="0"/>
                <a:cs typeface="Times New Roman" panose="02020603050405020304" pitchFamily="18" charset="0"/>
              </a:rPr>
              <a:t> and M. B. </a:t>
            </a:r>
            <a:r>
              <a:rPr lang="en-US" sz="1400" dirty="0" err="1">
                <a:latin typeface="Times New Roman" panose="02020603050405020304" pitchFamily="18" charset="0"/>
                <a:cs typeface="Times New Roman" panose="02020603050405020304" pitchFamily="18" charset="0"/>
              </a:rPr>
              <a:t>Shadmand</a:t>
            </a:r>
            <a:r>
              <a:rPr lang="en-US" sz="1400" dirty="0">
                <a:latin typeface="Times New Roman" panose="02020603050405020304" pitchFamily="18" charset="0"/>
                <a:cs typeface="Times New Roman" panose="02020603050405020304" pitchFamily="18" charset="0"/>
              </a:rPr>
              <a:t>, "An Effective Finite Control Set-Model Predictive Control Method for Grid Integrated Solar PV," in </a:t>
            </a:r>
            <a:r>
              <a:rPr lang="en-US" sz="1400" i="1" dirty="0">
                <a:latin typeface="Times New Roman" panose="02020603050405020304" pitchFamily="18" charset="0"/>
                <a:cs typeface="Times New Roman" panose="02020603050405020304" pitchFamily="18" charset="0"/>
              </a:rPr>
              <a:t>IEEE Access</a:t>
            </a:r>
            <a:r>
              <a:rPr lang="en-US" sz="1400" dirty="0">
                <a:latin typeface="Times New Roman" panose="02020603050405020304" pitchFamily="18" charset="0"/>
                <a:cs typeface="Times New Roman" panose="02020603050405020304" pitchFamily="18" charset="0"/>
              </a:rPr>
              <a:t>, vol. 9, pp. 144481-144492, 2021,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10.1109/ACCESS.2021.3122325.</a:t>
            </a:r>
            <a:endParaRPr lang="en-IN" sz="1400" dirty="0">
              <a:latin typeface="Times New Roman" panose="02020603050405020304" pitchFamily="18" charset="0"/>
              <a:cs typeface="Times New Roman" panose="02020603050405020304" pitchFamily="18" charset="0"/>
            </a:endParaRPr>
          </a:p>
          <a:p>
            <a:pPr marL="50800" indent="0" algn="just">
              <a:buNone/>
            </a:pPr>
            <a:r>
              <a:rPr lang="en-US" sz="1400" dirty="0" smtClean="0">
                <a:latin typeface="Times New Roman" panose="02020603050405020304" pitchFamily="18" charset="0"/>
                <a:cs typeface="Times New Roman" panose="02020603050405020304" pitchFamily="18" charset="0"/>
              </a:rPr>
              <a:t>[15] </a:t>
            </a:r>
            <a:r>
              <a:rPr lang="en-US" sz="1400" dirty="0">
                <a:latin typeface="Times New Roman" panose="02020603050405020304" pitchFamily="18" charset="0"/>
                <a:cs typeface="Times New Roman" panose="02020603050405020304" pitchFamily="18" charset="0"/>
              </a:rPr>
              <a:t>V. </a:t>
            </a:r>
            <a:r>
              <a:rPr lang="en-US" sz="1400" dirty="0" err="1">
                <a:latin typeface="Times New Roman" panose="02020603050405020304" pitchFamily="18" charset="0"/>
                <a:cs typeface="Times New Roman" panose="02020603050405020304" pitchFamily="18" charset="0"/>
              </a:rPr>
              <a:t>Rajagopal</a:t>
            </a:r>
            <a:r>
              <a:rPr lang="en-US" sz="1400" dirty="0">
                <a:latin typeface="Times New Roman" panose="02020603050405020304" pitchFamily="18" charset="0"/>
                <a:cs typeface="Times New Roman" panose="02020603050405020304" pitchFamily="18" charset="0"/>
              </a:rPr>
              <a:t>, D. </a:t>
            </a:r>
            <a:r>
              <a:rPr lang="en-US" sz="1400" dirty="0" err="1">
                <a:latin typeface="Times New Roman" panose="02020603050405020304" pitchFamily="18" charset="0"/>
                <a:cs typeface="Times New Roman" panose="02020603050405020304" pitchFamily="18" charset="0"/>
              </a:rPr>
              <a:t>Sharath</a:t>
            </a:r>
            <a:r>
              <a:rPr lang="en-US" sz="1400" dirty="0">
                <a:latin typeface="Times New Roman" panose="02020603050405020304" pitchFamily="18" charset="0"/>
                <a:cs typeface="Times New Roman" panose="02020603050405020304" pitchFamily="18" charset="0"/>
              </a:rPr>
              <a:t>, G. </a:t>
            </a:r>
            <a:r>
              <a:rPr lang="en-US" sz="1400" dirty="0" err="1">
                <a:latin typeface="Times New Roman" panose="02020603050405020304" pitchFamily="18" charset="0"/>
                <a:cs typeface="Times New Roman" panose="02020603050405020304" pitchFamily="18" charset="0"/>
              </a:rPr>
              <a:t>Vishwas</a:t>
            </a:r>
            <a:r>
              <a:rPr lang="en-US" sz="1400" dirty="0">
                <a:latin typeface="Times New Roman" panose="02020603050405020304" pitchFamily="18" charset="0"/>
                <a:cs typeface="Times New Roman" panose="02020603050405020304" pitchFamily="18" charset="0"/>
              </a:rPr>
              <a:t>, J. </a:t>
            </a:r>
            <a:r>
              <a:rPr lang="en-US" sz="1400" dirty="0" err="1">
                <a:latin typeface="Times New Roman" panose="02020603050405020304" pitchFamily="18" charset="0"/>
                <a:cs typeface="Times New Roman" panose="02020603050405020304" pitchFamily="18" charset="0"/>
              </a:rPr>
              <a:t>Bangarraju</a:t>
            </a:r>
            <a:r>
              <a:rPr lang="en-US" sz="1400" dirty="0">
                <a:latin typeface="Times New Roman" panose="02020603050405020304" pitchFamily="18" charset="0"/>
                <a:cs typeface="Times New Roman" panose="02020603050405020304" pitchFamily="18" charset="0"/>
              </a:rPr>
              <a:t>, S. R. Arya and C. </a:t>
            </a:r>
            <a:r>
              <a:rPr lang="en-US" sz="1400" dirty="0" err="1">
                <a:latin typeface="Times New Roman" panose="02020603050405020304" pitchFamily="18" charset="0"/>
                <a:cs typeface="Times New Roman" panose="02020603050405020304" pitchFamily="18" charset="0"/>
              </a:rPr>
              <a:t>Venkatesh</a:t>
            </a:r>
            <a:r>
              <a:rPr lang="en-US" sz="1400" dirty="0">
                <a:latin typeface="Times New Roman" panose="02020603050405020304" pitchFamily="18" charset="0"/>
                <a:cs typeface="Times New Roman" panose="02020603050405020304" pitchFamily="18" charset="0"/>
              </a:rPr>
              <a:t>, "Optimized Controller Gains Using Grey Wolf Algorithm for Grid Tied Solar Power Generation with Improved Dynamics and Power Quality," in </a:t>
            </a:r>
            <a:r>
              <a:rPr lang="en-US" sz="1400" i="1" dirty="0">
                <a:latin typeface="Times New Roman" panose="02020603050405020304" pitchFamily="18" charset="0"/>
                <a:cs typeface="Times New Roman" panose="02020603050405020304" pitchFamily="18" charset="0"/>
              </a:rPr>
              <a:t>Chinese Journal of Electrical Engineering</a:t>
            </a:r>
            <a:r>
              <a:rPr lang="en-US" sz="1400" dirty="0">
                <a:latin typeface="Times New Roman" panose="02020603050405020304" pitchFamily="18" charset="0"/>
                <a:cs typeface="Times New Roman" panose="02020603050405020304" pitchFamily="18" charset="0"/>
              </a:rPr>
              <a:t>, vol. 8, no. 2, pp. 75-85, June 2022,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10.23919/CJEE.2022.000016.</a:t>
            </a:r>
            <a:endParaRPr lang="en-IN" sz="1400" dirty="0">
              <a:latin typeface="Times New Roman" panose="02020603050405020304" pitchFamily="18" charset="0"/>
              <a:cs typeface="Times New Roman" panose="02020603050405020304" pitchFamily="18" charset="0"/>
            </a:endParaRPr>
          </a:p>
          <a:p>
            <a:pPr marL="50800" indent="0" algn="just">
              <a:buNone/>
            </a:pPr>
            <a:r>
              <a:rPr lang="en-US" sz="1400" dirty="0" smtClean="0">
                <a:latin typeface="Times New Roman" panose="02020603050405020304" pitchFamily="18" charset="0"/>
                <a:cs typeface="Times New Roman" panose="02020603050405020304" pitchFamily="18" charset="0"/>
              </a:rPr>
              <a:t>[16]  </a:t>
            </a:r>
            <a:r>
              <a:rPr lang="en-US" sz="1400" dirty="0">
                <a:latin typeface="Times New Roman" panose="02020603050405020304" pitchFamily="18" charset="0"/>
                <a:cs typeface="Times New Roman" panose="02020603050405020304" pitchFamily="18" charset="0"/>
              </a:rPr>
              <a:t>I. Rahul and R. </a:t>
            </a:r>
            <a:r>
              <a:rPr lang="en-US" sz="1400" dirty="0" err="1">
                <a:latin typeface="Times New Roman" panose="02020603050405020304" pitchFamily="18" charset="0"/>
                <a:cs typeface="Times New Roman" panose="02020603050405020304" pitchFamily="18" charset="0"/>
              </a:rPr>
              <a:t>Hariharan</a:t>
            </a:r>
            <a:r>
              <a:rPr lang="en-US" sz="1400" dirty="0">
                <a:latin typeface="Times New Roman" panose="02020603050405020304" pitchFamily="18" charset="0"/>
                <a:cs typeface="Times New Roman" panose="02020603050405020304" pitchFamily="18" charset="0"/>
              </a:rPr>
              <a:t>, "Enhancement of Solar PV Panel Efficiency Using Double Integral Sliding Mode MPPT Control," in </a:t>
            </a:r>
            <a:r>
              <a:rPr lang="en-US" sz="1400" i="1" dirty="0">
                <a:latin typeface="Times New Roman" panose="02020603050405020304" pitchFamily="18" charset="0"/>
                <a:cs typeface="Times New Roman" panose="02020603050405020304" pitchFamily="18" charset="0"/>
              </a:rPr>
              <a:t>IEEE Journal of Tsinghua Science and Technology</a:t>
            </a:r>
            <a:r>
              <a:rPr lang="en-US" sz="1400" dirty="0">
                <a:latin typeface="Times New Roman" panose="02020603050405020304" pitchFamily="18" charset="0"/>
                <a:cs typeface="Times New Roman" panose="02020603050405020304" pitchFamily="18" charset="0"/>
              </a:rPr>
              <a:t>, vol. 29, no. 1, pp. 271-283, February 2024,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10.26599/TST.2023.9010030.</a:t>
            </a:r>
            <a:endParaRPr lang="en-IN" sz="1400" dirty="0">
              <a:latin typeface="Times New Roman" panose="02020603050405020304" pitchFamily="18" charset="0"/>
              <a:cs typeface="Times New Roman" panose="02020603050405020304" pitchFamily="18" charset="0"/>
            </a:endParaRPr>
          </a:p>
          <a:p>
            <a:pPr marL="50800" indent="0" algn="just">
              <a:buNone/>
            </a:pPr>
            <a:r>
              <a:rPr lang="en-US" sz="1400" dirty="0" smtClean="0">
                <a:latin typeface="Times New Roman" panose="02020603050405020304" pitchFamily="18" charset="0"/>
                <a:cs typeface="Times New Roman" panose="02020603050405020304" pitchFamily="18" charset="0"/>
              </a:rPr>
              <a:t>[17] </a:t>
            </a:r>
            <a:r>
              <a:rPr lang="en-US" sz="1400" dirty="0">
                <a:latin typeface="Times New Roman" panose="02020603050405020304" pitchFamily="18" charset="0"/>
                <a:cs typeface="Times New Roman" panose="02020603050405020304" pitchFamily="18" charset="0"/>
              </a:rPr>
              <a:t>S. Roy, J. -J. </a:t>
            </a:r>
            <a:r>
              <a:rPr lang="en-US" sz="1400" dirty="0" err="1">
                <a:latin typeface="Times New Roman" panose="02020603050405020304" pitchFamily="18" charset="0"/>
                <a:cs typeface="Times New Roman" panose="02020603050405020304" pitchFamily="18" charset="0"/>
              </a:rPr>
              <a:t>Tiang</a:t>
            </a:r>
            <a:r>
              <a:rPr lang="en-US" sz="1400" dirty="0">
                <a:latin typeface="Times New Roman" panose="02020603050405020304" pitchFamily="18" charset="0"/>
                <a:cs typeface="Times New Roman" panose="02020603050405020304" pitchFamily="18" charset="0"/>
              </a:rPr>
              <a:t>, M. B. </a:t>
            </a:r>
            <a:r>
              <a:rPr lang="en-US" sz="1400" dirty="0" err="1">
                <a:latin typeface="Times New Roman" panose="02020603050405020304" pitchFamily="18" charset="0"/>
                <a:cs typeface="Times New Roman" panose="02020603050405020304" pitchFamily="18" charset="0"/>
              </a:rPr>
              <a:t>Roslee</a:t>
            </a:r>
            <a:r>
              <a:rPr lang="en-US" sz="1400" dirty="0">
                <a:latin typeface="Times New Roman" panose="02020603050405020304" pitchFamily="18" charset="0"/>
                <a:cs typeface="Times New Roman" panose="02020603050405020304" pitchFamily="18" charset="0"/>
              </a:rPr>
              <a:t>, M. T. Ahmed and M. A. P. Mahmud, "A Quad-Band Stacked Hybrid Ambient RF-Solar Energy Harvester With Higher RF-to-DC Rectification Efficiency," in </a:t>
            </a:r>
            <a:r>
              <a:rPr lang="en-US" sz="1400" i="1" dirty="0">
                <a:latin typeface="Times New Roman" panose="02020603050405020304" pitchFamily="18" charset="0"/>
                <a:cs typeface="Times New Roman" panose="02020603050405020304" pitchFamily="18" charset="0"/>
              </a:rPr>
              <a:t>IEEE Access</a:t>
            </a:r>
            <a:r>
              <a:rPr lang="en-US" sz="1400" dirty="0">
                <a:latin typeface="Times New Roman" panose="02020603050405020304" pitchFamily="18" charset="0"/>
                <a:cs typeface="Times New Roman" panose="02020603050405020304" pitchFamily="18" charset="0"/>
              </a:rPr>
              <a:t>, vol. 9, pp. 39303-39321, 2021,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10.1109/ACCESS.2021.3064348.</a:t>
            </a:r>
            <a:endParaRPr lang="en-IN" sz="1400" dirty="0">
              <a:latin typeface="Times New Roman" panose="02020603050405020304" pitchFamily="18" charset="0"/>
              <a:cs typeface="Times New Roman" panose="02020603050405020304" pitchFamily="18" charset="0"/>
            </a:endParaRPr>
          </a:p>
          <a:p>
            <a:pPr marL="50800" indent="0" algn="just">
              <a:buNone/>
            </a:pPr>
            <a:r>
              <a:rPr lang="en-US" sz="1400" dirty="0" smtClean="0">
                <a:latin typeface="Times New Roman" panose="02020603050405020304" pitchFamily="18" charset="0"/>
                <a:cs typeface="Times New Roman" panose="02020603050405020304" pitchFamily="18" charset="0"/>
              </a:rPr>
              <a:t>[18] </a:t>
            </a:r>
            <a:r>
              <a:rPr lang="en-US" sz="1400" dirty="0">
                <a:latin typeface="Times New Roman" panose="02020603050405020304" pitchFamily="18" charset="0"/>
                <a:cs typeface="Times New Roman" panose="02020603050405020304" pitchFamily="18" charset="0"/>
              </a:rPr>
              <a:t>S. </a:t>
            </a:r>
            <a:r>
              <a:rPr lang="en-US" sz="1400" dirty="0" err="1">
                <a:latin typeface="Times New Roman" panose="02020603050405020304" pitchFamily="18" charset="0"/>
                <a:cs typeface="Times New Roman" panose="02020603050405020304" pitchFamily="18" charset="0"/>
              </a:rPr>
              <a:t>Thangavel</a:t>
            </a:r>
            <a:r>
              <a:rPr lang="en-US" sz="1400" dirty="0">
                <a:latin typeface="Times New Roman" panose="02020603050405020304" pitchFamily="18" charset="0"/>
                <a:cs typeface="Times New Roman" panose="02020603050405020304" pitchFamily="18" charset="0"/>
              </a:rPr>
              <a:t>, D. </a:t>
            </a:r>
            <a:r>
              <a:rPr lang="en-US" sz="1400" dirty="0" err="1">
                <a:latin typeface="Times New Roman" panose="02020603050405020304" pitchFamily="18" charset="0"/>
                <a:cs typeface="Times New Roman" panose="02020603050405020304" pitchFamily="18" charset="0"/>
              </a:rPr>
              <a:t>Mohanraj</a:t>
            </a:r>
            <a:r>
              <a:rPr lang="en-US" sz="1400" dirty="0">
                <a:latin typeface="Times New Roman" panose="02020603050405020304" pitchFamily="18" charset="0"/>
                <a:cs typeface="Times New Roman" panose="02020603050405020304" pitchFamily="18" charset="0"/>
              </a:rPr>
              <a:t>, T. </a:t>
            </a:r>
            <a:r>
              <a:rPr lang="en-US" sz="1400" dirty="0" err="1">
                <a:latin typeface="Times New Roman" panose="02020603050405020304" pitchFamily="18" charset="0"/>
                <a:cs typeface="Times New Roman" panose="02020603050405020304" pitchFamily="18" charset="0"/>
              </a:rPr>
              <a:t>Girijaprasanna</a:t>
            </a:r>
            <a:r>
              <a:rPr lang="en-US" sz="1400" dirty="0">
                <a:latin typeface="Times New Roman" panose="02020603050405020304" pitchFamily="18" charset="0"/>
                <a:cs typeface="Times New Roman" panose="02020603050405020304" pitchFamily="18" charset="0"/>
              </a:rPr>
              <a:t>, S. </a:t>
            </a:r>
            <a:r>
              <a:rPr lang="en-US" sz="1400" dirty="0" err="1">
                <a:latin typeface="Times New Roman" panose="02020603050405020304" pitchFamily="18" charset="0"/>
                <a:cs typeface="Times New Roman" panose="02020603050405020304" pitchFamily="18" charset="0"/>
              </a:rPr>
              <a:t>Raju</a:t>
            </a:r>
            <a:r>
              <a:rPr lang="en-US" sz="1400" dirty="0">
                <a:latin typeface="Times New Roman" panose="02020603050405020304" pitchFamily="18" charset="0"/>
                <a:cs typeface="Times New Roman" panose="02020603050405020304" pitchFamily="18" charset="0"/>
              </a:rPr>
              <a:t>, C. Dhanamjayulu and S. M. </a:t>
            </a:r>
            <a:r>
              <a:rPr lang="en-US" sz="1400" dirty="0" err="1">
                <a:latin typeface="Times New Roman" panose="02020603050405020304" pitchFamily="18" charset="0"/>
                <a:cs typeface="Times New Roman" panose="02020603050405020304" pitchFamily="18" charset="0"/>
              </a:rPr>
              <a:t>Muyeen</a:t>
            </a:r>
            <a:r>
              <a:rPr lang="en-US" sz="1400" dirty="0">
                <a:latin typeface="Times New Roman" panose="02020603050405020304" pitchFamily="18" charset="0"/>
                <a:cs typeface="Times New Roman" panose="02020603050405020304" pitchFamily="18" charset="0"/>
              </a:rPr>
              <a:t>, "A Comprehensive Review on Electric Vehicle: Battery Management System, Charging Station, Traction Motors," in </a:t>
            </a:r>
            <a:r>
              <a:rPr lang="en-US" sz="1400" i="1" dirty="0">
                <a:latin typeface="Times New Roman" panose="02020603050405020304" pitchFamily="18" charset="0"/>
                <a:cs typeface="Times New Roman" panose="02020603050405020304" pitchFamily="18" charset="0"/>
              </a:rPr>
              <a:t>IEEE Access</a:t>
            </a:r>
            <a:r>
              <a:rPr lang="en-US" sz="1400" dirty="0">
                <a:latin typeface="Times New Roman" panose="02020603050405020304" pitchFamily="18" charset="0"/>
                <a:cs typeface="Times New Roman" panose="02020603050405020304" pitchFamily="18" charset="0"/>
              </a:rPr>
              <a:t>, vol. 11, pp. 20994-21019, 2023, </a:t>
            </a:r>
            <a:r>
              <a:rPr lang="en-US" sz="1400" dirty="0" err="1">
                <a:latin typeface="Times New Roman" panose="02020603050405020304" pitchFamily="18" charset="0"/>
                <a:cs typeface="Times New Roman" panose="02020603050405020304" pitchFamily="18" charset="0"/>
              </a:rPr>
              <a:t>doi</a:t>
            </a:r>
            <a:r>
              <a:rPr lang="en-US" sz="1400" dirty="0">
                <a:latin typeface="Times New Roman" panose="02020603050405020304" pitchFamily="18" charset="0"/>
                <a:cs typeface="Times New Roman" panose="02020603050405020304" pitchFamily="18" charset="0"/>
              </a:rPr>
              <a:t>: 10.1109/ACCESS.2023.3250221.</a:t>
            </a:r>
            <a:endParaRPr lang="en-IN" sz="1400" dirty="0">
              <a:latin typeface="Times New Roman" panose="02020603050405020304" pitchFamily="18" charset="0"/>
              <a:cs typeface="Times New Roman" panose="02020603050405020304" pitchFamily="18" charset="0"/>
            </a:endParaRPr>
          </a:p>
          <a:p>
            <a:pPr marL="50800" indent="0">
              <a:buNone/>
            </a:pPr>
            <a:endParaRPr lang="en-IN" sz="1600" dirty="0"/>
          </a:p>
          <a:p>
            <a:pPr marL="50800" indent="0">
              <a:buNone/>
            </a:pPr>
            <a:endParaRPr lang="en-IN" sz="1600" dirty="0"/>
          </a:p>
        </p:txBody>
      </p:sp>
      <p:sp>
        <p:nvSpPr>
          <p:cNvPr id="6" name="Rectangle 5"/>
          <p:cNvSpPr/>
          <p:nvPr/>
        </p:nvSpPr>
        <p:spPr>
          <a:xfrm>
            <a:off x="3402929" y="151897"/>
            <a:ext cx="2598788" cy="523220"/>
          </a:xfrm>
          <a:prstGeom prst="rect">
            <a:avLst/>
          </a:prstGeom>
        </p:spPr>
        <p:txBody>
          <a:bodyPr wrap="none">
            <a:spAutoFit/>
          </a:bodyPr>
          <a:lstStyle/>
          <a:p>
            <a:r>
              <a:rPr lang="en-US" sz="2800" b="1" dirty="0">
                <a:latin typeface="Times New Roman"/>
                <a:ea typeface="Times New Roman"/>
                <a:cs typeface="Times New Roman"/>
                <a:sym typeface="Times New Roman"/>
              </a:rPr>
              <a:t>REFERENCES</a:t>
            </a:r>
            <a:endParaRPr lang="en-IN" sz="2800" dirty="0"/>
          </a:p>
        </p:txBody>
      </p:sp>
    </p:spTree>
    <p:extLst>
      <p:ext uri="{BB962C8B-B14F-4D97-AF65-F5344CB8AC3E}">
        <p14:creationId xmlns:p14="http://schemas.microsoft.com/office/powerpoint/2010/main" val="9270982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Users\Shree\AppData\Local\Packages\5319275A.WhatsAppDesktop_cv1g1gvanyjgm\TempState\EF48E3EF07E359006F7869B04FA07F5E\WhatsApp Image 2024-05-16 at 06.04.30_57b7fe21.jpg"/>
          <p:cNvPicPr/>
          <p:nvPr/>
        </p:nvPicPr>
        <p:blipFill rotWithShape="1">
          <a:blip r:embed="rId2" cstate="print">
            <a:extLst>
              <a:ext uri="{28A0092B-C50C-407E-A947-70E740481C1C}">
                <a14:useLocalDpi xmlns:a14="http://schemas.microsoft.com/office/drawing/2010/main" val="0"/>
              </a:ext>
            </a:extLst>
          </a:blip>
          <a:srcRect t="4151" b="5620"/>
          <a:stretch/>
        </p:blipFill>
        <p:spPr bwMode="auto">
          <a:xfrm>
            <a:off x="2986755" y="1628520"/>
            <a:ext cx="3153398" cy="4780280"/>
          </a:xfrm>
          <a:prstGeom prst="rect">
            <a:avLst/>
          </a:prstGeom>
          <a:noFill/>
          <a:ln>
            <a:noFill/>
          </a:ln>
          <a:extLst>
            <a:ext uri="{53640926-AAD7-44D8-BBD7-CCE9431645EC}">
              <a14:shadowObscured xmlns:a14="http://schemas.microsoft.com/office/drawing/2010/main"/>
            </a:ext>
          </a:extLst>
        </p:spPr>
      </p:pic>
      <p:sp>
        <p:nvSpPr>
          <p:cNvPr id="3" name="Rectangle 2"/>
          <p:cNvSpPr/>
          <p:nvPr/>
        </p:nvSpPr>
        <p:spPr>
          <a:xfrm>
            <a:off x="2277454" y="396409"/>
            <a:ext cx="4572000" cy="886397"/>
          </a:xfrm>
          <a:prstGeom prst="rect">
            <a:avLst/>
          </a:prstGeom>
        </p:spPr>
        <p:txBody>
          <a:bodyPr>
            <a:spAutoFit/>
          </a:bodyPr>
          <a:lstStyle/>
          <a:p>
            <a:pPr algn="ctr">
              <a:lnSpc>
                <a:spcPct val="115000"/>
              </a:lnSpc>
            </a:pPr>
            <a:r>
              <a:rPr lang="en-US" sz="2400" b="1" dirty="0" smtClean="0">
                <a:latin typeface="Times New Roman" panose="02020603050405020304" pitchFamily="18" charset="0"/>
                <a:ea typeface="Consolas" panose="020B0609020204030204" pitchFamily="49" charset="0"/>
              </a:rPr>
              <a:t>EDII-TN’s </a:t>
            </a:r>
            <a:r>
              <a:rPr lang="en-US" sz="2400" b="1" dirty="0">
                <a:latin typeface="Times New Roman" panose="02020603050405020304" pitchFamily="18" charset="0"/>
                <a:ea typeface="Consolas" panose="020B0609020204030204" pitchFamily="49" charset="0"/>
              </a:rPr>
              <a:t>HACKATHON </a:t>
            </a:r>
            <a:endParaRPr lang="en-IN" sz="2400" dirty="0">
              <a:latin typeface="Times New Roman" panose="02020603050405020304" pitchFamily="18" charset="0"/>
              <a:ea typeface="Times New Roman" panose="02020603050405020304" pitchFamily="18" charset="0"/>
            </a:endParaRPr>
          </a:p>
          <a:p>
            <a:r>
              <a:rPr lang="en-US" sz="2400" b="1" dirty="0" smtClean="0">
                <a:latin typeface="Times New Roman" panose="02020603050405020304" pitchFamily="18" charset="0"/>
                <a:ea typeface="Consolas" panose="020B0609020204030204" pitchFamily="49" charset="0"/>
              </a:rPr>
              <a:t>	   Idea </a:t>
            </a:r>
            <a:r>
              <a:rPr lang="en-US" sz="2400" b="1" dirty="0">
                <a:latin typeface="Times New Roman" panose="02020603050405020304" pitchFamily="18" charset="0"/>
                <a:ea typeface="Consolas" panose="020B0609020204030204" pitchFamily="49" charset="0"/>
              </a:rPr>
              <a:t>Submission</a:t>
            </a:r>
            <a:endParaRPr lang="en-IN" sz="2400" dirty="0"/>
          </a:p>
        </p:txBody>
      </p:sp>
      <p:sp>
        <p:nvSpPr>
          <p:cNvPr id="2" name="Rectangle 1"/>
          <p:cNvSpPr/>
          <p:nvPr/>
        </p:nvSpPr>
        <p:spPr>
          <a:xfrm rot="20195301">
            <a:off x="2350577" y="3109243"/>
            <a:ext cx="4613764" cy="707886"/>
          </a:xfrm>
          <a:prstGeom prst="rect">
            <a:avLst/>
          </a:prstGeom>
        </p:spPr>
        <p:txBody>
          <a:bodyPr wrap="none">
            <a:spAutoFit/>
          </a:bodyPr>
          <a:lstStyle/>
          <a:p>
            <a:r>
              <a:rPr lang="en-US" sz="4000" dirty="0">
                <a:solidFill>
                  <a:schemeClr val="bg1">
                    <a:lumMod val="75000"/>
                  </a:schemeClr>
                </a:solidFill>
              </a:rPr>
              <a:t>shreerecvidyam@4</a:t>
            </a:r>
            <a:endParaRPr lang="en-IN" sz="4000" dirty="0">
              <a:solidFill>
                <a:schemeClr val="bg1">
                  <a:lumMod val="75000"/>
                </a:schemeClr>
              </a:solidFill>
            </a:endParaRPr>
          </a:p>
        </p:txBody>
      </p:sp>
    </p:spTree>
    <p:extLst>
      <p:ext uri="{BB962C8B-B14F-4D97-AF65-F5344CB8AC3E}">
        <p14:creationId xmlns:p14="http://schemas.microsoft.com/office/powerpoint/2010/main" val="1035563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99280" y="215717"/>
            <a:ext cx="5557932" cy="461665"/>
          </a:xfrm>
          <a:prstGeom prst="rect">
            <a:avLst/>
          </a:prstGeom>
        </p:spPr>
        <p:txBody>
          <a:bodyPr wrap="none">
            <a:spAutoFit/>
          </a:bodyPr>
          <a:lstStyle/>
          <a:p>
            <a:r>
              <a:rPr lang="en-US" sz="2400" b="1" dirty="0">
                <a:latin typeface="Times New Roman" panose="02020603050405020304" pitchFamily="18" charset="0"/>
                <a:ea typeface="Times New Roman" panose="02020603050405020304" pitchFamily="18" charset="0"/>
              </a:rPr>
              <a:t>CERTIFICATE </a:t>
            </a:r>
            <a:r>
              <a:rPr lang="en-US" sz="2400" b="1" dirty="0" smtClean="0">
                <a:latin typeface="Times New Roman" panose="02020603050405020304" pitchFamily="18" charset="0"/>
                <a:ea typeface="Times New Roman" panose="02020603050405020304" pitchFamily="18" charset="0"/>
              </a:rPr>
              <a:t>FOR PRESENTATION</a:t>
            </a:r>
            <a:endParaRPr lang="en-IN" sz="2400" dirty="0"/>
          </a:p>
        </p:txBody>
      </p:sp>
      <p:sp>
        <p:nvSpPr>
          <p:cNvPr id="6" name="Rectangle 5"/>
          <p:cNvSpPr/>
          <p:nvPr/>
        </p:nvSpPr>
        <p:spPr>
          <a:xfrm>
            <a:off x="371165" y="574832"/>
            <a:ext cx="8614161" cy="415498"/>
          </a:xfrm>
          <a:prstGeom prst="rect">
            <a:avLst/>
          </a:prstGeom>
        </p:spPr>
        <p:txBody>
          <a:bodyPr wrap="square">
            <a:spAutoFit/>
          </a:bodyPr>
          <a:lstStyle/>
          <a:p>
            <a:pPr algn="ctr">
              <a:lnSpc>
                <a:spcPct val="150000"/>
              </a:lnSpc>
              <a:spcAft>
                <a:spcPts val="1000"/>
              </a:spcAft>
            </a:pPr>
            <a:r>
              <a:rPr lang="en-US" b="1" dirty="0">
                <a:latin typeface="Times New Roman" panose="02020603050405020304" pitchFamily="18" charset="0"/>
                <a:cs typeface="Times New Roman" panose="02020603050405020304" pitchFamily="18" charset="0"/>
              </a:rPr>
              <a:t>Presented our project in “Design-A-Thon ’24” Competition organized by </a:t>
            </a:r>
            <a:r>
              <a:rPr lang="en-US" b="1" dirty="0" err="1">
                <a:latin typeface="Times New Roman" panose="02020603050405020304" pitchFamily="18" charset="0"/>
                <a:cs typeface="Times New Roman" panose="02020603050405020304" pitchFamily="18" charset="0"/>
              </a:rPr>
              <a:t>Rajalakshmi</a:t>
            </a:r>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Engineering </a:t>
            </a:r>
            <a:r>
              <a:rPr lang="en-US" b="1" dirty="0">
                <a:latin typeface="Times New Roman" panose="02020603050405020304" pitchFamily="18" charset="0"/>
                <a:cs typeface="Times New Roman" panose="02020603050405020304" pitchFamily="18" charset="0"/>
              </a:rPr>
              <a:t>College.</a:t>
            </a:r>
            <a:endParaRPr lang="en-IN" b="1" dirty="0">
              <a:latin typeface="Times New Roman" panose="02020603050405020304" pitchFamily="18" charset="0"/>
              <a:cs typeface="Times New Roman" panose="02020603050405020304" pitchFamily="18" charset="0"/>
            </a:endParaRPr>
          </a:p>
        </p:txBody>
      </p:sp>
      <p:pic>
        <p:nvPicPr>
          <p:cNvPr id="9" name="Picture 8" descr="C:\Users\Shree\Downloads\SHREE DEISGNATHON.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0556" y="1036497"/>
            <a:ext cx="8614160" cy="5554767"/>
          </a:xfrm>
          <a:prstGeom prst="rect">
            <a:avLst/>
          </a:prstGeom>
          <a:noFill/>
          <a:ln>
            <a:noFill/>
          </a:ln>
        </p:spPr>
      </p:pic>
    </p:spTree>
    <p:extLst>
      <p:ext uri="{BB962C8B-B14F-4D97-AF65-F5344CB8AC3E}">
        <p14:creationId xmlns:p14="http://schemas.microsoft.com/office/powerpoint/2010/main" val="21249248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5567" y="2462361"/>
            <a:ext cx="8229600" cy="1143000"/>
          </a:xfrm>
        </p:spPr>
        <p:txBody>
          <a:bodyPr/>
          <a:lstStyle/>
          <a:p>
            <a:r>
              <a:rPr lang="en-US" dirty="0" smtClean="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5681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457200" y="473579"/>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3100" b="1" dirty="0" smtClean="0">
                <a:latin typeface="Times New Roman"/>
                <a:ea typeface="Times New Roman"/>
                <a:cs typeface="Times New Roman"/>
                <a:sym typeface="Times New Roman"/>
              </a:rPr>
              <a:t>ABSTRACT</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endParaRPr dirty="0">
              <a:latin typeface="Times New Roman"/>
              <a:ea typeface="Times New Roman"/>
              <a:cs typeface="Times New Roman"/>
              <a:sym typeface="Times New Roman"/>
            </a:endParaRPr>
          </a:p>
        </p:txBody>
      </p:sp>
      <p:sp>
        <p:nvSpPr>
          <p:cNvPr id="103" name="Google Shape;103;p15"/>
          <p:cNvSpPr txBox="1">
            <a:spLocks noGrp="1"/>
          </p:cNvSpPr>
          <p:nvPr>
            <p:ph type="body" idx="4294967295"/>
          </p:nvPr>
        </p:nvSpPr>
        <p:spPr>
          <a:xfrm>
            <a:off x="311250" y="974544"/>
            <a:ext cx="8521500" cy="7497300"/>
          </a:xfrm>
          <a:prstGeom prst="rect">
            <a:avLst/>
          </a:prstGeom>
          <a:noFill/>
          <a:ln>
            <a:noFill/>
          </a:ln>
        </p:spPr>
        <p:txBody>
          <a:bodyPr spcFirstLastPara="1" wrap="square" lIns="91425" tIns="45700" rIns="91425" bIns="45700" anchor="t" anchorCtr="0">
            <a:noAutofit/>
          </a:bodyPr>
          <a:lstStyle/>
          <a:p>
            <a:pPr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Integration of a solar tracking system with a solar-powered car enhances energy efficiency and mobility</a:t>
            </a:r>
            <a:r>
              <a:rPr lang="en-US" sz="1600" dirty="0" smtClean="0">
                <a:latin typeface="Times New Roman" panose="02020603050405020304" pitchFamily="18" charset="0"/>
                <a:cs typeface="Times New Roman" panose="02020603050405020304" pitchFamily="18" charset="0"/>
              </a:rPr>
              <a:t>.</a:t>
            </a: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system utilizes Light-Dependent Resistors (LDRs) and a servo motor to track the sun's position and adjust the azimuth location of the solar panels </a:t>
            </a:r>
            <a:r>
              <a:rPr lang="en-US" sz="1600" dirty="0" smtClean="0">
                <a:latin typeface="Times New Roman" panose="02020603050405020304" pitchFamily="18" charset="0"/>
                <a:cs typeface="Times New Roman" panose="02020603050405020304" pitchFamily="18" charset="0"/>
              </a:rPr>
              <a:t>accordingly. </a:t>
            </a: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By </a:t>
            </a:r>
            <a:r>
              <a:rPr lang="en-US" sz="1600" dirty="0">
                <a:latin typeface="Times New Roman" panose="02020603050405020304" pitchFamily="18" charset="0"/>
                <a:cs typeface="Times New Roman" panose="02020603050405020304" pitchFamily="18" charset="0"/>
              </a:rPr>
              <a:t>incorporating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technology, the system </a:t>
            </a:r>
            <a:r>
              <a:rPr lang="en-US" sz="1600" dirty="0" smtClean="0">
                <a:latin typeface="Times New Roman" panose="02020603050405020304" pitchFamily="18" charset="0"/>
                <a:cs typeface="Times New Roman" panose="02020603050405020304" pitchFamily="18" charset="0"/>
              </a:rPr>
              <a:t>offers flexibility </a:t>
            </a:r>
            <a:r>
              <a:rPr lang="en-US" sz="1600" dirty="0">
                <a:latin typeface="Times New Roman" panose="02020603050405020304" pitchFamily="18" charset="0"/>
                <a:cs typeface="Times New Roman" panose="02020603050405020304" pitchFamily="18" charset="0"/>
              </a:rPr>
              <a:t>for customization and integration with other systems. </a:t>
            </a:r>
            <a:endParaRPr lang="en-US" sz="1600" dirty="0" smtClean="0">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integration of a solar car adds mobility to the tracking mechanism, creating a sustainable mode of transportation powered by renewable </a:t>
            </a:r>
            <a:r>
              <a:rPr lang="en-US" sz="1600" dirty="0" smtClean="0">
                <a:latin typeface="Times New Roman" panose="02020603050405020304" pitchFamily="18" charset="0"/>
                <a:cs typeface="Times New Roman" panose="02020603050405020304" pitchFamily="18" charset="0"/>
              </a:rPr>
              <a:t>energy.</a:t>
            </a:r>
          </a:p>
          <a:p>
            <a:pPr algn="just">
              <a:lnSpc>
                <a:spcPct val="150000"/>
              </a:lnSpc>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project involves hardware integration, testing, and optimization to ensure efficiency</a:t>
            </a:r>
            <a:r>
              <a:rPr lang="en-US" sz="1600" dirty="0" smtClean="0">
                <a:latin typeface="Times New Roman" panose="02020603050405020304" pitchFamily="18" charset="0"/>
                <a:cs typeface="Times New Roman" panose="02020603050405020304" pitchFamily="18" charset="0"/>
              </a:rPr>
              <a:t>.</a:t>
            </a:r>
          </a:p>
          <a:p>
            <a:pPr marL="114300" indent="0" algn="just">
              <a:lnSpc>
                <a:spcPct val="150000"/>
              </a:lnSpc>
              <a:buNone/>
            </a:pPr>
            <a:endParaRPr lang="en-US" sz="1600" dirty="0" smtClean="0">
              <a:latin typeface="Times New Roman" panose="02020603050405020304" pitchFamily="18" charset="0"/>
              <a:cs typeface="Times New Roman" panose="02020603050405020304" pitchFamily="18" charset="0"/>
            </a:endParaRPr>
          </a:p>
          <a:p>
            <a:pPr marL="114300" indent="0" algn="just">
              <a:lnSpc>
                <a:spcPct val="150000"/>
              </a:lnSpc>
              <a:buNone/>
            </a:pPr>
            <a:r>
              <a:rPr lang="en-US" sz="1600" dirty="0" smtClean="0">
                <a:latin typeface="Times New Roman" panose="02020603050405020304" pitchFamily="18" charset="0"/>
                <a:cs typeface="Times New Roman" panose="02020603050405020304" pitchFamily="18" charset="0"/>
              </a:rPr>
              <a:t>This </a:t>
            </a:r>
            <a:r>
              <a:rPr lang="en-US" sz="1600" dirty="0">
                <a:latin typeface="Times New Roman" panose="02020603050405020304" pitchFamily="18" charset="0"/>
                <a:cs typeface="Times New Roman" panose="02020603050405020304" pitchFamily="18" charset="0"/>
              </a:rPr>
              <a:t>innovative solution contributes to improving solar energy harvesting efficiency, making it suitable for small-scale solar power applications while offering opportunities for learning and innovation in renewable energy and vehicle design.</a:t>
            </a:r>
            <a:endParaRPr lang="en-IN" sz="1600" dirty="0">
              <a:latin typeface="Times New Roman" panose="02020603050405020304" pitchFamily="18" charset="0"/>
              <a:cs typeface="Times New Roman" panose="02020603050405020304" pitchFamily="18" charset="0"/>
            </a:endParaRPr>
          </a:p>
          <a:p>
            <a:pPr marL="114300" indent="0">
              <a:buNone/>
            </a:pPr>
            <a:endParaRPr lang="en-IN" sz="1800" dirty="0"/>
          </a:p>
          <a:p>
            <a:pPr marL="0" lvl="0" indent="0" algn="just" rtl="0">
              <a:lnSpc>
                <a:spcPct val="100000"/>
              </a:lnSpc>
              <a:spcBef>
                <a:spcPts val="0"/>
              </a:spcBef>
              <a:spcAft>
                <a:spcPts val="0"/>
              </a:spcAft>
              <a:buClr>
                <a:schemeClr val="dk1"/>
              </a:buClr>
              <a:buSzPts val="1100"/>
              <a:buFont typeface="Arial"/>
              <a:buNone/>
            </a:pPr>
            <a:endParaRPr sz="1800" dirty="0">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2600"/>
              <a:buNone/>
            </a:pP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476086" y="-204162"/>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50000"/>
              </a:lnSpc>
              <a:spcBef>
                <a:spcPts val="0"/>
              </a:spcBef>
              <a:spcAft>
                <a:spcPts val="0"/>
              </a:spcAft>
              <a:buClr>
                <a:schemeClr val="dk1"/>
              </a:buClr>
              <a:buSzPts val="4400"/>
              <a:buFont typeface="Times New Roman"/>
              <a:buNone/>
            </a:pPr>
            <a:r>
              <a:rPr lang="en-US" sz="2800" b="1" dirty="0" smtClean="0">
                <a:latin typeface="Times New Roman"/>
                <a:ea typeface="Times New Roman"/>
                <a:cs typeface="Times New Roman"/>
                <a:sym typeface="Times New Roman"/>
              </a:rPr>
              <a:t>OBJECTIVE</a:t>
            </a:r>
            <a:endParaRPr sz="2800" b="1" dirty="0">
              <a:latin typeface="Times New Roman"/>
              <a:ea typeface="Times New Roman"/>
              <a:cs typeface="Times New Roman"/>
              <a:sym typeface="Times New Roman"/>
            </a:endParaRPr>
          </a:p>
        </p:txBody>
      </p:sp>
      <p:sp>
        <p:nvSpPr>
          <p:cNvPr id="109" name="Google Shape;109;p16"/>
          <p:cNvSpPr txBox="1">
            <a:spLocks noGrp="1"/>
          </p:cNvSpPr>
          <p:nvPr>
            <p:ph type="body" idx="4294967295"/>
          </p:nvPr>
        </p:nvSpPr>
        <p:spPr>
          <a:xfrm>
            <a:off x="371058" y="629353"/>
            <a:ext cx="8439656" cy="5715900"/>
          </a:xfrm>
          <a:prstGeom prst="rect">
            <a:avLst/>
          </a:prstGeom>
          <a:solidFill>
            <a:schemeClr val="lt1"/>
          </a:solidFill>
          <a:ln>
            <a:noFill/>
          </a:ln>
        </p:spPr>
        <p:txBody>
          <a:bodyPr spcFirstLastPara="1" wrap="square" lIns="91425" tIns="45700" rIns="91425" bIns="45700" anchor="t" anchorCtr="0">
            <a:noAutofit/>
          </a:bodyPr>
          <a:lstStyle/>
          <a:p>
            <a:pPr marL="0" lvl="0" indent="0" algn="just" rtl="0">
              <a:lnSpc>
                <a:spcPct val="150000"/>
              </a:lnSpc>
              <a:spcBef>
                <a:spcPts val="1500"/>
              </a:spcBef>
              <a:spcAft>
                <a:spcPts val="0"/>
              </a:spcAft>
              <a:buClr>
                <a:schemeClr val="dk1"/>
              </a:buClr>
              <a:buSzPts val="1100"/>
              <a:buNone/>
            </a:pP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The Solar Tracking System </a:t>
            </a:r>
            <a:r>
              <a:rPr lang="en-US" sz="1600" dirty="0" smtClean="0">
                <a:highlight>
                  <a:schemeClr val="lt1"/>
                </a:highlight>
                <a:latin typeface="Times New Roman" panose="02020603050405020304" pitchFamily="18" charset="0"/>
                <a:ea typeface="Times New Roman"/>
                <a:cs typeface="Times New Roman" panose="02020603050405020304" pitchFamily="18" charset="0"/>
                <a:sym typeface="Times New Roman"/>
              </a:rPr>
              <a:t>and Conversion System using </a:t>
            </a:r>
            <a:r>
              <a:rPr lang="en-US" sz="1600" dirty="0" err="1">
                <a:highlight>
                  <a:schemeClr val="lt1"/>
                </a:highlight>
                <a:latin typeface="Times New Roman" panose="02020603050405020304" pitchFamily="18" charset="0"/>
                <a:ea typeface="Times New Roman"/>
                <a:cs typeface="Times New Roman" panose="02020603050405020304" pitchFamily="18" charset="0"/>
                <a:sym typeface="Times New Roman"/>
              </a:rPr>
              <a:t>Arduino</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 aims to enhance solar panel efficiency through automated tracking. </a:t>
            </a:r>
            <a:r>
              <a:rPr lang="en-US" sz="1600" dirty="0" smtClean="0">
                <a:highlight>
                  <a:schemeClr val="lt1"/>
                </a:highlight>
                <a:latin typeface="Times New Roman" panose="02020603050405020304" pitchFamily="18" charset="0"/>
                <a:ea typeface="Times New Roman"/>
                <a:cs typeface="Times New Roman" panose="02020603050405020304" pitchFamily="18" charset="0"/>
                <a:sym typeface="Times New Roman"/>
              </a:rPr>
              <a:t>Key </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objectives include:</a:t>
            </a:r>
            <a:endParaRPr sz="1600" dirty="0">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457200" lvl="0" indent="-374650" algn="just" rtl="0">
              <a:lnSpc>
                <a:spcPct val="150000"/>
              </a:lnSpc>
              <a:spcBef>
                <a:spcPts val="1500"/>
              </a:spcBef>
              <a:spcAft>
                <a:spcPts val="0"/>
              </a:spcAft>
              <a:buSzPct val="100000"/>
              <a:buFont typeface="Wingdings" panose="05000000000000000000" pitchFamily="2" charset="2"/>
              <a:buChar char="Ø"/>
            </a:pPr>
            <a:r>
              <a:rPr lang="en-US" sz="1600" b="1" dirty="0">
                <a:highlight>
                  <a:schemeClr val="lt1"/>
                </a:highlight>
                <a:latin typeface="Times New Roman" panose="02020603050405020304" pitchFamily="18" charset="0"/>
                <a:ea typeface="Times New Roman"/>
                <a:cs typeface="Times New Roman" panose="02020603050405020304" pitchFamily="18" charset="0"/>
                <a:sym typeface="Times New Roman"/>
              </a:rPr>
              <a:t>Dynamic Panel Alignment:</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 Develop a system for real-time azimuth adjustments, optimizing solar panel alignment with the sun.</a:t>
            </a:r>
            <a:endParaRPr sz="1600" dirty="0">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457200" lvl="0" indent="-374650" algn="just" rtl="0">
              <a:lnSpc>
                <a:spcPct val="150000"/>
              </a:lnSpc>
              <a:spcBef>
                <a:spcPts val="0"/>
              </a:spcBef>
              <a:spcAft>
                <a:spcPts val="0"/>
              </a:spcAft>
              <a:buSzPct val="100000"/>
              <a:buFont typeface="Wingdings" panose="05000000000000000000" pitchFamily="2" charset="2"/>
              <a:buChar char="Ø"/>
            </a:pPr>
            <a:r>
              <a:rPr lang="en-US" sz="1600" b="1" dirty="0">
                <a:highlight>
                  <a:schemeClr val="lt1"/>
                </a:highlight>
                <a:latin typeface="Times New Roman" panose="02020603050405020304" pitchFamily="18" charset="0"/>
                <a:ea typeface="Times New Roman"/>
                <a:cs typeface="Times New Roman" panose="02020603050405020304" pitchFamily="18" charset="0"/>
                <a:sym typeface="Times New Roman"/>
              </a:rPr>
              <a:t>LDR Integration:</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 Utilize two LDRs to measure sunlight intensity, enabling the </a:t>
            </a:r>
            <a:r>
              <a:rPr lang="en-US" sz="1600" dirty="0" err="1">
                <a:highlight>
                  <a:schemeClr val="lt1"/>
                </a:highlight>
                <a:latin typeface="Times New Roman" panose="02020603050405020304" pitchFamily="18" charset="0"/>
                <a:ea typeface="Times New Roman"/>
                <a:cs typeface="Times New Roman" panose="02020603050405020304" pitchFamily="18" charset="0"/>
                <a:sym typeface="Times New Roman"/>
              </a:rPr>
              <a:t>Arduino</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 to calculate the optimal azimuth angle</a:t>
            </a:r>
            <a:r>
              <a:rPr lang="en-US" sz="1600" dirty="0" smtClean="0">
                <a:highlight>
                  <a:schemeClr val="lt1"/>
                </a:highlight>
                <a:latin typeface="Times New Roman" panose="02020603050405020304" pitchFamily="18" charset="0"/>
                <a:ea typeface="Times New Roman"/>
                <a:cs typeface="Times New Roman" panose="02020603050405020304" pitchFamily="18" charset="0"/>
                <a:sym typeface="Times New Roman"/>
              </a:rPr>
              <a:t>.</a:t>
            </a:r>
          </a:p>
          <a:p>
            <a:pPr marL="457200" lvl="0" indent="-374650" algn="just" rtl="0">
              <a:lnSpc>
                <a:spcPct val="150000"/>
              </a:lnSpc>
              <a:spcBef>
                <a:spcPts val="0"/>
              </a:spcBef>
              <a:spcAft>
                <a:spcPts val="0"/>
              </a:spcAft>
              <a:buSzPct val="100000"/>
              <a:buFont typeface="Wingdings" panose="05000000000000000000" pitchFamily="2" charset="2"/>
              <a:buChar char="Ø"/>
            </a:pPr>
            <a:r>
              <a:rPr lang="en-US" sz="1600" b="1" dirty="0" smtClean="0">
                <a:highlight>
                  <a:schemeClr val="lt1"/>
                </a:highlight>
                <a:latin typeface="Times New Roman" panose="02020603050405020304" pitchFamily="18" charset="0"/>
                <a:ea typeface="Times New Roman"/>
                <a:cs typeface="Times New Roman" panose="02020603050405020304" pitchFamily="18" charset="0"/>
                <a:sym typeface="Times New Roman"/>
              </a:rPr>
              <a:t>Mobility </a:t>
            </a:r>
            <a:r>
              <a:rPr lang="en-US" sz="1600" b="1" dirty="0">
                <a:highlight>
                  <a:schemeClr val="lt1"/>
                </a:highlight>
                <a:latin typeface="Times New Roman" panose="02020603050405020304" pitchFamily="18" charset="0"/>
                <a:ea typeface="Times New Roman"/>
                <a:cs typeface="Times New Roman" panose="02020603050405020304" pitchFamily="18" charset="0"/>
                <a:sym typeface="Times New Roman"/>
              </a:rPr>
              <a:t>Tracking Algorithm:</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 Create an algorithm for continuous monitoring and </a:t>
            </a:r>
            <a:r>
              <a:rPr lang="en-US" sz="1600" dirty="0" smtClean="0">
                <a:highlight>
                  <a:schemeClr val="lt1"/>
                </a:highlight>
                <a:latin typeface="Times New Roman" panose="02020603050405020304" pitchFamily="18" charset="0"/>
                <a:ea typeface="Times New Roman"/>
                <a:cs typeface="Times New Roman" panose="02020603050405020304" pitchFamily="18" charset="0"/>
                <a:sym typeface="Times New Roman"/>
              </a:rPr>
              <a:t>adjustment by mobility of Solar Car, </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adapting to changing sunlight conditions throughout the </a:t>
            </a:r>
            <a:r>
              <a:rPr lang="en-US" sz="1600" dirty="0" smtClean="0">
                <a:highlight>
                  <a:schemeClr val="lt1"/>
                </a:highlight>
                <a:latin typeface="Times New Roman" panose="02020603050405020304" pitchFamily="18" charset="0"/>
                <a:ea typeface="Times New Roman"/>
                <a:cs typeface="Times New Roman" panose="02020603050405020304" pitchFamily="18" charset="0"/>
                <a:sym typeface="Times New Roman"/>
              </a:rPr>
              <a:t>day.</a:t>
            </a:r>
            <a:endParaRPr sz="1600" dirty="0">
              <a:highlight>
                <a:schemeClr val="lt1"/>
              </a:highlight>
              <a:latin typeface="Times New Roman" panose="02020603050405020304" pitchFamily="18" charset="0"/>
              <a:ea typeface="Times New Roman"/>
              <a:cs typeface="Times New Roman" panose="02020603050405020304" pitchFamily="18" charset="0"/>
              <a:sym typeface="Times New Roman"/>
            </a:endParaRPr>
          </a:p>
          <a:p>
            <a:pPr marL="457200" lvl="0" indent="-374650" algn="just" rtl="0">
              <a:lnSpc>
                <a:spcPct val="150000"/>
              </a:lnSpc>
              <a:spcBef>
                <a:spcPts val="0"/>
              </a:spcBef>
              <a:spcAft>
                <a:spcPts val="0"/>
              </a:spcAft>
              <a:buSzPct val="100000"/>
              <a:buFont typeface="Wingdings" panose="05000000000000000000" pitchFamily="2" charset="2"/>
              <a:buChar char="Ø"/>
            </a:pPr>
            <a:r>
              <a:rPr lang="en-US" sz="1600" b="1" dirty="0">
                <a:highlight>
                  <a:schemeClr val="lt1"/>
                </a:highlight>
                <a:latin typeface="Times New Roman" panose="02020603050405020304" pitchFamily="18" charset="0"/>
                <a:ea typeface="Times New Roman"/>
                <a:cs typeface="Times New Roman" panose="02020603050405020304" pitchFamily="18" charset="0"/>
                <a:sym typeface="Times New Roman"/>
              </a:rPr>
              <a:t>Effective Sunlight Detection:</a:t>
            </a:r>
            <a:r>
              <a:rPr lang="en-US" sz="1600" dirty="0">
                <a:highlight>
                  <a:schemeClr val="lt1"/>
                </a:highlight>
                <a:latin typeface="Times New Roman" panose="02020603050405020304" pitchFamily="18" charset="0"/>
                <a:ea typeface="Times New Roman"/>
                <a:cs typeface="Times New Roman" panose="02020603050405020304" pitchFamily="18" charset="0"/>
                <a:sym typeface="Times New Roman"/>
              </a:rPr>
              <a:t> Ensure the system detects direct sunlight by monitoring sufficient light intensity on both LDRs</a:t>
            </a:r>
            <a:r>
              <a:rPr lang="en-US" sz="1600" dirty="0" smtClean="0">
                <a:highlight>
                  <a:schemeClr val="lt1"/>
                </a:highlight>
                <a:latin typeface="Times New Roman" panose="02020603050405020304" pitchFamily="18" charset="0"/>
                <a:ea typeface="Times New Roman"/>
                <a:cs typeface="Times New Roman" panose="02020603050405020304" pitchFamily="18" charset="0"/>
                <a:sym typeface="Times New Roman"/>
              </a:rPr>
              <a:t>.</a:t>
            </a:r>
          </a:p>
          <a:p>
            <a:pPr indent="-374650" algn="just">
              <a:lnSpc>
                <a:spcPct val="150000"/>
              </a:lnSpc>
              <a:spcBef>
                <a:spcPts val="0"/>
              </a:spcBef>
              <a:buSzPct val="100000"/>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Sustainable </a:t>
            </a:r>
            <a:r>
              <a:rPr lang="en-IN" sz="1600" b="1" dirty="0" smtClean="0">
                <a:latin typeface="Times New Roman" panose="02020603050405020304" pitchFamily="18" charset="0"/>
                <a:cs typeface="Times New Roman" panose="02020603050405020304" pitchFamily="18" charset="0"/>
              </a:rPr>
              <a:t>Transportation</a:t>
            </a:r>
            <a:r>
              <a:rPr lang="en-IN" sz="1600" dirty="0" smtClean="0">
                <a:latin typeface="Times New Roman" panose="02020603050405020304" pitchFamily="18" charset="0"/>
                <a:cs typeface="Times New Roman" panose="02020603050405020304" pitchFamily="18" charset="0"/>
              </a:rPr>
              <a:t>: Solar </a:t>
            </a:r>
            <a:r>
              <a:rPr lang="en-IN" sz="1600" dirty="0">
                <a:latin typeface="Times New Roman" panose="02020603050405020304" pitchFamily="18" charset="0"/>
                <a:cs typeface="Times New Roman" panose="02020603050405020304" pitchFamily="18" charset="0"/>
              </a:rPr>
              <a:t>cars offer a renewable energy-powered alternative to traditional fossil fuel vehicles, significantly reducing carbon emissions and contributing to environmental conservation</a:t>
            </a:r>
            <a:r>
              <a:rPr lang="en-IN" sz="1600" dirty="0" smtClean="0">
                <a:latin typeface="Times New Roman" panose="02020603050405020304" pitchFamily="18" charset="0"/>
                <a:cs typeface="Times New Roman" panose="02020603050405020304" pitchFamily="18" charset="0"/>
              </a:rPr>
              <a:t>.</a:t>
            </a:r>
          </a:p>
          <a:p>
            <a:pPr indent="-374650" algn="just">
              <a:lnSpc>
                <a:spcPct val="150000"/>
              </a:lnSpc>
              <a:spcBef>
                <a:spcPts val="0"/>
              </a:spcBef>
              <a:buSzPct val="100000"/>
              <a:buFont typeface="Wingdings" panose="05000000000000000000" pitchFamily="2" charset="2"/>
              <a:buChar char="Ø"/>
            </a:pPr>
            <a:r>
              <a:rPr lang="en-US" sz="1600" b="1" dirty="0">
                <a:latin typeface="Times New Roman" panose="02020603050405020304" pitchFamily="18" charset="0"/>
                <a:cs typeface="Times New Roman" panose="02020603050405020304" pitchFamily="18" charset="0"/>
              </a:rPr>
              <a:t>Cost Efficiency</a:t>
            </a:r>
            <a:r>
              <a:rPr lang="en-US" sz="1600" dirty="0">
                <a:latin typeface="Times New Roman" panose="02020603050405020304" pitchFamily="18" charset="0"/>
                <a:cs typeface="Times New Roman" panose="02020603050405020304" pitchFamily="18" charset="0"/>
              </a:rPr>
              <a:t>: Operating a solar car reduces fuel costs and maintenance expenses over time, as solar energy is freely available and solar panels have a long </a:t>
            </a:r>
            <a:r>
              <a:rPr lang="en-US" sz="1600" dirty="0" smtClean="0">
                <a:latin typeface="Times New Roman" panose="02020603050405020304" pitchFamily="18" charset="0"/>
                <a:cs typeface="Times New Roman" panose="02020603050405020304" pitchFamily="18" charset="0"/>
              </a:rPr>
              <a:t>lifespan.</a:t>
            </a:r>
            <a:endParaRPr lang="en-IN" sz="1600" dirty="0" smtClean="0">
              <a:latin typeface="Times New Roman" panose="02020603050405020304" pitchFamily="18" charset="0"/>
              <a:cs typeface="Times New Roman" panose="02020603050405020304" pitchFamily="18" charset="0"/>
            </a:endParaRPr>
          </a:p>
          <a:p>
            <a:pPr indent="-374650" algn="just">
              <a:lnSpc>
                <a:spcPct val="115000"/>
              </a:lnSpc>
              <a:spcBef>
                <a:spcPts val="0"/>
              </a:spcBef>
              <a:buSzPts val="2300"/>
              <a:buFont typeface="Times New Roman"/>
              <a:buChar char="•"/>
            </a:pPr>
            <a:endParaRPr lang="en-IN" sz="1800" dirty="0"/>
          </a:p>
          <a:p>
            <a:pPr marL="457200" lvl="0" indent="-374650" algn="just" rtl="0">
              <a:lnSpc>
                <a:spcPct val="115000"/>
              </a:lnSpc>
              <a:spcBef>
                <a:spcPts val="0"/>
              </a:spcBef>
              <a:spcAft>
                <a:spcPts val="0"/>
              </a:spcAft>
              <a:buSzPts val="2300"/>
              <a:buFont typeface="Times New Roman"/>
              <a:buChar char="•"/>
            </a:pPr>
            <a:endParaRPr sz="1800" dirty="0">
              <a:highlight>
                <a:schemeClr val="lt1"/>
              </a:highlight>
              <a:latin typeface="Times New Roman"/>
              <a:ea typeface="Times New Roman"/>
              <a:cs typeface="Times New Roman"/>
              <a:sym typeface="Times New Roman"/>
            </a:endParaRPr>
          </a:p>
          <a:p>
            <a:pPr marL="0" lvl="0" indent="0" algn="l" rtl="0">
              <a:lnSpc>
                <a:spcPct val="115000"/>
              </a:lnSpc>
              <a:spcBef>
                <a:spcPts val="1500"/>
              </a:spcBef>
              <a:spcAft>
                <a:spcPts val="0"/>
              </a:spcAft>
              <a:buSzPts val="1800"/>
              <a:buNone/>
            </a:pPr>
            <a:endParaRPr sz="2000" dirty="0">
              <a:highlight>
                <a:schemeClr val="lt1"/>
              </a:highlight>
              <a:latin typeface="Times New Roman"/>
              <a:ea typeface="Times New Roman"/>
              <a:cs typeface="Times New Roman"/>
              <a:sym typeface="Times New Roman"/>
            </a:endParaRPr>
          </a:p>
          <a:p>
            <a:pPr marL="0" lvl="0" indent="0" algn="just" rtl="0">
              <a:lnSpc>
                <a:spcPct val="100000"/>
              </a:lnSpc>
              <a:spcBef>
                <a:spcPts val="0"/>
              </a:spcBef>
              <a:spcAft>
                <a:spcPts val="0"/>
              </a:spcAft>
              <a:buClr>
                <a:schemeClr val="dk1"/>
              </a:buClr>
              <a:buSzPts val="1100"/>
              <a:buNone/>
            </a:pPr>
            <a:endParaRPr sz="2000" dirty="0">
              <a:solidFill>
                <a:srgbClr val="F9F9F9"/>
              </a:solidFill>
              <a:highlight>
                <a:srgbClr val="171717"/>
              </a:highlight>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469662" y="188007"/>
            <a:ext cx="8229600" cy="863837"/>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US" sz="3100" b="1" dirty="0" smtClean="0">
                <a:latin typeface="Times New Roman"/>
                <a:ea typeface="Times New Roman"/>
                <a:cs typeface="Times New Roman"/>
                <a:sym typeface="Times New Roman"/>
              </a:rPr>
              <a:t>LITERATURE SURVEY</a:t>
            </a:r>
            <a:r>
              <a:rPr lang="en-US" dirty="0">
                <a:latin typeface="Times New Roman"/>
                <a:ea typeface="Times New Roman"/>
                <a:cs typeface="Times New Roman"/>
                <a:sym typeface="Times New Roman"/>
              </a:rPr>
              <a:t/>
            </a:r>
            <a:br>
              <a:rPr lang="en-US" dirty="0">
                <a:latin typeface="Times New Roman"/>
                <a:ea typeface="Times New Roman"/>
                <a:cs typeface="Times New Roman"/>
                <a:sym typeface="Times New Roman"/>
              </a:rPr>
            </a:br>
            <a:endParaRPr dirty="0"/>
          </a:p>
        </p:txBody>
      </p:sp>
      <p:graphicFrame>
        <p:nvGraphicFramePr>
          <p:cNvPr id="115" name="Google Shape;115;p17"/>
          <p:cNvGraphicFramePr/>
          <p:nvPr>
            <p:extLst>
              <p:ext uri="{D42A27DB-BD31-4B8C-83A1-F6EECF244321}">
                <p14:modId xmlns:p14="http://schemas.microsoft.com/office/powerpoint/2010/main" val="4279398112"/>
              </p:ext>
            </p:extLst>
          </p:nvPr>
        </p:nvGraphicFramePr>
        <p:xfrm>
          <a:off x="166286" y="564023"/>
          <a:ext cx="8802167" cy="6121485"/>
        </p:xfrm>
        <a:graphic>
          <a:graphicData uri="http://schemas.openxmlformats.org/drawingml/2006/table">
            <a:tbl>
              <a:tblPr firstRow="1" bandRow="1">
                <a:noFill/>
                <a:tableStyleId>{37E838D2-6F3F-4DE2-905E-8B13CD9D41E5}</a:tableStyleId>
              </a:tblPr>
              <a:tblGrid>
                <a:gridCol w="3289005"/>
                <a:gridCol w="1303431"/>
                <a:gridCol w="2121289"/>
                <a:gridCol w="2088442"/>
              </a:tblGrid>
              <a:tr h="407479">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Times New Roman"/>
                          <a:ea typeface="Times New Roman"/>
                          <a:cs typeface="Times New Roman"/>
                          <a:sym typeface="Times New Roman"/>
                        </a:rPr>
                        <a:t>TITLE</a:t>
                      </a:r>
                      <a:endParaRPr sz="1400"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YEAR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AUTHOR</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TECHNIQUE</a:t>
                      </a:r>
                      <a:endParaRPr sz="1800" u="none" strike="noStrike" cap="none">
                        <a:latin typeface="Times New Roman"/>
                        <a:ea typeface="Times New Roman"/>
                        <a:cs typeface="Times New Roman"/>
                        <a:sym typeface="Times New Roman"/>
                      </a:endParaRPr>
                    </a:p>
                  </a:txBody>
                  <a:tcPr marL="91450" marR="91450" marT="45725" marB="45725"/>
                </a:tc>
              </a:tr>
              <a:tr h="2389029">
                <a:tc>
                  <a:txBody>
                    <a:bodyPr/>
                    <a:lstStyle/>
                    <a:p>
                      <a:pPr marL="0" marR="0" lvl="0" indent="0" algn="just" rtl="0">
                        <a:lnSpc>
                          <a:spcPct val="115000"/>
                        </a:lnSpc>
                        <a:spcBef>
                          <a:spcPts val="0"/>
                        </a:spcBef>
                        <a:spcAft>
                          <a:spcPts val="0"/>
                        </a:spcAft>
                        <a:buClr>
                          <a:schemeClr val="dk1"/>
                        </a:buClr>
                        <a:buSzPts val="1100"/>
                        <a:buFont typeface="Arial"/>
                        <a:buNone/>
                      </a:pPr>
                      <a:r>
                        <a:rPr lang="en-US" sz="1400" u="none" strike="noStrike" cap="none" dirty="0" smtClean="0">
                          <a:highlight>
                            <a:srgbClr val="CFD7E7"/>
                          </a:highlight>
                          <a:latin typeface="Times New Roman" panose="02020603050405020304" pitchFamily="18" charset="0"/>
                          <a:ea typeface="Times New Roman"/>
                          <a:cs typeface="Times New Roman" panose="02020603050405020304" pitchFamily="18" charset="0"/>
                          <a:sym typeface="Times New Roman"/>
                        </a:rPr>
                        <a:t>Increasing the Solar Reliability Factor of a Dual-Axis Solar Tracker Using an Improved Online Built-In Self-Test Architecture</a:t>
                      </a:r>
                      <a:endParaRPr sz="1400" u="none" strike="noStrike" cap="none" dirty="0">
                        <a:highlight>
                          <a:srgbClr val="CFD7E7"/>
                        </a:highlight>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800"/>
                        <a:buFont typeface="Arial"/>
                        <a:buNone/>
                      </a:pPr>
                      <a:r>
                        <a:rPr lang="en-US" sz="1400" u="none" strike="noStrike" cap="none" dirty="0" smtClean="0">
                          <a:latin typeface="Times New Roman" panose="02020603050405020304" pitchFamily="18" charset="0"/>
                          <a:cs typeface="Times New Roman" panose="02020603050405020304" pitchFamily="18" charset="0"/>
                        </a:rPr>
                        <a:t>2024</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1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S. L. Jurj </a:t>
                      </a:r>
                    </a:p>
                    <a:p>
                      <a:pPr marL="0" marR="0" lvl="0" indent="0" algn="ctr" rtl="0">
                        <a:lnSpc>
                          <a:spcPct val="100000"/>
                        </a:lnSpc>
                        <a:spcBef>
                          <a:spcPts val="0"/>
                        </a:spcBef>
                        <a:spcAft>
                          <a:spcPts val="0"/>
                        </a:spcAft>
                        <a:buClr>
                          <a:srgbClr val="000000"/>
                        </a:buClr>
                        <a:buSzPts val="21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 R. Rotar</a:t>
                      </a:r>
                      <a:endParaRPr sz="1400"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algn="just">
                        <a:lnSpc>
                          <a:spcPct val="115000"/>
                        </a:lnSpc>
                        <a:spcAft>
                          <a:spcPts val="1000"/>
                        </a:spcAft>
                      </a:pPr>
                      <a:r>
                        <a:rPr lang="en-US" sz="1400" b="0" i="0" spc="25" dirty="0">
                          <a:effectLst/>
                          <a:latin typeface="Times New Roman" panose="02020603050405020304" pitchFamily="18" charset="0"/>
                          <a:ea typeface="Times New Roman" panose="02020603050405020304" pitchFamily="18" charset="0"/>
                          <a:cs typeface="Times New Roman" panose="02020603050405020304" pitchFamily="18" charset="0"/>
                        </a:rPr>
                        <a:t>Built-in online self-test, Circuit fault detection, Power system reliability, Dual-axis solar tracker, Bit-flip mechanism, Extended Hamming codes, Stuck-at faults, Solar tracking, Real-time fault detection.</a:t>
                      </a:r>
                      <a:endParaRPr lang="en-IN" sz="1400" b="0" i="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3500" marR="63500" marT="63500" marB="63500" anchor="ctr"/>
                </a:tc>
              </a:tr>
              <a:tr h="1855312">
                <a:tc>
                  <a:txBody>
                    <a:bodyPr/>
                    <a:lstStyle/>
                    <a:p>
                      <a:pPr marL="0" marR="0" lvl="0" indent="0" algn="just" defTabSz="914400" rtl="0" eaLnBrk="1" fontAlgn="auto" latinLnBrk="0" hangingPunct="1">
                        <a:lnSpc>
                          <a:spcPct val="100000"/>
                        </a:lnSpc>
                        <a:spcBef>
                          <a:spcPts val="0"/>
                        </a:spcBef>
                        <a:spcAft>
                          <a:spcPts val="0"/>
                        </a:spcAft>
                        <a:buClr>
                          <a:srgbClr val="000000"/>
                        </a:buClr>
                        <a:buSzPts val="2400"/>
                        <a:buFont typeface="Arial"/>
                        <a:buNone/>
                        <a:tabLst/>
                        <a:defRPr/>
                      </a:pPr>
                      <a:r>
                        <a:rPr lang="en-US" sz="1400" u="none" strike="noStrike" cap="none" dirty="0" smtClean="0">
                          <a:latin typeface="Times New Roman" panose="02020603050405020304" pitchFamily="18" charset="0"/>
                          <a:cs typeface="Times New Roman" panose="02020603050405020304" pitchFamily="18" charset="0"/>
                        </a:rPr>
                        <a:t>Optimal Selection of the Control Strategy for Dual-Axis Solar Tracking Systems</a:t>
                      </a:r>
                    </a:p>
                    <a:p>
                      <a:pPr marL="0" marR="0" lvl="0" indent="0" algn="just" rtl="0">
                        <a:lnSpc>
                          <a:spcPct val="100000"/>
                        </a:lnSpc>
                        <a:spcBef>
                          <a:spcPts val="0"/>
                        </a:spcBef>
                        <a:spcAft>
                          <a:spcPts val="0"/>
                        </a:spcAft>
                        <a:buClr>
                          <a:srgbClr val="000000"/>
                        </a:buClr>
                        <a:buSzPts val="2400"/>
                        <a:buFont typeface="Arial"/>
                        <a:buNone/>
                      </a:pP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800"/>
                        <a:buFont typeface="Arial"/>
                        <a:buNone/>
                      </a:pPr>
                      <a:r>
                        <a:rPr lang="en-US" sz="1400" u="none" strike="noStrike" cap="none" dirty="0" smtClean="0">
                          <a:latin typeface="Times New Roman" panose="02020603050405020304" pitchFamily="18" charset="0"/>
                          <a:cs typeface="Times New Roman" panose="02020603050405020304" pitchFamily="18" charset="0"/>
                        </a:rPr>
                        <a:t>2023</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3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S. I. Palomino-</a:t>
                      </a:r>
                      <a:r>
                        <a:rPr lang="en-US" sz="1400" b="0" i="0" u="none" strike="noStrike" cap="none" dirty="0" err="1" smtClean="0">
                          <a:solidFill>
                            <a:schemeClr val="dk1"/>
                          </a:solidFill>
                          <a:effectLst/>
                          <a:latin typeface="Times New Roman" panose="02020603050405020304" pitchFamily="18" charset="0"/>
                          <a:ea typeface="Calibri"/>
                          <a:cs typeface="Times New Roman" panose="02020603050405020304" pitchFamily="18" charset="0"/>
                          <a:sym typeface="Arial"/>
                        </a:rPr>
                        <a:t>Resendiz</a:t>
                      </a: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 F. A. Ortiz-</a:t>
                      </a:r>
                      <a:r>
                        <a:rPr lang="en-US" sz="1400" b="0" i="0" u="none" strike="noStrike" cap="none" dirty="0" err="1" smtClean="0">
                          <a:solidFill>
                            <a:schemeClr val="dk1"/>
                          </a:solidFill>
                          <a:effectLst/>
                          <a:latin typeface="Times New Roman" panose="02020603050405020304" pitchFamily="18" charset="0"/>
                          <a:ea typeface="Calibri"/>
                          <a:cs typeface="Times New Roman" panose="02020603050405020304" pitchFamily="18" charset="0"/>
                          <a:sym typeface="Arial"/>
                        </a:rPr>
                        <a:t>Martínez</a:t>
                      </a: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 </a:t>
                      </a:r>
                    </a:p>
                    <a:p>
                      <a:pPr marL="0" marR="0" lvl="0" indent="0" algn="ctr" rtl="0">
                        <a:lnSpc>
                          <a:spcPct val="100000"/>
                        </a:lnSpc>
                        <a:spcBef>
                          <a:spcPts val="0"/>
                        </a:spcBef>
                        <a:spcAft>
                          <a:spcPts val="0"/>
                        </a:spcAft>
                        <a:buClr>
                          <a:srgbClr val="000000"/>
                        </a:buClr>
                        <a:buSzPts val="23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I.</a:t>
                      </a:r>
                      <a:r>
                        <a:rPr lang="en-US" sz="1400" b="0" i="0" u="none" strike="noStrike" cap="none" baseline="0" dirty="0" smtClean="0">
                          <a:solidFill>
                            <a:schemeClr val="dk1"/>
                          </a:solidFill>
                          <a:effectLst/>
                          <a:latin typeface="Times New Roman" panose="02020603050405020304" pitchFamily="18" charset="0"/>
                          <a:ea typeface="Calibri"/>
                          <a:cs typeface="Times New Roman" panose="02020603050405020304" pitchFamily="18" charset="0"/>
                          <a:sym typeface="Arial"/>
                        </a:rPr>
                        <a:t> </a:t>
                      </a: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V. </a:t>
                      </a:r>
                      <a:r>
                        <a:rPr lang="en-US" sz="1400" b="0" i="0" u="none" strike="noStrike" cap="none" dirty="0" err="1" smtClean="0">
                          <a:solidFill>
                            <a:schemeClr val="dk1"/>
                          </a:solidFill>
                          <a:effectLst/>
                          <a:latin typeface="Times New Roman" panose="02020603050405020304" pitchFamily="18" charset="0"/>
                          <a:ea typeface="Calibri"/>
                          <a:cs typeface="Times New Roman" panose="02020603050405020304" pitchFamily="18" charset="0"/>
                          <a:sym typeface="Arial"/>
                        </a:rPr>
                        <a:t>Paramo</a:t>
                      </a: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-Ortega, </a:t>
                      </a:r>
                    </a:p>
                    <a:p>
                      <a:pPr marL="0" marR="0" lvl="0" indent="0" algn="ctr" rtl="0">
                        <a:lnSpc>
                          <a:spcPct val="100000"/>
                        </a:lnSpc>
                        <a:spcBef>
                          <a:spcPts val="0"/>
                        </a:spcBef>
                        <a:spcAft>
                          <a:spcPts val="0"/>
                        </a:spcAft>
                        <a:buClr>
                          <a:srgbClr val="000000"/>
                        </a:buClr>
                        <a:buSzPts val="23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J. M. González-Lira and D. A. Flores-Hernández</a:t>
                      </a: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2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Heuristic methodology for the optimal selection of control strategies in dual-axis solar tracking systems, controller pre-selection, heuristic selection, and comparative analysis stages.</a:t>
                      </a:r>
                      <a:endParaRPr sz="1400" b="0" i="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r>
              <a:tr h="1469665">
                <a:tc>
                  <a:txBody>
                    <a:bodyPr/>
                    <a:lstStyle/>
                    <a:p>
                      <a:pPr marL="0" marR="0" lvl="0" indent="0" algn="just" rtl="0">
                        <a:lnSpc>
                          <a:spcPct val="115000"/>
                        </a:lnSpc>
                        <a:spcBef>
                          <a:spcPts val="0"/>
                        </a:spcBef>
                        <a:spcAft>
                          <a:spcPts val="0"/>
                        </a:spcAft>
                        <a:buClr>
                          <a:srgbClr val="000000"/>
                        </a:buClr>
                        <a:buSzPts val="1100"/>
                        <a:buFont typeface="Arial"/>
                        <a:buNone/>
                      </a:pPr>
                      <a:r>
                        <a:rPr lang="en-US" sz="1400" u="none" strike="noStrike" cap="none" dirty="0" smtClean="0">
                          <a:latin typeface="Times New Roman" panose="02020603050405020304" pitchFamily="18" charset="0"/>
                          <a:cs typeface="Times New Roman" panose="02020603050405020304" pitchFamily="18" charset="0"/>
                        </a:rPr>
                        <a:t>A Novel Method for Maximum Power Point Tracking of the Grid-Connected Three-Phase Solar Systems Based on the PV Current Prediction</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800"/>
                        <a:buFont typeface="Arial"/>
                        <a:buNone/>
                      </a:pPr>
                      <a:r>
                        <a:rPr lang="en-US" sz="1400" u="none" strike="noStrike" cap="none" dirty="0" smtClean="0">
                          <a:latin typeface="Times New Roman" panose="02020603050405020304" pitchFamily="18" charset="0"/>
                          <a:cs typeface="Times New Roman" panose="02020603050405020304" pitchFamily="18" charset="0"/>
                        </a:rPr>
                        <a:t>2023</a:t>
                      </a:r>
                      <a:endParaRPr sz="14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15000"/>
                        </a:lnSpc>
                        <a:spcBef>
                          <a:spcPts val="0"/>
                        </a:spcBef>
                        <a:spcAft>
                          <a:spcPts val="0"/>
                        </a:spcAft>
                        <a:buClr>
                          <a:schemeClr val="dk1"/>
                        </a:buClr>
                        <a:buSzPts val="11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S. Bairami, </a:t>
                      </a:r>
                    </a:p>
                    <a:p>
                      <a:pPr marL="0" marR="0" lvl="0" indent="0" algn="ctr" rtl="0">
                        <a:lnSpc>
                          <a:spcPct val="115000"/>
                        </a:lnSpc>
                        <a:spcBef>
                          <a:spcPts val="0"/>
                        </a:spcBef>
                        <a:spcAft>
                          <a:spcPts val="0"/>
                        </a:spcAft>
                        <a:buClr>
                          <a:schemeClr val="dk1"/>
                        </a:buClr>
                        <a:buSzPts val="11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M. </a:t>
                      </a:r>
                      <a:r>
                        <a:rPr lang="en-US" sz="1400" b="0" i="0" u="none" strike="noStrike" cap="none" dirty="0" err="1" smtClean="0">
                          <a:solidFill>
                            <a:schemeClr val="dk1"/>
                          </a:solidFill>
                          <a:effectLst/>
                          <a:latin typeface="Times New Roman" panose="02020603050405020304" pitchFamily="18" charset="0"/>
                          <a:ea typeface="Calibri"/>
                          <a:cs typeface="Times New Roman" panose="02020603050405020304" pitchFamily="18" charset="0"/>
                          <a:sym typeface="Arial"/>
                        </a:rPr>
                        <a:t>Salimi</a:t>
                      </a: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 ,</a:t>
                      </a:r>
                    </a:p>
                    <a:p>
                      <a:pPr marL="0" marR="0" lvl="0" indent="0" algn="ctr" rtl="0">
                        <a:lnSpc>
                          <a:spcPct val="115000"/>
                        </a:lnSpc>
                        <a:spcBef>
                          <a:spcPts val="0"/>
                        </a:spcBef>
                        <a:spcAft>
                          <a:spcPts val="0"/>
                        </a:spcAft>
                        <a:buClr>
                          <a:schemeClr val="dk1"/>
                        </a:buClr>
                        <a:buSzPts val="11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D. </a:t>
                      </a:r>
                      <a:r>
                        <a:rPr lang="en-US" sz="1400" b="0" i="0" u="none" strike="noStrike" cap="none" dirty="0" err="1" smtClean="0">
                          <a:solidFill>
                            <a:schemeClr val="dk1"/>
                          </a:solidFill>
                          <a:effectLst/>
                          <a:latin typeface="Times New Roman" panose="02020603050405020304" pitchFamily="18" charset="0"/>
                          <a:ea typeface="Calibri"/>
                          <a:cs typeface="Times New Roman" panose="02020603050405020304" pitchFamily="18" charset="0"/>
                          <a:sym typeface="Arial"/>
                        </a:rPr>
                        <a:t>Mirabbasi</a:t>
                      </a: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a:t>
                      </a:r>
                      <a:endParaRPr sz="1400" b="1" u="none" strike="noStrike" cap="none" dirty="0">
                        <a:solidFill>
                          <a:srgbClr val="1F1F1F"/>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100000"/>
                        </a:lnSpc>
                        <a:spcBef>
                          <a:spcPts val="0"/>
                        </a:spcBef>
                        <a:spcAft>
                          <a:spcPts val="0"/>
                        </a:spcAft>
                        <a:buClr>
                          <a:srgbClr val="000000"/>
                        </a:buClr>
                        <a:buSzPts val="1400"/>
                        <a:buFont typeface="Arial"/>
                        <a:buNone/>
                      </a:pPr>
                      <a:endParaRPr sz="1400" u="none" strike="noStrike" cap="none" dirty="0">
                        <a:latin typeface="Times New Roman" panose="02020603050405020304" pitchFamily="18" charset="0"/>
                        <a:ea typeface="Times New Roman"/>
                        <a:cs typeface="Times New Roman" panose="02020603050405020304" pitchFamily="18" charset="0"/>
                        <a:sym typeface="Times New Roman"/>
                      </a:endParaRPr>
                    </a:p>
                  </a:txBody>
                  <a:tcPr marL="91450" marR="91450" marT="45725" marB="45725" anchor="ctr"/>
                </a:tc>
                <a:tc>
                  <a:txBody>
                    <a:bodyPr/>
                    <a:lstStyle/>
                    <a:p>
                      <a:pPr marL="0" marR="0" lvl="0" indent="0" algn="just" rtl="0">
                        <a:lnSpc>
                          <a:spcPct val="100000"/>
                        </a:lnSpc>
                        <a:spcBef>
                          <a:spcPts val="0"/>
                        </a:spcBef>
                        <a:spcAft>
                          <a:spcPts val="0"/>
                        </a:spcAft>
                        <a:buClr>
                          <a:srgbClr val="000000"/>
                        </a:buClr>
                        <a:buSzPts val="2200"/>
                        <a:buFont typeface="Arial"/>
                        <a:buNone/>
                      </a:pPr>
                      <a:r>
                        <a:rPr lang="en-US" sz="1400" b="0" i="0" u="none" strike="noStrike" cap="none" dirty="0" smtClean="0">
                          <a:solidFill>
                            <a:schemeClr val="dk1"/>
                          </a:solidFill>
                          <a:effectLst/>
                          <a:latin typeface="Times New Roman" panose="02020603050405020304" pitchFamily="18" charset="0"/>
                          <a:ea typeface="Calibri"/>
                          <a:cs typeface="Times New Roman" panose="02020603050405020304" pitchFamily="18" charset="0"/>
                          <a:sym typeface="Arial"/>
                        </a:rPr>
                        <a:t>Maximum power point tracking (MPPT), Current predictive control, Grid-connected solar systems, Static converter, Power electronics.</a:t>
                      </a:r>
                      <a:endParaRPr sz="1400" b="0" i="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457200" y="-167990"/>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Times New Roman"/>
              <a:buNone/>
            </a:pPr>
            <a:r>
              <a:rPr lang="en-US" sz="2800" b="1" dirty="0" smtClean="0">
                <a:latin typeface="Times New Roman"/>
                <a:ea typeface="Times New Roman"/>
                <a:cs typeface="Times New Roman"/>
                <a:sym typeface="Times New Roman"/>
              </a:rPr>
              <a:t>SUMMARY OF LITERATURE SURVEY</a:t>
            </a:r>
            <a:endParaRPr sz="2800" b="1" dirty="0">
              <a:latin typeface="Times New Roman"/>
              <a:ea typeface="Times New Roman"/>
              <a:cs typeface="Times New Roman"/>
              <a:sym typeface="Times New Roman"/>
            </a:endParaRPr>
          </a:p>
        </p:txBody>
      </p:sp>
      <p:sp>
        <p:nvSpPr>
          <p:cNvPr id="121" name="Google Shape;121;p18"/>
          <p:cNvSpPr txBox="1">
            <a:spLocks noGrp="1"/>
          </p:cNvSpPr>
          <p:nvPr>
            <p:ph type="body" idx="4294967295"/>
          </p:nvPr>
        </p:nvSpPr>
        <p:spPr>
          <a:xfrm>
            <a:off x="228000" y="855370"/>
            <a:ext cx="8688000" cy="5370000"/>
          </a:xfrm>
          <a:prstGeom prst="rect">
            <a:avLst/>
          </a:prstGeom>
          <a:noFill/>
          <a:ln>
            <a:noFill/>
          </a:ln>
        </p:spPr>
        <p:txBody>
          <a:bodyPr spcFirstLastPara="1" wrap="square" lIns="91425" tIns="45700" rIns="91425" bIns="45700" anchor="ctr" anchorCtr="0">
            <a:noAutofit/>
          </a:bodyPr>
          <a:lstStyle/>
          <a:p>
            <a:pPr marL="0" lvl="0" indent="0" algn="just">
              <a:spcBef>
                <a:spcPts val="0"/>
              </a:spcBef>
              <a:buSzPts val="770"/>
              <a:buNone/>
            </a:pPr>
            <a:r>
              <a:rPr lang="en-US" sz="1800" b="1" dirty="0">
                <a:latin typeface="Times New Roman"/>
                <a:ea typeface="Times New Roman"/>
                <a:cs typeface="Times New Roman"/>
                <a:sym typeface="Times New Roman"/>
              </a:rPr>
              <a:t>[1] </a:t>
            </a:r>
            <a:r>
              <a:rPr lang="en-US" sz="1800" dirty="0">
                <a:latin typeface="Times New Roman"/>
                <a:ea typeface="Times New Roman"/>
                <a:cs typeface="Times New Roman"/>
                <a:sym typeface="Times New Roman"/>
              </a:rPr>
              <a:t>The paper introduces advanced self-test architecture for dual-axis solar trackers and a novel predictive MPPT method for grid-connected three-phase solar systems, enhancing reliability and stability but posing challenges in complexity and practical implementation</a:t>
            </a:r>
            <a:r>
              <a:rPr lang="en-US" sz="1800" dirty="0" smtClean="0">
                <a:latin typeface="Times New Roman"/>
                <a:ea typeface="Times New Roman"/>
                <a:cs typeface="Times New Roman"/>
                <a:sym typeface="Times New Roman"/>
              </a:rPr>
              <a:t>.</a:t>
            </a:r>
          </a:p>
          <a:p>
            <a:pPr marL="0" lvl="0" indent="0" algn="just">
              <a:spcBef>
                <a:spcPts val="0"/>
              </a:spcBef>
              <a:buSzPts val="770"/>
              <a:buNone/>
            </a:pPr>
            <a:endParaRPr lang="en-US" sz="1800" dirty="0" smtClean="0">
              <a:latin typeface="Times New Roman"/>
              <a:ea typeface="Times New Roman"/>
              <a:cs typeface="Times New Roman"/>
              <a:sym typeface="Times New Roman"/>
            </a:endParaRPr>
          </a:p>
          <a:p>
            <a:pPr marL="0" lvl="0" indent="0" algn="just">
              <a:spcBef>
                <a:spcPts val="0"/>
              </a:spcBef>
              <a:buSzPts val="770"/>
              <a:buNone/>
            </a:pPr>
            <a:r>
              <a:rPr lang="en-US" sz="1800" b="1" dirty="0" smtClean="0">
                <a:latin typeface="Times New Roman"/>
                <a:ea typeface="Times New Roman"/>
                <a:cs typeface="Times New Roman"/>
                <a:sym typeface="Times New Roman"/>
              </a:rPr>
              <a:t>[</a:t>
            </a:r>
            <a:r>
              <a:rPr lang="en-US" sz="1800" b="1" dirty="0">
                <a:latin typeface="Times New Roman"/>
                <a:ea typeface="Times New Roman"/>
                <a:cs typeface="Times New Roman"/>
                <a:sym typeface="Times New Roman"/>
              </a:rPr>
              <a:t>2] </a:t>
            </a:r>
            <a:r>
              <a:rPr lang="en-US" sz="1800" dirty="0">
                <a:latin typeface="Times New Roman"/>
                <a:ea typeface="Times New Roman"/>
                <a:cs typeface="Times New Roman"/>
                <a:sym typeface="Times New Roman"/>
              </a:rPr>
              <a:t>The paper presents a novel predictive MPPT method for grid-connected three-phase solar systems, aiming to minimize voltage and current ripple for enhanced stability, yet facing challenges in complexity and practical implementation</a:t>
            </a:r>
            <a:r>
              <a:rPr lang="en-US" sz="1800" dirty="0" smtClean="0">
                <a:latin typeface="Times New Roman"/>
                <a:ea typeface="Times New Roman"/>
                <a:cs typeface="Times New Roman"/>
                <a:sym typeface="Times New Roman"/>
              </a:rPr>
              <a:t>.</a:t>
            </a:r>
          </a:p>
          <a:p>
            <a:pPr marL="0" lvl="0" indent="0" algn="just">
              <a:spcBef>
                <a:spcPts val="0"/>
              </a:spcBef>
              <a:buSzPts val="770"/>
              <a:buNone/>
            </a:pPr>
            <a:endParaRPr lang="en-US" sz="1800" dirty="0" smtClean="0">
              <a:latin typeface="Times New Roman"/>
              <a:ea typeface="Times New Roman"/>
              <a:cs typeface="Times New Roman"/>
              <a:sym typeface="Times New Roman"/>
            </a:endParaRPr>
          </a:p>
          <a:p>
            <a:pPr marL="0" lvl="0" indent="0" algn="just">
              <a:spcBef>
                <a:spcPts val="0"/>
              </a:spcBef>
              <a:buSzPts val="770"/>
              <a:buNone/>
            </a:pPr>
            <a:r>
              <a:rPr lang="en-US" sz="1800" b="1" dirty="0" smtClean="0">
                <a:latin typeface="Times New Roman"/>
                <a:ea typeface="Times New Roman"/>
                <a:cs typeface="Times New Roman"/>
                <a:sym typeface="Times New Roman"/>
              </a:rPr>
              <a:t>[</a:t>
            </a:r>
            <a:r>
              <a:rPr lang="en-US" sz="1800" b="1" dirty="0">
                <a:latin typeface="Times New Roman"/>
                <a:ea typeface="Times New Roman"/>
                <a:cs typeface="Times New Roman"/>
                <a:sym typeface="Times New Roman"/>
              </a:rPr>
              <a:t>3] </a:t>
            </a:r>
            <a:r>
              <a:rPr lang="en-US" sz="1800" dirty="0">
                <a:latin typeface="Times New Roman"/>
                <a:ea typeface="Times New Roman"/>
                <a:cs typeface="Times New Roman"/>
                <a:sym typeface="Times New Roman"/>
              </a:rPr>
              <a:t>The AGMVC control technique enhances power quality in grid-tied solar PV systems by mitigating harmonics and other issues, boasting superior performance metrics but facing obstacles like the requirement for sophisticated hardware and higher implementation costs</a:t>
            </a:r>
            <a:r>
              <a:rPr lang="en-US" sz="1800" dirty="0" smtClean="0">
                <a:latin typeface="Times New Roman"/>
                <a:ea typeface="Times New Roman"/>
                <a:cs typeface="Times New Roman"/>
                <a:sym typeface="Times New Roman"/>
              </a:rPr>
              <a:t>.</a:t>
            </a:r>
          </a:p>
          <a:p>
            <a:pPr marL="0" lvl="0" indent="0" algn="just">
              <a:spcBef>
                <a:spcPts val="0"/>
              </a:spcBef>
              <a:buSzPts val="770"/>
              <a:buNone/>
            </a:pPr>
            <a:endParaRPr sz="1800" dirty="0" smtClean="0">
              <a:latin typeface="Times New Roman"/>
              <a:ea typeface="Times New Roman"/>
              <a:cs typeface="Times New Roman"/>
              <a:sym typeface="Times New Roman"/>
            </a:endParaRPr>
          </a:p>
          <a:p>
            <a:pPr marL="0" lvl="0" indent="0" algn="just" rtl="0">
              <a:spcBef>
                <a:spcPts val="0"/>
              </a:spcBef>
              <a:spcAft>
                <a:spcPts val="0"/>
              </a:spcAft>
              <a:buSzPts val="770"/>
              <a:buNone/>
            </a:pPr>
            <a:r>
              <a:rPr lang="en-US" sz="1800" dirty="0" smtClean="0">
                <a:latin typeface="Times New Roman"/>
                <a:ea typeface="Times New Roman"/>
                <a:cs typeface="Times New Roman"/>
                <a:sym typeface="Times New Roman"/>
              </a:rPr>
              <a:t>With reference to all these, we have updated to the idea with latest technology aiming to give optimum utilization of sun intensity and conversion to a mobility driven solar powered car overcoming the existing difficulty.</a:t>
            </a:r>
            <a:endParaRPr sz="1800" dirty="0">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802288226"/>
              </p:ext>
            </p:extLst>
          </p:nvPr>
        </p:nvGraphicFramePr>
        <p:xfrm>
          <a:off x="914402" y="632390"/>
          <a:ext cx="7366472" cy="5999148"/>
        </p:xfrm>
        <a:graphic>
          <a:graphicData uri="http://schemas.openxmlformats.org/drawingml/2006/table">
            <a:tbl>
              <a:tblPr bandRow="1">
                <a:tableStyleId>{37E838D2-6F3F-4DE2-905E-8B13CD9D41E5}</a:tableStyleId>
              </a:tblPr>
              <a:tblGrid>
                <a:gridCol w="2578039"/>
                <a:gridCol w="1930502"/>
                <a:gridCol w="2857931"/>
              </a:tblGrid>
              <a:tr h="504842">
                <a:tc>
                  <a:txBody>
                    <a:bodyPr/>
                    <a:lstStyle/>
                    <a:p>
                      <a:pPr algn="ctr">
                        <a:spcAft>
                          <a:spcPts val="0"/>
                        </a:spcAft>
                      </a:pPr>
                      <a:r>
                        <a:rPr lang="en-US" sz="1600" dirty="0" smtClean="0">
                          <a:effectLst/>
                          <a:latin typeface="Times New Roman" panose="02020603050405020304" pitchFamily="18" charset="0"/>
                          <a:cs typeface="Times New Roman" panose="02020603050405020304" pitchFamily="18" charset="0"/>
                        </a:rPr>
                        <a:t>COMPONENTS</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QUANTITY</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a:effectLst/>
                          <a:latin typeface="Times New Roman" panose="02020603050405020304" pitchFamily="18" charset="0"/>
                          <a:cs typeface="Times New Roman" panose="02020603050405020304" pitchFamily="18" charset="0"/>
                        </a:rPr>
                        <a:t>SPECIFICATION</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504842">
                <a:tc>
                  <a:txBody>
                    <a:bodyPr/>
                    <a:lstStyle/>
                    <a:p>
                      <a:pPr algn="ctr">
                        <a:spcAft>
                          <a:spcPts val="0"/>
                        </a:spcAft>
                      </a:pPr>
                      <a:r>
                        <a:rPr lang="en-US" sz="1600" dirty="0" err="1">
                          <a:effectLst/>
                          <a:latin typeface="Times New Roman" panose="02020603050405020304" pitchFamily="18" charset="0"/>
                          <a:cs typeface="Times New Roman" panose="02020603050405020304" pitchFamily="18" charset="0"/>
                        </a:rPr>
                        <a:t>Arduino</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a:effectLst/>
                          <a:latin typeface="Times New Roman" panose="02020603050405020304" pitchFamily="18" charset="0"/>
                          <a:cs typeface="Times New Roman" panose="02020603050405020304" pitchFamily="18" charset="0"/>
                        </a:rPr>
                        <a:t>1</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UNO</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84396">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Solar Panels</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a:effectLst/>
                          <a:latin typeface="Times New Roman" panose="02020603050405020304" pitchFamily="18" charset="0"/>
                          <a:cs typeface="Times New Roman" panose="02020603050405020304" pitchFamily="18" charset="0"/>
                        </a:rPr>
                        <a:t>70mm x 70mm 6V 100 mAh</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504842">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LDR</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5 mm</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1326592">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Resistors</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10K O (Ω) 1/2w (0.50 watt) ±5% Tolerance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84396">
                <a:tc>
                  <a:txBody>
                    <a:bodyPr/>
                    <a:lstStyle/>
                    <a:p>
                      <a:pPr algn="ctr">
                        <a:spcAft>
                          <a:spcPts val="0"/>
                        </a:spcAft>
                      </a:pPr>
                      <a:r>
                        <a:rPr lang="en-US" sz="1600">
                          <a:effectLst/>
                          <a:latin typeface="Times New Roman" panose="02020603050405020304" pitchFamily="18" charset="0"/>
                          <a:cs typeface="Times New Roman" panose="02020603050405020304" pitchFamily="18" charset="0"/>
                        </a:rPr>
                        <a:t>BO Motors</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2</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150RPM Dual Shaft BO Motor</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504842">
                <a:tc>
                  <a:txBody>
                    <a:bodyPr/>
                    <a:lstStyle/>
                    <a:p>
                      <a:pPr algn="ctr">
                        <a:spcAft>
                          <a:spcPts val="0"/>
                        </a:spcAft>
                      </a:pPr>
                      <a:r>
                        <a:rPr lang="en-US" sz="1600">
                          <a:effectLst/>
                          <a:latin typeface="Times New Roman" panose="02020603050405020304" pitchFamily="18" charset="0"/>
                          <a:cs typeface="Times New Roman" panose="02020603050405020304" pitchFamily="18" charset="0"/>
                        </a:rPr>
                        <a:t>Bread board</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1</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840 pin</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r h="884396">
                <a:tc>
                  <a:txBody>
                    <a:bodyPr/>
                    <a:lstStyle/>
                    <a:p>
                      <a:pPr algn="ctr">
                        <a:spcAft>
                          <a:spcPts val="0"/>
                        </a:spcAft>
                      </a:pPr>
                      <a:r>
                        <a:rPr lang="en-US" sz="1600">
                          <a:effectLst/>
                          <a:latin typeface="Times New Roman" panose="02020603050405020304" pitchFamily="18" charset="0"/>
                          <a:cs typeface="Times New Roman" panose="02020603050405020304" pitchFamily="18" charset="0"/>
                        </a:rPr>
                        <a:t>Jumper Wires</a:t>
                      </a:r>
                      <a:endParaRPr lang="en-IN" sz="160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Atleast 20 pcs</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600" dirty="0">
                          <a:effectLst/>
                          <a:latin typeface="Times New Roman" panose="02020603050405020304" pitchFamily="18" charset="0"/>
                          <a:cs typeface="Times New Roman" panose="02020603050405020304" pitchFamily="18" charset="0"/>
                        </a:rPr>
                        <a:t>Male to Male</a:t>
                      </a:r>
                      <a:endParaRPr lang="en-IN" sz="1600" dirty="0">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r>
            </a:tbl>
          </a:graphicData>
        </a:graphic>
      </p:graphicFrame>
      <p:sp>
        <p:nvSpPr>
          <p:cNvPr id="6" name="Rectangle 1"/>
          <p:cNvSpPr>
            <a:spLocks noGrp="1" noChangeArrowheads="1"/>
          </p:cNvSpPr>
          <p:nvPr>
            <p:ph type="body" idx="1"/>
          </p:nvPr>
        </p:nvSpPr>
        <p:spPr bwMode="auto">
          <a:xfrm>
            <a:off x="914402" y="0"/>
            <a:ext cx="726392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b="1" dirty="0" smtClean="0">
                <a:solidFill>
                  <a:schemeClr val="tx1"/>
                </a:solidFill>
                <a:latin typeface="Times New Roman" panose="02020603050405020304" pitchFamily="18" charset="0"/>
                <a:ea typeface="SimSun" panose="02010600030101010101" pitchFamily="2" charset="-122"/>
                <a:cs typeface="Times New Roman" panose="02020603050405020304" pitchFamily="18" charset="0"/>
              </a:rPr>
              <a:t>REQUIREMENT SPECIFICATION</a:t>
            </a:r>
            <a:endParaRPr kumimoji="0" lang="en-US"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rot="20248172">
            <a:off x="1009796" y="2857141"/>
            <a:ext cx="6861733" cy="1015663"/>
          </a:xfrm>
          <a:prstGeom prst="rect">
            <a:avLst/>
          </a:prstGeom>
          <a:noFill/>
        </p:spPr>
        <p:txBody>
          <a:bodyPr wrap="square" rtlCol="0">
            <a:spAutoFit/>
          </a:bodyPr>
          <a:lstStyle/>
          <a:p>
            <a:r>
              <a:rPr lang="en-US" sz="6000" dirty="0" smtClean="0">
                <a:solidFill>
                  <a:schemeClr val="bg1">
                    <a:lumMod val="65000"/>
                  </a:schemeClr>
                </a:solidFill>
              </a:rPr>
              <a:t>shreerecvidyam@4</a:t>
            </a:r>
            <a:endParaRPr lang="en-IN" sz="6000" dirty="0">
              <a:solidFill>
                <a:schemeClr val="bg1">
                  <a:lumMod val="65000"/>
                </a:schemeClr>
              </a:solidFill>
            </a:endParaRPr>
          </a:p>
        </p:txBody>
      </p:sp>
    </p:spTree>
    <p:extLst>
      <p:ext uri="{BB962C8B-B14F-4D97-AF65-F5344CB8AC3E}">
        <p14:creationId xmlns:p14="http://schemas.microsoft.com/office/powerpoint/2010/main" val="23966123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endParaRPr/>
          </a:p>
        </p:txBody>
      </p:sp>
      <p:sp>
        <p:nvSpPr>
          <p:cNvPr id="206" name="Google Shape;206;p30"/>
          <p:cNvSpPr txBox="1">
            <a:spLocks noGrp="1"/>
          </p:cNvSpPr>
          <p:nvPr>
            <p:ph type="body" idx="4294967295"/>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1800"/>
              <a:buNone/>
            </a:pPr>
            <a:endParaRPr/>
          </a:p>
        </p:txBody>
      </p:sp>
      <p:pic>
        <p:nvPicPr>
          <p:cNvPr id="5" name="Picture 4" descr="C:\Users\Shree\AppData\Local\Packages\Microsoft.Windows.Photos_8wekyb3d8bbwe\TempState\ShareServiceTempFolder\Hardware pic5.jpe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645" y="111095"/>
            <a:ext cx="8759439" cy="6588808"/>
          </a:xfrm>
          <a:prstGeom prst="rect">
            <a:avLst/>
          </a:prstGeom>
          <a:noFill/>
          <a:ln>
            <a:noFill/>
          </a:ln>
        </p:spPr>
      </p:pic>
      <p:sp>
        <p:nvSpPr>
          <p:cNvPr id="2" name="Rectangle 1"/>
          <p:cNvSpPr/>
          <p:nvPr/>
        </p:nvSpPr>
        <p:spPr>
          <a:xfrm rot="20031009">
            <a:off x="-11367" y="1381276"/>
            <a:ext cx="4173956" cy="646331"/>
          </a:xfrm>
          <a:prstGeom prst="rect">
            <a:avLst/>
          </a:prstGeom>
        </p:spPr>
        <p:txBody>
          <a:bodyPr wrap="square">
            <a:spAutoFit/>
          </a:bodyPr>
          <a:lstStyle/>
          <a:p>
            <a:r>
              <a:rPr lang="en-US" sz="3600" dirty="0">
                <a:solidFill>
                  <a:schemeClr val="bg1">
                    <a:lumMod val="75000"/>
                  </a:schemeClr>
                </a:solidFill>
              </a:rPr>
              <a:t>shreerecvidyam@4</a:t>
            </a:r>
            <a:endParaRPr lang="en-IN" sz="3600" dirty="0">
              <a:solidFill>
                <a:schemeClr val="bg1">
                  <a:lumMod val="75000"/>
                </a:schemeClr>
              </a:solidFill>
            </a:endParaRPr>
          </a:p>
        </p:txBody>
      </p:sp>
      <p:sp>
        <p:nvSpPr>
          <p:cNvPr id="3" name="Rectangle 2"/>
          <p:cNvSpPr/>
          <p:nvPr/>
        </p:nvSpPr>
        <p:spPr>
          <a:xfrm rot="19946297">
            <a:off x="272396" y="4870504"/>
            <a:ext cx="4624214" cy="646331"/>
          </a:xfrm>
          <a:prstGeom prst="rect">
            <a:avLst/>
          </a:prstGeom>
        </p:spPr>
        <p:txBody>
          <a:bodyPr wrap="square">
            <a:spAutoFit/>
          </a:bodyPr>
          <a:lstStyle/>
          <a:p>
            <a:r>
              <a:rPr lang="en-US" sz="3600" dirty="0">
                <a:solidFill>
                  <a:schemeClr val="bg1">
                    <a:lumMod val="75000"/>
                  </a:schemeClr>
                </a:solidFill>
              </a:rPr>
              <a:t>shreerecvidyam@4</a:t>
            </a:r>
            <a:endParaRPr lang="en-IN" sz="3600"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352358" y="-118468"/>
            <a:ext cx="844981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ct val="45454"/>
              <a:buNone/>
            </a:pPr>
            <a:r>
              <a:rPr lang="en-US" sz="2400" b="1" dirty="0" smtClean="0">
                <a:latin typeface="Times New Roman"/>
                <a:ea typeface="Times New Roman"/>
                <a:cs typeface="Times New Roman"/>
                <a:sym typeface="Times New Roman"/>
              </a:rPr>
              <a:t>WORKING OF INTEGRATED SOLAR TRACKING AND CONVERSION SYSTEM</a:t>
            </a:r>
            <a:endParaRPr sz="2400" b="1" dirty="0"/>
          </a:p>
        </p:txBody>
      </p:sp>
      <p:sp>
        <p:nvSpPr>
          <p:cNvPr id="214" name="Google Shape;214;p31"/>
          <p:cNvSpPr txBox="1">
            <a:spLocks noGrp="1"/>
          </p:cNvSpPr>
          <p:nvPr>
            <p:ph type="body" idx="4294967295"/>
          </p:nvPr>
        </p:nvSpPr>
        <p:spPr>
          <a:xfrm>
            <a:off x="185403" y="752029"/>
            <a:ext cx="8779135" cy="6861310"/>
          </a:xfrm>
          <a:prstGeom prst="rect">
            <a:avLst/>
          </a:prstGeom>
          <a:noFill/>
          <a:ln>
            <a:noFill/>
          </a:ln>
        </p:spPr>
        <p:txBody>
          <a:bodyPr spcFirstLastPara="1" wrap="square" lIns="91425" tIns="45700" rIns="91425" bIns="45700" anchor="t" anchorCtr="0">
            <a:noAutofit/>
          </a:bodyPr>
          <a:lstStyle/>
          <a:p>
            <a:pPr marL="114300" indent="0" algn="just">
              <a:lnSpc>
                <a:spcPct val="150000"/>
              </a:lnSpc>
              <a:buNone/>
            </a:pPr>
            <a:r>
              <a:rPr lang="en-IN" sz="1600" b="1" dirty="0" smtClean="0">
                <a:solidFill>
                  <a:schemeClr val="bg2">
                    <a:lumMod val="75000"/>
                  </a:schemeClr>
                </a:solidFill>
                <a:latin typeface="Times New Roman" panose="02020603050405020304" pitchFamily="18" charset="0"/>
                <a:cs typeface="Times New Roman" panose="02020603050405020304" pitchFamily="18" charset="0"/>
              </a:rPr>
              <a:t>COMPONENTS OVERVIEW AND SETUP:</a:t>
            </a:r>
            <a:endParaRPr lang="en-IN" sz="1600" dirty="0" smtClean="0">
              <a:solidFill>
                <a:schemeClr val="bg2">
                  <a:lumMod val="75000"/>
                </a:schemeClr>
              </a:solidFill>
              <a:latin typeface="Times New Roman" panose="02020603050405020304" pitchFamily="18" charset="0"/>
              <a:cs typeface="Times New Roman" panose="02020603050405020304" pitchFamily="18" charset="0"/>
            </a:endParaRPr>
          </a:p>
          <a:p>
            <a:pPr algn="just">
              <a:lnSpc>
                <a:spcPct val="150000"/>
              </a:lnSpc>
              <a:buSzPct val="1000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UNO serves as the central control unit, while the LDRs detect sunlight intensity changes</a:t>
            </a:r>
            <a:r>
              <a:rPr lang="en-US" sz="1600" dirty="0" smtClean="0">
                <a:latin typeface="Times New Roman" panose="02020603050405020304" pitchFamily="18" charset="0"/>
                <a:cs typeface="Times New Roman" panose="02020603050405020304" pitchFamily="18" charset="0"/>
              </a:rPr>
              <a:t>.</a:t>
            </a:r>
          </a:p>
          <a:p>
            <a:pPr algn="just">
              <a:lnSpc>
                <a:spcPct val="150000"/>
              </a:lnSpc>
              <a:buSzPct val="1000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servo motor adjusts the solar panel's tilt angle, and the BO motor provides mobility to the </a:t>
            </a:r>
            <a:r>
              <a:rPr lang="en-US" sz="1600" dirty="0" smtClean="0">
                <a:latin typeface="Times New Roman" panose="02020603050405020304" pitchFamily="18" charset="0"/>
                <a:cs typeface="Times New Roman" panose="02020603050405020304" pitchFamily="18" charset="0"/>
              </a:rPr>
              <a:t>system.</a:t>
            </a:r>
          </a:p>
          <a:p>
            <a:pPr marL="114300" indent="0" algn="just">
              <a:lnSpc>
                <a:spcPct val="150000"/>
              </a:lnSpc>
              <a:buSzPct val="100000"/>
              <a:buNone/>
            </a:pPr>
            <a:r>
              <a:rPr lang="en-IN" sz="1600" b="1" dirty="0" smtClean="0">
                <a:solidFill>
                  <a:schemeClr val="bg2">
                    <a:lumMod val="75000"/>
                  </a:schemeClr>
                </a:solidFill>
                <a:latin typeface="Times New Roman" panose="02020603050405020304" pitchFamily="18" charset="0"/>
                <a:cs typeface="Times New Roman" panose="02020603050405020304" pitchFamily="18" charset="0"/>
              </a:rPr>
              <a:t>SOLAR TRACKING MECHANISM:</a:t>
            </a:r>
            <a:endParaRPr lang="en-IN" sz="1600" dirty="0" smtClean="0">
              <a:solidFill>
                <a:schemeClr val="bg2">
                  <a:lumMod val="75000"/>
                </a:schemeClr>
              </a:solidFill>
              <a:latin typeface="Times New Roman" panose="02020603050405020304" pitchFamily="18" charset="0"/>
              <a:cs typeface="Times New Roman" panose="02020603050405020304" pitchFamily="18" charset="0"/>
            </a:endParaRPr>
          </a:p>
          <a:p>
            <a:pPr algn="just">
              <a:lnSpc>
                <a:spcPct val="150000"/>
              </a:lnSpc>
              <a:buSzPct val="100000"/>
              <a:buFont typeface="Wingdings" panose="05000000000000000000" pitchFamily="2" charset="2"/>
              <a:buChar char="Ø"/>
            </a:pPr>
            <a:r>
              <a:rPr lang="en-IN" sz="1600" dirty="0" smtClean="0">
                <a:latin typeface="Times New Roman" panose="02020603050405020304" pitchFamily="18" charset="0"/>
                <a:cs typeface="Times New Roman" panose="02020603050405020304" pitchFamily="18" charset="0"/>
              </a:rPr>
              <a:t>LDRs </a:t>
            </a:r>
            <a:r>
              <a:rPr lang="en-IN" sz="1600" dirty="0">
                <a:latin typeface="Times New Roman" panose="02020603050405020304" pitchFamily="18" charset="0"/>
                <a:cs typeface="Times New Roman" panose="02020603050405020304" pitchFamily="18" charset="0"/>
              </a:rPr>
              <a:t>detect sunlight changes, </a:t>
            </a:r>
            <a:r>
              <a:rPr lang="en-IN" sz="1600" dirty="0" err="1">
                <a:latin typeface="Times New Roman" panose="02020603050405020304" pitchFamily="18" charset="0"/>
                <a:cs typeface="Times New Roman" panose="02020603050405020304" pitchFamily="18" charset="0"/>
              </a:rPr>
              <a:t>Arduino</a:t>
            </a:r>
            <a:r>
              <a:rPr lang="en-IN" sz="1600" dirty="0">
                <a:latin typeface="Times New Roman" panose="02020603050405020304" pitchFamily="18" charset="0"/>
                <a:cs typeface="Times New Roman" panose="02020603050405020304" pitchFamily="18" charset="0"/>
              </a:rPr>
              <a:t> calculates optimal panel angle, and servo motor adjusts accordingly.</a:t>
            </a:r>
          </a:p>
          <a:p>
            <a:pPr algn="just">
              <a:lnSpc>
                <a:spcPct val="150000"/>
              </a:lnSpc>
              <a:buSzPct val="100000"/>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Dynamic adjustment maintains panel alignment with the sun for maximum energy </a:t>
            </a:r>
            <a:r>
              <a:rPr lang="en-IN" sz="1600" dirty="0" smtClean="0">
                <a:latin typeface="Times New Roman" panose="02020603050405020304" pitchFamily="18" charset="0"/>
                <a:cs typeface="Times New Roman" panose="02020603050405020304" pitchFamily="18" charset="0"/>
              </a:rPr>
              <a:t>capture.</a:t>
            </a:r>
          </a:p>
          <a:p>
            <a:pPr marL="114300" indent="0" algn="just">
              <a:lnSpc>
                <a:spcPct val="150000"/>
              </a:lnSpc>
              <a:buSzPct val="100000"/>
              <a:buNone/>
            </a:pPr>
            <a:r>
              <a:rPr lang="en-IN" sz="1600" b="1" dirty="0" smtClean="0">
                <a:solidFill>
                  <a:schemeClr val="bg2">
                    <a:lumMod val="75000"/>
                  </a:schemeClr>
                </a:solidFill>
                <a:latin typeface="Times New Roman" panose="02020603050405020304" pitchFamily="18" charset="0"/>
                <a:cs typeface="Times New Roman" panose="02020603050405020304" pitchFamily="18" charset="0"/>
              </a:rPr>
              <a:t>ENERGY FLOW AND CONVERSION:</a:t>
            </a:r>
            <a:endParaRPr lang="en-IN" sz="1600" dirty="0" smtClean="0">
              <a:solidFill>
                <a:schemeClr val="bg2">
                  <a:lumMod val="75000"/>
                </a:schemeClr>
              </a:solidFill>
              <a:latin typeface="Times New Roman" panose="02020603050405020304" pitchFamily="18" charset="0"/>
              <a:cs typeface="Times New Roman" panose="02020603050405020304" pitchFamily="18" charset="0"/>
            </a:endParaRPr>
          </a:p>
          <a:p>
            <a:pPr algn="just">
              <a:lnSpc>
                <a:spcPct val="150000"/>
              </a:lnSpc>
              <a:buSzPct val="1000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Sunlight </a:t>
            </a:r>
            <a:r>
              <a:rPr lang="en-US" sz="1600" dirty="0">
                <a:latin typeface="Times New Roman" panose="02020603050405020304" pitchFamily="18" charset="0"/>
                <a:cs typeface="Times New Roman" panose="02020603050405020304" pitchFamily="18" charset="0"/>
              </a:rPr>
              <a:t>captured by the solar panel is converted into electrical energy, powering both the servo motor for panel adjustment and the </a:t>
            </a:r>
            <a:r>
              <a:rPr lang="en-US" sz="1600" dirty="0" err="1">
                <a:latin typeface="Times New Roman" panose="02020603050405020304" pitchFamily="18" charset="0"/>
                <a:cs typeface="Times New Roman" panose="02020603050405020304" pitchFamily="18" charset="0"/>
              </a:rPr>
              <a:t>Arduino</a:t>
            </a:r>
            <a:r>
              <a:rPr lang="en-US" sz="1600" dirty="0">
                <a:latin typeface="Times New Roman" panose="02020603050405020304" pitchFamily="18" charset="0"/>
                <a:cs typeface="Times New Roman" panose="02020603050405020304" pitchFamily="18" charset="0"/>
              </a:rPr>
              <a:t> controller for system control. </a:t>
            </a:r>
            <a:endParaRPr lang="en-US" sz="1600" dirty="0" smtClean="0">
              <a:latin typeface="Times New Roman" panose="02020603050405020304" pitchFamily="18" charset="0"/>
              <a:cs typeface="Times New Roman" panose="02020603050405020304" pitchFamily="18" charset="0"/>
            </a:endParaRPr>
          </a:p>
          <a:p>
            <a:pPr algn="just">
              <a:lnSpc>
                <a:spcPct val="150000"/>
              </a:lnSpc>
              <a:buSzPct val="100000"/>
              <a:buFont typeface="Wingdings" panose="05000000000000000000" pitchFamily="2" charset="2"/>
              <a:buChar char="Ø"/>
            </a:pPr>
            <a:r>
              <a:rPr lang="en-US" sz="1600" dirty="0" smtClean="0">
                <a:latin typeface="Times New Roman" panose="02020603050405020304" pitchFamily="18" charset="0"/>
                <a:cs typeface="Times New Roman" panose="02020603050405020304" pitchFamily="18" charset="0"/>
              </a:rPr>
              <a:t>Additionally</a:t>
            </a:r>
            <a:r>
              <a:rPr lang="en-US" sz="1600" dirty="0">
                <a:latin typeface="Times New Roman" panose="02020603050405020304" pitchFamily="18" charset="0"/>
                <a:cs typeface="Times New Roman" panose="02020603050405020304" pitchFamily="18" charset="0"/>
              </a:rPr>
              <a:t>, surplus energy generated by the solar panel can be stored in batteries for later use, ensuring continuous operation even during periods of low sunlight </a:t>
            </a:r>
            <a:r>
              <a:rPr lang="en-US" sz="1600" dirty="0" smtClean="0">
                <a:latin typeface="Times New Roman" panose="02020603050405020304" pitchFamily="18" charset="0"/>
                <a:cs typeface="Times New Roman" panose="02020603050405020304" pitchFamily="18" charset="0"/>
              </a:rPr>
              <a:t>intensity</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system </a:t>
            </a:r>
            <a:r>
              <a:rPr lang="en-IN" sz="1600" dirty="0">
                <a:latin typeface="Times New Roman" panose="02020603050405020304" pitchFamily="18" charset="0"/>
                <a:cs typeface="Times New Roman" panose="02020603050405020304" pitchFamily="18" charset="0"/>
              </a:rPr>
              <a:t>maximizes energy utilization by directly harnessing sunlight intensity.</a:t>
            </a:r>
          </a:p>
          <a:p>
            <a:pPr marL="0" lvl="0" indent="0" algn="l" rtl="0">
              <a:lnSpc>
                <a:spcPct val="80000"/>
              </a:lnSpc>
              <a:spcBef>
                <a:spcPts val="360"/>
              </a:spcBef>
              <a:spcAft>
                <a:spcPts val="0"/>
              </a:spcAft>
              <a:buSzPts val="1018"/>
              <a:buNone/>
            </a:pPr>
            <a:endParaRPr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843</TotalTime>
  <Words>3989</Words>
  <Application>Microsoft Office PowerPoint</Application>
  <PresentationFormat>On-screen Show (4:3)</PresentationFormat>
  <Paragraphs>263</Paragraphs>
  <Slides>29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SimSun</vt:lpstr>
      <vt:lpstr>Arial</vt:lpstr>
      <vt:lpstr>Calibri</vt:lpstr>
      <vt:lpstr>Consolas</vt:lpstr>
      <vt:lpstr>Times New Roman</vt:lpstr>
      <vt:lpstr>Wingdings</vt:lpstr>
      <vt:lpstr>Office Theme</vt:lpstr>
      <vt:lpstr>                              INTEGRATED SOLAR TRACKING  AND CONVERSION SYSTEM </vt:lpstr>
      <vt:lpstr>OUTLINE</vt:lpstr>
      <vt:lpstr>ABSTRACT  </vt:lpstr>
      <vt:lpstr>OBJECTIVE</vt:lpstr>
      <vt:lpstr>LITERATURE SURVEY </vt:lpstr>
      <vt:lpstr>SUMMARY OF LITERATURE SURVEY</vt:lpstr>
      <vt:lpstr>PowerPoint Presentation</vt:lpstr>
      <vt:lpstr>PowerPoint Presentation</vt:lpstr>
      <vt:lpstr>WORKING OF INTEGRATED SOLAR TRACKING AND CONVERSION SYSTEM</vt:lpstr>
      <vt:lpstr>WORKING OF INTEGRATED SOLAR TRACKING AND CONVERSION SYSTEM</vt:lpstr>
      <vt:lpstr>PowerPoint Presentation</vt:lpstr>
      <vt:lpstr>PowerPoint Presentation</vt:lpstr>
      <vt:lpstr>SIGNIFICANCE OF LDR</vt:lpstr>
      <vt:lpstr>PROPOSED SYSTEM </vt:lpstr>
      <vt:lpstr>PROPOSED SYSTEM </vt:lpstr>
      <vt:lpstr>SIGNIFICANCE OF SYSTEM</vt:lpstr>
      <vt:lpstr>NOVELTY IN PROPOSED SYSTEM</vt:lpstr>
      <vt:lpstr>SIMULATED OUTPUT OF SOLAR TRACKING SYSTEM</vt:lpstr>
      <vt:lpstr>Azimuth Angle of Solar Panel Positioning</vt:lpstr>
      <vt:lpstr>Sunlight Intensity observed by Solar Panel</vt:lpstr>
      <vt:lpstr>RESULTS AND DISCUSSION</vt:lpstr>
      <vt:lpstr>OUTPUT OF INTEGRATED SOLAR TRACKING AND CONVERSION SYSTEM TO A SOLAR POWERED CAR </vt:lpstr>
      <vt:lpstr>CONCLUSION</vt:lpstr>
      <vt:lpstr>PowerPoint Presentation</vt:lpstr>
      <vt:lpstr>REFERENCES</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INTEGRATED SOLAR TRACKING  AND CONVERSION SYSTEM                       </dc:title>
  <cp:lastModifiedBy>Microsoft account</cp:lastModifiedBy>
  <cp:revision>67</cp:revision>
  <dcterms:modified xsi:type="dcterms:W3CDTF">2024-11-01T18:01:58Z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