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308610" y="2739271"/>
            <a:ext cx="4869061" cy="2751058"/>
          </a:xfrm>
          <a:prstGeom prst="rect">
            <a:avLst/>
          </a:prstGeom>
        </p:spPr>
      </p:pic>
      <p:sp>
        <p:nvSpPr>
          <p:cNvPr id="6" name="Text 1"/>
          <p:cNvSpPr/>
          <p:nvPr/>
        </p:nvSpPr>
        <p:spPr>
          <a:xfrm>
            <a:off x="6350437" y="1585198"/>
            <a:ext cx="7415927" cy="2004060"/>
          </a:xfrm>
          <a:prstGeom prst="rect">
            <a:avLst/>
          </a:prstGeom>
          <a:noFill/>
        </p:spPr>
        <p:txBody>
          <a:bodyPr wrap="square" rtlCol="0" anchor="t"/>
          <a:lstStyle/>
          <a:p>
            <a:pPr marL="0" indent="0">
              <a:lnSpc>
                <a:spcPts val="7890"/>
              </a:lnSpc>
              <a:buNone/>
            </a:pPr>
            <a:r>
              <a:rPr lang="en-US" sz="6310" b="1" dirty="0">
                <a:solidFill>
                  <a:srgbClr val="FFFFFF"/>
                </a:solidFill>
                <a:latin typeface="Nunito" pitchFamily="34" charset="0"/>
                <a:ea typeface="Nunito" pitchFamily="34" charset="-122"/>
                <a:cs typeface="Nunito" pitchFamily="34" charset="-120"/>
              </a:rPr>
              <a:t>Gradient Boosting</a:t>
            </a:r>
            <a:endParaRPr lang="en-US" sz="6310" dirty="0"/>
          </a:p>
        </p:txBody>
      </p:sp>
      <p:sp>
        <p:nvSpPr>
          <p:cNvPr id="7" name="Text 2"/>
          <p:cNvSpPr/>
          <p:nvPr/>
        </p:nvSpPr>
        <p:spPr>
          <a:xfrm>
            <a:off x="6350437" y="3959543"/>
            <a:ext cx="7415927" cy="1975247"/>
          </a:xfrm>
          <a:prstGeom prst="rect">
            <a:avLst/>
          </a:prstGeom>
          <a:noFill/>
        </p:spPr>
        <p:txBody>
          <a:bodyPr wrap="square" rtlCol="0" anchor="t"/>
          <a:lstStyle/>
          <a:p>
            <a:pPr marL="0" indent="0">
              <a:lnSpc>
                <a:spcPts val="3110"/>
              </a:lnSpc>
              <a:buNone/>
            </a:pPr>
            <a:r>
              <a:rPr lang="en-US" sz="1945" dirty="0">
                <a:solidFill>
                  <a:srgbClr val="FFFFFF"/>
                </a:solidFill>
                <a:latin typeface="PT Sans" pitchFamily="34" charset="0"/>
                <a:ea typeface="PT Sans" pitchFamily="34" charset="-122"/>
                <a:cs typeface="PT Sans" pitchFamily="34" charset="-120"/>
              </a:rPr>
              <a:t> Gradient Boosting is an ensemble learning technique that builds a strong predictive model by combining multiple weak learners in an iterative fashion. It works by sequentially adding new models that focus on correcting the errors of the previous models, gradually improving the overall performance.</a:t>
            </a:r>
            <a:endParaRPr lang="en-US" sz="1945" dirty="0"/>
          </a:p>
        </p:txBody>
      </p:sp>
      <p:sp>
        <p:nvSpPr>
          <p:cNvPr id="10" name="Text 5"/>
          <p:cNvSpPr/>
          <p:nvPr/>
        </p:nvSpPr>
        <p:spPr>
          <a:xfrm>
            <a:off x="6868716" y="6212443"/>
            <a:ext cx="2251353" cy="431959"/>
          </a:xfrm>
          <a:prstGeom prst="rect">
            <a:avLst/>
          </a:prstGeom>
          <a:noFill/>
        </p:spPr>
        <p:txBody>
          <a:bodyPr wrap="none" rtlCol="0" anchor="t"/>
          <a:lstStyle/>
          <a:p>
            <a:pPr marL="0" indent="0" algn="l">
              <a:lnSpc>
                <a:spcPts val="3400"/>
              </a:lnSpc>
              <a:buNone/>
            </a:pPr>
            <a:endParaRPr lang="en-US" sz="24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p:spPr>
      </p:sp>
      <p:sp>
        <p:nvSpPr>
          <p:cNvPr id="4" name="Text 1"/>
          <p:cNvSpPr/>
          <p:nvPr/>
        </p:nvSpPr>
        <p:spPr>
          <a:xfrm>
            <a:off x="968693" y="2039541"/>
            <a:ext cx="10349151" cy="726043"/>
          </a:xfrm>
          <a:prstGeom prst="rect">
            <a:avLst/>
          </a:prstGeom>
          <a:noFill/>
        </p:spPr>
        <p:txBody>
          <a:bodyPr wrap="none" rtlCol="0" anchor="t"/>
          <a:lstStyle/>
          <a:p>
            <a:pPr marL="0" indent="0">
              <a:lnSpc>
                <a:spcPts val="5720"/>
              </a:lnSpc>
              <a:buNone/>
            </a:pPr>
            <a:r>
              <a:rPr lang="en-US" sz="4575" b="1" dirty="0">
                <a:solidFill>
                  <a:srgbClr val="FFFFFF"/>
                </a:solidFill>
                <a:latin typeface="Nunito" pitchFamily="34" charset="0"/>
                <a:ea typeface="Nunito" pitchFamily="34" charset="-122"/>
                <a:cs typeface="Nunito" pitchFamily="34" charset="-120"/>
              </a:rPr>
              <a:t>Ensemble Learning and Weak Learners</a:t>
            </a:r>
            <a:endParaRPr lang="en-US" sz="4575" dirty="0"/>
          </a:p>
        </p:txBody>
      </p:sp>
      <p:sp>
        <p:nvSpPr>
          <p:cNvPr id="5" name="Text 2"/>
          <p:cNvSpPr/>
          <p:nvPr/>
        </p:nvSpPr>
        <p:spPr>
          <a:xfrm>
            <a:off x="968693" y="3382685"/>
            <a:ext cx="2904530" cy="363141"/>
          </a:xfrm>
          <a:prstGeom prst="rect">
            <a:avLst/>
          </a:prstGeom>
          <a:noFill/>
        </p:spPr>
        <p:txBody>
          <a:bodyPr wrap="none" rtlCol="0" anchor="t"/>
          <a:lstStyle/>
          <a:p>
            <a:pPr marL="0" indent="0">
              <a:lnSpc>
                <a:spcPts val="2860"/>
              </a:lnSpc>
              <a:buNone/>
            </a:pPr>
            <a:r>
              <a:rPr lang="en-US" sz="2285" b="1" dirty="0">
                <a:solidFill>
                  <a:srgbClr val="FFFFFF"/>
                </a:solidFill>
                <a:latin typeface="Nunito" pitchFamily="34" charset="0"/>
                <a:ea typeface="Nunito" pitchFamily="34" charset="-122"/>
                <a:cs typeface="Nunito" pitchFamily="34" charset="-120"/>
              </a:rPr>
              <a:t>Ensemble Learning</a:t>
            </a:r>
            <a:endParaRPr lang="en-US" sz="2285" dirty="0"/>
          </a:p>
        </p:txBody>
      </p:sp>
      <p:sp>
        <p:nvSpPr>
          <p:cNvPr id="6" name="Text 3"/>
          <p:cNvSpPr/>
          <p:nvPr/>
        </p:nvSpPr>
        <p:spPr>
          <a:xfrm>
            <a:off x="968693" y="3992642"/>
            <a:ext cx="3828931" cy="1975247"/>
          </a:xfrm>
          <a:prstGeom prst="rect">
            <a:avLst/>
          </a:prstGeom>
          <a:noFill/>
        </p:spPr>
        <p:txBody>
          <a:bodyPr wrap="square" rtlCol="0" anchor="t"/>
          <a:lstStyle/>
          <a:p>
            <a:pPr marL="0" indent="0">
              <a:lnSpc>
                <a:spcPts val="3110"/>
              </a:lnSpc>
              <a:buNone/>
            </a:pPr>
            <a:r>
              <a:rPr lang="en-US" sz="1945" dirty="0">
                <a:solidFill>
                  <a:srgbClr val="FFFFFF"/>
                </a:solidFill>
                <a:latin typeface="PT Sans" pitchFamily="34" charset="0"/>
                <a:ea typeface="PT Sans" pitchFamily="34" charset="-122"/>
                <a:cs typeface="PT Sans" pitchFamily="34" charset="-120"/>
              </a:rPr>
              <a:t>Gradient Boosting is a type of ensemble learning, which combines multiple models to achieve better performance than any individual model.</a:t>
            </a:r>
            <a:endParaRPr lang="en-US" sz="1945" dirty="0"/>
          </a:p>
        </p:txBody>
      </p:sp>
      <p:sp>
        <p:nvSpPr>
          <p:cNvPr id="7" name="Text 4"/>
          <p:cNvSpPr/>
          <p:nvPr/>
        </p:nvSpPr>
        <p:spPr>
          <a:xfrm>
            <a:off x="5407462" y="3382685"/>
            <a:ext cx="2904530" cy="363141"/>
          </a:xfrm>
          <a:prstGeom prst="rect">
            <a:avLst/>
          </a:prstGeom>
          <a:noFill/>
        </p:spPr>
        <p:txBody>
          <a:bodyPr wrap="none" rtlCol="0" anchor="t"/>
          <a:lstStyle/>
          <a:p>
            <a:pPr marL="0" indent="0">
              <a:lnSpc>
                <a:spcPts val="2860"/>
              </a:lnSpc>
              <a:buNone/>
            </a:pPr>
            <a:r>
              <a:rPr lang="en-US" sz="2285" b="1" dirty="0">
                <a:solidFill>
                  <a:srgbClr val="FFFFFF"/>
                </a:solidFill>
                <a:latin typeface="Nunito" pitchFamily="34" charset="0"/>
                <a:ea typeface="Nunito" pitchFamily="34" charset="-122"/>
                <a:cs typeface="Nunito" pitchFamily="34" charset="-120"/>
              </a:rPr>
              <a:t>Weak Learners</a:t>
            </a:r>
            <a:endParaRPr lang="en-US" sz="2285" dirty="0"/>
          </a:p>
        </p:txBody>
      </p:sp>
      <p:sp>
        <p:nvSpPr>
          <p:cNvPr id="8" name="Text 5"/>
          <p:cNvSpPr/>
          <p:nvPr/>
        </p:nvSpPr>
        <p:spPr>
          <a:xfrm>
            <a:off x="5407462" y="3992642"/>
            <a:ext cx="3828931" cy="1580198"/>
          </a:xfrm>
          <a:prstGeom prst="rect">
            <a:avLst/>
          </a:prstGeom>
          <a:noFill/>
        </p:spPr>
        <p:txBody>
          <a:bodyPr wrap="square" rtlCol="0" anchor="t"/>
          <a:lstStyle/>
          <a:p>
            <a:pPr marL="0" indent="0">
              <a:lnSpc>
                <a:spcPts val="3110"/>
              </a:lnSpc>
              <a:buNone/>
            </a:pPr>
            <a:r>
              <a:rPr lang="en-US" sz="1945" dirty="0">
                <a:solidFill>
                  <a:srgbClr val="FFFFFF"/>
                </a:solidFill>
                <a:latin typeface="PT Sans" pitchFamily="34" charset="0"/>
                <a:ea typeface="PT Sans" pitchFamily="34" charset="-122"/>
                <a:cs typeface="PT Sans" pitchFamily="34" charset="-120"/>
              </a:rPr>
              <a:t>Gradient Boosting uses weak learners, such as decision trees, as the building blocks to construct a stronger, more accurate model.</a:t>
            </a:r>
            <a:endParaRPr lang="en-US" sz="1945" dirty="0"/>
          </a:p>
        </p:txBody>
      </p:sp>
      <p:sp>
        <p:nvSpPr>
          <p:cNvPr id="9" name="Text 6"/>
          <p:cNvSpPr/>
          <p:nvPr/>
        </p:nvSpPr>
        <p:spPr>
          <a:xfrm>
            <a:off x="9846231" y="3382685"/>
            <a:ext cx="2915007" cy="363141"/>
          </a:xfrm>
          <a:prstGeom prst="rect">
            <a:avLst/>
          </a:prstGeom>
          <a:noFill/>
        </p:spPr>
        <p:txBody>
          <a:bodyPr wrap="none" rtlCol="0" anchor="t"/>
          <a:lstStyle/>
          <a:p>
            <a:pPr marL="0" indent="0">
              <a:lnSpc>
                <a:spcPts val="2860"/>
              </a:lnSpc>
              <a:buNone/>
            </a:pPr>
            <a:r>
              <a:rPr lang="en-US" sz="2285" b="1" dirty="0">
                <a:solidFill>
                  <a:srgbClr val="FFFFFF"/>
                </a:solidFill>
                <a:latin typeface="Nunito" pitchFamily="34" charset="0"/>
                <a:ea typeface="Nunito" pitchFamily="34" charset="-122"/>
                <a:cs typeface="Nunito" pitchFamily="34" charset="-120"/>
              </a:rPr>
              <a:t>Iterative Improvement</a:t>
            </a:r>
            <a:endParaRPr lang="en-US" sz="2285" dirty="0"/>
          </a:p>
        </p:txBody>
      </p:sp>
      <p:sp>
        <p:nvSpPr>
          <p:cNvPr id="10" name="Text 7"/>
          <p:cNvSpPr/>
          <p:nvPr/>
        </p:nvSpPr>
        <p:spPr>
          <a:xfrm>
            <a:off x="9846231" y="3992642"/>
            <a:ext cx="3828931" cy="1975247"/>
          </a:xfrm>
          <a:prstGeom prst="rect">
            <a:avLst/>
          </a:prstGeom>
          <a:noFill/>
        </p:spPr>
        <p:txBody>
          <a:bodyPr wrap="square" rtlCol="0" anchor="t"/>
          <a:lstStyle/>
          <a:p>
            <a:pPr marL="0" indent="0">
              <a:lnSpc>
                <a:spcPts val="3110"/>
              </a:lnSpc>
              <a:buNone/>
            </a:pPr>
            <a:r>
              <a:rPr lang="en-US" sz="1945" dirty="0">
                <a:solidFill>
                  <a:srgbClr val="FFFFFF"/>
                </a:solidFill>
                <a:latin typeface="PT Sans" pitchFamily="34" charset="0"/>
                <a:ea typeface="PT Sans" pitchFamily="34" charset="-122"/>
                <a:cs typeface="PT Sans" pitchFamily="34" charset="-120"/>
              </a:rPr>
              <a:t>By adding new weak learners that focus on correcting the errors of the previous models, Gradient Boosting iteratively improves the overall prediction.</a:t>
            </a:r>
            <a:endParaRPr lang="en-US" sz="194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280273" y="2770465"/>
            <a:ext cx="4925735" cy="2688669"/>
          </a:xfrm>
          <a:prstGeom prst="rect">
            <a:avLst/>
          </a:prstGeom>
        </p:spPr>
      </p:pic>
      <p:sp>
        <p:nvSpPr>
          <p:cNvPr id="6" name="Text 1"/>
          <p:cNvSpPr/>
          <p:nvPr/>
        </p:nvSpPr>
        <p:spPr>
          <a:xfrm>
            <a:off x="6271260" y="946904"/>
            <a:ext cx="6954441" cy="659606"/>
          </a:xfrm>
          <a:prstGeom prst="rect">
            <a:avLst/>
          </a:prstGeom>
          <a:noFill/>
        </p:spPr>
        <p:txBody>
          <a:bodyPr wrap="none" rtlCol="0" anchor="t"/>
          <a:lstStyle/>
          <a:p>
            <a:pPr marL="0" indent="0">
              <a:lnSpc>
                <a:spcPts val="5195"/>
              </a:lnSpc>
              <a:buNone/>
            </a:pPr>
            <a:r>
              <a:rPr lang="en-US" sz="4155" b="1" dirty="0">
                <a:solidFill>
                  <a:srgbClr val="FFFFFF"/>
                </a:solidFill>
                <a:latin typeface="Nunito" pitchFamily="34" charset="0"/>
                <a:ea typeface="Nunito" pitchFamily="34" charset="-122"/>
                <a:cs typeface="Nunito" pitchFamily="34" charset="-120"/>
              </a:rPr>
              <a:t>Gradient Boosting Algorithm</a:t>
            </a:r>
            <a:endParaRPr lang="en-US" sz="4155" dirty="0"/>
          </a:p>
        </p:txBody>
      </p:sp>
      <p:sp>
        <p:nvSpPr>
          <p:cNvPr id="7" name="Shape 2"/>
          <p:cNvSpPr/>
          <p:nvPr/>
        </p:nvSpPr>
        <p:spPr>
          <a:xfrm>
            <a:off x="6592372" y="1942862"/>
            <a:ext cx="30480" cy="5339715"/>
          </a:xfrm>
          <a:prstGeom prst="roundRect">
            <a:avLst>
              <a:gd name="adj" fmla="val 1103616"/>
            </a:avLst>
          </a:prstGeom>
          <a:solidFill>
            <a:srgbClr val="FFFFFF">
              <a:alpha val="24000"/>
            </a:srgbClr>
          </a:solidFill>
        </p:spPr>
      </p:sp>
      <p:sp>
        <p:nvSpPr>
          <p:cNvPr id="8" name="Shape 3"/>
          <p:cNvSpPr/>
          <p:nvPr/>
        </p:nvSpPr>
        <p:spPr>
          <a:xfrm>
            <a:off x="6829365" y="2431971"/>
            <a:ext cx="784860" cy="30480"/>
          </a:xfrm>
          <a:prstGeom prst="roundRect">
            <a:avLst>
              <a:gd name="adj" fmla="val 1103616"/>
            </a:avLst>
          </a:prstGeom>
          <a:solidFill>
            <a:srgbClr val="F2B42D"/>
          </a:solidFill>
        </p:spPr>
      </p:sp>
      <p:sp>
        <p:nvSpPr>
          <p:cNvPr id="9" name="Shape 4"/>
          <p:cNvSpPr/>
          <p:nvPr/>
        </p:nvSpPr>
        <p:spPr>
          <a:xfrm>
            <a:off x="6355378" y="2195036"/>
            <a:ext cx="504468" cy="504468"/>
          </a:xfrm>
          <a:prstGeom prst="roundRect">
            <a:avLst>
              <a:gd name="adj" fmla="val 66681"/>
            </a:avLst>
          </a:prstGeom>
          <a:solidFill>
            <a:srgbClr val="00002E"/>
          </a:solidFill>
          <a:ln w="22860">
            <a:solidFill>
              <a:srgbClr val="F2B42D"/>
            </a:solidFill>
            <a:prstDash val="solid"/>
          </a:ln>
        </p:spPr>
      </p:sp>
      <p:sp>
        <p:nvSpPr>
          <p:cNvPr id="10" name="Text 5"/>
          <p:cNvSpPr/>
          <p:nvPr/>
        </p:nvSpPr>
        <p:spPr>
          <a:xfrm>
            <a:off x="6512659" y="2288977"/>
            <a:ext cx="189905" cy="316587"/>
          </a:xfrm>
          <a:prstGeom prst="rect">
            <a:avLst/>
          </a:prstGeom>
          <a:noFill/>
        </p:spPr>
        <p:txBody>
          <a:bodyPr wrap="none" rtlCol="0" anchor="t"/>
          <a:lstStyle/>
          <a:p>
            <a:pPr marL="0" indent="0" algn="ctr">
              <a:lnSpc>
                <a:spcPts val="2495"/>
              </a:lnSpc>
              <a:buNone/>
            </a:pPr>
            <a:r>
              <a:rPr lang="en-US" sz="2495" b="1" dirty="0">
                <a:solidFill>
                  <a:srgbClr val="FFFFFF"/>
                </a:solidFill>
                <a:latin typeface="Nunito" pitchFamily="34" charset="0"/>
                <a:ea typeface="Nunito" pitchFamily="34" charset="-122"/>
                <a:cs typeface="Nunito" pitchFamily="34" charset="-120"/>
              </a:rPr>
              <a:t>1</a:t>
            </a:r>
            <a:endParaRPr lang="en-US" sz="2495" dirty="0"/>
          </a:p>
        </p:txBody>
      </p:sp>
      <p:sp>
        <p:nvSpPr>
          <p:cNvPr id="11" name="Text 6"/>
          <p:cNvSpPr/>
          <p:nvPr/>
        </p:nvSpPr>
        <p:spPr>
          <a:xfrm>
            <a:off x="7840980" y="2167057"/>
            <a:ext cx="2638187" cy="329803"/>
          </a:xfrm>
          <a:prstGeom prst="rect">
            <a:avLst/>
          </a:prstGeom>
          <a:noFill/>
        </p:spPr>
        <p:txBody>
          <a:bodyPr wrap="none" rtlCol="0" anchor="t"/>
          <a:lstStyle/>
          <a:p>
            <a:pPr marL="0" indent="0" algn="l">
              <a:lnSpc>
                <a:spcPts val="2595"/>
              </a:lnSpc>
              <a:buNone/>
            </a:pPr>
            <a:r>
              <a:rPr lang="en-US" sz="2075" b="1" dirty="0">
                <a:solidFill>
                  <a:srgbClr val="FFFFFF"/>
                </a:solidFill>
                <a:latin typeface="Nunito" pitchFamily="34" charset="0"/>
                <a:ea typeface="Nunito" pitchFamily="34" charset="-122"/>
                <a:cs typeface="Nunito" pitchFamily="34" charset="-120"/>
              </a:rPr>
              <a:t>Step 1</a:t>
            </a:r>
            <a:endParaRPr lang="en-US" sz="2075" dirty="0"/>
          </a:p>
        </p:txBody>
      </p:sp>
      <p:sp>
        <p:nvSpPr>
          <p:cNvPr id="12" name="Text 7"/>
          <p:cNvSpPr/>
          <p:nvPr/>
        </p:nvSpPr>
        <p:spPr>
          <a:xfrm>
            <a:off x="7840980" y="2631400"/>
            <a:ext cx="6004560" cy="717709"/>
          </a:xfrm>
          <a:prstGeom prst="rect">
            <a:avLst/>
          </a:prstGeom>
          <a:noFill/>
        </p:spPr>
        <p:txBody>
          <a:bodyPr wrap="square" rtlCol="0" anchor="t"/>
          <a:lstStyle/>
          <a:p>
            <a:pPr marL="0" indent="0" algn="l">
              <a:lnSpc>
                <a:spcPts val="2825"/>
              </a:lnSpc>
              <a:buNone/>
            </a:pPr>
            <a:r>
              <a:rPr lang="en-US" sz="1765" dirty="0">
                <a:solidFill>
                  <a:srgbClr val="FFFFFF"/>
                </a:solidFill>
                <a:latin typeface="PT Sans" pitchFamily="34" charset="0"/>
                <a:ea typeface="PT Sans" pitchFamily="34" charset="-122"/>
                <a:cs typeface="PT Sans" pitchFamily="34" charset="-120"/>
              </a:rPr>
              <a:t>Start with a basic weak learner, such as a decision tree with a single split.</a:t>
            </a:r>
            <a:endParaRPr lang="en-US" sz="1765" dirty="0"/>
          </a:p>
        </p:txBody>
      </p:sp>
      <p:sp>
        <p:nvSpPr>
          <p:cNvPr id="13" name="Shape 8"/>
          <p:cNvSpPr/>
          <p:nvPr/>
        </p:nvSpPr>
        <p:spPr>
          <a:xfrm>
            <a:off x="6829365" y="4286607"/>
            <a:ext cx="784860" cy="30480"/>
          </a:xfrm>
          <a:prstGeom prst="roundRect">
            <a:avLst>
              <a:gd name="adj" fmla="val 1103616"/>
            </a:avLst>
          </a:prstGeom>
          <a:solidFill>
            <a:srgbClr val="D7425E"/>
          </a:solidFill>
        </p:spPr>
      </p:sp>
      <p:sp>
        <p:nvSpPr>
          <p:cNvPr id="14" name="Shape 9"/>
          <p:cNvSpPr/>
          <p:nvPr/>
        </p:nvSpPr>
        <p:spPr>
          <a:xfrm>
            <a:off x="6355378" y="4049673"/>
            <a:ext cx="504468" cy="504468"/>
          </a:xfrm>
          <a:prstGeom prst="roundRect">
            <a:avLst>
              <a:gd name="adj" fmla="val 66681"/>
            </a:avLst>
          </a:prstGeom>
          <a:solidFill>
            <a:srgbClr val="00002E"/>
          </a:solidFill>
          <a:ln w="22860">
            <a:solidFill>
              <a:srgbClr val="D7425E"/>
            </a:solidFill>
            <a:prstDash val="solid"/>
          </a:ln>
        </p:spPr>
      </p:sp>
      <p:sp>
        <p:nvSpPr>
          <p:cNvPr id="15" name="Text 10"/>
          <p:cNvSpPr/>
          <p:nvPr/>
        </p:nvSpPr>
        <p:spPr>
          <a:xfrm>
            <a:off x="6512659" y="4143613"/>
            <a:ext cx="189905" cy="316587"/>
          </a:xfrm>
          <a:prstGeom prst="rect">
            <a:avLst/>
          </a:prstGeom>
          <a:noFill/>
        </p:spPr>
        <p:txBody>
          <a:bodyPr wrap="none" rtlCol="0" anchor="t"/>
          <a:lstStyle/>
          <a:p>
            <a:pPr marL="0" indent="0" algn="ctr">
              <a:lnSpc>
                <a:spcPts val="2495"/>
              </a:lnSpc>
              <a:buNone/>
            </a:pPr>
            <a:r>
              <a:rPr lang="en-US" sz="2495" b="1" dirty="0">
                <a:solidFill>
                  <a:srgbClr val="FFFFFF"/>
                </a:solidFill>
                <a:latin typeface="Nunito" pitchFamily="34" charset="0"/>
                <a:ea typeface="Nunito" pitchFamily="34" charset="-122"/>
                <a:cs typeface="Nunito" pitchFamily="34" charset="-120"/>
              </a:rPr>
              <a:t>2</a:t>
            </a:r>
            <a:endParaRPr lang="en-US" sz="2495" dirty="0"/>
          </a:p>
        </p:txBody>
      </p:sp>
      <p:sp>
        <p:nvSpPr>
          <p:cNvPr id="16" name="Text 11"/>
          <p:cNvSpPr/>
          <p:nvPr/>
        </p:nvSpPr>
        <p:spPr>
          <a:xfrm>
            <a:off x="7840980" y="4021693"/>
            <a:ext cx="2638187" cy="329803"/>
          </a:xfrm>
          <a:prstGeom prst="rect">
            <a:avLst/>
          </a:prstGeom>
          <a:noFill/>
        </p:spPr>
        <p:txBody>
          <a:bodyPr wrap="none" rtlCol="0" anchor="t"/>
          <a:lstStyle/>
          <a:p>
            <a:pPr marL="0" indent="0" algn="l">
              <a:lnSpc>
                <a:spcPts val="2595"/>
              </a:lnSpc>
              <a:buNone/>
            </a:pPr>
            <a:r>
              <a:rPr lang="en-US" sz="2075" b="1" dirty="0">
                <a:solidFill>
                  <a:srgbClr val="FFFFFF"/>
                </a:solidFill>
                <a:latin typeface="Nunito" pitchFamily="34" charset="0"/>
                <a:ea typeface="Nunito" pitchFamily="34" charset="-122"/>
                <a:cs typeface="Nunito" pitchFamily="34" charset="-120"/>
              </a:rPr>
              <a:t>Step 2</a:t>
            </a:r>
            <a:endParaRPr lang="en-US" sz="2075" dirty="0"/>
          </a:p>
        </p:txBody>
      </p:sp>
      <p:sp>
        <p:nvSpPr>
          <p:cNvPr id="17" name="Text 12"/>
          <p:cNvSpPr/>
          <p:nvPr/>
        </p:nvSpPr>
        <p:spPr>
          <a:xfrm>
            <a:off x="7840980" y="4486037"/>
            <a:ext cx="6004560" cy="717709"/>
          </a:xfrm>
          <a:prstGeom prst="rect">
            <a:avLst/>
          </a:prstGeom>
          <a:noFill/>
        </p:spPr>
        <p:txBody>
          <a:bodyPr wrap="square" rtlCol="0" anchor="t"/>
          <a:lstStyle/>
          <a:p>
            <a:pPr marL="0" indent="0" algn="l">
              <a:lnSpc>
                <a:spcPts val="2825"/>
              </a:lnSpc>
              <a:buNone/>
            </a:pPr>
            <a:r>
              <a:rPr lang="en-US" sz="1765" dirty="0">
                <a:solidFill>
                  <a:srgbClr val="FFFFFF"/>
                </a:solidFill>
                <a:latin typeface="PT Sans" pitchFamily="34" charset="0"/>
                <a:ea typeface="PT Sans" pitchFamily="34" charset="-122"/>
                <a:cs typeface="PT Sans" pitchFamily="34" charset="-120"/>
              </a:rPr>
              <a:t>Compute the residuals (errors) between the current model's predictions and the true target values.</a:t>
            </a:r>
            <a:endParaRPr lang="en-US" sz="1765" dirty="0"/>
          </a:p>
        </p:txBody>
      </p:sp>
      <p:sp>
        <p:nvSpPr>
          <p:cNvPr id="18" name="Shape 13"/>
          <p:cNvSpPr/>
          <p:nvPr/>
        </p:nvSpPr>
        <p:spPr>
          <a:xfrm>
            <a:off x="6829365" y="6141244"/>
            <a:ext cx="784860" cy="30480"/>
          </a:xfrm>
          <a:prstGeom prst="roundRect">
            <a:avLst>
              <a:gd name="adj" fmla="val 1103616"/>
            </a:avLst>
          </a:prstGeom>
          <a:solidFill>
            <a:srgbClr val="DD785E"/>
          </a:solidFill>
        </p:spPr>
      </p:sp>
      <p:sp>
        <p:nvSpPr>
          <p:cNvPr id="19" name="Shape 14"/>
          <p:cNvSpPr/>
          <p:nvPr/>
        </p:nvSpPr>
        <p:spPr>
          <a:xfrm>
            <a:off x="6355378" y="5904309"/>
            <a:ext cx="504468" cy="504468"/>
          </a:xfrm>
          <a:prstGeom prst="roundRect">
            <a:avLst>
              <a:gd name="adj" fmla="val 66681"/>
            </a:avLst>
          </a:prstGeom>
          <a:solidFill>
            <a:srgbClr val="00002E"/>
          </a:solidFill>
          <a:ln w="22860">
            <a:solidFill>
              <a:srgbClr val="DD785E"/>
            </a:solidFill>
            <a:prstDash val="solid"/>
          </a:ln>
        </p:spPr>
      </p:sp>
      <p:sp>
        <p:nvSpPr>
          <p:cNvPr id="20" name="Text 15"/>
          <p:cNvSpPr/>
          <p:nvPr/>
        </p:nvSpPr>
        <p:spPr>
          <a:xfrm>
            <a:off x="6512659" y="5998250"/>
            <a:ext cx="189905" cy="316587"/>
          </a:xfrm>
          <a:prstGeom prst="rect">
            <a:avLst/>
          </a:prstGeom>
          <a:noFill/>
        </p:spPr>
        <p:txBody>
          <a:bodyPr wrap="none" rtlCol="0" anchor="t"/>
          <a:lstStyle/>
          <a:p>
            <a:pPr marL="0" indent="0" algn="ctr">
              <a:lnSpc>
                <a:spcPts val="2495"/>
              </a:lnSpc>
              <a:buNone/>
            </a:pPr>
            <a:r>
              <a:rPr lang="en-US" sz="2495" b="1" dirty="0">
                <a:solidFill>
                  <a:srgbClr val="FFFFFF"/>
                </a:solidFill>
                <a:latin typeface="Nunito" pitchFamily="34" charset="0"/>
                <a:ea typeface="Nunito" pitchFamily="34" charset="-122"/>
                <a:cs typeface="Nunito" pitchFamily="34" charset="-120"/>
              </a:rPr>
              <a:t>3</a:t>
            </a:r>
            <a:endParaRPr lang="en-US" sz="2495" dirty="0"/>
          </a:p>
        </p:txBody>
      </p:sp>
      <p:sp>
        <p:nvSpPr>
          <p:cNvPr id="21" name="Text 16"/>
          <p:cNvSpPr/>
          <p:nvPr/>
        </p:nvSpPr>
        <p:spPr>
          <a:xfrm>
            <a:off x="7840980" y="5876330"/>
            <a:ext cx="2638187" cy="329803"/>
          </a:xfrm>
          <a:prstGeom prst="rect">
            <a:avLst/>
          </a:prstGeom>
          <a:noFill/>
        </p:spPr>
        <p:txBody>
          <a:bodyPr wrap="none" rtlCol="0" anchor="t"/>
          <a:lstStyle/>
          <a:p>
            <a:pPr marL="0" indent="0" algn="l">
              <a:lnSpc>
                <a:spcPts val="2595"/>
              </a:lnSpc>
              <a:buNone/>
            </a:pPr>
            <a:r>
              <a:rPr lang="en-US" sz="2075" b="1" dirty="0">
                <a:solidFill>
                  <a:srgbClr val="FFFFFF"/>
                </a:solidFill>
                <a:latin typeface="Nunito" pitchFamily="34" charset="0"/>
                <a:ea typeface="Nunito" pitchFamily="34" charset="-122"/>
                <a:cs typeface="Nunito" pitchFamily="34" charset="-120"/>
              </a:rPr>
              <a:t>Step 3</a:t>
            </a:r>
            <a:endParaRPr lang="en-US" sz="2075" dirty="0"/>
          </a:p>
        </p:txBody>
      </p:sp>
      <p:sp>
        <p:nvSpPr>
          <p:cNvPr id="22" name="Text 17"/>
          <p:cNvSpPr/>
          <p:nvPr/>
        </p:nvSpPr>
        <p:spPr>
          <a:xfrm>
            <a:off x="7840980" y="6340673"/>
            <a:ext cx="6004560" cy="717709"/>
          </a:xfrm>
          <a:prstGeom prst="rect">
            <a:avLst/>
          </a:prstGeom>
          <a:noFill/>
        </p:spPr>
        <p:txBody>
          <a:bodyPr wrap="square" rtlCol="0" anchor="t"/>
          <a:lstStyle/>
          <a:p>
            <a:pPr marL="0" indent="0" algn="l">
              <a:lnSpc>
                <a:spcPts val="2825"/>
              </a:lnSpc>
              <a:buNone/>
            </a:pPr>
            <a:r>
              <a:rPr lang="en-US" sz="1765" dirty="0">
                <a:solidFill>
                  <a:srgbClr val="FFFFFF"/>
                </a:solidFill>
                <a:latin typeface="PT Sans" pitchFamily="34" charset="0"/>
                <a:ea typeface="PT Sans" pitchFamily="34" charset="-122"/>
                <a:cs typeface="PT Sans" pitchFamily="34" charset="-120"/>
              </a:rPr>
              <a:t>Train a new weak learner to predict the residuals and add it to the ensemble.</a:t>
            </a:r>
            <a:endParaRPr lang="en-US" sz="176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278844" y="2319933"/>
            <a:ext cx="4928592" cy="3589734"/>
          </a:xfrm>
          <a:prstGeom prst="rect">
            <a:avLst/>
          </a:prstGeom>
        </p:spPr>
      </p:pic>
      <p:sp>
        <p:nvSpPr>
          <p:cNvPr id="6" name="Text 1"/>
          <p:cNvSpPr/>
          <p:nvPr/>
        </p:nvSpPr>
        <p:spPr>
          <a:xfrm>
            <a:off x="6267331" y="613648"/>
            <a:ext cx="7582138" cy="1312545"/>
          </a:xfrm>
          <a:prstGeom prst="rect">
            <a:avLst/>
          </a:prstGeom>
          <a:noFill/>
        </p:spPr>
        <p:txBody>
          <a:bodyPr wrap="square" rtlCol="0" anchor="t"/>
          <a:lstStyle/>
          <a:p>
            <a:pPr marL="0" indent="0">
              <a:lnSpc>
                <a:spcPts val="5165"/>
              </a:lnSpc>
              <a:buNone/>
            </a:pPr>
            <a:r>
              <a:rPr lang="en-US" sz="4135" b="1" dirty="0">
                <a:solidFill>
                  <a:srgbClr val="FFFFFF"/>
                </a:solidFill>
                <a:latin typeface="Nunito" pitchFamily="34" charset="0"/>
                <a:ea typeface="Nunito" pitchFamily="34" charset="-122"/>
                <a:cs typeface="Nunito" pitchFamily="34" charset="-120"/>
              </a:rPr>
              <a:t>Minimizing Errors through Iterative Adjustments</a:t>
            </a:r>
            <a:endParaRPr lang="en-US" sz="4135" dirty="0"/>
          </a:p>
        </p:txBody>
      </p:sp>
      <p:pic>
        <p:nvPicPr>
          <p:cNvPr id="7" name="Image 3" descr="preencoded.png"/>
          <p:cNvPicPr>
            <a:picLocks noChangeAspect="1"/>
          </p:cNvPicPr>
          <p:nvPr/>
        </p:nvPicPr>
        <p:blipFill>
          <a:blip r:embed="rId4"/>
          <a:stretch>
            <a:fillRect/>
          </a:stretch>
        </p:blipFill>
        <p:spPr>
          <a:xfrm>
            <a:off x="6267331" y="2260878"/>
            <a:ext cx="1115616" cy="1784985"/>
          </a:xfrm>
          <a:prstGeom prst="rect">
            <a:avLst/>
          </a:prstGeom>
        </p:spPr>
      </p:pic>
      <p:sp>
        <p:nvSpPr>
          <p:cNvPr id="8" name="Text 2"/>
          <p:cNvSpPr/>
          <p:nvPr/>
        </p:nvSpPr>
        <p:spPr>
          <a:xfrm>
            <a:off x="7717631" y="2484001"/>
            <a:ext cx="2647236" cy="328136"/>
          </a:xfrm>
          <a:prstGeom prst="rect">
            <a:avLst/>
          </a:prstGeom>
          <a:noFill/>
        </p:spPr>
        <p:txBody>
          <a:bodyPr wrap="none" rtlCol="0" anchor="t"/>
          <a:lstStyle/>
          <a:p>
            <a:pPr marL="0" indent="0" algn="l">
              <a:lnSpc>
                <a:spcPts val="2585"/>
              </a:lnSpc>
              <a:buNone/>
            </a:pPr>
            <a:r>
              <a:rPr lang="en-US" sz="2065" b="1" dirty="0">
                <a:solidFill>
                  <a:srgbClr val="FFFFFF"/>
                </a:solidFill>
                <a:latin typeface="Nunito" pitchFamily="34" charset="0"/>
                <a:ea typeface="Nunito" pitchFamily="34" charset="-122"/>
                <a:cs typeface="Nunito" pitchFamily="34" charset="-120"/>
              </a:rPr>
              <a:t>Residual Computation</a:t>
            </a:r>
            <a:endParaRPr lang="en-US" sz="2065" dirty="0"/>
          </a:p>
        </p:txBody>
      </p:sp>
      <p:sp>
        <p:nvSpPr>
          <p:cNvPr id="9" name="Text 3"/>
          <p:cNvSpPr/>
          <p:nvPr/>
        </p:nvSpPr>
        <p:spPr>
          <a:xfrm>
            <a:off x="7717631" y="2945963"/>
            <a:ext cx="6131838" cy="713899"/>
          </a:xfrm>
          <a:prstGeom prst="rect">
            <a:avLst/>
          </a:prstGeom>
          <a:noFill/>
        </p:spPr>
        <p:txBody>
          <a:bodyPr wrap="square" rtlCol="0" anchor="t"/>
          <a:lstStyle/>
          <a:p>
            <a:pPr marL="0" indent="0" algn="l">
              <a:lnSpc>
                <a:spcPts val="2810"/>
              </a:lnSpc>
              <a:buNone/>
            </a:pPr>
            <a:r>
              <a:rPr lang="en-US" sz="1755" dirty="0">
                <a:solidFill>
                  <a:srgbClr val="FFFFFF"/>
                </a:solidFill>
                <a:latin typeface="PT Sans" pitchFamily="34" charset="0"/>
                <a:ea typeface="PT Sans" pitchFamily="34" charset="-122"/>
                <a:cs typeface="PT Sans" pitchFamily="34" charset="-120"/>
              </a:rPr>
              <a:t>Calculate the errors between the current model's predictions and the true target values.</a:t>
            </a:r>
            <a:endParaRPr lang="en-US" sz="1755" dirty="0"/>
          </a:p>
        </p:txBody>
      </p:sp>
      <p:pic>
        <p:nvPicPr>
          <p:cNvPr id="10" name="Image 4" descr="preencoded.png"/>
          <p:cNvPicPr>
            <a:picLocks noChangeAspect="1"/>
          </p:cNvPicPr>
          <p:nvPr/>
        </p:nvPicPr>
        <p:blipFill>
          <a:blip r:embed="rId5"/>
          <a:stretch>
            <a:fillRect/>
          </a:stretch>
        </p:blipFill>
        <p:spPr>
          <a:xfrm>
            <a:off x="6267331" y="4045863"/>
            <a:ext cx="1115616" cy="1784985"/>
          </a:xfrm>
          <a:prstGeom prst="rect">
            <a:avLst/>
          </a:prstGeom>
        </p:spPr>
      </p:pic>
      <p:sp>
        <p:nvSpPr>
          <p:cNvPr id="11" name="Text 4"/>
          <p:cNvSpPr/>
          <p:nvPr/>
        </p:nvSpPr>
        <p:spPr>
          <a:xfrm>
            <a:off x="7717631" y="4268986"/>
            <a:ext cx="2624971" cy="328136"/>
          </a:xfrm>
          <a:prstGeom prst="rect">
            <a:avLst/>
          </a:prstGeom>
          <a:noFill/>
        </p:spPr>
        <p:txBody>
          <a:bodyPr wrap="none" rtlCol="0" anchor="t"/>
          <a:lstStyle/>
          <a:p>
            <a:pPr marL="0" indent="0" algn="l">
              <a:lnSpc>
                <a:spcPts val="2585"/>
              </a:lnSpc>
              <a:buNone/>
            </a:pPr>
            <a:r>
              <a:rPr lang="en-US" sz="2065" b="1" dirty="0">
                <a:solidFill>
                  <a:srgbClr val="FFFFFF"/>
                </a:solidFill>
                <a:latin typeface="Nunito" pitchFamily="34" charset="0"/>
                <a:ea typeface="Nunito" pitchFamily="34" charset="-122"/>
                <a:cs typeface="Nunito" pitchFamily="34" charset="-120"/>
              </a:rPr>
              <a:t>Model Adjustment</a:t>
            </a:r>
            <a:endParaRPr lang="en-US" sz="2065" dirty="0"/>
          </a:p>
        </p:txBody>
      </p:sp>
      <p:sp>
        <p:nvSpPr>
          <p:cNvPr id="12" name="Text 5"/>
          <p:cNvSpPr/>
          <p:nvPr/>
        </p:nvSpPr>
        <p:spPr>
          <a:xfrm>
            <a:off x="7717631" y="4730948"/>
            <a:ext cx="6131838" cy="713899"/>
          </a:xfrm>
          <a:prstGeom prst="rect">
            <a:avLst/>
          </a:prstGeom>
          <a:noFill/>
        </p:spPr>
        <p:txBody>
          <a:bodyPr wrap="square" rtlCol="0" anchor="t"/>
          <a:lstStyle/>
          <a:p>
            <a:pPr marL="0" indent="0" algn="l">
              <a:lnSpc>
                <a:spcPts val="2810"/>
              </a:lnSpc>
              <a:buNone/>
            </a:pPr>
            <a:r>
              <a:rPr lang="en-US" sz="1755" dirty="0">
                <a:solidFill>
                  <a:srgbClr val="FFFFFF"/>
                </a:solidFill>
                <a:latin typeface="PT Sans" pitchFamily="34" charset="0"/>
                <a:ea typeface="PT Sans" pitchFamily="34" charset="-122"/>
                <a:cs typeface="PT Sans" pitchFamily="34" charset="-120"/>
              </a:rPr>
              <a:t>Train a new weak learner to predict the residuals and add it to the ensemble.</a:t>
            </a:r>
            <a:endParaRPr lang="en-US" sz="1755" dirty="0"/>
          </a:p>
        </p:txBody>
      </p:sp>
      <p:pic>
        <p:nvPicPr>
          <p:cNvPr id="13" name="Image 5" descr="preencoded.png"/>
          <p:cNvPicPr>
            <a:picLocks noChangeAspect="1"/>
          </p:cNvPicPr>
          <p:nvPr/>
        </p:nvPicPr>
        <p:blipFill>
          <a:blip r:embed="rId6"/>
          <a:stretch>
            <a:fillRect/>
          </a:stretch>
        </p:blipFill>
        <p:spPr>
          <a:xfrm>
            <a:off x="6267331" y="5830848"/>
            <a:ext cx="1115616" cy="1784985"/>
          </a:xfrm>
          <a:prstGeom prst="rect">
            <a:avLst/>
          </a:prstGeom>
        </p:spPr>
      </p:pic>
      <p:sp>
        <p:nvSpPr>
          <p:cNvPr id="14" name="Text 6"/>
          <p:cNvSpPr/>
          <p:nvPr/>
        </p:nvSpPr>
        <p:spPr>
          <a:xfrm>
            <a:off x="7717631" y="6053971"/>
            <a:ext cx="2624971" cy="328136"/>
          </a:xfrm>
          <a:prstGeom prst="rect">
            <a:avLst/>
          </a:prstGeom>
          <a:noFill/>
        </p:spPr>
        <p:txBody>
          <a:bodyPr wrap="none" rtlCol="0" anchor="t"/>
          <a:lstStyle/>
          <a:p>
            <a:pPr marL="0" indent="0" algn="l">
              <a:lnSpc>
                <a:spcPts val="2585"/>
              </a:lnSpc>
              <a:buNone/>
            </a:pPr>
            <a:r>
              <a:rPr lang="en-US" sz="2065" b="1" dirty="0">
                <a:solidFill>
                  <a:srgbClr val="FFFFFF"/>
                </a:solidFill>
                <a:latin typeface="Nunito" pitchFamily="34" charset="0"/>
                <a:ea typeface="Nunito" pitchFamily="34" charset="-122"/>
                <a:cs typeface="Nunito" pitchFamily="34" charset="-120"/>
              </a:rPr>
              <a:t>Error Reduction</a:t>
            </a:r>
            <a:endParaRPr lang="en-US" sz="2065" dirty="0"/>
          </a:p>
        </p:txBody>
      </p:sp>
      <p:sp>
        <p:nvSpPr>
          <p:cNvPr id="15" name="Text 7"/>
          <p:cNvSpPr/>
          <p:nvPr/>
        </p:nvSpPr>
        <p:spPr>
          <a:xfrm>
            <a:off x="7717631" y="6515933"/>
            <a:ext cx="6131838" cy="713899"/>
          </a:xfrm>
          <a:prstGeom prst="rect">
            <a:avLst/>
          </a:prstGeom>
          <a:noFill/>
        </p:spPr>
        <p:txBody>
          <a:bodyPr wrap="square" rtlCol="0" anchor="t"/>
          <a:lstStyle/>
          <a:p>
            <a:pPr marL="0" indent="0" algn="l">
              <a:lnSpc>
                <a:spcPts val="2810"/>
              </a:lnSpc>
              <a:buNone/>
            </a:pPr>
            <a:r>
              <a:rPr lang="en-US" sz="1755" dirty="0">
                <a:solidFill>
                  <a:srgbClr val="FFFFFF"/>
                </a:solidFill>
                <a:latin typeface="PT Sans" pitchFamily="34" charset="0"/>
                <a:ea typeface="PT Sans" pitchFamily="34" charset="-122"/>
                <a:cs typeface="PT Sans" pitchFamily="34" charset="-120"/>
              </a:rPr>
              <a:t>The new model reduces the overall error, improving the ensemble's predictive performance.</a:t>
            </a:r>
            <a:endParaRPr lang="en-US" sz="175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248245" y="2802850"/>
            <a:ext cx="4989909" cy="2623899"/>
          </a:xfrm>
          <a:prstGeom prst="rect">
            <a:avLst/>
          </a:prstGeom>
        </p:spPr>
      </p:pic>
      <p:sp>
        <p:nvSpPr>
          <p:cNvPr id="6" name="Text 1"/>
          <p:cNvSpPr/>
          <p:nvPr/>
        </p:nvSpPr>
        <p:spPr>
          <a:xfrm>
            <a:off x="6181249" y="1154668"/>
            <a:ext cx="7093625" cy="584002"/>
          </a:xfrm>
          <a:prstGeom prst="rect">
            <a:avLst/>
          </a:prstGeom>
          <a:noFill/>
        </p:spPr>
        <p:txBody>
          <a:bodyPr wrap="none" rtlCol="0" anchor="t"/>
          <a:lstStyle/>
          <a:p>
            <a:pPr marL="0" indent="0">
              <a:lnSpc>
                <a:spcPts val="4600"/>
              </a:lnSpc>
              <a:buNone/>
            </a:pPr>
            <a:r>
              <a:rPr lang="en-US" sz="3680" b="1" dirty="0">
                <a:solidFill>
                  <a:srgbClr val="FFFFFF"/>
                </a:solidFill>
                <a:latin typeface="Nunito" pitchFamily="34" charset="0"/>
                <a:ea typeface="Nunito" pitchFamily="34" charset="-122"/>
                <a:cs typeface="Nunito" pitchFamily="34" charset="-120"/>
              </a:rPr>
              <a:t>Advantages of Gradient Boosting</a:t>
            </a:r>
            <a:endParaRPr lang="en-US" sz="3680" dirty="0"/>
          </a:p>
        </p:txBody>
      </p:sp>
      <p:sp>
        <p:nvSpPr>
          <p:cNvPr id="7" name="Shape 2"/>
          <p:cNvSpPr/>
          <p:nvPr/>
        </p:nvSpPr>
        <p:spPr>
          <a:xfrm>
            <a:off x="6181249" y="2259687"/>
            <a:ext cx="446603" cy="446603"/>
          </a:xfrm>
          <a:prstGeom prst="roundRect">
            <a:avLst>
              <a:gd name="adj" fmla="val 66683"/>
            </a:avLst>
          </a:prstGeom>
          <a:solidFill>
            <a:srgbClr val="00002E"/>
          </a:solidFill>
          <a:ln w="22860">
            <a:solidFill>
              <a:srgbClr val="F2B42D"/>
            </a:solidFill>
            <a:prstDash val="solid"/>
          </a:ln>
        </p:spPr>
      </p:sp>
      <p:sp>
        <p:nvSpPr>
          <p:cNvPr id="8" name="Text 3"/>
          <p:cNvSpPr/>
          <p:nvPr/>
        </p:nvSpPr>
        <p:spPr>
          <a:xfrm>
            <a:off x="6320433" y="2342793"/>
            <a:ext cx="168116" cy="280273"/>
          </a:xfrm>
          <a:prstGeom prst="rect">
            <a:avLst/>
          </a:prstGeom>
          <a:noFill/>
        </p:spPr>
        <p:txBody>
          <a:bodyPr wrap="none" rtlCol="0" anchor="t"/>
          <a:lstStyle/>
          <a:p>
            <a:pPr marL="0" indent="0" algn="ctr">
              <a:lnSpc>
                <a:spcPts val="2205"/>
              </a:lnSpc>
              <a:buNone/>
            </a:pPr>
            <a:r>
              <a:rPr lang="en-US" sz="2205" b="1" dirty="0">
                <a:solidFill>
                  <a:srgbClr val="FFFFFF"/>
                </a:solidFill>
                <a:latin typeface="Nunito" pitchFamily="34" charset="0"/>
                <a:ea typeface="Nunito" pitchFamily="34" charset="-122"/>
                <a:cs typeface="Nunito" pitchFamily="34" charset="-120"/>
              </a:rPr>
              <a:t>1</a:t>
            </a:r>
            <a:endParaRPr lang="en-US" sz="2205" dirty="0"/>
          </a:p>
        </p:txBody>
      </p:sp>
      <p:sp>
        <p:nvSpPr>
          <p:cNvPr id="9" name="Text 4"/>
          <p:cNvSpPr/>
          <p:nvPr/>
        </p:nvSpPr>
        <p:spPr>
          <a:xfrm>
            <a:off x="6826329" y="2259687"/>
            <a:ext cx="2335649" cy="291941"/>
          </a:xfrm>
          <a:prstGeom prst="rect">
            <a:avLst/>
          </a:prstGeom>
          <a:noFill/>
        </p:spPr>
        <p:txBody>
          <a:bodyPr wrap="none" rtlCol="0" anchor="t"/>
          <a:lstStyle/>
          <a:p>
            <a:pPr marL="0" indent="0">
              <a:lnSpc>
                <a:spcPts val="2300"/>
              </a:lnSpc>
              <a:buNone/>
            </a:pPr>
            <a:r>
              <a:rPr lang="en-US" sz="1840" b="1" dirty="0">
                <a:solidFill>
                  <a:srgbClr val="FFFFFF"/>
                </a:solidFill>
                <a:latin typeface="Nunito" pitchFamily="34" charset="0"/>
                <a:ea typeface="Nunito" pitchFamily="34" charset="-122"/>
                <a:cs typeface="Nunito" pitchFamily="34" charset="-120"/>
              </a:rPr>
              <a:t>High Accuracy</a:t>
            </a:r>
            <a:endParaRPr lang="en-US" sz="1840" dirty="0"/>
          </a:p>
        </p:txBody>
      </p:sp>
      <p:sp>
        <p:nvSpPr>
          <p:cNvPr id="10" name="Text 5"/>
          <p:cNvSpPr/>
          <p:nvPr/>
        </p:nvSpPr>
        <p:spPr>
          <a:xfrm>
            <a:off x="6826329" y="2670691"/>
            <a:ext cx="7109222" cy="635318"/>
          </a:xfrm>
          <a:prstGeom prst="rect">
            <a:avLst/>
          </a:prstGeom>
          <a:noFill/>
        </p:spPr>
        <p:txBody>
          <a:bodyPr wrap="square" rtlCol="0" anchor="t"/>
          <a:lstStyle/>
          <a:p>
            <a:pPr marL="0" indent="0">
              <a:lnSpc>
                <a:spcPts val="2500"/>
              </a:lnSpc>
              <a:buNone/>
            </a:pPr>
            <a:r>
              <a:rPr lang="en-US" sz="1565" dirty="0">
                <a:solidFill>
                  <a:srgbClr val="FFFFFF"/>
                </a:solidFill>
                <a:latin typeface="PT Sans" pitchFamily="34" charset="0"/>
                <a:ea typeface="PT Sans" pitchFamily="34" charset="-122"/>
                <a:cs typeface="PT Sans" pitchFamily="34" charset="-120"/>
              </a:rPr>
              <a:t>Gradient Boosting can achieve state-of-the-art performance on a wide range of machine learning problems.</a:t>
            </a:r>
            <a:endParaRPr lang="en-US" sz="1565" dirty="0"/>
          </a:p>
        </p:txBody>
      </p:sp>
      <p:sp>
        <p:nvSpPr>
          <p:cNvPr id="11" name="Shape 6"/>
          <p:cNvSpPr/>
          <p:nvPr/>
        </p:nvSpPr>
        <p:spPr>
          <a:xfrm>
            <a:off x="6181249" y="3727728"/>
            <a:ext cx="446603" cy="446603"/>
          </a:xfrm>
          <a:prstGeom prst="roundRect">
            <a:avLst>
              <a:gd name="adj" fmla="val 66683"/>
            </a:avLst>
          </a:prstGeom>
          <a:solidFill>
            <a:srgbClr val="00002E"/>
          </a:solidFill>
          <a:ln w="22860">
            <a:solidFill>
              <a:srgbClr val="D7425E"/>
            </a:solidFill>
            <a:prstDash val="solid"/>
          </a:ln>
        </p:spPr>
      </p:sp>
      <p:sp>
        <p:nvSpPr>
          <p:cNvPr id="12" name="Text 7"/>
          <p:cNvSpPr/>
          <p:nvPr/>
        </p:nvSpPr>
        <p:spPr>
          <a:xfrm>
            <a:off x="6320433" y="3810833"/>
            <a:ext cx="168116" cy="280273"/>
          </a:xfrm>
          <a:prstGeom prst="rect">
            <a:avLst/>
          </a:prstGeom>
          <a:noFill/>
        </p:spPr>
        <p:txBody>
          <a:bodyPr wrap="none" rtlCol="0" anchor="t"/>
          <a:lstStyle/>
          <a:p>
            <a:pPr marL="0" indent="0" algn="ctr">
              <a:lnSpc>
                <a:spcPts val="2205"/>
              </a:lnSpc>
              <a:buNone/>
            </a:pPr>
            <a:r>
              <a:rPr lang="en-US" sz="2205" b="1" dirty="0">
                <a:solidFill>
                  <a:srgbClr val="FFFFFF"/>
                </a:solidFill>
                <a:latin typeface="Nunito" pitchFamily="34" charset="0"/>
                <a:ea typeface="Nunito" pitchFamily="34" charset="-122"/>
                <a:cs typeface="Nunito" pitchFamily="34" charset="-120"/>
              </a:rPr>
              <a:t>2</a:t>
            </a:r>
            <a:endParaRPr lang="en-US" sz="2205" dirty="0"/>
          </a:p>
        </p:txBody>
      </p:sp>
      <p:sp>
        <p:nvSpPr>
          <p:cNvPr id="13" name="Text 8"/>
          <p:cNvSpPr/>
          <p:nvPr/>
        </p:nvSpPr>
        <p:spPr>
          <a:xfrm>
            <a:off x="6826329" y="3727728"/>
            <a:ext cx="2335649" cy="291941"/>
          </a:xfrm>
          <a:prstGeom prst="rect">
            <a:avLst/>
          </a:prstGeom>
          <a:noFill/>
        </p:spPr>
        <p:txBody>
          <a:bodyPr wrap="none" rtlCol="0" anchor="t"/>
          <a:lstStyle/>
          <a:p>
            <a:pPr marL="0" indent="0">
              <a:lnSpc>
                <a:spcPts val="2300"/>
              </a:lnSpc>
              <a:buNone/>
            </a:pPr>
            <a:r>
              <a:rPr lang="en-US" sz="1840" b="1" dirty="0">
                <a:solidFill>
                  <a:srgbClr val="FFFFFF"/>
                </a:solidFill>
                <a:latin typeface="Nunito" pitchFamily="34" charset="0"/>
                <a:ea typeface="Nunito" pitchFamily="34" charset="-122"/>
                <a:cs typeface="Nunito" pitchFamily="34" charset="-120"/>
              </a:rPr>
              <a:t>Robustness</a:t>
            </a:r>
            <a:endParaRPr lang="en-US" sz="1840" dirty="0"/>
          </a:p>
        </p:txBody>
      </p:sp>
      <p:sp>
        <p:nvSpPr>
          <p:cNvPr id="14" name="Text 9"/>
          <p:cNvSpPr/>
          <p:nvPr/>
        </p:nvSpPr>
        <p:spPr>
          <a:xfrm>
            <a:off x="6826329" y="4138732"/>
            <a:ext cx="7109222" cy="317659"/>
          </a:xfrm>
          <a:prstGeom prst="rect">
            <a:avLst/>
          </a:prstGeom>
          <a:noFill/>
        </p:spPr>
        <p:txBody>
          <a:bodyPr wrap="none" rtlCol="0" anchor="t"/>
          <a:lstStyle/>
          <a:p>
            <a:pPr marL="0" indent="0">
              <a:lnSpc>
                <a:spcPts val="2500"/>
              </a:lnSpc>
              <a:buNone/>
            </a:pPr>
            <a:r>
              <a:rPr lang="en-US" sz="1565" dirty="0">
                <a:solidFill>
                  <a:srgbClr val="FFFFFF"/>
                </a:solidFill>
                <a:latin typeface="PT Sans" pitchFamily="34" charset="0"/>
                <a:ea typeface="PT Sans" pitchFamily="34" charset="-122"/>
                <a:cs typeface="PT Sans" pitchFamily="34" charset="-120"/>
              </a:rPr>
              <a:t>It is resilient to outliers and can handle both numerical and categorical features.</a:t>
            </a:r>
            <a:endParaRPr lang="en-US" sz="1565" dirty="0"/>
          </a:p>
        </p:txBody>
      </p:sp>
      <p:sp>
        <p:nvSpPr>
          <p:cNvPr id="15" name="Shape 10"/>
          <p:cNvSpPr/>
          <p:nvPr/>
        </p:nvSpPr>
        <p:spPr>
          <a:xfrm>
            <a:off x="6181249" y="4878110"/>
            <a:ext cx="446603" cy="446603"/>
          </a:xfrm>
          <a:prstGeom prst="roundRect">
            <a:avLst>
              <a:gd name="adj" fmla="val 66683"/>
            </a:avLst>
          </a:prstGeom>
          <a:solidFill>
            <a:srgbClr val="00002E"/>
          </a:solidFill>
          <a:ln w="22860">
            <a:solidFill>
              <a:srgbClr val="DD785E"/>
            </a:solidFill>
            <a:prstDash val="solid"/>
          </a:ln>
        </p:spPr>
      </p:sp>
      <p:sp>
        <p:nvSpPr>
          <p:cNvPr id="16" name="Text 11"/>
          <p:cNvSpPr/>
          <p:nvPr/>
        </p:nvSpPr>
        <p:spPr>
          <a:xfrm>
            <a:off x="6320433" y="4961215"/>
            <a:ext cx="168116" cy="280273"/>
          </a:xfrm>
          <a:prstGeom prst="rect">
            <a:avLst/>
          </a:prstGeom>
          <a:noFill/>
        </p:spPr>
        <p:txBody>
          <a:bodyPr wrap="none" rtlCol="0" anchor="t"/>
          <a:lstStyle/>
          <a:p>
            <a:pPr marL="0" indent="0" algn="ctr">
              <a:lnSpc>
                <a:spcPts val="2205"/>
              </a:lnSpc>
              <a:buNone/>
            </a:pPr>
            <a:r>
              <a:rPr lang="en-US" sz="2205" b="1" dirty="0">
                <a:solidFill>
                  <a:srgbClr val="FFFFFF"/>
                </a:solidFill>
                <a:latin typeface="Nunito" pitchFamily="34" charset="0"/>
                <a:ea typeface="Nunito" pitchFamily="34" charset="-122"/>
                <a:cs typeface="Nunito" pitchFamily="34" charset="-120"/>
              </a:rPr>
              <a:t>3</a:t>
            </a:r>
            <a:endParaRPr lang="en-US" sz="2205" dirty="0"/>
          </a:p>
        </p:txBody>
      </p:sp>
      <p:sp>
        <p:nvSpPr>
          <p:cNvPr id="17" name="Text 12"/>
          <p:cNvSpPr/>
          <p:nvPr/>
        </p:nvSpPr>
        <p:spPr>
          <a:xfrm>
            <a:off x="6826329" y="4878110"/>
            <a:ext cx="2335649" cy="291941"/>
          </a:xfrm>
          <a:prstGeom prst="rect">
            <a:avLst/>
          </a:prstGeom>
          <a:noFill/>
        </p:spPr>
        <p:txBody>
          <a:bodyPr wrap="none" rtlCol="0" anchor="t"/>
          <a:lstStyle/>
          <a:p>
            <a:pPr marL="0" indent="0">
              <a:lnSpc>
                <a:spcPts val="2300"/>
              </a:lnSpc>
              <a:buNone/>
            </a:pPr>
            <a:r>
              <a:rPr lang="en-US" sz="1840" b="1" dirty="0">
                <a:solidFill>
                  <a:srgbClr val="FFFFFF"/>
                </a:solidFill>
                <a:latin typeface="Nunito" pitchFamily="34" charset="0"/>
                <a:ea typeface="Nunito" pitchFamily="34" charset="-122"/>
                <a:cs typeface="Nunito" pitchFamily="34" charset="-120"/>
              </a:rPr>
              <a:t>Interpretability</a:t>
            </a:r>
            <a:endParaRPr lang="en-US" sz="1840" dirty="0"/>
          </a:p>
        </p:txBody>
      </p:sp>
      <p:sp>
        <p:nvSpPr>
          <p:cNvPr id="18" name="Text 13"/>
          <p:cNvSpPr/>
          <p:nvPr/>
        </p:nvSpPr>
        <p:spPr>
          <a:xfrm>
            <a:off x="6826329" y="5289113"/>
            <a:ext cx="7109222" cy="635318"/>
          </a:xfrm>
          <a:prstGeom prst="rect">
            <a:avLst/>
          </a:prstGeom>
          <a:noFill/>
        </p:spPr>
        <p:txBody>
          <a:bodyPr wrap="square" rtlCol="0" anchor="t"/>
          <a:lstStyle/>
          <a:p>
            <a:pPr marL="0" indent="0">
              <a:lnSpc>
                <a:spcPts val="2500"/>
              </a:lnSpc>
              <a:buNone/>
            </a:pPr>
            <a:r>
              <a:rPr lang="en-US" sz="1565" dirty="0">
                <a:solidFill>
                  <a:srgbClr val="FFFFFF"/>
                </a:solidFill>
                <a:latin typeface="PT Sans" pitchFamily="34" charset="0"/>
                <a:ea typeface="PT Sans" pitchFamily="34" charset="-122"/>
                <a:cs typeface="PT Sans" pitchFamily="34" charset="-120"/>
              </a:rPr>
              <a:t>The individual weak learners in the ensemble can provide insights into the underlying patterns in the data.</a:t>
            </a:r>
            <a:endParaRPr lang="en-US" sz="1565" dirty="0"/>
          </a:p>
        </p:txBody>
      </p:sp>
      <p:sp>
        <p:nvSpPr>
          <p:cNvPr id="19" name="Shape 14"/>
          <p:cNvSpPr/>
          <p:nvPr/>
        </p:nvSpPr>
        <p:spPr>
          <a:xfrm>
            <a:off x="6181249" y="6346150"/>
            <a:ext cx="446603" cy="446603"/>
          </a:xfrm>
          <a:prstGeom prst="roundRect">
            <a:avLst>
              <a:gd name="adj" fmla="val 66683"/>
            </a:avLst>
          </a:prstGeom>
          <a:solidFill>
            <a:srgbClr val="00002E"/>
          </a:solidFill>
          <a:ln w="22860">
            <a:solidFill>
              <a:srgbClr val="48A8E2"/>
            </a:solidFill>
            <a:prstDash val="solid"/>
          </a:ln>
        </p:spPr>
      </p:sp>
      <p:sp>
        <p:nvSpPr>
          <p:cNvPr id="20" name="Text 15"/>
          <p:cNvSpPr/>
          <p:nvPr/>
        </p:nvSpPr>
        <p:spPr>
          <a:xfrm>
            <a:off x="6320433" y="6429256"/>
            <a:ext cx="168116" cy="280273"/>
          </a:xfrm>
          <a:prstGeom prst="rect">
            <a:avLst/>
          </a:prstGeom>
          <a:noFill/>
        </p:spPr>
        <p:txBody>
          <a:bodyPr wrap="none" rtlCol="0" anchor="t"/>
          <a:lstStyle/>
          <a:p>
            <a:pPr marL="0" indent="0" algn="ctr">
              <a:lnSpc>
                <a:spcPts val="2205"/>
              </a:lnSpc>
              <a:buNone/>
            </a:pPr>
            <a:r>
              <a:rPr lang="en-US" sz="2205" b="1" dirty="0">
                <a:solidFill>
                  <a:srgbClr val="FFFFFF"/>
                </a:solidFill>
                <a:latin typeface="Nunito" pitchFamily="34" charset="0"/>
                <a:ea typeface="Nunito" pitchFamily="34" charset="-122"/>
                <a:cs typeface="Nunito" pitchFamily="34" charset="-120"/>
              </a:rPr>
              <a:t>4</a:t>
            </a:r>
            <a:endParaRPr lang="en-US" sz="2205" dirty="0"/>
          </a:p>
        </p:txBody>
      </p:sp>
      <p:sp>
        <p:nvSpPr>
          <p:cNvPr id="21" name="Text 16"/>
          <p:cNvSpPr/>
          <p:nvPr/>
        </p:nvSpPr>
        <p:spPr>
          <a:xfrm>
            <a:off x="6826329" y="6346150"/>
            <a:ext cx="2335649" cy="291941"/>
          </a:xfrm>
          <a:prstGeom prst="rect">
            <a:avLst/>
          </a:prstGeom>
          <a:noFill/>
        </p:spPr>
        <p:txBody>
          <a:bodyPr wrap="none" rtlCol="0" anchor="t"/>
          <a:lstStyle/>
          <a:p>
            <a:pPr marL="0" indent="0">
              <a:lnSpc>
                <a:spcPts val="2300"/>
              </a:lnSpc>
              <a:buNone/>
            </a:pPr>
            <a:r>
              <a:rPr lang="en-US" sz="1840" b="1" dirty="0">
                <a:solidFill>
                  <a:srgbClr val="FFFFFF"/>
                </a:solidFill>
                <a:latin typeface="Nunito" pitchFamily="34" charset="0"/>
                <a:ea typeface="Nunito" pitchFamily="34" charset="-122"/>
                <a:cs typeface="Nunito" pitchFamily="34" charset="-120"/>
              </a:rPr>
              <a:t>Versatility</a:t>
            </a:r>
            <a:endParaRPr lang="en-US" sz="1840" dirty="0"/>
          </a:p>
        </p:txBody>
      </p:sp>
      <p:sp>
        <p:nvSpPr>
          <p:cNvPr id="22" name="Text 17"/>
          <p:cNvSpPr/>
          <p:nvPr/>
        </p:nvSpPr>
        <p:spPr>
          <a:xfrm>
            <a:off x="6826329" y="6757154"/>
            <a:ext cx="7109222" cy="317659"/>
          </a:xfrm>
          <a:prstGeom prst="rect">
            <a:avLst/>
          </a:prstGeom>
          <a:noFill/>
        </p:spPr>
        <p:txBody>
          <a:bodyPr wrap="none" rtlCol="0" anchor="t"/>
          <a:lstStyle/>
          <a:p>
            <a:pPr marL="0" indent="0">
              <a:lnSpc>
                <a:spcPts val="2500"/>
              </a:lnSpc>
              <a:buNone/>
            </a:pPr>
            <a:r>
              <a:rPr lang="en-US" sz="1565" dirty="0">
                <a:solidFill>
                  <a:srgbClr val="FFFFFF"/>
                </a:solidFill>
                <a:latin typeface="PT Sans" pitchFamily="34" charset="0"/>
                <a:ea typeface="PT Sans" pitchFamily="34" charset="-122"/>
                <a:cs typeface="PT Sans" pitchFamily="34" charset="-120"/>
              </a:rPr>
              <a:t>Gradient Boosting can be applied to classification, regression, and ranking tasks.</a:t>
            </a:r>
            <a:endParaRPr lang="en-US" sz="156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p:spPr>
      </p:sp>
      <p:pic>
        <p:nvPicPr>
          <p:cNvPr id="4" name="Image 1" descr="preencoded.png"/>
          <p:cNvPicPr>
            <a:picLocks noChangeAspect="1"/>
          </p:cNvPicPr>
          <p:nvPr/>
        </p:nvPicPr>
        <p:blipFill>
          <a:blip r:embed="rId2"/>
          <a:stretch>
            <a:fillRect/>
          </a:stretch>
        </p:blipFill>
        <p:spPr>
          <a:xfrm>
            <a:off x="0" y="0"/>
            <a:ext cx="14630400" cy="2468880"/>
          </a:xfrm>
          <a:prstGeom prst="rect">
            <a:avLst/>
          </a:prstGeom>
        </p:spPr>
      </p:pic>
      <p:sp>
        <p:nvSpPr>
          <p:cNvPr id="5" name="Text 1"/>
          <p:cNvSpPr/>
          <p:nvPr/>
        </p:nvSpPr>
        <p:spPr>
          <a:xfrm>
            <a:off x="2238018" y="3014543"/>
            <a:ext cx="9728835" cy="580787"/>
          </a:xfrm>
          <a:prstGeom prst="rect">
            <a:avLst/>
          </a:prstGeom>
          <a:noFill/>
        </p:spPr>
        <p:txBody>
          <a:bodyPr wrap="none" rtlCol="0" anchor="t"/>
          <a:lstStyle/>
          <a:p>
            <a:pPr marL="0" indent="0">
              <a:lnSpc>
                <a:spcPts val="4575"/>
              </a:lnSpc>
              <a:buNone/>
            </a:pPr>
            <a:r>
              <a:rPr lang="en-US" sz="3660" b="1" dirty="0">
                <a:solidFill>
                  <a:srgbClr val="FFFFFF"/>
                </a:solidFill>
                <a:latin typeface="Nunito" pitchFamily="34" charset="0"/>
                <a:ea typeface="Nunito" pitchFamily="34" charset="-122"/>
                <a:cs typeface="Nunito" pitchFamily="34" charset="-120"/>
              </a:rPr>
              <a:t>Hyperparameter Tuning for Gradient Boosting</a:t>
            </a:r>
            <a:endParaRPr lang="en-US" sz="3660" dirty="0"/>
          </a:p>
        </p:txBody>
      </p:sp>
      <p:sp>
        <p:nvSpPr>
          <p:cNvPr id="6" name="Shape 2"/>
          <p:cNvSpPr/>
          <p:nvPr/>
        </p:nvSpPr>
        <p:spPr>
          <a:xfrm>
            <a:off x="2238018" y="3891558"/>
            <a:ext cx="4978479" cy="1797487"/>
          </a:xfrm>
          <a:prstGeom prst="roundRect">
            <a:avLst>
              <a:gd name="adj" fmla="val 16482"/>
            </a:avLst>
          </a:prstGeom>
          <a:solidFill>
            <a:srgbClr val="00002E"/>
          </a:solidFill>
          <a:ln w="22860">
            <a:solidFill>
              <a:srgbClr val="F2B42D"/>
            </a:solidFill>
            <a:prstDash val="solid"/>
          </a:ln>
        </p:spPr>
      </p:sp>
      <p:sp>
        <p:nvSpPr>
          <p:cNvPr id="7" name="Text 3"/>
          <p:cNvSpPr/>
          <p:nvPr/>
        </p:nvSpPr>
        <p:spPr>
          <a:xfrm>
            <a:off x="2458283" y="4111823"/>
            <a:ext cx="2323624" cy="290513"/>
          </a:xfrm>
          <a:prstGeom prst="rect">
            <a:avLst/>
          </a:prstGeom>
          <a:noFill/>
        </p:spPr>
        <p:txBody>
          <a:bodyPr wrap="none" rtlCol="0" anchor="t"/>
          <a:lstStyle/>
          <a:p>
            <a:pPr marL="0" indent="0">
              <a:lnSpc>
                <a:spcPts val="2285"/>
              </a:lnSpc>
              <a:buNone/>
            </a:pPr>
            <a:r>
              <a:rPr lang="en-US" sz="1830" b="1" dirty="0">
                <a:solidFill>
                  <a:srgbClr val="FFFFFF"/>
                </a:solidFill>
                <a:latin typeface="Nunito" pitchFamily="34" charset="0"/>
                <a:ea typeface="Nunito" pitchFamily="34" charset="-122"/>
                <a:cs typeface="Nunito" pitchFamily="34" charset="-120"/>
              </a:rPr>
              <a:t>Learning Rate</a:t>
            </a:r>
            <a:endParaRPr lang="en-US" sz="1830" dirty="0"/>
          </a:p>
        </p:txBody>
      </p:sp>
      <p:sp>
        <p:nvSpPr>
          <p:cNvPr id="8" name="Text 4"/>
          <p:cNvSpPr/>
          <p:nvPr/>
        </p:nvSpPr>
        <p:spPr>
          <a:xfrm>
            <a:off x="2458283" y="4520803"/>
            <a:ext cx="4537948" cy="947976"/>
          </a:xfrm>
          <a:prstGeom prst="rect">
            <a:avLst/>
          </a:prstGeom>
          <a:noFill/>
        </p:spPr>
        <p:txBody>
          <a:bodyPr wrap="square" rtlCol="0" anchor="t"/>
          <a:lstStyle/>
          <a:p>
            <a:pPr marL="0" indent="0">
              <a:lnSpc>
                <a:spcPts val="2490"/>
              </a:lnSpc>
              <a:buNone/>
            </a:pPr>
            <a:r>
              <a:rPr lang="en-US" sz="1555" dirty="0">
                <a:solidFill>
                  <a:srgbClr val="FFFFFF"/>
                </a:solidFill>
                <a:latin typeface="PT Sans" pitchFamily="34" charset="0"/>
                <a:ea typeface="PT Sans" pitchFamily="34" charset="-122"/>
                <a:cs typeface="PT Sans" pitchFamily="34" charset="-120"/>
              </a:rPr>
              <a:t>Determines the contribution of each new weak learner to the ensemble. A lower rate can lead to better generalization.</a:t>
            </a:r>
            <a:endParaRPr lang="en-US" sz="1555" dirty="0"/>
          </a:p>
        </p:txBody>
      </p:sp>
      <p:sp>
        <p:nvSpPr>
          <p:cNvPr id="9" name="Shape 5"/>
          <p:cNvSpPr/>
          <p:nvPr/>
        </p:nvSpPr>
        <p:spPr>
          <a:xfrm>
            <a:off x="7413903" y="3891558"/>
            <a:ext cx="4978479" cy="1797487"/>
          </a:xfrm>
          <a:prstGeom prst="roundRect">
            <a:avLst>
              <a:gd name="adj" fmla="val 16482"/>
            </a:avLst>
          </a:prstGeom>
          <a:solidFill>
            <a:srgbClr val="00002E"/>
          </a:solidFill>
          <a:ln w="22860">
            <a:solidFill>
              <a:srgbClr val="D7425E"/>
            </a:solidFill>
            <a:prstDash val="solid"/>
          </a:ln>
        </p:spPr>
      </p:sp>
      <p:sp>
        <p:nvSpPr>
          <p:cNvPr id="10" name="Text 6"/>
          <p:cNvSpPr/>
          <p:nvPr/>
        </p:nvSpPr>
        <p:spPr>
          <a:xfrm>
            <a:off x="7634168" y="4111823"/>
            <a:ext cx="2323624" cy="290513"/>
          </a:xfrm>
          <a:prstGeom prst="rect">
            <a:avLst/>
          </a:prstGeom>
          <a:noFill/>
        </p:spPr>
        <p:txBody>
          <a:bodyPr wrap="none" rtlCol="0" anchor="t"/>
          <a:lstStyle/>
          <a:p>
            <a:pPr marL="0" indent="0">
              <a:lnSpc>
                <a:spcPts val="2285"/>
              </a:lnSpc>
              <a:buNone/>
            </a:pPr>
            <a:r>
              <a:rPr lang="en-US" sz="1830" b="1" dirty="0">
                <a:solidFill>
                  <a:srgbClr val="FFFFFF"/>
                </a:solidFill>
                <a:latin typeface="Nunito" pitchFamily="34" charset="0"/>
                <a:ea typeface="Nunito" pitchFamily="34" charset="-122"/>
                <a:cs typeface="Nunito" pitchFamily="34" charset="-120"/>
              </a:rPr>
              <a:t>Maximum Depth</a:t>
            </a:r>
            <a:endParaRPr lang="en-US" sz="1830" dirty="0"/>
          </a:p>
        </p:txBody>
      </p:sp>
      <p:sp>
        <p:nvSpPr>
          <p:cNvPr id="11" name="Text 7"/>
          <p:cNvSpPr/>
          <p:nvPr/>
        </p:nvSpPr>
        <p:spPr>
          <a:xfrm>
            <a:off x="7634168" y="4520803"/>
            <a:ext cx="4537948" cy="947976"/>
          </a:xfrm>
          <a:prstGeom prst="rect">
            <a:avLst/>
          </a:prstGeom>
          <a:noFill/>
        </p:spPr>
        <p:txBody>
          <a:bodyPr wrap="square" rtlCol="0" anchor="t"/>
          <a:lstStyle/>
          <a:p>
            <a:pPr marL="0" indent="0">
              <a:lnSpc>
                <a:spcPts val="2490"/>
              </a:lnSpc>
              <a:buNone/>
            </a:pPr>
            <a:r>
              <a:rPr lang="en-US" sz="1555" dirty="0">
                <a:solidFill>
                  <a:srgbClr val="FFFFFF"/>
                </a:solidFill>
                <a:latin typeface="PT Sans" pitchFamily="34" charset="0"/>
                <a:ea typeface="PT Sans" pitchFamily="34" charset="-122"/>
                <a:cs typeface="PT Sans" pitchFamily="34" charset="-120"/>
              </a:rPr>
              <a:t>Controls the complexity of the individual weak learners. Deeper trees can capture more complex patterns.</a:t>
            </a:r>
            <a:endParaRPr lang="en-US" sz="1555" dirty="0"/>
          </a:p>
        </p:txBody>
      </p:sp>
      <p:sp>
        <p:nvSpPr>
          <p:cNvPr id="12" name="Shape 8"/>
          <p:cNvSpPr/>
          <p:nvPr/>
        </p:nvSpPr>
        <p:spPr>
          <a:xfrm>
            <a:off x="2238018" y="5886450"/>
            <a:ext cx="4978479" cy="1797487"/>
          </a:xfrm>
          <a:prstGeom prst="roundRect">
            <a:avLst>
              <a:gd name="adj" fmla="val 16482"/>
            </a:avLst>
          </a:prstGeom>
          <a:solidFill>
            <a:srgbClr val="00002E"/>
          </a:solidFill>
          <a:ln w="22860">
            <a:solidFill>
              <a:srgbClr val="DD785E"/>
            </a:solidFill>
            <a:prstDash val="solid"/>
          </a:ln>
        </p:spPr>
      </p:sp>
      <p:sp>
        <p:nvSpPr>
          <p:cNvPr id="13" name="Text 9"/>
          <p:cNvSpPr/>
          <p:nvPr/>
        </p:nvSpPr>
        <p:spPr>
          <a:xfrm>
            <a:off x="2458283" y="6106716"/>
            <a:ext cx="2323624" cy="290513"/>
          </a:xfrm>
          <a:prstGeom prst="rect">
            <a:avLst/>
          </a:prstGeom>
          <a:noFill/>
        </p:spPr>
        <p:txBody>
          <a:bodyPr wrap="none" rtlCol="0" anchor="t"/>
          <a:lstStyle/>
          <a:p>
            <a:pPr marL="0" indent="0">
              <a:lnSpc>
                <a:spcPts val="2285"/>
              </a:lnSpc>
              <a:buNone/>
            </a:pPr>
            <a:r>
              <a:rPr lang="en-US" sz="1830" b="1" dirty="0">
                <a:solidFill>
                  <a:srgbClr val="FFFFFF"/>
                </a:solidFill>
                <a:latin typeface="Nunito" pitchFamily="34" charset="0"/>
                <a:ea typeface="Nunito" pitchFamily="34" charset="-122"/>
                <a:cs typeface="Nunito" pitchFamily="34" charset="-120"/>
              </a:rPr>
              <a:t>Number of Estimators</a:t>
            </a:r>
            <a:endParaRPr lang="en-US" sz="1830" dirty="0"/>
          </a:p>
        </p:txBody>
      </p:sp>
      <p:sp>
        <p:nvSpPr>
          <p:cNvPr id="14" name="Text 10"/>
          <p:cNvSpPr/>
          <p:nvPr/>
        </p:nvSpPr>
        <p:spPr>
          <a:xfrm>
            <a:off x="2458283" y="6515695"/>
            <a:ext cx="4537948" cy="947976"/>
          </a:xfrm>
          <a:prstGeom prst="rect">
            <a:avLst/>
          </a:prstGeom>
          <a:noFill/>
        </p:spPr>
        <p:txBody>
          <a:bodyPr wrap="square" rtlCol="0" anchor="t"/>
          <a:lstStyle/>
          <a:p>
            <a:pPr marL="0" indent="0">
              <a:lnSpc>
                <a:spcPts val="2490"/>
              </a:lnSpc>
              <a:buNone/>
            </a:pPr>
            <a:r>
              <a:rPr lang="en-US" sz="1555" dirty="0">
                <a:solidFill>
                  <a:srgbClr val="FFFFFF"/>
                </a:solidFill>
                <a:latin typeface="PT Sans" pitchFamily="34" charset="0"/>
                <a:ea typeface="PT Sans" pitchFamily="34" charset="-122"/>
                <a:cs typeface="PT Sans" pitchFamily="34" charset="-120"/>
              </a:rPr>
              <a:t>Specifies the number of weak learners to be added to the ensemble. More estimators can improve performance.</a:t>
            </a:r>
            <a:endParaRPr lang="en-US" sz="1555" dirty="0"/>
          </a:p>
        </p:txBody>
      </p:sp>
      <p:sp>
        <p:nvSpPr>
          <p:cNvPr id="15" name="Shape 11"/>
          <p:cNvSpPr/>
          <p:nvPr/>
        </p:nvSpPr>
        <p:spPr>
          <a:xfrm>
            <a:off x="7413903" y="5886450"/>
            <a:ext cx="4978479" cy="1797487"/>
          </a:xfrm>
          <a:prstGeom prst="roundRect">
            <a:avLst>
              <a:gd name="adj" fmla="val 16482"/>
            </a:avLst>
          </a:prstGeom>
          <a:solidFill>
            <a:srgbClr val="00002E"/>
          </a:solidFill>
          <a:ln w="22860">
            <a:solidFill>
              <a:srgbClr val="48A8E2"/>
            </a:solidFill>
            <a:prstDash val="solid"/>
          </a:ln>
        </p:spPr>
      </p:sp>
      <p:sp>
        <p:nvSpPr>
          <p:cNvPr id="16" name="Text 12"/>
          <p:cNvSpPr/>
          <p:nvPr/>
        </p:nvSpPr>
        <p:spPr>
          <a:xfrm>
            <a:off x="7634168" y="6106716"/>
            <a:ext cx="2323624" cy="290513"/>
          </a:xfrm>
          <a:prstGeom prst="rect">
            <a:avLst/>
          </a:prstGeom>
          <a:noFill/>
        </p:spPr>
        <p:txBody>
          <a:bodyPr wrap="none" rtlCol="0" anchor="t"/>
          <a:lstStyle/>
          <a:p>
            <a:pPr marL="0" indent="0">
              <a:lnSpc>
                <a:spcPts val="2285"/>
              </a:lnSpc>
              <a:buNone/>
            </a:pPr>
            <a:r>
              <a:rPr lang="en-US" sz="1830" b="1" dirty="0">
                <a:solidFill>
                  <a:srgbClr val="FFFFFF"/>
                </a:solidFill>
                <a:latin typeface="Nunito" pitchFamily="34" charset="0"/>
                <a:ea typeface="Nunito" pitchFamily="34" charset="-122"/>
                <a:cs typeface="Nunito" pitchFamily="34" charset="-120"/>
              </a:rPr>
              <a:t>Regularization</a:t>
            </a:r>
            <a:endParaRPr lang="en-US" sz="1830" dirty="0"/>
          </a:p>
        </p:txBody>
      </p:sp>
      <p:sp>
        <p:nvSpPr>
          <p:cNvPr id="17" name="Text 13"/>
          <p:cNvSpPr/>
          <p:nvPr/>
        </p:nvSpPr>
        <p:spPr>
          <a:xfrm>
            <a:off x="7634168" y="6515695"/>
            <a:ext cx="4537948" cy="631984"/>
          </a:xfrm>
          <a:prstGeom prst="rect">
            <a:avLst/>
          </a:prstGeom>
          <a:noFill/>
        </p:spPr>
        <p:txBody>
          <a:bodyPr wrap="square" rtlCol="0" anchor="t"/>
          <a:lstStyle/>
          <a:p>
            <a:pPr marL="0" indent="0">
              <a:lnSpc>
                <a:spcPts val="2490"/>
              </a:lnSpc>
              <a:buNone/>
            </a:pPr>
            <a:r>
              <a:rPr lang="en-US" sz="1555" dirty="0">
                <a:solidFill>
                  <a:srgbClr val="FFFFFF"/>
                </a:solidFill>
                <a:latin typeface="PT Sans" pitchFamily="34" charset="0"/>
                <a:ea typeface="PT Sans" pitchFamily="34" charset="-122"/>
                <a:cs typeface="PT Sans" pitchFamily="34" charset="-120"/>
              </a:rPr>
              <a:t>Techniques such as L1 or L2 regularization can help prevent overfitting.</a:t>
            </a:r>
            <a:endParaRPr lang="en-US" sz="155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p:spPr>
      </p:sp>
      <p:pic>
        <p:nvPicPr>
          <p:cNvPr id="4" name="Image 1" descr="preencoded.png"/>
          <p:cNvPicPr>
            <a:picLocks noChangeAspect="1"/>
          </p:cNvPicPr>
          <p:nvPr/>
        </p:nvPicPr>
        <p:blipFill>
          <a:blip r:embed="rId2"/>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9371648" y="2171581"/>
            <a:ext cx="5030986" cy="3886438"/>
          </a:xfrm>
          <a:prstGeom prst="rect">
            <a:avLst/>
          </a:prstGeom>
        </p:spPr>
      </p:pic>
      <p:sp>
        <p:nvSpPr>
          <p:cNvPr id="6" name="Text 1"/>
          <p:cNvSpPr/>
          <p:nvPr/>
        </p:nvSpPr>
        <p:spPr>
          <a:xfrm>
            <a:off x="637342" y="768072"/>
            <a:ext cx="6611779" cy="535543"/>
          </a:xfrm>
          <a:prstGeom prst="rect">
            <a:avLst/>
          </a:prstGeom>
          <a:noFill/>
        </p:spPr>
        <p:txBody>
          <a:bodyPr wrap="none" rtlCol="0" anchor="t"/>
          <a:lstStyle/>
          <a:p>
            <a:pPr marL="0" indent="0">
              <a:lnSpc>
                <a:spcPts val="4220"/>
              </a:lnSpc>
              <a:buNone/>
            </a:pPr>
            <a:r>
              <a:rPr lang="en-US" sz="3375" b="1" dirty="0">
                <a:solidFill>
                  <a:srgbClr val="FFFFFF"/>
                </a:solidFill>
                <a:latin typeface="Nunito" pitchFamily="34" charset="0"/>
                <a:ea typeface="Nunito" pitchFamily="34" charset="-122"/>
                <a:cs typeface="Nunito" pitchFamily="34" charset="-120"/>
              </a:rPr>
              <a:t>Applications of Gradient Boosting</a:t>
            </a:r>
            <a:endParaRPr lang="en-US" sz="3375" dirty="0"/>
          </a:p>
        </p:txBody>
      </p:sp>
      <p:pic>
        <p:nvPicPr>
          <p:cNvPr id="7" name="Image 3" descr="preencoded.png"/>
          <p:cNvPicPr>
            <a:picLocks noChangeAspect="1"/>
          </p:cNvPicPr>
          <p:nvPr/>
        </p:nvPicPr>
        <p:blipFill>
          <a:blip r:embed="rId4"/>
          <a:stretch>
            <a:fillRect/>
          </a:stretch>
        </p:blipFill>
        <p:spPr>
          <a:xfrm>
            <a:off x="637342" y="1576745"/>
            <a:ext cx="455295" cy="455295"/>
          </a:xfrm>
          <a:prstGeom prst="rect">
            <a:avLst/>
          </a:prstGeom>
        </p:spPr>
      </p:pic>
      <p:sp>
        <p:nvSpPr>
          <p:cNvPr id="8" name="Text 2"/>
          <p:cNvSpPr/>
          <p:nvPr/>
        </p:nvSpPr>
        <p:spPr>
          <a:xfrm>
            <a:off x="637342" y="2214086"/>
            <a:ext cx="2142649" cy="267891"/>
          </a:xfrm>
          <a:prstGeom prst="rect">
            <a:avLst/>
          </a:prstGeom>
          <a:noFill/>
        </p:spPr>
        <p:txBody>
          <a:bodyPr wrap="none" rtlCol="0" anchor="t"/>
          <a:lstStyle/>
          <a:p>
            <a:pPr marL="0" indent="0" algn="l">
              <a:lnSpc>
                <a:spcPts val="2110"/>
              </a:lnSpc>
              <a:buNone/>
            </a:pPr>
            <a:r>
              <a:rPr lang="en-US" sz="1685" b="1" dirty="0">
                <a:solidFill>
                  <a:srgbClr val="FFFFFF"/>
                </a:solidFill>
                <a:latin typeface="Nunito" pitchFamily="34" charset="0"/>
                <a:ea typeface="Nunito" pitchFamily="34" charset="-122"/>
                <a:cs typeface="Nunito" pitchFamily="34" charset="-120"/>
              </a:rPr>
              <a:t>Classification</a:t>
            </a:r>
            <a:endParaRPr lang="en-US" sz="1685" dirty="0"/>
          </a:p>
        </p:txBody>
      </p:sp>
      <p:sp>
        <p:nvSpPr>
          <p:cNvPr id="9" name="Text 3"/>
          <p:cNvSpPr/>
          <p:nvPr/>
        </p:nvSpPr>
        <p:spPr>
          <a:xfrm>
            <a:off x="637342" y="2591157"/>
            <a:ext cx="7869317" cy="582930"/>
          </a:xfrm>
          <a:prstGeom prst="rect">
            <a:avLst/>
          </a:prstGeom>
          <a:noFill/>
        </p:spPr>
        <p:txBody>
          <a:bodyPr wrap="square" rtlCol="0" anchor="t"/>
          <a:lstStyle/>
          <a:p>
            <a:pPr marL="0" indent="0" algn="l">
              <a:lnSpc>
                <a:spcPts val="2295"/>
              </a:lnSpc>
              <a:buNone/>
            </a:pPr>
            <a:r>
              <a:rPr lang="en-US" sz="1435" dirty="0">
                <a:solidFill>
                  <a:srgbClr val="FFFFFF"/>
                </a:solidFill>
                <a:latin typeface="PT Sans" pitchFamily="34" charset="0"/>
                <a:ea typeface="PT Sans" pitchFamily="34" charset="-122"/>
                <a:cs typeface="PT Sans" pitchFamily="34" charset="-120"/>
              </a:rPr>
              <a:t>Gradient Boosting is widely used for classification tasks, such as spam detection, sentiment analysis, and credit risk assessment.</a:t>
            </a:r>
            <a:endParaRPr lang="en-US" sz="1435" dirty="0"/>
          </a:p>
        </p:txBody>
      </p:sp>
      <p:pic>
        <p:nvPicPr>
          <p:cNvPr id="10" name="Image 4" descr="preencoded.png"/>
          <p:cNvPicPr>
            <a:picLocks noChangeAspect="1"/>
          </p:cNvPicPr>
          <p:nvPr/>
        </p:nvPicPr>
        <p:blipFill>
          <a:blip r:embed="rId5"/>
          <a:stretch>
            <a:fillRect/>
          </a:stretch>
        </p:blipFill>
        <p:spPr>
          <a:xfrm>
            <a:off x="637342" y="3720465"/>
            <a:ext cx="455295" cy="455295"/>
          </a:xfrm>
          <a:prstGeom prst="rect">
            <a:avLst/>
          </a:prstGeom>
        </p:spPr>
      </p:pic>
      <p:sp>
        <p:nvSpPr>
          <p:cNvPr id="11" name="Text 4"/>
          <p:cNvSpPr/>
          <p:nvPr/>
        </p:nvSpPr>
        <p:spPr>
          <a:xfrm>
            <a:off x="637342" y="4357807"/>
            <a:ext cx="2142649" cy="267891"/>
          </a:xfrm>
          <a:prstGeom prst="rect">
            <a:avLst/>
          </a:prstGeom>
          <a:noFill/>
        </p:spPr>
        <p:txBody>
          <a:bodyPr wrap="none" rtlCol="0" anchor="t"/>
          <a:lstStyle/>
          <a:p>
            <a:pPr marL="0" indent="0" algn="l">
              <a:lnSpc>
                <a:spcPts val="2110"/>
              </a:lnSpc>
              <a:buNone/>
            </a:pPr>
            <a:r>
              <a:rPr lang="en-US" sz="1685" b="1" dirty="0">
                <a:solidFill>
                  <a:srgbClr val="FFFFFF"/>
                </a:solidFill>
                <a:latin typeface="Nunito" pitchFamily="34" charset="0"/>
                <a:ea typeface="Nunito" pitchFamily="34" charset="-122"/>
                <a:cs typeface="Nunito" pitchFamily="34" charset="-120"/>
              </a:rPr>
              <a:t>Regression</a:t>
            </a:r>
            <a:endParaRPr lang="en-US" sz="1685" dirty="0"/>
          </a:p>
        </p:txBody>
      </p:sp>
      <p:sp>
        <p:nvSpPr>
          <p:cNvPr id="12" name="Text 5"/>
          <p:cNvSpPr/>
          <p:nvPr/>
        </p:nvSpPr>
        <p:spPr>
          <a:xfrm>
            <a:off x="637342" y="4734878"/>
            <a:ext cx="7869317" cy="582930"/>
          </a:xfrm>
          <a:prstGeom prst="rect">
            <a:avLst/>
          </a:prstGeom>
          <a:noFill/>
        </p:spPr>
        <p:txBody>
          <a:bodyPr wrap="square" rtlCol="0" anchor="t"/>
          <a:lstStyle/>
          <a:p>
            <a:pPr marL="0" indent="0" algn="l">
              <a:lnSpc>
                <a:spcPts val="2295"/>
              </a:lnSpc>
              <a:buNone/>
            </a:pPr>
            <a:r>
              <a:rPr lang="en-US" sz="1435" dirty="0">
                <a:solidFill>
                  <a:srgbClr val="FFFFFF"/>
                </a:solidFill>
                <a:latin typeface="PT Sans" pitchFamily="34" charset="0"/>
                <a:ea typeface="PT Sans" pitchFamily="34" charset="-122"/>
                <a:cs typeface="PT Sans" pitchFamily="34" charset="-120"/>
              </a:rPr>
              <a:t>It is also effective for regression problems, including stock price prediction, sales forecasting, and energy demand forecasting.</a:t>
            </a:r>
            <a:endParaRPr lang="en-US" sz="1435" dirty="0"/>
          </a:p>
        </p:txBody>
      </p:sp>
      <p:pic>
        <p:nvPicPr>
          <p:cNvPr id="13" name="Image 5" descr="preencoded.png"/>
          <p:cNvPicPr>
            <a:picLocks noChangeAspect="1"/>
          </p:cNvPicPr>
          <p:nvPr/>
        </p:nvPicPr>
        <p:blipFill>
          <a:blip r:embed="rId5"/>
          <a:stretch>
            <a:fillRect/>
          </a:stretch>
        </p:blipFill>
        <p:spPr>
          <a:xfrm>
            <a:off x="637342" y="5864185"/>
            <a:ext cx="455295" cy="455295"/>
          </a:xfrm>
          <a:prstGeom prst="rect">
            <a:avLst/>
          </a:prstGeom>
        </p:spPr>
      </p:pic>
      <p:sp>
        <p:nvSpPr>
          <p:cNvPr id="14" name="Text 6"/>
          <p:cNvSpPr/>
          <p:nvPr/>
        </p:nvSpPr>
        <p:spPr>
          <a:xfrm>
            <a:off x="637342" y="6501527"/>
            <a:ext cx="2142649" cy="267891"/>
          </a:xfrm>
          <a:prstGeom prst="rect">
            <a:avLst/>
          </a:prstGeom>
          <a:noFill/>
        </p:spPr>
        <p:txBody>
          <a:bodyPr wrap="none" rtlCol="0" anchor="t"/>
          <a:lstStyle/>
          <a:p>
            <a:pPr marL="0" indent="0" algn="l">
              <a:lnSpc>
                <a:spcPts val="2110"/>
              </a:lnSpc>
              <a:buNone/>
            </a:pPr>
            <a:r>
              <a:rPr lang="en-US" sz="1685" b="1" dirty="0">
                <a:solidFill>
                  <a:srgbClr val="FFFFFF"/>
                </a:solidFill>
                <a:latin typeface="Nunito" pitchFamily="34" charset="0"/>
                <a:ea typeface="Nunito" pitchFamily="34" charset="-122"/>
                <a:cs typeface="Nunito" pitchFamily="34" charset="-120"/>
              </a:rPr>
              <a:t>Ranking</a:t>
            </a:r>
            <a:endParaRPr lang="en-US" sz="1685" dirty="0"/>
          </a:p>
        </p:txBody>
      </p:sp>
      <p:sp>
        <p:nvSpPr>
          <p:cNvPr id="15" name="Text 7"/>
          <p:cNvSpPr/>
          <p:nvPr/>
        </p:nvSpPr>
        <p:spPr>
          <a:xfrm>
            <a:off x="637342" y="6878598"/>
            <a:ext cx="7869317" cy="582930"/>
          </a:xfrm>
          <a:prstGeom prst="rect">
            <a:avLst/>
          </a:prstGeom>
          <a:noFill/>
        </p:spPr>
        <p:txBody>
          <a:bodyPr wrap="square" rtlCol="0" anchor="t"/>
          <a:lstStyle/>
          <a:p>
            <a:pPr marL="0" indent="0" algn="l">
              <a:lnSpc>
                <a:spcPts val="2295"/>
              </a:lnSpc>
              <a:buNone/>
            </a:pPr>
            <a:r>
              <a:rPr lang="en-US" sz="1435" dirty="0">
                <a:solidFill>
                  <a:srgbClr val="FFFFFF"/>
                </a:solidFill>
                <a:latin typeface="PT Sans" pitchFamily="34" charset="0"/>
                <a:ea typeface="PT Sans" pitchFamily="34" charset="-122"/>
                <a:cs typeface="PT Sans" pitchFamily="34" charset="-120"/>
              </a:rPr>
              <a:t>Gradient Boosting algorithms can be used for ranking tasks, such as search engine result ranking and recommendation systems.</a:t>
            </a:r>
            <a:endParaRPr lang="en-US" sz="143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222290" y="1564481"/>
            <a:ext cx="5041702" cy="5100638"/>
          </a:xfrm>
          <a:prstGeom prst="rect">
            <a:avLst/>
          </a:prstGeom>
        </p:spPr>
      </p:pic>
      <p:sp>
        <p:nvSpPr>
          <p:cNvPr id="6" name="Text 1"/>
          <p:cNvSpPr/>
          <p:nvPr/>
        </p:nvSpPr>
        <p:spPr>
          <a:xfrm>
            <a:off x="6108859" y="1178481"/>
            <a:ext cx="5931098" cy="523042"/>
          </a:xfrm>
          <a:prstGeom prst="rect">
            <a:avLst/>
          </a:prstGeom>
          <a:noFill/>
        </p:spPr>
        <p:txBody>
          <a:bodyPr wrap="none" rtlCol="0" anchor="t"/>
          <a:lstStyle/>
          <a:p>
            <a:pPr marL="0" indent="0">
              <a:lnSpc>
                <a:spcPts val="4120"/>
              </a:lnSpc>
              <a:buNone/>
            </a:pPr>
            <a:r>
              <a:rPr lang="en-US" sz="3295" b="1" dirty="0">
                <a:solidFill>
                  <a:srgbClr val="FFFFFF"/>
                </a:solidFill>
                <a:latin typeface="Nunito" pitchFamily="34" charset="0"/>
                <a:ea typeface="Nunito" pitchFamily="34" charset="-122"/>
                <a:cs typeface="Nunito" pitchFamily="34" charset="-120"/>
              </a:rPr>
              <a:t>Conclusion and Key Takeaways</a:t>
            </a:r>
            <a:endParaRPr lang="en-US" sz="3295" dirty="0"/>
          </a:p>
        </p:txBody>
      </p:sp>
      <p:sp>
        <p:nvSpPr>
          <p:cNvPr id="7" name="Shape 2"/>
          <p:cNvSpPr/>
          <p:nvPr/>
        </p:nvSpPr>
        <p:spPr>
          <a:xfrm>
            <a:off x="6108859" y="2168247"/>
            <a:ext cx="400169" cy="400169"/>
          </a:xfrm>
          <a:prstGeom prst="roundRect">
            <a:avLst>
              <a:gd name="adj" fmla="val 66676"/>
            </a:avLst>
          </a:prstGeom>
          <a:solidFill>
            <a:srgbClr val="00002E"/>
          </a:solidFill>
          <a:ln w="15240">
            <a:solidFill>
              <a:srgbClr val="F2B42D"/>
            </a:solidFill>
            <a:prstDash val="solid"/>
          </a:ln>
        </p:spPr>
      </p:sp>
      <p:sp>
        <p:nvSpPr>
          <p:cNvPr id="8" name="Text 3"/>
          <p:cNvSpPr/>
          <p:nvPr/>
        </p:nvSpPr>
        <p:spPr>
          <a:xfrm>
            <a:off x="6233636" y="2242780"/>
            <a:ext cx="150614" cy="251103"/>
          </a:xfrm>
          <a:prstGeom prst="rect">
            <a:avLst/>
          </a:prstGeom>
          <a:noFill/>
        </p:spPr>
        <p:txBody>
          <a:bodyPr wrap="none" rtlCol="0" anchor="t"/>
          <a:lstStyle/>
          <a:p>
            <a:pPr marL="0" indent="0" algn="ctr">
              <a:lnSpc>
                <a:spcPts val="1975"/>
              </a:lnSpc>
              <a:buNone/>
            </a:pPr>
            <a:r>
              <a:rPr lang="en-US" sz="1975" b="1" dirty="0">
                <a:solidFill>
                  <a:srgbClr val="FFFFFF"/>
                </a:solidFill>
                <a:latin typeface="Nunito" pitchFamily="34" charset="0"/>
                <a:ea typeface="Nunito" pitchFamily="34" charset="-122"/>
                <a:cs typeface="Nunito" pitchFamily="34" charset="-120"/>
              </a:rPr>
              <a:t>1</a:t>
            </a:r>
            <a:endParaRPr lang="en-US" sz="1975" dirty="0"/>
          </a:p>
        </p:txBody>
      </p:sp>
      <p:sp>
        <p:nvSpPr>
          <p:cNvPr id="9" name="Text 4"/>
          <p:cNvSpPr/>
          <p:nvPr/>
        </p:nvSpPr>
        <p:spPr>
          <a:xfrm>
            <a:off x="6686788" y="2168247"/>
            <a:ext cx="2092643" cy="261580"/>
          </a:xfrm>
          <a:prstGeom prst="rect">
            <a:avLst/>
          </a:prstGeom>
          <a:noFill/>
        </p:spPr>
        <p:txBody>
          <a:bodyPr wrap="none" rtlCol="0" anchor="t"/>
          <a:lstStyle/>
          <a:p>
            <a:pPr marL="0" indent="0">
              <a:lnSpc>
                <a:spcPts val="2060"/>
              </a:lnSpc>
              <a:buNone/>
            </a:pPr>
            <a:r>
              <a:rPr lang="en-US" sz="1650" b="1" dirty="0">
                <a:solidFill>
                  <a:srgbClr val="FFFFFF"/>
                </a:solidFill>
                <a:latin typeface="Nunito" pitchFamily="34" charset="0"/>
                <a:ea typeface="Nunito" pitchFamily="34" charset="-122"/>
                <a:cs typeface="Nunito" pitchFamily="34" charset="-120"/>
              </a:rPr>
              <a:t>Ensemble Learning</a:t>
            </a:r>
            <a:endParaRPr lang="en-US" sz="1650" dirty="0"/>
          </a:p>
        </p:txBody>
      </p:sp>
      <p:sp>
        <p:nvSpPr>
          <p:cNvPr id="10" name="Text 5"/>
          <p:cNvSpPr/>
          <p:nvPr/>
        </p:nvSpPr>
        <p:spPr>
          <a:xfrm>
            <a:off x="6686788" y="2536508"/>
            <a:ext cx="7321153" cy="569119"/>
          </a:xfrm>
          <a:prstGeom prst="rect">
            <a:avLst/>
          </a:prstGeom>
          <a:noFill/>
        </p:spPr>
        <p:txBody>
          <a:bodyPr wrap="square" rtlCol="0" anchor="t"/>
          <a:lstStyle/>
          <a:p>
            <a:pPr marL="0" indent="0">
              <a:lnSpc>
                <a:spcPts val="2240"/>
              </a:lnSpc>
              <a:buNone/>
            </a:pPr>
            <a:r>
              <a:rPr lang="en-US" sz="1400" dirty="0">
                <a:solidFill>
                  <a:srgbClr val="FFFFFF"/>
                </a:solidFill>
                <a:latin typeface="PT Sans" pitchFamily="34" charset="0"/>
                <a:ea typeface="PT Sans" pitchFamily="34" charset="-122"/>
                <a:cs typeface="PT Sans" pitchFamily="34" charset="-120"/>
              </a:rPr>
              <a:t>Gradient Boosting is a powerful ensemble learning technique that combines multiple weak learners to create a strong predictive model.</a:t>
            </a:r>
            <a:endParaRPr lang="en-US" sz="1400" dirty="0"/>
          </a:p>
        </p:txBody>
      </p:sp>
      <p:sp>
        <p:nvSpPr>
          <p:cNvPr id="11" name="Shape 6"/>
          <p:cNvSpPr/>
          <p:nvPr/>
        </p:nvSpPr>
        <p:spPr>
          <a:xfrm>
            <a:off x="6108859" y="3483412"/>
            <a:ext cx="400169" cy="400169"/>
          </a:xfrm>
          <a:prstGeom prst="roundRect">
            <a:avLst>
              <a:gd name="adj" fmla="val 66676"/>
            </a:avLst>
          </a:prstGeom>
          <a:solidFill>
            <a:srgbClr val="00002E"/>
          </a:solidFill>
          <a:ln w="15240">
            <a:solidFill>
              <a:srgbClr val="D7425E"/>
            </a:solidFill>
            <a:prstDash val="solid"/>
          </a:ln>
        </p:spPr>
      </p:sp>
      <p:sp>
        <p:nvSpPr>
          <p:cNvPr id="12" name="Text 7"/>
          <p:cNvSpPr/>
          <p:nvPr/>
        </p:nvSpPr>
        <p:spPr>
          <a:xfrm>
            <a:off x="6233636" y="3557945"/>
            <a:ext cx="150614" cy="251103"/>
          </a:xfrm>
          <a:prstGeom prst="rect">
            <a:avLst/>
          </a:prstGeom>
          <a:noFill/>
        </p:spPr>
        <p:txBody>
          <a:bodyPr wrap="none" rtlCol="0" anchor="t"/>
          <a:lstStyle/>
          <a:p>
            <a:pPr marL="0" indent="0" algn="ctr">
              <a:lnSpc>
                <a:spcPts val="1975"/>
              </a:lnSpc>
              <a:buNone/>
            </a:pPr>
            <a:r>
              <a:rPr lang="en-US" sz="1975" b="1" dirty="0">
                <a:solidFill>
                  <a:srgbClr val="FFFFFF"/>
                </a:solidFill>
                <a:latin typeface="Nunito" pitchFamily="34" charset="0"/>
                <a:ea typeface="Nunito" pitchFamily="34" charset="-122"/>
                <a:cs typeface="Nunito" pitchFamily="34" charset="-120"/>
              </a:rPr>
              <a:t>2</a:t>
            </a:r>
            <a:endParaRPr lang="en-US" sz="1975" dirty="0"/>
          </a:p>
        </p:txBody>
      </p:sp>
      <p:sp>
        <p:nvSpPr>
          <p:cNvPr id="13" name="Text 8"/>
          <p:cNvSpPr/>
          <p:nvPr/>
        </p:nvSpPr>
        <p:spPr>
          <a:xfrm>
            <a:off x="6686788" y="3483412"/>
            <a:ext cx="2099905" cy="261580"/>
          </a:xfrm>
          <a:prstGeom prst="rect">
            <a:avLst/>
          </a:prstGeom>
          <a:noFill/>
        </p:spPr>
        <p:txBody>
          <a:bodyPr wrap="none" rtlCol="0" anchor="t"/>
          <a:lstStyle/>
          <a:p>
            <a:pPr marL="0" indent="0">
              <a:lnSpc>
                <a:spcPts val="2060"/>
              </a:lnSpc>
              <a:buNone/>
            </a:pPr>
            <a:r>
              <a:rPr lang="en-US" sz="1650" b="1" dirty="0">
                <a:solidFill>
                  <a:srgbClr val="FFFFFF"/>
                </a:solidFill>
                <a:latin typeface="Nunito" pitchFamily="34" charset="0"/>
                <a:ea typeface="Nunito" pitchFamily="34" charset="-122"/>
                <a:cs typeface="Nunito" pitchFamily="34" charset="-120"/>
              </a:rPr>
              <a:t>Iterative Improvement</a:t>
            </a:r>
            <a:endParaRPr lang="en-US" sz="1650" dirty="0"/>
          </a:p>
        </p:txBody>
      </p:sp>
      <p:sp>
        <p:nvSpPr>
          <p:cNvPr id="14" name="Text 9"/>
          <p:cNvSpPr/>
          <p:nvPr/>
        </p:nvSpPr>
        <p:spPr>
          <a:xfrm>
            <a:off x="6686788" y="3851672"/>
            <a:ext cx="7321153" cy="569119"/>
          </a:xfrm>
          <a:prstGeom prst="rect">
            <a:avLst/>
          </a:prstGeom>
          <a:noFill/>
        </p:spPr>
        <p:txBody>
          <a:bodyPr wrap="square" rtlCol="0" anchor="t"/>
          <a:lstStyle/>
          <a:p>
            <a:pPr marL="0" indent="0">
              <a:lnSpc>
                <a:spcPts val="2240"/>
              </a:lnSpc>
              <a:buNone/>
            </a:pPr>
            <a:r>
              <a:rPr lang="en-US" sz="1400" dirty="0">
                <a:solidFill>
                  <a:srgbClr val="FFFFFF"/>
                </a:solidFill>
                <a:latin typeface="PT Sans" pitchFamily="34" charset="0"/>
                <a:ea typeface="PT Sans" pitchFamily="34" charset="-122"/>
                <a:cs typeface="PT Sans" pitchFamily="34" charset="-120"/>
              </a:rPr>
              <a:t>The algorithm iteratively adjusts the model by training new weak learners to correct the errors of the previous models.</a:t>
            </a:r>
            <a:endParaRPr lang="en-US" sz="1400" dirty="0"/>
          </a:p>
        </p:txBody>
      </p:sp>
      <p:sp>
        <p:nvSpPr>
          <p:cNvPr id="15" name="Shape 10"/>
          <p:cNvSpPr/>
          <p:nvPr/>
        </p:nvSpPr>
        <p:spPr>
          <a:xfrm>
            <a:off x="6108859" y="4798576"/>
            <a:ext cx="400169" cy="400169"/>
          </a:xfrm>
          <a:prstGeom prst="roundRect">
            <a:avLst>
              <a:gd name="adj" fmla="val 66676"/>
            </a:avLst>
          </a:prstGeom>
          <a:solidFill>
            <a:srgbClr val="00002E"/>
          </a:solidFill>
          <a:ln w="15240">
            <a:solidFill>
              <a:srgbClr val="DD785E"/>
            </a:solidFill>
            <a:prstDash val="solid"/>
          </a:ln>
        </p:spPr>
      </p:sp>
      <p:sp>
        <p:nvSpPr>
          <p:cNvPr id="16" name="Text 11"/>
          <p:cNvSpPr/>
          <p:nvPr/>
        </p:nvSpPr>
        <p:spPr>
          <a:xfrm>
            <a:off x="6233636" y="4873109"/>
            <a:ext cx="150614" cy="251103"/>
          </a:xfrm>
          <a:prstGeom prst="rect">
            <a:avLst/>
          </a:prstGeom>
          <a:noFill/>
        </p:spPr>
        <p:txBody>
          <a:bodyPr wrap="none" rtlCol="0" anchor="t"/>
          <a:lstStyle/>
          <a:p>
            <a:pPr marL="0" indent="0" algn="ctr">
              <a:lnSpc>
                <a:spcPts val="1975"/>
              </a:lnSpc>
              <a:buNone/>
            </a:pPr>
            <a:r>
              <a:rPr lang="en-US" sz="1975" b="1" dirty="0">
                <a:solidFill>
                  <a:srgbClr val="FFFFFF"/>
                </a:solidFill>
                <a:latin typeface="Nunito" pitchFamily="34" charset="0"/>
                <a:ea typeface="Nunito" pitchFamily="34" charset="-122"/>
                <a:cs typeface="Nunito" pitchFamily="34" charset="-120"/>
              </a:rPr>
              <a:t>3</a:t>
            </a:r>
            <a:endParaRPr lang="en-US" sz="1975" dirty="0"/>
          </a:p>
        </p:txBody>
      </p:sp>
      <p:sp>
        <p:nvSpPr>
          <p:cNvPr id="17" name="Text 12"/>
          <p:cNvSpPr/>
          <p:nvPr/>
        </p:nvSpPr>
        <p:spPr>
          <a:xfrm>
            <a:off x="6686788" y="4798576"/>
            <a:ext cx="2647236" cy="261580"/>
          </a:xfrm>
          <a:prstGeom prst="rect">
            <a:avLst/>
          </a:prstGeom>
          <a:noFill/>
        </p:spPr>
        <p:txBody>
          <a:bodyPr wrap="none" rtlCol="0" anchor="t"/>
          <a:lstStyle/>
          <a:p>
            <a:pPr marL="0" indent="0">
              <a:lnSpc>
                <a:spcPts val="2060"/>
              </a:lnSpc>
              <a:buNone/>
            </a:pPr>
            <a:r>
              <a:rPr lang="en-US" sz="1650" b="1" dirty="0">
                <a:solidFill>
                  <a:srgbClr val="FFFFFF"/>
                </a:solidFill>
                <a:latin typeface="Nunito" pitchFamily="34" charset="0"/>
                <a:ea typeface="Nunito" pitchFamily="34" charset="-122"/>
                <a:cs typeface="Nunito" pitchFamily="34" charset="-120"/>
              </a:rPr>
              <a:t>Versatility and Performance</a:t>
            </a:r>
            <a:endParaRPr lang="en-US" sz="1650" dirty="0"/>
          </a:p>
        </p:txBody>
      </p:sp>
      <p:sp>
        <p:nvSpPr>
          <p:cNvPr id="18" name="Text 13"/>
          <p:cNvSpPr/>
          <p:nvPr/>
        </p:nvSpPr>
        <p:spPr>
          <a:xfrm>
            <a:off x="6686788" y="5166836"/>
            <a:ext cx="7321153" cy="569119"/>
          </a:xfrm>
          <a:prstGeom prst="rect">
            <a:avLst/>
          </a:prstGeom>
          <a:noFill/>
        </p:spPr>
        <p:txBody>
          <a:bodyPr wrap="square" rtlCol="0" anchor="t"/>
          <a:lstStyle/>
          <a:p>
            <a:pPr marL="0" indent="0">
              <a:lnSpc>
                <a:spcPts val="2240"/>
              </a:lnSpc>
              <a:buNone/>
            </a:pPr>
            <a:r>
              <a:rPr lang="en-US" sz="1400" dirty="0">
                <a:solidFill>
                  <a:srgbClr val="FFFFFF"/>
                </a:solidFill>
                <a:latin typeface="PT Sans" pitchFamily="34" charset="0"/>
                <a:ea typeface="PT Sans" pitchFamily="34" charset="-122"/>
                <a:cs typeface="PT Sans" pitchFamily="34" charset="-120"/>
              </a:rPr>
              <a:t>Gradient Boosting can be applied to a wide range of machine learning tasks and has been shown to deliver state-of-the-art performance.</a:t>
            </a:r>
            <a:endParaRPr lang="en-US" sz="1400" dirty="0"/>
          </a:p>
        </p:txBody>
      </p:sp>
      <p:sp>
        <p:nvSpPr>
          <p:cNvPr id="19" name="Shape 14"/>
          <p:cNvSpPr/>
          <p:nvPr/>
        </p:nvSpPr>
        <p:spPr>
          <a:xfrm>
            <a:off x="6108859" y="6113740"/>
            <a:ext cx="400169" cy="400169"/>
          </a:xfrm>
          <a:prstGeom prst="roundRect">
            <a:avLst>
              <a:gd name="adj" fmla="val 66676"/>
            </a:avLst>
          </a:prstGeom>
          <a:solidFill>
            <a:srgbClr val="00002E"/>
          </a:solidFill>
          <a:ln w="15240">
            <a:solidFill>
              <a:srgbClr val="48A8E2"/>
            </a:solidFill>
            <a:prstDash val="solid"/>
          </a:ln>
        </p:spPr>
      </p:sp>
      <p:sp>
        <p:nvSpPr>
          <p:cNvPr id="20" name="Text 15"/>
          <p:cNvSpPr/>
          <p:nvPr/>
        </p:nvSpPr>
        <p:spPr>
          <a:xfrm>
            <a:off x="6233636" y="6188273"/>
            <a:ext cx="150614" cy="251103"/>
          </a:xfrm>
          <a:prstGeom prst="rect">
            <a:avLst/>
          </a:prstGeom>
          <a:noFill/>
        </p:spPr>
        <p:txBody>
          <a:bodyPr wrap="none" rtlCol="0" anchor="t"/>
          <a:lstStyle/>
          <a:p>
            <a:pPr marL="0" indent="0" algn="ctr">
              <a:lnSpc>
                <a:spcPts val="1975"/>
              </a:lnSpc>
              <a:buNone/>
            </a:pPr>
            <a:r>
              <a:rPr lang="en-US" sz="1975" b="1" dirty="0">
                <a:solidFill>
                  <a:srgbClr val="FFFFFF"/>
                </a:solidFill>
                <a:latin typeface="Nunito" pitchFamily="34" charset="0"/>
                <a:ea typeface="Nunito" pitchFamily="34" charset="-122"/>
                <a:cs typeface="Nunito" pitchFamily="34" charset="-120"/>
              </a:rPr>
              <a:t>4</a:t>
            </a:r>
            <a:endParaRPr lang="en-US" sz="1975" dirty="0"/>
          </a:p>
        </p:txBody>
      </p:sp>
      <p:sp>
        <p:nvSpPr>
          <p:cNvPr id="21" name="Text 16"/>
          <p:cNvSpPr/>
          <p:nvPr/>
        </p:nvSpPr>
        <p:spPr>
          <a:xfrm>
            <a:off x="6686788" y="6113740"/>
            <a:ext cx="2270165" cy="261580"/>
          </a:xfrm>
          <a:prstGeom prst="rect">
            <a:avLst/>
          </a:prstGeom>
          <a:noFill/>
        </p:spPr>
        <p:txBody>
          <a:bodyPr wrap="none" rtlCol="0" anchor="t"/>
          <a:lstStyle/>
          <a:p>
            <a:pPr marL="0" indent="0">
              <a:lnSpc>
                <a:spcPts val="2060"/>
              </a:lnSpc>
              <a:buNone/>
            </a:pPr>
            <a:r>
              <a:rPr lang="en-US" sz="1650" b="1" dirty="0">
                <a:solidFill>
                  <a:srgbClr val="FFFFFF"/>
                </a:solidFill>
                <a:latin typeface="Nunito" pitchFamily="34" charset="0"/>
                <a:ea typeface="Nunito" pitchFamily="34" charset="-122"/>
                <a:cs typeface="Nunito" pitchFamily="34" charset="-120"/>
              </a:rPr>
              <a:t>Hyperparameter Tuning</a:t>
            </a:r>
            <a:endParaRPr lang="en-US" sz="1650" dirty="0"/>
          </a:p>
        </p:txBody>
      </p:sp>
      <p:sp>
        <p:nvSpPr>
          <p:cNvPr id="22" name="Text 17"/>
          <p:cNvSpPr/>
          <p:nvPr/>
        </p:nvSpPr>
        <p:spPr>
          <a:xfrm>
            <a:off x="6686788" y="6482001"/>
            <a:ext cx="7321153" cy="569119"/>
          </a:xfrm>
          <a:prstGeom prst="rect">
            <a:avLst/>
          </a:prstGeom>
          <a:noFill/>
        </p:spPr>
        <p:txBody>
          <a:bodyPr wrap="square" rtlCol="0" anchor="t"/>
          <a:lstStyle/>
          <a:p>
            <a:pPr marL="0" indent="0">
              <a:lnSpc>
                <a:spcPts val="2240"/>
              </a:lnSpc>
              <a:buNone/>
            </a:pPr>
            <a:r>
              <a:rPr lang="en-US" sz="1400" dirty="0">
                <a:solidFill>
                  <a:srgbClr val="FFFFFF"/>
                </a:solidFill>
                <a:latin typeface="PT Sans" pitchFamily="34" charset="0"/>
                <a:ea typeface="PT Sans" pitchFamily="34" charset="-122"/>
                <a:cs typeface="PT Sans" pitchFamily="34" charset="-120"/>
              </a:rPr>
              <a:t>Careful selection of hyperparameters, such as learning rate and maximum depth, is crucial for optimizing the performance of Gradient Boosting models.</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3535</Words>
  <Application>WPS Presentation</Application>
  <PresentationFormat>On-screen Show (16:9)</PresentationFormat>
  <Paragraphs>136</Paragraphs>
  <Slides>8</Slides>
  <Notes>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SimSun</vt:lpstr>
      <vt:lpstr>Wingdings</vt:lpstr>
      <vt:lpstr>Nunito</vt:lpstr>
      <vt:lpstr>Segoe Print</vt:lpstr>
      <vt:lpstr>Nunito</vt:lpstr>
      <vt:lpstr>Nunito</vt:lpstr>
      <vt:lpstr>PT Sans</vt:lpstr>
      <vt:lpstr>PT Sans</vt:lpstr>
      <vt:lpstr>PT Sans</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USER</cp:lastModifiedBy>
  <cp:revision>2</cp:revision>
  <dcterms:created xsi:type="dcterms:W3CDTF">2024-08-11T15:17:00Z</dcterms:created>
  <dcterms:modified xsi:type="dcterms:W3CDTF">2024-08-11T15:19:59Z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9AD57C3DF0BC4C029D840949ADB34545_12</vt:lpwstr>
  </property>
  <property fmtid="{D5CDD505-2E9C-101B-9397-08002B2CF9AE}" pid="3" name="KSOProductBuildVer">
    <vt:lpwstr>1033-12.2.0.13472</vt:lpwstr>
  </property>
</Properties>
</file>