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7" r:id="rId4"/>
  </p:sldMasterIdLst>
  <p:sldIdLst>
    <p:sldId id="348" r:id="rId5"/>
    <p:sldId id="265" r:id="rId6"/>
    <p:sldId id="349" r:id="rId7"/>
    <p:sldId id="350" r:id="rId8"/>
    <p:sldId id="351" r:id="rId9"/>
    <p:sldId id="352" r:id="rId10"/>
    <p:sldId id="353" r:id="rId11"/>
    <p:sldId id="356" r:id="rId12"/>
    <p:sldId id="357" r:id="rId13"/>
    <p:sldId id="3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4" autoAdjust="0"/>
  </p:normalViewPr>
  <p:slideViewPr>
    <p:cSldViewPr snapToGrid="0">
      <p:cViewPr>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Oval 10">
            <a:extLst>
              <a:ext uri="{FF2B5EF4-FFF2-40B4-BE49-F238E27FC236}">
                <a16:creationId xmlns:a16="http://schemas.microsoft.com/office/drawing/2014/main" id="{68EC5FC9-F7D0-0141-850B-7623CA81A77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8F839E6-7F1F-6E4D-B83C-F5DA99E98229}"/>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EACA50E-A3A8-9D41-B30C-03B00FB2DEF0}"/>
              </a:ext>
            </a:extLst>
          </p:cNvPr>
          <p:cNvSpPr/>
          <p:nvPr userDrawn="1"/>
        </p:nvSpPr>
        <p:spPr>
          <a:xfrm>
            <a:off x="5664569" y="541205"/>
            <a:ext cx="283407" cy="28340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A92073B-F20B-034A-BC3A-9B993F0DD0BA}"/>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4091F50-D240-B145-B0B1-DAEDDFDE34AD}"/>
              </a:ext>
            </a:extLst>
          </p:cNvPr>
          <p:cNvSpPr/>
          <p:nvPr userDrawn="1"/>
        </p:nvSpPr>
        <p:spPr>
          <a:xfrm>
            <a:off x="0" y="-1994"/>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2700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21" name="Group 20">
            <a:extLst>
              <a:ext uri="{FF2B5EF4-FFF2-40B4-BE49-F238E27FC236}">
                <a16:creationId xmlns:a16="http://schemas.microsoft.com/office/drawing/2014/main" id="{7A2141DD-8D8D-FA43-BD4F-2CFC93C87782}"/>
              </a:ext>
            </a:extLst>
          </p:cNvPr>
          <p:cNvGrpSpPr/>
          <p:nvPr userDrawn="1"/>
        </p:nvGrpSpPr>
        <p:grpSpPr>
          <a:xfrm rot="5400000">
            <a:off x="-21619" y="1088453"/>
            <a:ext cx="910099" cy="99010"/>
            <a:chOff x="622418" y="280927"/>
            <a:chExt cx="2335705" cy="254101"/>
          </a:xfrm>
        </p:grpSpPr>
        <p:sp>
          <p:nvSpPr>
            <p:cNvPr id="22" name="Oval 21">
              <a:extLst>
                <a:ext uri="{FF2B5EF4-FFF2-40B4-BE49-F238E27FC236}">
                  <a16:creationId xmlns:a16="http://schemas.microsoft.com/office/drawing/2014/main" id="{71A62821-5E0F-DE41-B5C2-17A3A7277F4E}"/>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311AE14-D8F0-1D4C-9D8D-60383658279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F2BE645-D4F2-304C-9AFA-473D8F888A85}"/>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93640330-30A6-6948-87A7-9DE6D41794F5}"/>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DFB6548-D83C-1D4E-AE87-2E8F1D3D0FA7}"/>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97C7400-7EDC-8845-AB5A-80FB8175C1E2}"/>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BC941C44-9B96-0040-8C71-D8364EB577C2}"/>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9" name="Oval 28">
            <a:extLst>
              <a:ext uri="{FF2B5EF4-FFF2-40B4-BE49-F238E27FC236}">
                <a16:creationId xmlns:a16="http://schemas.microsoft.com/office/drawing/2014/main" id="{E014993B-5057-2A4C-9CA0-383DC5504020}"/>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3B110E8-1FE2-BC47-A5AE-4C698B688B65}"/>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7DACF2F-5D4D-434D-8786-E4DF0385E6F6}"/>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FE816CC-CBCA-7946-B9E5-E9649EF369BE}"/>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Picture Placeholder 3">
            <a:extLst>
              <a:ext uri="{FF2B5EF4-FFF2-40B4-BE49-F238E27FC236}">
                <a16:creationId xmlns:a16="http://schemas.microsoft.com/office/drawing/2014/main" id="{C950F4E3-11A9-2549-A00D-601AEF6E49A4}"/>
              </a:ext>
            </a:extLst>
          </p:cNvPr>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anchor="ctr"/>
          <a:lstStyle>
            <a:lvl1pPr algn="ctr">
              <a:defRPr/>
            </a:lvl1pPr>
          </a:lstStyle>
          <a:p>
            <a:r>
              <a:rPr lang="en-US"/>
              <a:t>Click icon to add picture</a:t>
            </a:r>
            <a:endParaRPr lang="en-US" dirty="0"/>
          </a:p>
        </p:txBody>
      </p:sp>
      <p:sp>
        <p:nvSpPr>
          <p:cNvPr id="21" name="Picture Placeholder 3">
            <a:extLst>
              <a:ext uri="{FF2B5EF4-FFF2-40B4-BE49-F238E27FC236}">
                <a16:creationId xmlns:a16="http://schemas.microsoft.com/office/drawing/2014/main" id="{21B5A175-E633-E74F-AE3B-DF58F989F443}"/>
              </a:ext>
            </a:extLst>
          </p:cNvPr>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anchor="ctr"/>
          <a:lstStyle>
            <a:lvl1pPr algn="ctr">
              <a:defRPr/>
            </a:lvl1pPr>
          </a:lstStyle>
          <a:p>
            <a:r>
              <a:rPr lang="en-US"/>
              <a:t>Click icon to add picture</a:t>
            </a:r>
            <a:endParaRPr lang="en-US" dirty="0"/>
          </a:p>
        </p:txBody>
      </p:sp>
      <p:sp>
        <p:nvSpPr>
          <p:cNvPr id="22" name="Picture Placeholder 3">
            <a:extLst>
              <a:ext uri="{FF2B5EF4-FFF2-40B4-BE49-F238E27FC236}">
                <a16:creationId xmlns:a16="http://schemas.microsoft.com/office/drawing/2014/main" id="{261D2778-BA56-D247-9B2C-28D010C9D4E2}"/>
              </a:ext>
            </a:extLst>
          </p:cNvPr>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anchor="ctr"/>
          <a:lstStyle>
            <a:lvl1pPr algn="ctr">
              <a:defRPr/>
            </a:lvl1pPr>
          </a:lstStyle>
          <a:p>
            <a:r>
              <a:rPr lang="en-US"/>
              <a:t>Click icon to add picture</a:t>
            </a:r>
            <a:endParaRPr lang="en-US" dirty="0"/>
          </a:p>
        </p:txBody>
      </p:sp>
      <p:sp>
        <p:nvSpPr>
          <p:cNvPr id="23" name="Text Placeholder 3">
            <a:extLst>
              <a:ext uri="{FF2B5EF4-FFF2-40B4-BE49-F238E27FC236}">
                <a16:creationId xmlns:a16="http://schemas.microsoft.com/office/drawing/2014/main" id="{2DAF6EFF-134E-BA40-8B51-917FDE13C076}"/>
              </a:ext>
            </a:extLst>
          </p:cNvPr>
          <p:cNvSpPr>
            <a:spLocks noGrp="1"/>
          </p:cNvSpPr>
          <p:nvPr>
            <p:ph type="body" sz="half" idx="2" hasCustomPrompt="1"/>
          </p:nvPr>
        </p:nvSpPr>
        <p:spPr>
          <a:xfrm>
            <a:off x="1097279"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4" name="Text Placeholder 3">
            <a:extLst>
              <a:ext uri="{FF2B5EF4-FFF2-40B4-BE49-F238E27FC236}">
                <a16:creationId xmlns:a16="http://schemas.microsoft.com/office/drawing/2014/main" id="{188BF917-678C-1249-95B9-7FD2AC7B2231}"/>
              </a:ext>
            </a:extLst>
          </p:cNvPr>
          <p:cNvSpPr>
            <a:spLocks noGrp="1"/>
          </p:cNvSpPr>
          <p:nvPr>
            <p:ph type="body" sz="half" idx="16" hasCustomPrompt="1"/>
          </p:nvPr>
        </p:nvSpPr>
        <p:spPr>
          <a:xfrm>
            <a:off x="4666773"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5" name="Text Placeholder 3">
            <a:extLst>
              <a:ext uri="{FF2B5EF4-FFF2-40B4-BE49-F238E27FC236}">
                <a16:creationId xmlns:a16="http://schemas.microsoft.com/office/drawing/2014/main" id="{BAFF17AE-3EA2-2D47-BCDD-E5587B127062}"/>
              </a:ext>
            </a:extLst>
          </p:cNvPr>
          <p:cNvSpPr>
            <a:spLocks noGrp="1"/>
          </p:cNvSpPr>
          <p:nvPr>
            <p:ph type="body" sz="half" idx="17" hasCustomPrompt="1"/>
          </p:nvPr>
        </p:nvSpPr>
        <p:spPr>
          <a:xfrm>
            <a:off x="8236267"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grpSp>
        <p:nvGrpSpPr>
          <p:cNvPr id="26" name="Group 25">
            <a:extLst>
              <a:ext uri="{FF2B5EF4-FFF2-40B4-BE49-F238E27FC236}">
                <a16:creationId xmlns:a16="http://schemas.microsoft.com/office/drawing/2014/main" id="{F2D7EDB7-7C02-0245-8A1F-553F094A4429}"/>
              </a:ext>
            </a:extLst>
          </p:cNvPr>
          <p:cNvGrpSpPr/>
          <p:nvPr userDrawn="1"/>
        </p:nvGrpSpPr>
        <p:grpSpPr>
          <a:xfrm rot="5400000">
            <a:off x="-21619" y="1088453"/>
            <a:ext cx="910099" cy="99010"/>
            <a:chOff x="622418" y="280927"/>
            <a:chExt cx="2335705" cy="254101"/>
          </a:xfrm>
        </p:grpSpPr>
        <p:sp>
          <p:nvSpPr>
            <p:cNvPr id="27" name="Oval 26">
              <a:extLst>
                <a:ext uri="{FF2B5EF4-FFF2-40B4-BE49-F238E27FC236}">
                  <a16:creationId xmlns:a16="http://schemas.microsoft.com/office/drawing/2014/main" id="{8CF5D165-4F6F-2447-8B9E-8B0D94808ED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46C35C7-7133-4C43-BBF7-575440F7BAD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33DD7BE-C379-5C42-9FB0-EF72161049F4}"/>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43DFC41-C6DE-7942-9358-E23A1EE8759D}"/>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2ABB593-7229-9548-8BCC-C947B1BF8D93}"/>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86D2413-D60D-484E-ACAB-31891AFDA133}"/>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1">
            <a:extLst>
              <a:ext uri="{FF2B5EF4-FFF2-40B4-BE49-F238E27FC236}">
                <a16:creationId xmlns:a16="http://schemas.microsoft.com/office/drawing/2014/main" id="{86090E0F-345E-3D4B-8886-95D8A4A77CE7}"/>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325868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7873" y="758952"/>
            <a:ext cx="7356255" cy="3566160"/>
          </a:xfrm>
          <a:prstGeom prst="rect">
            <a:avLst/>
          </a:prstGeom>
        </p:spPr>
        <p:txBody>
          <a:bodyPr anchor="b" anchorCtr="0">
            <a:normAutofit/>
          </a:bodyPr>
          <a:lstStyle>
            <a:lvl1pPr algn="ctr">
              <a:lnSpc>
                <a:spcPct val="90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17873" y="4663440"/>
            <a:ext cx="7356255" cy="1143000"/>
          </a:xfrm>
        </p:spPr>
        <p:txBody>
          <a:bodyPr lIns="91440" rIns="91440" anchor="t" anchorCtr="0">
            <a:normAutofit/>
          </a:bodyPr>
          <a:lstStyle>
            <a:lvl1pPr marL="0" indent="0" algn="ctr">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158240" y="4485132"/>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Oval 11">
            <a:extLst>
              <a:ext uri="{FF2B5EF4-FFF2-40B4-BE49-F238E27FC236}">
                <a16:creationId xmlns:a16="http://schemas.microsoft.com/office/drawing/2014/main" id="{8675A452-E352-BE40-9E44-7C0E90F4DBC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2E00246-7C7C-8E48-B95E-02BE89F197F5}"/>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BF1652A-A323-BC48-9A00-7ECF1C4E1DA4}"/>
              </a:ext>
            </a:extLst>
          </p:cNvPr>
          <p:cNvSpPr/>
          <p:nvPr userDrawn="1"/>
        </p:nvSpPr>
        <p:spPr>
          <a:xfrm>
            <a:off x="11634902" y="2565781"/>
            <a:ext cx="283407" cy="28340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733BC29-8FD1-CB45-8FF6-0C7CC3CB423D}"/>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C67EB1F-C984-B840-BD1F-FD174D01A3AF}"/>
              </a:ext>
            </a:extLst>
          </p:cNvPr>
          <p:cNvSpPr/>
          <p:nvPr userDrawn="1"/>
        </p:nvSpPr>
        <p:spPr>
          <a:xfrm>
            <a:off x="6135" y="0"/>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9D75F8B1-A294-E349-BD08-B06B2954212A}"/>
              </a:ext>
            </a:extLst>
          </p:cNvPr>
          <p:cNvGrpSpPr/>
          <p:nvPr userDrawn="1"/>
        </p:nvGrpSpPr>
        <p:grpSpPr>
          <a:xfrm>
            <a:off x="495300" y="0"/>
            <a:ext cx="11201400" cy="6880860"/>
            <a:chOff x="495300" y="0"/>
            <a:chExt cx="11201400" cy="6880860"/>
          </a:xfrm>
        </p:grpSpPr>
        <p:sp>
          <p:nvSpPr>
            <p:cNvPr id="33" name="Freeform 32">
              <a:extLst>
                <a:ext uri="{FF2B5EF4-FFF2-40B4-BE49-F238E27FC236}">
                  <a16:creationId xmlns:a16="http://schemas.microsoft.com/office/drawing/2014/main" id="{5942EFAD-842E-9C46-9853-C0F135D24007}"/>
                </a:ext>
              </a:extLst>
            </p:cNvPr>
            <p:cNvSpPr/>
            <p:nvPr userDrawn="1"/>
          </p:nvSpPr>
          <p:spPr>
            <a:xfrm>
              <a:off x="495300" y="0"/>
              <a:ext cx="1337265" cy="6880860"/>
            </a:xfrm>
            <a:custGeom>
              <a:avLst/>
              <a:gdLst>
                <a:gd name="connsiteX0" fmla="*/ 1173967 w 1337265"/>
                <a:gd name="connsiteY0" fmla="*/ 0 h 6880860"/>
                <a:gd name="connsiteX1" fmla="*/ 1319300 w 1337265"/>
                <a:gd name="connsiteY1" fmla="*/ 0 h 6880860"/>
                <a:gd name="connsiteX2" fmla="*/ 1204253 w 1337265"/>
                <a:gd name="connsiteY2" fmla="*/ 146399 h 6880860"/>
                <a:gd name="connsiteX3" fmla="*/ 114300 w 1337265"/>
                <a:gd name="connsiteY3" fmla="*/ 3429000 h 6880860"/>
                <a:gd name="connsiteX4" fmla="*/ 1204253 w 1337265"/>
                <a:gd name="connsiteY4" fmla="*/ 6711601 h 6880860"/>
                <a:gd name="connsiteX5" fmla="*/ 1337265 w 1337265"/>
                <a:gd name="connsiteY5" fmla="*/ 6880860 h 6880860"/>
                <a:gd name="connsiteX6" fmla="*/ 1191931 w 1337265"/>
                <a:gd name="connsiteY6" fmla="*/ 6880860 h 6880860"/>
                <a:gd name="connsiteX7" fmla="*/ 1112661 w 1337265"/>
                <a:gd name="connsiteY7" fmla="*/ 6779988 h 6880860"/>
                <a:gd name="connsiteX8" fmla="*/ 0 w 1337265"/>
                <a:gd name="connsiteY8" fmla="*/ 3429000 h 6880860"/>
                <a:gd name="connsiteX9" fmla="*/ 1112661 w 1337265"/>
                <a:gd name="connsiteY9" fmla="*/ 78012 h 6880860"/>
                <a:gd name="connsiteX10" fmla="*/ 1173967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a:extLst>
                <a:ext uri="{FF2B5EF4-FFF2-40B4-BE49-F238E27FC236}">
                  <a16:creationId xmlns:a16="http://schemas.microsoft.com/office/drawing/2014/main" id="{BE0B7AF7-52C0-EB45-93DE-79DFF44F5AAE}"/>
                </a:ext>
              </a:extLst>
            </p:cNvPr>
            <p:cNvSpPr/>
            <p:nvPr userDrawn="1"/>
          </p:nvSpPr>
          <p:spPr>
            <a:xfrm>
              <a:off x="10359435" y="0"/>
              <a:ext cx="1337265" cy="6880860"/>
            </a:xfrm>
            <a:custGeom>
              <a:avLst/>
              <a:gdLst>
                <a:gd name="connsiteX0" fmla="*/ 17965 w 1337265"/>
                <a:gd name="connsiteY0" fmla="*/ 0 h 6880860"/>
                <a:gd name="connsiteX1" fmla="*/ 163299 w 1337265"/>
                <a:gd name="connsiteY1" fmla="*/ 0 h 6880860"/>
                <a:gd name="connsiteX2" fmla="*/ 224604 w 1337265"/>
                <a:gd name="connsiteY2" fmla="*/ 78012 h 6880860"/>
                <a:gd name="connsiteX3" fmla="*/ 1337265 w 1337265"/>
                <a:gd name="connsiteY3" fmla="*/ 3429000 h 6880860"/>
                <a:gd name="connsiteX4" fmla="*/ 224604 w 1337265"/>
                <a:gd name="connsiteY4" fmla="*/ 6779988 h 6880860"/>
                <a:gd name="connsiteX5" fmla="*/ 145334 w 1337265"/>
                <a:gd name="connsiteY5" fmla="*/ 6880860 h 6880860"/>
                <a:gd name="connsiteX6" fmla="*/ 0 w 1337265"/>
                <a:gd name="connsiteY6" fmla="*/ 6880860 h 6880860"/>
                <a:gd name="connsiteX7" fmla="*/ 133012 w 1337265"/>
                <a:gd name="connsiteY7" fmla="*/ 6711601 h 6880860"/>
                <a:gd name="connsiteX8" fmla="*/ 1222965 w 1337265"/>
                <a:gd name="connsiteY8" fmla="*/ 3429000 h 6880860"/>
                <a:gd name="connsiteX9" fmla="*/ 133012 w 1337265"/>
                <a:gd name="connsiteY9" fmla="*/ 146399 h 6880860"/>
                <a:gd name="connsiteX10" fmla="*/ 17965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1" name="Group 10">
            <a:extLst>
              <a:ext uri="{FF2B5EF4-FFF2-40B4-BE49-F238E27FC236}">
                <a16:creationId xmlns:a16="http://schemas.microsoft.com/office/drawing/2014/main" id="{D06E6D77-4CA3-764C-99E1-7D2CFE6B929E}"/>
              </a:ext>
            </a:extLst>
          </p:cNvPr>
          <p:cNvGrpSpPr/>
          <p:nvPr userDrawn="1"/>
        </p:nvGrpSpPr>
        <p:grpSpPr>
          <a:xfrm rot="5400000">
            <a:off x="-21619" y="1088453"/>
            <a:ext cx="910099" cy="99010"/>
            <a:chOff x="622418" y="280927"/>
            <a:chExt cx="2335705" cy="254101"/>
          </a:xfrm>
        </p:grpSpPr>
        <p:sp>
          <p:nvSpPr>
            <p:cNvPr id="12" name="Oval 11">
              <a:extLst>
                <a:ext uri="{FF2B5EF4-FFF2-40B4-BE49-F238E27FC236}">
                  <a16:creationId xmlns:a16="http://schemas.microsoft.com/office/drawing/2014/main" id="{1D155117-8A2A-414B-9598-C2919DF747DC}"/>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838F88-99DE-9246-A83B-9C7DB6AE99EF}"/>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31FBA2-FD0D-7346-8941-4861923E15CF}"/>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22D5D5E-3339-5D47-9E1C-8897082672DB}"/>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3BE7267-458F-A141-8480-10E9FB55367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71A438B-57BE-F445-AFBB-BBB2270E9BB4}"/>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
            <a:extLst>
              <a:ext uri="{FF2B5EF4-FFF2-40B4-BE49-F238E27FC236}">
                <a16:creationId xmlns:a16="http://schemas.microsoft.com/office/drawing/2014/main" id="{040C74AA-3663-2A49-AA62-C9207F22BF3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9" name="Oval 18">
            <a:extLst>
              <a:ext uri="{FF2B5EF4-FFF2-40B4-BE49-F238E27FC236}">
                <a16:creationId xmlns:a16="http://schemas.microsoft.com/office/drawing/2014/main" id="{8E70AAE0-F405-8C4D-B2F2-BC73ABD2560F}"/>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C72AC8A-19AA-5641-88DA-414732A1A643}"/>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0FF4153-FE4A-204C-B4B4-F331F8058F73}"/>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910027-B57E-5C4C-B196-C2CF16EB6B83}"/>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DD896C11-7092-DD43-9676-23A81081B759}"/>
              </a:ext>
            </a:extLst>
          </p:cNvPr>
          <p:cNvGrpSpPr/>
          <p:nvPr userDrawn="1"/>
        </p:nvGrpSpPr>
        <p:grpSpPr>
          <a:xfrm rot="5400000">
            <a:off x="-21619" y="1088453"/>
            <a:ext cx="910099" cy="99010"/>
            <a:chOff x="622418" y="280927"/>
            <a:chExt cx="2335705" cy="254101"/>
          </a:xfrm>
        </p:grpSpPr>
        <p:sp>
          <p:nvSpPr>
            <p:cNvPr id="14" name="Oval 13">
              <a:extLst>
                <a:ext uri="{FF2B5EF4-FFF2-40B4-BE49-F238E27FC236}">
                  <a16:creationId xmlns:a16="http://schemas.microsoft.com/office/drawing/2014/main" id="{D39FB8D4-533A-0C44-89B5-487470B0B82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42B0AB-C322-C14B-B2A1-E9F144473219}"/>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7ABE4C7-7926-3949-9205-07E33FB2D2CE}"/>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1B43F26-6C7C-4D43-9D1C-A0F792F54874}"/>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3D175F-F9D4-DD4E-81B9-495A2E867249}"/>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52D03A0-BBCF-2042-832A-8082F1377835}"/>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itle 1">
            <a:extLst>
              <a:ext uri="{FF2B5EF4-FFF2-40B4-BE49-F238E27FC236}">
                <a16:creationId xmlns:a16="http://schemas.microsoft.com/office/drawing/2014/main" id="{E2831508-70C2-2F43-998D-55CE4837BA4C}"/>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Oval 20">
            <a:extLst>
              <a:ext uri="{FF2B5EF4-FFF2-40B4-BE49-F238E27FC236}">
                <a16:creationId xmlns:a16="http://schemas.microsoft.com/office/drawing/2014/main" id="{5232ACE3-4E65-6243-9416-19BFA39FD92C}"/>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372105-F1CB-9149-A4B9-C151B3CCB9B4}"/>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AE2DDF3-5C18-5644-8994-8CD902656DE8}"/>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383F4E3-E6C1-BB40-90E6-290C140F9A07}"/>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7" name="Oval 16">
            <a:extLst>
              <a:ext uri="{FF2B5EF4-FFF2-40B4-BE49-F238E27FC236}">
                <a16:creationId xmlns:a16="http://schemas.microsoft.com/office/drawing/2014/main" id="{7B23D2B0-E152-D14D-8154-8DD47BD10DF3}"/>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3BEDF6-5ABA-3B42-99BB-4438813B1A4B}"/>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9CF8BE7-F2AC-AB4C-900F-F64D55111EFC}"/>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EF4254B-D281-684E-BD0B-63AEC0AC197C}"/>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5751389"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Picture Placeholder 20">
            <a:extLst>
              <a:ext uri="{FF2B5EF4-FFF2-40B4-BE49-F238E27FC236}">
                <a16:creationId xmlns:a16="http://schemas.microsoft.com/office/drawing/2014/main" id="{384D173E-9054-4C40-98EA-A6EAC4D8511B}"/>
              </a:ext>
            </a:extLst>
          </p:cNvPr>
          <p:cNvSpPr>
            <a:spLocks noGrp="1"/>
          </p:cNvSpPr>
          <p:nvPr>
            <p:ph type="pic" sz="quarter" idx="13"/>
          </p:nvPr>
        </p:nvSpPr>
        <p:spPr>
          <a:xfrm>
            <a:off x="7921641" y="0"/>
            <a:ext cx="4270360" cy="685800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wrap="square">
            <a:noAutofit/>
          </a:bodyPr>
          <a:lstStyle/>
          <a:p>
            <a:r>
              <a:rPr lang="en-US"/>
              <a:t>Click icon to add picture</a:t>
            </a:r>
            <a:endParaRPr lang="en-US" dirty="0"/>
          </a:p>
        </p:txBody>
      </p:sp>
      <p:sp>
        <p:nvSpPr>
          <p:cNvPr id="18" name="Content Placeholder 2">
            <a:extLst>
              <a:ext uri="{FF2B5EF4-FFF2-40B4-BE49-F238E27FC236}">
                <a16:creationId xmlns:a16="http://schemas.microsoft.com/office/drawing/2014/main" id="{881322FE-E286-E344-B332-CF37E6CAD2DC}"/>
              </a:ext>
            </a:extLst>
          </p:cNvPr>
          <p:cNvSpPr>
            <a:spLocks noGrp="1"/>
          </p:cNvSpPr>
          <p:nvPr>
            <p:ph sz="half" idx="1"/>
          </p:nvPr>
        </p:nvSpPr>
        <p:spPr>
          <a:xfrm>
            <a:off x="1097278" y="2322728"/>
            <a:ext cx="5751389"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9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4/21/2020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2" r:id="rId3"/>
    <p:sldLayoutId id="2147483708" r:id="rId4"/>
    <p:sldLayoutId id="2147483709" r:id="rId5"/>
    <p:sldLayoutId id="2147483716" r:id="rId6"/>
    <p:sldLayoutId id="2147483710" r:id="rId7"/>
    <p:sldLayoutId id="2147483724" r:id="rId8"/>
    <p:sldLayoutId id="2147483711" r:id="rId9"/>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0278-9A9A-0F4E-BDCF-6351BE173254}"/>
              </a:ext>
            </a:extLst>
          </p:cNvPr>
          <p:cNvSpPr>
            <a:spLocks noGrp="1"/>
          </p:cNvSpPr>
          <p:nvPr>
            <p:ph type="ctrTitle"/>
          </p:nvPr>
        </p:nvSpPr>
        <p:spPr/>
        <p:txBody>
          <a:bodyPr>
            <a:normAutofit/>
          </a:bodyPr>
          <a:lstStyle/>
          <a:p>
            <a:r>
              <a:rPr lang="en-US" sz="4000" b="1" dirty="0">
                <a:latin typeface="Candara Light" panose="020E0502030303020204" pitchFamily="34" charset="0"/>
              </a:rPr>
              <a:t>IBM Applied Data Science Capstone</a:t>
            </a:r>
            <a:br>
              <a:rPr lang="en-US" sz="4000" dirty="0">
                <a:latin typeface="Candara Light" panose="020E0502030303020204" pitchFamily="34" charset="0"/>
              </a:rPr>
            </a:br>
            <a:r>
              <a:rPr lang="en-US" sz="2400" dirty="0">
                <a:latin typeface="Candara Light" panose="020E0502030303020204" pitchFamily="34" charset="0"/>
              </a:rPr>
              <a:t>(IBM Professional Data Science Certificate)</a:t>
            </a:r>
            <a:endParaRPr lang="en-US" sz="4000" dirty="0">
              <a:latin typeface="Candara Light" panose="020E0502030303020204" pitchFamily="34" charset="0"/>
            </a:endParaRPr>
          </a:p>
        </p:txBody>
      </p:sp>
      <p:sp>
        <p:nvSpPr>
          <p:cNvPr id="3" name="Subtitle 2">
            <a:extLst>
              <a:ext uri="{FF2B5EF4-FFF2-40B4-BE49-F238E27FC236}">
                <a16:creationId xmlns:a16="http://schemas.microsoft.com/office/drawing/2014/main" id="{117F481B-9C2C-084A-8DF1-0582D2DA4B02}"/>
              </a:ext>
            </a:extLst>
          </p:cNvPr>
          <p:cNvSpPr>
            <a:spLocks noGrp="1"/>
          </p:cNvSpPr>
          <p:nvPr>
            <p:ph type="subTitle" idx="1"/>
          </p:nvPr>
        </p:nvSpPr>
        <p:spPr/>
        <p:txBody>
          <a:bodyPr/>
          <a:lstStyle/>
          <a:p>
            <a:r>
              <a:rPr lang="en-US" b="1" dirty="0" err="1">
                <a:latin typeface="Candara Light" panose="020E0502030303020204" pitchFamily="34" charset="0"/>
              </a:rPr>
              <a:t>Analysing</a:t>
            </a:r>
            <a:r>
              <a:rPr lang="en-US" b="1" dirty="0">
                <a:latin typeface="Candara Light" panose="020E0502030303020204" pitchFamily="34" charset="0"/>
              </a:rPr>
              <a:t> covid-19 in the us by state</a:t>
            </a:r>
          </a:p>
        </p:txBody>
      </p:sp>
    </p:spTree>
    <p:extLst>
      <p:ext uri="{BB962C8B-B14F-4D97-AF65-F5344CB8AC3E}">
        <p14:creationId xmlns:p14="http://schemas.microsoft.com/office/powerpoint/2010/main" val="3827693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a:xfrm>
            <a:off x="4710977" y="2744463"/>
            <a:ext cx="2770045" cy="1369074"/>
          </a:xfrm>
        </p:spPr>
        <p:txBody>
          <a:bodyPr/>
          <a:lstStyle/>
          <a:p>
            <a:r>
              <a:rPr lang="en-US" b="1" dirty="0">
                <a:latin typeface="Candara Light" panose="020E0502030303020204" pitchFamily="34" charset="0"/>
              </a:rPr>
              <a:t>Thank you!</a:t>
            </a:r>
          </a:p>
        </p:txBody>
      </p:sp>
    </p:spTree>
    <p:extLst>
      <p:ext uri="{BB962C8B-B14F-4D97-AF65-F5344CB8AC3E}">
        <p14:creationId xmlns:p14="http://schemas.microsoft.com/office/powerpoint/2010/main" val="2521459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b="1" dirty="0">
                <a:latin typeface="Candara Light" panose="020E0502030303020204" pitchFamily="34" charset="0"/>
              </a:rPr>
              <a:t>Business Problem</a:t>
            </a:r>
          </a:p>
        </p:txBody>
      </p:sp>
      <p:sp>
        <p:nvSpPr>
          <p:cNvPr id="4" name="Content Placeholder 3">
            <a:extLst>
              <a:ext uri="{FF2B5EF4-FFF2-40B4-BE49-F238E27FC236}">
                <a16:creationId xmlns:a16="http://schemas.microsoft.com/office/drawing/2014/main" id="{CA608B1A-9062-43A3-B938-8E86877D70B1}"/>
              </a:ext>
            </a:extLst>
          </p:cNvPr>
          <p:cNvSpPr>
            <a:spLocks noGrp="1"/>
          </p:cNvSpPr>
          <p:nvPr>
            <p:ph idx="1"/>
          </p:nvPr>
        </p:nvSpPr>
        <p:spPr/>
        <p:txBody>
          <a:bodyPr/>
          <a:lstStyle/>
          <a:p>
            <a:r>
              <a:rPr lang="en-US" dirty="0">
                <a:latin typeface="Candara Light" panose="020E0502030303020204" pitchFamily="34" charset="0"/>
              </a:rPr>
              <a:t>- The objective of this capstone project is to analyze the state-wise cases of COVID-19 in the US to cluster them into zones, such that high-frequency zones can be identified and medical camps can be setup. </a:t>
            </a:r>
          </a:p>
          <a:p>
            <a:r>
              <a:rPr lang="en-US" dirty="0">
                <a:latin typeface="Candara Light" panose="020E0502030303020204" pitchFamily="34" charset="0"/>
              </a:rPr>
              <a:t>- Using data science methodology and machine learning techniques such as data wrangling and K-Means clustering, this project aims to answer the question: </a:t>
            </a:r>
          </a:p>
          <a:p>
            <a:r>
              <a:rPr lang="en-US" b="1" dirty="0">
                <a:latin typeface="Candara Light" panose="020E0502030303020204" pitchFamily="34" charset="0"/>
              </a:rPr>
              <a:t>Which are the spots where setting up medical camps will be most efficient in the United States of America?</a:t>
            </a:r>
          </a:p>
          <a:p>
            <a:r>
              <a:rPr lang="en-US" dirty="0">
                <a:latin typeface="Candara Light" panose="020E0502030303020204" pitchFamily="34" charset="0"/>
              </a:rPr>
              <a:t>- This model and analysis can be leveraged to many other conclusions than the one presented in this project.</a:t>
            </a:r>
          </a:p>
          <a:p>
            <a:endParaRPr lang="en-US" b="1" dirty="0">
              <a:latin typeface="Candara Light" panose="020E0502030303020204" pitchFamily="34" charset="0"/>
            </a:endParaRPr>
          </a:p>
        </p:txBody>
      </p:sp>
    </p:spTree>
    <p:extLst>
      <p:ext uri="{BB962C8B-B14F-4D97-AF65-F5344CB8AC3E}">
        <p14:creationId xmlns:p14="http://schemas.microsoft.com/office/powerpoint/2010/main" val="2904357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b="1" dirty="0">
                <a:latin typeface="Candara Light" panose="020E0502030303020204" pitchFamily="34" charset="0"/>
              </a:rPr>
              <a:t>Data</a:t>
            </a:r>
          </a:p>
        </p:txBody>
      </p:sp>
      <p:sp>
        <p:nvSpPr>
          <p:cNvPr id="4" name="Content Placeholder 3">
            <a:extLst>
              <a:ext uri="{FF2B5EF4-FFF2-40B4-BE49-F238E27FC236}">
                <a16:creationId xmlns:a16="http://schemas.microsoft.com/office/drawing/2014/main" id="{CA608B1A-9062-43A3-B938-8E86877D70B1}"/>
              </a:ext>
            </a:extLst>
          </p:cNvPr>
          <p:cNvSpPr>
            <a:spLocks noGrp="1"/>
          </p:cNvSpPr>
          <p:nvPr>
            <p:ph idx="1"/>
          </p:nvPr>
        </p:nvSpPr>
        <p:spPr/>
        <p:txBody>
          <a:bodyPr/>
          <a:lstStyle/>
          <a:p>
            <a:r>
              <a:rPr lang="en-US" b="1" dirty="0">
                <a:latin typeface="Candara Light" panose="020E0502030303020204" pitchFamily="34" charset="0"/>
              </a:rPr>
              <a:t>- Data Required</a:t>
            </a:r>
          </a:p>
          <a:p>
            <a:pPr lvl="1"/>
            <a:r>
              <a:rPr lang="en-US" dirty="0">
                <a:latin typeface="Candara Light" panose="020E0502030303020204" pitchFamily="34" charset="0"/>
              </a:rPr>
              <a:t>List of states in the US</a:t>
            </a:r>
          </a:p>
          <a:p>
            <a:pPr lvl="1"/>
            <a:r>
              <a:rPr lang="en-US" dirty="0">
                <a:latin typeface="Candara Light" panose="020E0502030303020204" pitchFamily="34" charset="0"/>
              </a:rPr>
              <a:t>Latitude and Longitude of each US state</a:t>
            </a:r>
          </a:p>
          <a:p>
            <a:pPr lvl="1"/>
            <a:r>
              <a:rPr lang="en-US" dirty="0">
                <a:latin typeface="Candara Light" panose="020E0502030303020204" pitchFamily="34" charset="0"/>
              </a:rPr>
              <a:t>Number of active COVID-19 cases in each of the states</a:t>
            </a:r>
          </a:p>
          <a:p>
            <a:pPr lvl="1"/>
            <a:endParaRPr lang="en-US" dirty="0">
              <a:latin typeface="Candara Light" panose="020E0502030303020204" pitchFamily="34" charset="0"/>
            </a:endParaRPr>
          </a:p>
          <a:p>
            <a:r>
              <a:rPr lang="en-US" b="1" dirty="0">
                <a:latin typeface="Candara Light" panose="020E0502030303020204" pitchFamily="34" charset="0"/>
              </a:rPr>
              <a:t>- Sources of Data</a:t>
            </a:r>
          </a:p>
          <a:p>
            <a:pPr lvl="1"/>
            <a:r>
              <a:rPr lang="en-US" dirty="0">
                <a:latin typeface="Candara Light" panose="020E0502030303020204" pitchFamily="34" charset="0"/>
              </a:rPr>
              <a:t>Kaggle – Novel Coronavirus-19 Dataset</a:t>
            </a:r>
          </a:p>
          <a:p>
            <a:pPr lvl="1"/>
            <a:r>
              <a:rPr lang="en-US" dirty="0">
                <a:latin typeface="Candara Light" panose="020E0502030303020204" pitchFamily="34" charset="0"/>
              </a:rPr>
              <a:t>Wikipedia – List of US States</a:t>
            </a:r>
          </a:p>
          <a:p>
            <a:pPr lvl="1"/>
            <a:r>
              <a:rPr lang="en-US" dirty="0">
                <a:latin typeface="Candara Light" panose="020E0502030303020204" pitchFamily="34" charset="0"/>
              </a:rPr>
              <a:t>Foursquare API for Latitude and Longitude data</a:t>
            </a:r>
          </a:p>
        </p:txBody>
      </p:sp>
    </p:spTree>
    <p:extLst>
      <p:ext uri="{BB962C8B-B14F-4D97-AF65-F5344CB8AC3E}">
        <p14:creationId xmlns:p14="http://schemas.microsoft.com/office/powerpoint/2010/main" val="230288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b="1" dirty="0">
                <a:latin typeface="Candara Light" panose="020E0502030303020204" pitchFamily="34" charset="0"/>
              </a:rPr>
              <a:t>Methodology</a:t>
            </a:r>
          </a:p>
        </p:txBody>
      </p:sp>
      <p:sp>
        <p:nvSpPr>
          <p:cNvPr id="4" name="Content Placeholder 3">
            <a:extLst>
              <a:ext uri="{FF2B5EF4-FFF2-40B4-BE49-F238E27FC236}">
                <a16:creationId xmlns:a16="http://schemas.microsoft.com/office/drawing/2014/main" id="{CA608B1A-9062-43A3-B938-8E86877D70B1}"/>
              </a:ext>
            </a:extLst>
          </p:cNvPr>
          <p:cNvSpPr>
            <a:spLocks noGrp="1"/>
          </p:cNvSpPr>
          <p:nvPr>
            <p:ph idx="1"/>
          </p:nvPr>
        </p:nvSpPr>
        <p:spPr/>
        <p:txBody>
          <a:bodyPr/>
          <a:lstStyle/>
          <a:p>
            <a:r>
              <a:rPr lang="en-IN" dirty="0">
                <a:latin typeface="Candara Light" panose="020E0502030303020204" pitchFamily="34" charset="0"/>
              </a:rPr>
              <a:t>- Reading, cleaning and wrangling the dataset using Pandas python library.</a:t>
            </a:r>
          </a:p>
          <a:p>
            <a:r>
              <a:rPr lang="en-IN" dirty="0">
                <a:latin typeface="Candara Light" panose="020E0502030303020204" pitchFamily="34" charset="0"/>
              </a:rPr>
              <a:t>- Scraping the list of US States from Wikipedia using </a:t>
            </a:r>
            <a:r>
              <a:rPr lang="en-IN" dirty="0" err="1">
                <a:latin typeface="Candara Light" panose="020E0502030303020204" pitchFamily="34" charset="0"/>
              </a:rPr>
              <a:t>BeautifulSoup</a:t>
            </a:r>
            <a:r>
              <a:rPr lang="en-IN" dirty="0">
                <a:latin typeface="Candara Light" panose="020E0502030303020204" pitchFamily="34" charset="0"/>
              </a:rPr>
              <a:t> python library.</a:t>
            </a:r>
          </a:p>
          <a:p>
            <a:r>
              <a:rPr lang="en-IN" dirty="0">
                <a:latin typeface="Candara Light" panose="020E0502030303020204" pitchFamily="34" charset="0"/>
              </a:rPr>
              <a:t>- Mapping the number of cases from each of the entries in the </a:t>
            </a:r>
            <a:r>
              <a:rPr lang="en-IN" dirty="0" err="1">
                <a:latin typeface="Candara Light" panose="020E0502030303020204" pitchFamily="34" charset="0"/>
              </a:rPr>
              <a:t>dataframe</a:t>
            </a:r>
            <a:r>
              <a:rPr lang="en-IN" dirty="0">
                <a:latin typeface="Candara Light" panose="020E0502030303020204" pitchFamily="34" charset="0"/>
              </a:rPr>
              <a:t> to each of the state of the US</a:t>
            </a:r>
          </a:p>
          <a:p>
            <a:r>
              <a:rPr lang="en-IN" dirty="0">
                <a:latin typeface="Candara Light" panose="020E0502030303020204" pitchFamily="34" charset="0"/>
              </a:rPr>
              <a:t>- Exploratory analysis of the data acquired.</a:t>
            </a:r>
          </a:p>
          <a:p>
            <a:r>
              <a:rPr lang="en-IN" dirty="0">
                <a:latin typeface="Candara Light" panose="020E0502030303020204" pitchFamily="34" charset="0"/>
              </a:rPr>
              <a:t>- Collecting Latitude &amp; Longitude data for each of the states using Foursquare API.</a:t>
            </a:r>
          </a:p>
          <a:p>
            <a:r>
              <a:rPr lang="en-IN" dirty="0">
                <a:latin typeface="Candara Light" panose="020E0502030303020204" pitchFamily="34" charset="0"/>
              </a:rPr>
              <a:t>- Clustering the number of cases of COVID-19 for each state and determining the optimal spots to set up medical camps &amp; “red zones.”</a:t>
            </a:r>
            <a:endParaRPr lang="en-US" dirty="0">
              <a:latin typeface="Candara Light" panose="020E0502030303020204" pitchFamily="34" charset="0"/>
            </a:endParaRPr>
          </a:p>
        </p:txBody>
      </p:sp>
    </p:spTree>
    <p:extLst>
      <p:ext uri="{BB962C8B-B14F-4D97-AF65-F5344CB8AC3E}">
        <p14:creationId xmlns:p14="http://schemas.microsoft.com/office/powerpoint/2010/main" val="2634632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b="1" dirty="0">
                <a:latin typeface="Candara Light" panose="020E0502030303020204" pitchFamily="34" charset="0"/>
              </a:rPr>
              <a:t>Results</a:t>
            </a:r>
          </a:p>
        </p:txBody>
      </p:sp>
      <p:pic>
        <p:nvPicPr>
          <p:cNvPr id="8" name="Picture 7">
            <a:extLst>
              <a:ext uri="{FF2B5EF4-FFF2-40B4-BE49-F238E27FC236}">
                <a16:creationId xmlns:a16="http://schemas.microsoft.com/office/drawing/2014/main" id="{B02711CB-AB20-4A9B-9232-4B79B0937338}"/>
              </a:ext>
            </a:extLst>
          </p:cNvPr>
          <p:cNvPicPr>
            <a:picLocks noChangeAspect="1"/>
          </p:cNvPicPr>
          <p:nvPr/>
        </p:nvPicPr>
        <p:blipFill>
          <a:blip r:embed="rId2"/>
          <a:srcRect/>
          <a:stretch/>
        </p:blipFill>
        <p:spPr>
          <a:xfrm>
            <a:off x="2862161" y="1790891"/>
            <a:ext cx="6528637" cy="4420737"/>
          </a:xfrm>
          <a:prstGeom prst="rect">
            <a:avLst/>
          </a:prstGeom>
        </p:spPr>
      </p:pic>
    </p:spTree>
    <p:extLst>
      <p:ext uri="{BB962C8B-B14F-4D97-AF65-F5344CB8AC3E}">
        <p14:creationId xmlns:p14="http://schemas.microsoft.com/office/powerpoint/2010/main" val="418509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b="1" dirty="0">
                <a:latin typeface="Candara Light" panose="020E0502030303020204" pitchFamily="34" charset="0"/>
              </a:rPr>
              <a:t>Results</a:t>
            </a:r>
          </a:p>
        </p:txBody>
      </p:sp>
      <p:pic>
        <p:nvPicPr>
          <p:cNvPr id="4" name="Picture 3">
            <a:extLst>
              <a:ext uri="{FF2B5EF4-FFF2-40B4-BE49-F238E27FC236}">
                <a16:creationId xmlns:a16="http://schemas.microsoft.com/office/drawing/2014/main" id="{44467D09-D80D-4AF0-8688-946D0B84DC8C}"/>
              </a:ext>
            </a:extLst>
          </p:cNvPr>
          <p:cNvPicPr>
            <a:picLocks noChangeAspect="1"/>
          </p:cNvPicPr>
          <p:nvPr/>
        </p:nvPicPr>
        <p:blipFill>
          <a:blip r:embed="rId2"/>
          <a:stretch>
            <a:fillRect/>
          </a:stretch>
        </p:blipFill>
        <p:spPr>
          <a:xfrm>
            <a:off x="1809225" y="1790891"/>
            <a:ext cx="8573549" cy="4420737"/>
          </a:xfrm>
          <a:prstGeom prst="rect">
            <a:avLst/>
          </a:prstGeom>
        </p:spPr>
      </p:pic>
    </p:spTree>
    <p:extLst>
      <p:ext uri="{BB962C8B-B14F-4D97-AF65-F5344CB8AC3E}">
        <p14:creationId xmlns:p14="http://schemas.microsoft.com/office/powerpoint/2010/main" val="3793531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b="1" dirty="0">
                <a:latin typeface="Candara Light" panose="020E0502030303020204" pitchFamily="34" charset="0"/>
              </a:rPr>
              <a:t>Results</a:t>
            </a:r>
          </a:p>
        </p:txBody>
      </p:sp>
      <p:pic>
        <p:nvPicPr>
          <p:cNvPr id="4" name="Picture 3">
            <a:extLst>
              <a:ext uri="{FF2B5EF4-FFF2-40B4-BE49-F238E27FC236}">
                <a16:creationId xmlns:a16="http://schemas.microsoft.com/office/drawing/2014/main" id="{44467D09-D80D-4AF0-8688-946D0B84DC8C}"/>
              </a:ext>
            </a:extLst>
          </p:cNvPr>
          <p:cNvPicPr>
            <a:picLocks noChangeAspect="1"/>
          </p:cNvPicPr>
          <p:nvPr/>
        </p:nvPicPr>
        <p:blipFill>
          <a:blip r:embed="rId2"/>
          <a:srcRect/>
          <a:stretch/>
        </p:blipFill>
        <p:spPr>
          <a:xfrm>
            <a:off x="1809225" y="1790891"/>
            <a:ext cx="8573549" cy="4420736"/>
          </a:xfrm>
          <a:prstGeom prst="rect">
            <a:avLst/>
          </a:prstGeom>
        </p:spPr>
      </p:pic>
    </p:spTree>
    <p:extLst>
      <p:ext uri="{BB962C8B-B14F-4D97-AF65-F5344CB8AC3E}">
        <p14:creationId xmlns:p14="http://schemas.microsoft.com/office/powerpoint/2010/main" val="651673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b="1" dirty="0">
                <a:latin typeface="Candara Light" panose="020E0502030303020204" pitchFamily="34" charset="0"/>
              </a:rPr>
              <a:t>Discussion &amp; recommendations </a:t>
            </a:r>
          </a:p>
        </p:txBody>
      </p:sp>
      <p:sp>
        <p:nvSpPr>
          <p:cNvPr id="4" name="Content Placeholder 3">
            <a:extLst>
              <a:ext uri="{FF2B5EF4-FFF2-40B4-BE49-F238E27FC236}">
                <a16:creationId xmlns:a16="http://schemas.microsoft.com/office/drawing/2014/main" id="{CA608B1A-9062-43A3-B938-8E86877D70B1}"/>
              </a:ext>
            </a:extLst>
          </p:cNvPr>
          <p:cNvSpPr>
            <a:spLocks noGrp="1"/>
          </p:cNvSpPr>
          <p:nvPr>
            <p:ph idx="1"/>
          </p:nvPr>
        </p:nvSpPr>
        <p:spPr/>
        <p:txBody>
          <a:bodyPr/>
          <a:lstStyle/>
          <a:p>
            <a:r>
              <a:rPr lang="en-IN" dirty="0">
                <a:latin typeface="Candara Light" panose="020E0502030303020204" pitchFamily="34" charset="0"/>
              </a:rPr>
              <a:t>- Most of the COVID-19 cases are focussed on the east coast of the US.</a:t>
            </a:r>
            <a:r>
              <a:rPr lang="en-US" dirty="0">
                <a:latin typeface="Candara Light" panose="020E0502030303020204" pitchFamily="34" charset="0"/>
              </a:rPr>
              <a:t> This could be due to the high influx of foreign population to the states of the east coast due to tourist attractions.</a:t>
            </a:r>
          </a:p>
          <a:p>
            <a:r>
              <a:rPr lang="en-US" dirty="0">
                <a:latin typeface="Candara Light" panose="020E0502030303020204" pitchFamily="34" charset="0"/>
              </a:rPr>
              <a:t>- Highest number of COVID-19 cases are from NY. This is explained by the high population density and high tourist influx. Therefore, to alleviate the current situation, two medical camps and “red zones” should be set up in NY.</a:t>
            </a:r>
          </a:p>
          <a:p>
            <a:r>
              <a:rPr lang="en-US" dirty="0">
                <a:latin typeface="Candara Light" panose="020E0502030303020204" pitchFamily="34" charset="0"/>
              </a:rPr>
              <a:t>- Other states to set up medical camps - </a:t>
            </a:r>
            <a:r>
              <a:rPr lang="en-US" b="1" dirty="0">
                <a:latin typeface="Candara Light" panose="020E0502030303020204" pitchFamily="34" charset="0"/>
              </a:rPr>
              <a:t>Indiana</a:t>
            </a:r>
            <a:r>
              <a:rPr lang="en-US" dirty="0">
                <a:latin typeface="Candara Light" panose="020E0502030303020204" pitchFamily="34" charset="0"/>
              </a:rPr>
              <a:t>, </a:t>
            </a:r>
            <a:r>
              <a:rPr lang="en-US" b="1" dirty="0">
                <a:latin typeface="Candara Light" panose="020E0502030303020204" pitchFamily="34" charset="0"/>
              </a:rPr>
              <a:t>Atlanta</a:t>
            </a:r>
            <a:r>
              <a:rPr lang="en-US" dirty="0">
                <a:latin typeface="Candara Light" panose="020E0502030303020204" pitchFamily="34" charset="0"/>
              </a:rPr>
              <a:t>, </a:t>
            </a:r>
            <a:r>
              <a:rPr lang="en-US" b="1" dirty="0">
                <a:latin typeface="Candara Light" panose="020E0502030303020204" pitchFamily="34" charset="0"/>
              </a:rPr>
              <a:t>Texas</a:t>
            </a:r>
            <a:r>
              <a:rPr lang="en-US" dirty="0">
                <a:latin typeface="Candara Light" panose="020E0502030303020204" pitchFamily="34" charset="0"/>
              </a:rPr>
              <a:t>, </a:t>
            </a:r>
            <a:r>
              <a:rPr lang="en-US" b="1" dirty="0">
                <a:latin typeface="Candara Light" panose="020E0502030303020204" pitchFamily="34" charset="0"/>
              </a:rPr>
              <a:t>Denver</a:t>
            </a:r>
            <a:r>
              <a:rPr lang="en-US" dirty="0">
                <a:latin typeface="Candara Light" panose="020E0502030303020204" pitchFamily="34" charset="0"/>
              </a:rPr>
              <a:t> and </a:t>
            </a:r>
            <a:r>
              <a:rPr lang="en-US" b="1" dirty="0">
                <a:latin typeface="Candara Light" panose="020E0502030303020204" pitchFamily="34" charset="0"/>
              </a:rPr>
              <a:t>California.</a:t>
            </a:r>
          </a:p>
          <a:p>
            <a:r>
              <a:rPr lang="en-US" b="1" dirty="0">
                <a:latin typeface="Candara Light" panose="020E0502030303020204" pitchFamily="34" charset="0"/>
              </a:rPr>
              <a:t>- </a:t>
            </a:r>
            <a:r>
              <a:rPr lang="en-US" dirty="0">
                <a:latin typeface="Candara Light" panose="020E0502030303020204" pitchFamily="34" charset="0"/>
              </a:rPr>
              <a:t>Following the suggested precautionary measures as mandated by WHO and by treating and preventing the spread of current cases will lead to humanity successfully fighting against the pandemic.</a:t>
            </a:r>
            <a:endParaRPr lang="en-IN" b="1" dirty="0">
              <a:latin typeface="Candara Light" panose="020E0502030303020204" pitchFamily="34" charset="0"/>
            </a:endParaRPr>
          </a:p>
        </p:txBody>
      </p:sp>
    </p:spTree>
    <p:extLst>
      <p:ext uri="{BB962C8B-B14F-4D97-AF65-F5344CB8AC3E}">
        <p14:creationId xmlns:p14="http://schemas.microsoft.com/office/powerpoint/2010/main" val="1742337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b="1" dirty="0">
                <a:latin typeface="Candara Light" panose="020E0502030303020204" pitchFamily="34" charset="0"/>
              </a:rPr>
              <a:t>Conclusion</a:t>
            </a:r>
          </a:p>
        </p:txBody>
      </p:sp>
      <p:sp>
        <p:nvSpPr>
          <p:cNvPr id="4" name="Content Placeholder 3">
            <a:extLst>
              <a:ext uri="{FF2B5EF4-FFF2-40B4-BE49-F238E27FC236}">
                <a16:creationId xmlns:a16="http://schemas.microsoft.com/office/drawing/2014/main" id="{CA608B1A-9062-43A3-B938-8E86877D70B1}"/>
              </a:ext>
            </a:extLst>
          </p:cNvPr>
          <p:cNvSpPr>
            <a:spLocks noGrp="1"/>
          </p:cNvSpPr>
          <p:nvPr>
            <p:ph idx="1"/>
          </p:nvPr>
        </p:nvSpPr>
        <p:spPr/>
        <p:txBody>
          <a:bodyPr/>
          <a:lstStyle/>
          <a:p>
            <a:r>
              <a:rPr lang="en-IN" dirty="0">
                <a:latin typeface="Candara Light" panose="020E0502030303020204" pitchFamily="34" charset="0"/>
              </a:rPr>
              <a:t>- Answer to the business question:</a:t>
            </a:r>
          </a:p>
          <a:p>
            <a:pPr lvl="1"/>
            <a:r>
              <a:rPr lang="en-US" b="1" dirty="0">
                <a:latin typeface="Candara Light" panose="020E0502030303020204" pitchFamily="34" charset="0"/>
              </a:rPr>
              <a:t>Which are the spots where setting up medical camps will be most efficient in the United States of America?</a:t>
            </a:r>
          </a:p>
          <a:p>
            <a:pPr lvl="1"/>
            <a:r>
              <a:rPr lang="en-US" dirty="0">
                <a:latin typeface="Candara Light" panose="020E0502030303020204" pitchFamily="34" charset="0"/>
              </a:rPr>
              <a:t>Setting up medical camps and “red zones” in the states mentioned in the previous slide will be the most efficient method of fighting against COVID-19.</a:t>
            </a:r>
          </a:p>
          <a:p>
            <a:r>
              <a:rPr lang="en-US" dirty="0">
                <a:latin typeface="Candara Light" panose="020E0502030303020204" pitchFamily="34" charset="0"/>
              </a:rPr>
              <a:t>- Moreover, if there are funds to set up more (k &gt; 7) medical camps, this model can fit again and a new </a:t>
            </a:r>
            <a:r>
              <a:rPr lang="en-US" b="1" dirty="0">
                <a:latin typeface="Candara Light" panose="020E0502030303020204" pitchFamily="34" charset="0"/>
              </a:rPr>
              <a:t>k </a:t>
            </a:r>
            <a:r>
              <a:rPr lang="en-US" dirty="0">
                <a:latin typeface="Candara Light" panose="020E0502030303020204" pitchFamily="34" charset="0"/>
              </a:rPr>
              <a:t>spots can be found out where medical camps can be setup.</a:t>
            </a:r>
          </a:p>
        </p:txBody>
      </p:sp>
    </p:spTree>
    <p:extLst>
      <p:ext uri="{BB962C8B-B14F-4D97-AF65-F5344CB8AC3E}">
        <p14:creationId xmlns:p14="http://schemas.microsoft.com/office/powerpoint/2010/main" val="186487713"/>
      </p:ext>
    </p:extLst>
  </p:cSld>
  <p:clrMapOvr>
    <a:masterClrMapping/>
  </p:clrMapOvr>
</p:sld>
</file>

<file path=ppt/theme/theme1.xml><?xml version="1.0" encoding="utf-8"?>
<a:theme xmlns:a="http://schemas.openxmlformats.org/drawingml/2006/main" name="RetrospectVTI">
  <a:themeElements>
    <a:clrScheme name="Brights">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3_Win32_AS_v2" id="{CF4846AB-E769-4F64-85D9-28E4AEB533C2}" vid="{4425D9ED-C4EC-465B-AB7E-72A929978A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A7FA506-1E93-4CA4-B270-1F08FD18C366}">
  <ds:schemaRefs>
    <ds:schemaRef ds:uri="http://schemas.microsoft.com/sharepoint/v3/contenttype/forms"/>
  </ds:schemaRefs>
</ds:datastoreItem>
</file>

<file path=customXml/itemProps2.xml><?xml version="1.0" encoding="utf-8"?>
<ds:datastoreItem xmlns:ds="http://schemas.openxmlformats.org/officeDocument/2006/customXml" ds:itemID="{1F2FE978-FCBC-4C90-A410-B547AA706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F4328E-77DF-41E8-952F-124AE19F1F7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Light sales pitch presentation</Template>
  <TotalTime>0</TotalTime>
  <Words>512</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Candara Light</vt:lpstr>
      <vt:lpstr>Consolas</vt:lpstr>
      <vt:lpstr>Verdana</vt:lpstr>
      <vt:lpstr>RetrospectVTI</vt:lpstr>
      <vt:lpstr>IBM Applied Data Science Capstone (IBM Professional Data Science Certificate)</vt:lpstr>
      <vt:lpstr>Business Problem</vt:lpstr>
      <vt:lpstr>Data</vt:lpstr>
      <vt:lpstr>Methodology</vt:lpstr>
      <vt:lpstr>Results</vt:lpstr>
      <vt:lpstr>Results</vt:lpstr>
      <vt:lpstr>Results</vt:lpstr>
      <vt:lpstr>Discussion &amp; recommendations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2020-04-20T20:55:12Z</dcterms:created>
  <dcterms:modified xsi:type="dcterms:W3CDTF">2020-04-20T21:16:21Z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