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Open Sans"/>
              </a:rPr>
              <a:t>&lt;date/time&gt;</a:t>
            </a:r>
            <a:endParaRPr b="0" lang="en-US" sz="1400" spc="-1" strike="noStrike"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Open Sans"/>
              </a:rPr>
              <a:t>&lt;footer&gt;</a:t>
            </a:r>
            <a:endParaRPr b="0" lang="en-US" sz="1400" spc="-1" strike="noStrike"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080DF71-27E4-4CD9-9496-3B0C063DF84C}" type="slidenum">
              <a:rPr b="0" lang="en-US" sz="1400" spc="-1" strike="noStrike">
                <a:latin typeface="Open Sans"/>
              </a:rPr>
              <a:t>&lt;number&gt;</a:t>
            </a:fld>
            <a:r>
              <a:rPr b="0" lang="en-US" sz="1400" spc="-1" strike="noStrike">
                <a:latin typeface="Open Sans"/>
              </a:rPr>
              <a:t> / </a:t>
            </a:r>
            <a:fld id="{E61796C5-FC01-4215-836F-B7D76AF11400}" type="slidecount">
              <a:rPr b="0" lang="en-US" sz="1400" spc="-1" strike="noStrike">
                <a:latin typeface="Open Sans"/>
              </a:rPr>
              <a:t>16</a:t>
            </a:fld>
            <a:endParaRPr b="0" lang="en-US" sz="1400" spc="-1" strike="noStrike"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Open Sans"/>
              </a:rPr>
              <a:t> </a:t>
            </a:r>
            <a:endParaRPr b="0" lang="en-US" sz="1400" spc="-1" strike="noStrike"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Open Sans"/>
              </a:rPr>
              <a:t> </a:t>
            </a:r>
            <a:endParaRPr b="0" lang="en-US" sz="1400" spc="-1" strike="noStrike"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75A3AA7-405A-4793-86CE-B34B0EBF0275}" type="slidenum">
              <a:rPr b="0" lang="en-US" sz="1400" spc="-1" strike="noStrike">
                <a:latin typeface="Open Sans"/>
              </a:rPr>
              <a:t>1</a:t>
            </a:fld>
            <a:r>
              <a:rPr b="0" lang="en-US" sz="1400" spc="-1" strike="noStrike">
                <a:latin typeface="Open Sans"/>
              </a:rPr>
              <a:t> / </a:t>
            </a:r>
            <a:fld id="{6CA10A2A-2509-4B45-8E6A-D9B9F24F1BA2}" type="slidecount">
              <a:rPr b="0" lang="en-US" sz="1400" spc="-1" strike="noStrike">
                <a:latin typeface="Open Sans"/>
              </a:rPr>
              <a:t>16</a:t>
            </a:fld>
            <a:endParaRPr b="0" lang="en-US" sz="1400" spc="-1" strike="noStrike"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Open Sans"/>
              </a:rPr>
              <a:t>Hamming Network</a:t>
            </a:r>
            <a:endParaRPr b="1" lang="en-US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329080"/>
            <a:ext cx="8568000" cy="213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lang="en-US" sz="2000" spc="-1" strike="noStrike">
                <a:latin typeface="Open Sans"/>
              </a:rPr>
              <a:t>- Amrit Shrestha</a:t>
            </a:r>
            <a:endParaRPr b="0" lang="en-US" sz="2000" spc="-1" strike="noStrike">
              <a:latin typeface="Open Sans"/>
            </a:endParaRPr>
          </a:p>
          <a:p>
            <a:pPr algn="r"/>
            <a:r>
              <a:rPr b="0" lang="en-US" sz="2000" spc="-1" strike="noStrike">
                <a:latin typeface="Open Sans"/>
              </a:rPr>
              <a:t>- Saurav K.C</a:t>
            </a:r>
            <a:endParaRPr b="0" lang="en-US" sz="2000" spc="-1" strike="noStrike">
              <a:latin typeface="Open Sans"/>
            </a:endParaRPr>
          </a:p>
          <a:p>
            <a:pPr algn="r"/>
            <a:r>
              <a:rPr b="0" lang="en-US" sz="2000" spc="-1" strike="noStrike">
                <a:latin typeface="Open Sans"/>
              </a:rPr>
              <a:t>- Shreewatsa Timalsena</a:t>
            </a:r>
            <a:endParaRPr b="0" lang="en-US" sz="2000" spc="-1" strike="noStrike">
              <a:latin typeface="Open Sans"/>
            </a:endParaRPr>
          </a:p>
          <a:p>
            <a:pPr algn="r"/>
            <a:r>
              <a:rPr b="0" lang="en-US" sz="2000" spc="-1" strike="noStrike">
                <a:latin typeface="Open Sans"/>
              </a:rPr>
              <a:t>-Suprim Regmi</a:t>
            </a:r>
            <a:endParaRPr b="0" lang="en-US" sz="2000" spc="-1" strike="noStrike">
              <a:latin typeface="Open Sans"/>
            </a:endParaRPr>
          </a:p>
          <a:p>
            <a:pPr algn="r"/>
            <a:endParaRPr b="0" lang="en-US" sz="2000" spc="-1" strike="noStrike">
              <a:latin typeface="Open Sans"/>
            </a:endParaRPr>
          </a:p>
          <a:p>
            <a:pPr algn="r"/>
            <a:endParaRPr b="0" lang="en-US" sz="2000" spc="-1" strike="noStrike">
              <a:latin typeface="Open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Recurrent Layer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Initialized with the output of the feedforward layer 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Deciding learning rate , number of neurons is important 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Competitive Layer : neurons compete with each other to determine a winner 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After competition only one neuron will have a nonzero output 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Hamming Algorithm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4028400" cy="43848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979880" y="2376000"/>
            <a:ext cx="4895640" cy="43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Hamming Network Example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463040" y="1824840"/>
            <a:ext cx="6719760" cy="11012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097280" y="5280120"/>
            <a:ext cx="7619040" cy="19436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1387080" y="3399840"/>
            <a:ext cx="6933960" cy="13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Example contd ...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920240" y="1371600"/>
            <a:ext cx="56692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Advantages over Hopfield Network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Requires fewer connections than hopfield network 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Number of connections grows linearly 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Hamming Network Usage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Digit Recognition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Image Classification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Voice Recognition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Spam Filtering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Noise Filtering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And many other classification problems 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References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By Dr. Richard W. Hamming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https://youtu.be/aq_PLEQ9YzI 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Hamming classifier by Stanisław Kamiński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http://home.agh.edu.pl/~vlsi/AI/hamming_en/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Neural network overview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Information processing paradigm inspired by biological nervous system 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Why popular ? 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Derive meaning from complicated data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Extract patterns , detect trends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Self-organization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Fault tolerance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Model non-linear and complex relationships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Neural Network Architechtures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Feed Forward Network</a:t>
            </a: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	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Perceptron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Competitive/Recurrent Network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Hamming Network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Recurrent Associative Memory Network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Hopfield Network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Hamming Network : Overview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Solves binary pattern recognition problems eg recognizing apples and oranges 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Uses both feedforward and feedback/recurrent neural layers 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Objective : To decide which prototype vector is closest to the input vector 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Working principle : Calculating hamming distances between input vector and weight vector of output neurons 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Hamming Distance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The distance between two vectors is equal to the number of elements that are different 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Greater the match between patterns , smaller the hamming distance 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Node with minimum hamming distance to input vector is the winner 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Hamming distance = number of different bits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Hamming Network Architechture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38600" y="1943280"/>
            <a:ext cx="7648200" cy="491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Architechture contd...(I)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940400" y="1737360"/>
            <a:ext cx="6472080" cy="537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Architechture contd...(II)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22960" y="1585080"/>
            <a:ext cx="8420400" cy="570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Feed Forward Layer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Performs correlation , or inner product , </a:t>
            </a: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between each of the prototype patterns and </a:t>
            </a: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the input pattern 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Uses linear transfer function 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Inner Product :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Largest when the vectors point in same </a:t>
            </a: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direction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Smallest if they point in opposite direction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981</TotalTime>
  <Application>LibreOffice/5.4.7.2$Linux_X86_64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2018-09-22T21:22:25Z</dcterms:created>
  <dc:creator/>
  <dc:description/>
  <dc:language>en-US</dc:language>
  <cp:lastModifiedBy/>
  <dcterms:modified xsi:type="dcterms:W3CDTF">2018-09-25T18:04:13Z</dcterms:modified>
  <cp:revision>4</cp:revision>
  <dc:subject/>
  <dc:title/>
</cp:coreProperties>
</file>