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4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638" r="0" b="-756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147291" y="3262037"/>
            <a:ext cx="8419028" cy="8229600"/>
          </a:xfrm>
          <a:custGeom>
            <a:avLst/>
            <a:gdLst/>
            <a:ahLst/>
            <a:cxnLst/>
            <a:rect r="r" b="b" t="t" l="l"/>
            <a:pathLst>
              <a:path h="8229600" w="8419028">
                <a:moveTo>
                  <a:pt x="0" y="0"/>
                </a:moveTo>
                <a:lnTo>
                  <a:pt x="8419029" y="0"/>
                </a:lnTo>
                <a:lnTo>
                  <a:pt x="841902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1868111">
            <a:off x="10638891" y="-1475245"/>
            <a:ext cx="9739818" cy="5007890"/>
          </a:xfrm>
          <a:custGeom>
            <a:avLst/>
            <a:gdLst/>
            <a:ahLst/>
            <a:cxnLst/>
            <a:rect r="r" b="b" t="t" l="l"/>
            <a:pathLst>
              <a:path h="5007890" w="9739818">
                <a:moveTo>
                  <a:pt x="0" y="0"/>
                </a:moveTo>
                <a:lnTo>
                  <a:pt x="9739817" y="0"/>
                </a:lnTo>
                <a:lnTo>
                  <a:pt x="9739817" y="5007890"/>
                </a:lnTo>
                <a:lnTo>
                  <a:pt x="0" y="50078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737354" y="1879006"/>
            <a:ext cx="10387421" cy="5044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960"/>
              </a:lnSpc>
            </a:pPr>
            <a:r>
              <a:rPr lang="en-US" sz="14400" b="true">
                <a:solidFill>
                  <a:srgbClr val="2B2B2B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MARKET PLANNING PROJECT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92443"/>
            <a:ext cx="4517726" cy="567464"/>
            <a:chOff x="0" y="0"/>
            <a:chExt cx="6023635" cy="75661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5686" cy="756618"/>
            </a:xfrm>
            <a:custGeom>
              <a:avLst/>
              <a:gdLst/>
              <a:ahLst/>
              <a:cxnLst/>
              <a:rect r="r" b="b" t="t" l="l"/>
              <a:pathLst>
                <a:path h="756618" w="685686">
                  <a:moveTo>
                    <a:pt x="0" y="0"/>
                  </a:moveTo>
                  <a:lnTo>
                    <a:pt x="685686" y="0"/>
                  </a:lnTo>
                  <a:lnTo>
                    <a:pt x="685686" y="756618"/>
                  </a:lnTo>
                  <a:lnTo>
                    <a:pt x="0" y="756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839887" y="146534"/>
              <a:ext cx="5183747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79"/>
                </a:lnSpc>
              </a:pPr>
              <a:r>
                <a:rPr lang="en-US" b="true" sz="2399" spc="119">
                  <a:solidFill>
                    <a:srgbClr val="2B2B2B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BRANDITO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685895" y="7139981"/>
            <a:ext cx="2490339" cy="2490339"/>
          </a:xfrm>
          <a:custGeom>
            <a:avLst/>
            <a:gdLst/>
            <a:ahLst/>
            <a:cxnLst/>
            <a:rect r="r" b="b" t="t" l="l"/>
            <a:pathLst>
              <a:path h="2490339" w="2490339">
                <a:moveTo>
                  <a:pt x="0" y="0"/>
                </a:moveTo>
                <a:lnTo>
                  <a:pt x="2490339" y="0"/>
                </a:lnTo>
                <a:lnTo>
                  <a:pt x="2490339" y="2490339"/>
                </a:lnTo>
                <a:lnTo>
                  <a:pt x="0" y="24903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981291" y="7130456"/>
            <a:ext cx="3366096" cy="246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79"/>
              </a:lnSpc>
              <a:spcBef>
                <a:spcPct val="0"/>
              </a:spcBef>
            </a:pPr>
            <a:r>
              <a:rPr lang="en-US" b="true" sz="1599" spc="79">
                <a:solidFill>
                  <a:srgbClr val="2B2B2B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PRESENTED BY: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81291" y="7540776"/>
            <a:ext cx="3366096" cy="226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99"/>
              </a:lnSpc>
            </a:pPr>
            <a:r>
              <a:rPr lang="en-US" sz="1999" spc="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MITHILESH SIVARJ</a:t>
            </a:r>
          </a:p>
          <a:p>
            <a:pPr algn="l">
              <a:lnSpc>
                <a:spcPts val="2599"/>
              </a:lnSpc>
            </a:pPr>
            <a:r>
              <a:rPr lang="en-US" sz="1999" spc="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KARIM BHANWADIA</a:t>
            </a:r>
          </a:p>
          <a:p>
            <a:pPr algn="l">
              <a:lnSpc>
                <a:spcPts val="2599"/>
              </a:lnSpc>
            </a:pPr>
            <a:r>
              <a:rPr lang="en-US" sz="1999" spc="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SATYANARAYANAN</a:t>
            </a:r>
          </a:p>
          <a:p>
            <a:pPr algn="l">
              <a:lnSpc>
                <a:spcPts val="2599"/>
              </a:lnSpc>
            </a:pPr>
            <a:r>
              <a:rPr lang="en-US" sz="1999" spc="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SHREYA MISHRA</a:t>
            </a:r>
          </a:p>
          <a:p>
            <a:pPr algn="l">
              <a:lnSpc>
                <a:spcPts val="2599"/>
              </a:lnSpc>
            </a:pPr>
            <a:r>
              <a:rPr lang="en-US" sz="1999" spc="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PRAGYA K</a:t>
            </a:r>
          </a:p>
          <a:p>
            <a:pPr algn="l">
              <a:lnSpc>
                <a:spcPts val="2599"/>
              </a:lnSpc>
            </a:pPr>
            <a:r>
              <a:rPr lang="en-US" sz="1999" spc="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PRAMITT PATIL</a:t>
            </a:r>
          </a:p>
          <a:p>
            <a:pPr algn="l" marL="0" indent="0" lvl="0">
              <a:lnSpc>
                <a:spcPts val="2599"/>
              </a:lnSpc>
              <a:spcBef>
                <a:spcPct val="0"/>
              </a:spcBef>
            </a:pPr>
            <a:r>
              <a:rPr lang="en-US" sz="1999" spc="9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MARIA MARTIN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712" r="0" b="-7571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240935"/>
            <a:ext cx="16230600" cy="1767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960"/>
              </a:lnSpc>
              <a:spcBef>
                <a:spcPct val="0"/>
              </a:spcBef>
            </a:pPr>
            <a:r>
              <a:rPr lang="en-US" b="true" sz="14400" u="none">
                <a:solidFill>
                  <a:srgbClr val="2B2B2B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THANK YOU!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187644" y="6641058"/>
            <a:ext cx="3808928" cy="976038"/>
          </a:xfrm>
          <a:custGeom>
            <a:avLst/>
            <a:gdLst/>
            <a:ahLst/>
            <a:cxnLst/>
            <a:rect r="r" b="b" t="t" l="l"/>
            <a:pathLst>
              <a:path h="976038" w="3808928">
                <a:moveTo>
                  <a:pt x="3808928" y="0"/>
                </a:moveTo>
                <a:lnTo>
                  <a:pt x="0" y="0"/>
                </a:lnTo>
                <a:lnTo>
                  <a:pt x="0" y="976038"/>
                </a:lnTo>
                <a:lnTo>
                  <a:pt x="3808928" y="976038"/>
                </a:lnTo>
                <a:lnTo>
                  <a:pt x="3808928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712" r="0" b="-7571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58655"/>
            <a:ext cx="11124607" cy="176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960"/>
              </a:lnSpc>
              <a:spcBef>
                <a:spcPct val="0"/>
              </a:spcBef>
            </a:pPr>
            <a:r>
              <a:rPr lang="en-US" b="true" sz="14400" u="none">
                <a:solidFill>
                  <a:srgbClr val="2B2B2B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AGENDA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946515"/>
            <a:ext cx="933851" cy="311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419"/>
              </a:lnSpc>
              <a:spcBef>
                <a:spcPct val="0"/>
              </a:spcBef>
            </a:pPr>
            <a:r>
              <a:rPr lang="en-US" sz="1999" spc="99" u="none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896104" y="5845495"/>
            <a:ext cx="7422262" cy="7422262"/>
          </a:xfrm>
          <a:custGeom>
            <a:avLst/>
            <a:gdLst/>
            <a:ahLst/>
            <a:cxnLst/>
            <a:rect r="r" b="b" t="t" l="l"/>
            <a:pathLst>
              <a:path h="7422262" w="7422262">
                <a:moveTo>
                  <a:pt x="0" y="0"/>
                </a:moveTo>
                <a:lnTo>
                  <a:pt x="7422262" y="0"/>
                </a:lnTo>
                <a:lnTo>
                  <a:pt x="7422262" y="7422262"/>
                </a:lnTo>
                <a:lnTo>
                  <a:pt x="0" y="74222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4713159" y="4477267"/>
          <a:ext cx="7762786" cy="5543550"/>
        </p:xfrm>
        <a:graphic>
          <a:graphicData uri="http://schemas.openxmlformats.org/drawingml/2006/table">
            <a:tbl>
              <a:tblPr/>
              <a:tblGrid>
                <a:gridCol w="590616"/>
                <a:gridCol w="2476466"/>
              </a:tblGrid>
              <a:tr h="1381125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5459"/>
                        </a:lnSpc>
                        <a:defRPr/>
                      </a:pPr>
                      <a:r>
                        <a:rPr lang="en-US" sz="2999" spc="149">
                          <a:solidFill>
                            <a:srgbClr val="2B2B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03</a:t>
                      </a:r>
                      <a:endParaRPr lang="en-US" sz="1100"/>
                    </a:p>
                    <a:p>
                      <a:pPr algn="just" marL="0" indent="0" lvl="0">
                        <a:lnSpc>
                          <a:spcPts val="5459"/>
                        </a:lnSpc>
                      </a:pPr>
                      <a:r>
                        <a:rPr lang="en-US" sz="2999" spc="149" u="none">
                          <a:solidFill>
                            <a:srgbClr val="2B2B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04</a:t>
                      </a:r>
                    </a:p>
                  </a:txBody>
                  <a:tcPr marL="38100" marR="38100" marT="38100" marB="381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5459"/>
                        </a:lnSpc>
                        <a:defRPr/>
                      </a:pPr>
                      <a:r>
                        <a:rPr lang="en-US" sz="2999" spc="149">
                          <a:solidFill>
                            <a:srgbClr val="2B2B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Introduction</a:t>
                      </a:r>
                      <a:endParaRPr lang="en-US" sz="1100"/>
                    </a:p>
                    <a:p>
                      <a:pPr algn="just" marL="0" indent="0" lvl="0">
                        <a:lnSpc>
                          <a:spcPts val="5459"/>
                        </a:lnSpc>
                      </a:pPr>
                      <a:r>
                        <a:rPr lang="en-US" sz="2999" spc="149">
                          <a:solidFill>
                            <a:srgbClr val="2B2B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Recommendation overview</a:t>
                      </a:r>
                    </a:p>
                  </a:txBody>
                  <a:tcPr marL="38100" marR="38100" marT="38100" marB="381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325">
                <a:tc>
                  <a:txBody>
                    <a:bodyPr anchor="t" rtlCol="false"/>
                    <a:lstStyle/>
                    <a:p>
                      <a:pPr algn="just" marL="0" indent="0" lvl="0">
                        <a:lnSpc>
                          <a:spcPts val="5459"/>
                        </a:lnSpc>
                        <a:defRPr/>
                      </a:pPr>
                      <a:r>
                        <a:rPr lang="en-US" sz="2999" spc="149" u="none">
                          <a:solidFill>
                            <a:srgbClr val="2B2B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05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0" indent="0" lvl="0">
                        <a:lnSpc>
                          <a:spcPts val="5459"/>
                        </a:lnSpc>
                        <a:defRPr/>
                      </a:pPr>
                      <a:r>
                        <a:rPr lang="en-US" sz="2999" spc="149">
                          <a:solidFill>
                            <a:srgbClr val="2B2B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Market selection justification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325">
                <a:tc>
                  <a:txBody>
                    <a:bodyPr anchor="t" rtlCol="false"/>
                    <a:lstStyle/>
                    <a:p>
                      <a:pPr algn="just" marL="0" indent="0" lvl="0">
                        <a:lnSpc>
                          <a:spcPts val="5459"/>
                        </a:lnSpc>
                        <a:defRPr/>
                      </a:pPr>
                      <a:r>
                        <a:rPr lang="en-US" sz="2999" spc="149" u="none">
                          <a:solidFill>
                            <a:srgbClr val="2B2B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06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0" indent="0" lvl="0">
                        <a:lnSpc>
                          <a:spcPts val="5459"/>
                        </a:lnSpc>
                        <a:defRPr/>
                      </a:pPr>
                      <a:r>
                        <a:rPr lang="en-US" sz="2999" spc="149">
                          <a:solidFill>
                            <a:srgbClr val="2B2B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Entry strategies overview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81125">
                <a:tc>
                  <a:txBody>
                    <a:bodyPr anchor="t" rtlCol="false"/>
                    <a:lstStyle/>
                    <a:p>
                      <a:pPr algn="just" marL="0" indent="0" lvl="0">
                        <a:lnSpc>
                          <a:spcPts val="5459"/>
                        </a:lnSpc>
                        <a:defRPr/>
                      </a:pPr>
                      <a:r>
                        <a:rPr lang="en-US" sz="2999" spc="149" u="none">
                          <a:solidFill>
                            <a:srgbClr val="2B2B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07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0" indent="0" lvl="0">
                        <a:lnSpc>
                          <a:spcPts val="5459"/>
                        </a:lnSpc>
                        <a:defRPr/>
                      </a:pPr>
                      <a:r>
                        <a:rPr lang="en-US" sz="2999" spc="149">
                          <a:solidFill>
                            <a:srgbClr val="2B2B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Anticipated challenges and solution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325">
                <a:tc>
                  <a:txBody>
                    <a:bodyPr anchor="t" rtlCol="false"/>
                    <a:lstStyle/>
                    <a:p>
                      <a:pPr algn="just" marL="0" indent="0" lvl="0">
                        <a:lnSpc>
                          <a:spcPts val="5459"/>
                        </a:lnSpc>
                        <a:defRPr/>
                      </a:pPr>
                      <a:r>
                        <a:rPr lang="en-US" sz="2999" spc="149" u="none">
                          <a:solidFill>
                            <a:srgbClr val="2B2B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08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0" indent="0" lvl="0">
                        <a:lnSpc>
                          <a:spcPts val="5459"/>
                        </a:lnSpc>
                        <a:defRPr/>
                      </a:pPr>
                      <a:r>
                        <a:rPr lang="en-US" sz="2999" spc="149">
                          <a:solidFill>
                            <a:srgbClr val="2B2B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Key recommendations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5325">
                <a:tc>
                  <a:txBody>
                    <a:bodyPr anchor="t" rtlCol="false"/>
                    <a:lstStyle/>
                    <a:p>
                      <a:pPr algn="just" marL="0" indent="0" lvl="0">
                        <a:lnSpc>
                          <a:spcPts val="5459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 marL="0" indent="0" lvl="0">
                        <a:lnSpc>
                          <a:spcPts val="5459"/>
                        </a:lnSpc>
                        <a:defRPr/>
                      </a:pPr>
                      <a:endParaRPr lang="en-US" sz="1100"/>
                    </a:p>
                  </a:txBody>
                  <a:tcPr marL="38100" marR="38100" marT="38100" marB="381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14364083" y="1028700"/>
            <a:ext cx="514264" cy="567464"/>
          </a:xfrm>
          <a:custGeom>
            <a:avLst/>
            <a:gdLst/>
            <a:ahLst/>
            <a:cxnLst/>
            <a:rect r="r" b="b" t="t" l="l"/>
            <a:pathLst>
              <a:path h="567464" w="514264">
                <a:moveTo>
                  <a:pt x="0" y="0"/>
                </a:moveTo>
                <a:lnTo>
                  <a:pt x="514265" y="0"/>
                </a:lnTo>
                <a:lnTo>
                  <a:pt x="514265" y="567464"/>
                </a:lnTo>
                <a:lnTo>
                  <a:pt x="0" y="5674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371489" y="1140982"/>
            <a:ext cx="3887811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79"/>
              </a:lnSpc>
            </a:pPr>
            <a:r>
              <a:rPr lang="en-US" b="true" sz="2399" spc="119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BRANDITO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3360681" y="3803084"/>
            <a:ext cx="8778762" cy="101395"/>
          </a:xfrm>
          <a:custGeom>
            <a:avLst/>
            <a:gdLst/>
            <a:ahLst/>
            <a:cxnLst/>
            <a:rect r="r" b="b" t="t" l="l"/>
            <a:pathLst>
              <a:path h="101395" w="8778762">
                <a:moveTo>
                  <a:pt x="0" y="0"/>
                </a:moveTo>
                <a:lnTo>
                  <a:pt x="8778762" y="0"/>
                </a:lnTo>
                <a:lnTo>
                  <a:pt x="8778762" y="101395"/>
                </a:lnTo>
                <a:lnTo>
                  <a:pt x="0" y="1013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075304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712" r="0" b="-757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45171" y="3798908"/>
            <a:ext cx="512892" cy="721113"/>
          </a:xfrm>
          <a:custGeom>
            <a:avLst/>
            <a:gdLst/>
            <a:ahLst/>
            <a:cxnLst/>
            <a:rect r="r" b="b" t="t" l="l"/>
            <a:pathLst>
              <a:path h="721113" w="512892">
                <a:moveTo>
                  <a:pt x="0" y="0"/>
                </a:moveTo>
                <a:lnTo>
                  <a:pt x="512891" y="0"/>
                </a:lnTo>
                <a:lnTo>
                  <a:pt x="512891" y="721113"/>
                </a:lnTo>
                <a:lnTo>
                  <a:pt x="0" y="7211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245511" y="3798908"/>
            <a:ext cx="494864" cy="721113"/>
          </a:xfrm>
          <a:custGeom>
            <a:avLst/>
            <a:gdLst/>
            <a:ahLst/>
            <a:cxnLst/>
            <a:rect r="r" b="b" t="t" l="l"/>
            <a:pathLst>
              <a:path h="721113" w="494864">
                <a:moveTo>
                  <a:pt x="0" y="0"/>
                </a:moveTo>
                <a:lnTo>
                  <a:pt x="494864" y="0"/>
                </a:lnTo>
                <a:lnTo>
                  <a:pt x="494864" y="721113"/>
                </a:lnTo>
                <a:lnTo>
                  <a:pt x="0" y="7211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9402" y="3798908"/>
            <a:ext cx="603933" cy="721113"/>
          </a:xfrm>
          <a:custGeom>
            <a:avLst/>
            <a:gdLst/>
            <a:ahLst/>
            <a:cxnLst/>
            <a:rect r="r" b="b" t="t" l="l"/>
            <a:pathLst>
              <a:path h="721113" w="603933">
                <a:moveTo>
                  <a:pt x="0" y="0"/>
                </a:moveTo>
                <a:lnTo>
                  <a:pt x="603932" y="0"/>
                </a:lnTo>
                <a:lnTo>
                  <a:pt x="603932" y="721113"/>
                </a:lnTo>
                <a:lnTo>
                  <a:pt x="0" y="7211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3334" y="3798908"/>
            <a:ext cx="391204" cy="721113"/>
          </a:xfrm>
          <a:custGeom>
            <a:avLst/>
            <a:gdLst/>
            <a:ahLst/>
            <a:cxnLst/>
            <a:rect r="r" b="b" t="t" l="l"/>
            <a:pathLst>
              <a:path h="721113" w="391204">
                <a:moveTo>
                  <a:pt x="0" y="0"/>
                </a:moveTo>
                <a:lnTo>
                  <a:pt x="391204" y="0"/>
                </a:lnTo>
                <a:lnTo>
                  <a:pt x="391204" y="721113"/>
                </a:lnTo>
                <a:lnTo>
                  <a:pt x="0" y="7211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628855" y="3798908"/>
            <a:ext cx="603933" cy="721113"/>
          </a:xfrm>
          <a:custGeom>
            <a:avLst/>
            <a:gdLst/>
            <a:ahLst/>
            <a:cxnLst/>
            <a:rect r="r" b="b" t="t" l="l"/>
            <a:pathLst>
              <a:path h="721113" w="603933">
                <a:moveTo>
                  <a:pt x="0" y="0"/>
                </a:moveTo>
                <a:lnTo>
                  <a:pt x="603933" y="0"/>
                </a:lnTo>
                <a:lnTo>
                  <a:pt x="603933" y="721113"/>
                </a:lnTo>
                <a:lnTo>
                  <a:pt x="0" y="7211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41238" y="3798908"/>
            <a:ext cx="603933" cy="721113"/>
          </a:xfrm>
          <a:custGeom>
            <a:avLst/>
            <a:gdLst/>
            <a:ahLst/>
            <a:cxnLst/>
            <a:rect r="r" b="b" t="t" l="l"/>
            <a:pathLst>
              <a:path h="721113" w="603933">
                <a:moveTo>
                  <a:pt x="0" y="0"/>
                </a:moveTo>
                <a:lnTo>
                  <a:pt x="603933" y="0"/>
                </a:lnTo>
                <a:lnTo>
                  <a:pt x="603933" y="721113"/>
                </a:lnTo>
                <a:lnTo>
                  <a:pt x="0" y="7211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118382" y="1028700"/>
            <a:ext cx="514264" cy="567464"/>
          </a:xfrm>
          <a:custGeom>
            <a:avLst/>
            <a:gdLst/>
            <a:ahLst/>
            <a:cxnLst/>
            <a:rect r="r" b="b" t="t" l="l"/>
            <a:pathLst>
              <a:path h="567464" w="514264">
                <a:moveTo>
                  <a:pt x="0" y="0"/>
                </a:moveTo>
                <a:lnTo>
                  <a:pt x="514264" y="0"/>
                </a:lnTo>
                <a:lnTo>
                  <a:pt x="514264" y="567464"/>
                </a:lnTo>
                <a:lnTo>
                  <a:pt x="0" y="5674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49727" y="728680"/>
            <a:ext cx="11442639" cy="1898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61"/>
              </a:lnSpc>
              <a:spcBef>
                <a:spcPct val="0"/>
              </a:spcBef>
            </a:pPr>
            <a:r>
              <a:rPr lang="en-US" b="true" sz="8068">
                <a:solidFill>
                  <a:srgbClr val="2B2B2B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BRANDITO’S GLOBAL VISION AND VALUE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9402" y="4724756"/>
            <a:ext cx="3905126" cy="1046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7"/>
              </a:lnSpc>
            </a:pPr>
            <a:r>
              <a:rPr lang="en-US" sz="2700" b="true">
                <a:solidFill>
                  <a:srgbClr val="2B2B2B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WHO IS BRANDITO?</a:t>
            </a:r>
          </a:p>
          <a:p>
            <a:pPr algn="l">
              <a:lnSpc>
                <a:spcPts val="2727"/>
              </a:lnSpc>
            </a:pPr>
          </a:p>
          <a:p>
            <a:pPr algn="l">
              <a:lnSpc>
                <a:spcPts val="2727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6708688" y="4720046"/>
            <a:ext cx="3905126" cy="703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7"/>
              </a:lnSpc>
            </a:pPr>
            <a:r>
              <a:rPr lang="en-US" b="true" sz="2700">
                <a:solidFill>
                  <a:srgbClr val="2B2B2B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BRANDITO’S VALUE PROPOSITION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541238" y="4720046"/>
            <a:ext cx="5406476" cy="703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7"/>
              </a:lnSpc>
            </a:pPr>
            <a:r>
              <a:rPr lang="en-US" b="true" sz="2700">
                <a:solidFill>
                  <a:srgbClr val="2B2B2B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WHY EXPLORE INTERNATIONAL MARKETS?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461038" y="5725911"/>
            <a:ext cx="4423689" cy="3496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b="true" sz="2200" spc="110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Quality &amp;</a:t>
            </a:r>
            <a:r>
              <a:rPr lang="en-US" sz="2200" spc="11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b="true" sz="2200" spc="110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Creativity:</a:t>
            </a:r>
            <a:r>
              <a:rPr lang="en-US" sz="2200" spc="11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 Customized branding solutions that leave a lasting impact</a:t>
            </a:r>
          </a:p>
          <a:p>
            <a:pPr algn="l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b="true" sz="2200" spc="110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Client-Focused</a:t>
            </a:r>
            <a:r>
              <a:rPr lang="en-US" sz="2200" spc="11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: Dedicated to enhancing brand loyalty through unique, memorable products</a:t>
            </a:r>
          </a:p>
          <a:p>
            <a:pPr algn="l">
              <a:lnSpc>
                <a:spcPts val="308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2430027" y="5732882"/>
            <a:ext cx="4718062" cy="15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 spc="11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Access to Growing Markets</a:t>
            </a:r>
          </a:p>
          <a:p>
            <a:pPr algn="just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 spc="11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Diverse Consumer Base</a:t>
            </a:r>
          </a:p>
          <a:p>
            <a:pPr algn="just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 spc="11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Stability &amp; Resilience</a:t>
            </a:r>
          </a:p>
          <a:p>
            <a:pPr algn="just" marL="474981" indent="-237491" lvl="1">
              <a:lnSpc>
                <a:spcPts val="3080"/>
              </a:lnSpc>
              <a:buFont typeface="Arial"/>
              <a:buChar char="•"/>
            </a:pPr>
            <a:r>
              <a:rPr lang="en-US" sz="2200" spc="11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Global Brand Elevation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9727" y="5656682"/>
            <a:ext cx="4178600" cy="2524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3" indent="-237486" lvl="1">
              <a:lnSpc>
                <a:spcPts val="2859"/>
              </a:lnSpc>
              <a:buFont typeface="Arial"/>
              <a:buChar char="•"/>
            </a:pPr>
            <a:r>
              <a:rPr lang="en-US" sz="2199" spc="10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A leading provider of branded merchandise and promotional products</a:t>
            </a:r>
          </a:p>
          <a:p>
            <a:pPr algn="l" marL="474973" indent="-237486" lvl="1">
              <a:lnSpc>
                <a:spcPts val="2859"/>
              </a:lnSpc>
              <a:buFont typeface="Arial"/>
              <a:buChar char="•"/>
            </a:pPr>
            <a:r>
              <a:rPr lang="en-US" sz="2199" spc="109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Helps businesses build brand recognition and engage with audiences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638" r="0" b="-7563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8880" y="503506"/>
            <a:ext cx="9449919" cy="1574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76"/>
              </a:lnSpc>
              <a:spcBef>
                <a:spcPct val="0"/>
              </a:spcBef>
            </a:pPr>
            <a:r>
              <a:rPr lang="en-US" b="true" sz="4528">
                <a:solidFill>
                  <a:srgbClr val="2B2B2B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RECOMMENDATION OVERVIEW FOR BRANDITO'S EXPANSION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4353" y="2617420"/>
            <a:ext cx="11765417" cy="1516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82"/>
              </a:lnSpc>
            </a:pPr>
            <a:r>
              <a:rPr lang="en-US" sz="2916" spc="145" b="true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MAIN RECOMMENDATION</a:t>
            </a:r>
            <a:r>
              <a:rPr lang="en-US" sz="2916" spc="145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: Expand into Asia with a focus on India, China, and Singapore.</a:t>
            </a:r>
          </a:p>
          <a:p>
            <a:pPr algn="l" marL="0" indent="0" lvl="0">
              <a:lnSpc>
                <a:spcPts val="4082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085409" y="1387768"/>
            <a:ext cx="5386787" cy="1380364"/>
          </a:xfrm>
          <a:custGeom>
            <a:avLst/>
            <a:gdLst/>
            <a:ahLst/>
            <a:cxnLst/>
            <a:rect r="r" b="b" t="t" l="l"/>
            <a:pathLst>
              <a:path h="1380364" w="5386787">
                <a:moveTo>
                  <a:pt x="0" y="0"/>
                </a:moveTo>
                <a:lnTo>
                  <a:pt x="5386787" y="0"/>
                </a:lnTo>
                <a:lnTo>
                  <a:pt x="5386787" y="1380364"/>
                </a:lnTo>
                <a:lnTo>
                  <a:pt x="0" y="13803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4353" y="4200699"/>
            <a:ext cx="5108217" cy="303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03"/>
              </a:lnSpc>
              <a:spcBef>
                <a:spcPct val="0"/>
              </a:spcBef>
            </a:pPr>
            <a:r>
              <a:rPr lang="en-US" b="true" sz="2448">
                <a:solidFill>
                  <a:srgbClr val="2B2B2B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KEY REASONS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4353" y="4726683"/>
            <a:ext cx="9449919" cy="163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9"/>
              </a:lnSpc>
            </a:pPr>
            <a:r>
              <a:rPr lang="en-US" sz="2342" spc="117" b="true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1) HIGH ECONOMIC GROWTH RATE</a:t>
            </a:r>
          </a:p>
          <a:p>
            <a:pPr algn="l">
              <a:lnSpc>
                <a:spcPts val="3279"/>
              </a:lnSpc>
            </a:pPr>
            <a:r>
              <a:rPr lang="en-US" sz="2342" spc="117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•India and China: &gt;5% annual GDP growth</a:t>
            </a:r>
          </a:p>
          <a:p>
            <a:pPr algn="l">
              <a:lnSpc>
                <a:spcPts val="3279"/>
              </a:lnSpc>
            </a:pPr>
            <a:r>
              <a:rPr lang="en-US" sz="2342" spc="117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•Singapore: Economic stability with high GDP per capita</a:t>
            </a:r>
          </a:p>
          <a:p>
            <a:pPr algn="l" marL="0" indent="0" lvl="0">
              <a:lnSpc>
                <a:spcPts val="327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44353" y="6185684"/>
            <a:ext cx="10615483" cy="161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6"/>
              </a:lnSpc>
            </a:pPr>
            <a:r>
              <a:rPr lang="en-US" sz="2340" spc="117" b="true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2) INCREASING DEMAND FOR BRANDING MERCHANDISE</a:t>
            </a:r>
          </a:p>
          <a:p>
            <a:pPr algn="l">
              <a:lnSpc>
                <a:spcPts val="3276"/>
              </a:lnSpc>
            </a:pPr>
            <a:r>
              <a:rPr lang="en-US" sz="2340" spc="117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•India &amp; China: Rising middle class and consumer demand</a:t>
            </a:r>
          </a:p>
          <a:p>
            <a:pPr algn="l">
              <a:lnSpc>
                <a:spcPts val="3276"/>
              </a:lnSpc>
            </a:pPr>
            <a:r>
              <a:rPr lang="en-US" sz="2340" spc="117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•Singapore: High demand for premium branding in corporate sectors</a:t>
            </a:r>
          </a:p>
          <a:p>
            <a:pPr algn="l" marL="0" indent="0" lvl="0">
              <a:lnSpc>
                <a:spcPts val="327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44353" y="7764548"/>
            <a:ext cx="10615483" cy="2026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6"/>
              </a:lnSpc>
            </a:pPr>
            <a:r>
              <a:rPr lang="en-US" sz="2340" spc="117" b="true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3) FAVOURABLE REGULATORY AND BUSINESS ENVIRONMENT</a:t>
            </a:r>
          </a:p>
          <a:p>
            <a:pPr algn="l">
              <a:lnSpc>
                <a:spcPts val="3276"/>
              </a:lnSpc>
            </a:pPr>
            <a:r>
              <a:rPr lang="en-US" sz="2340" spc="117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•Singapore: High ease of doing business</a:t>
            </a:r>
          </a:p>
          <a:p>
            <a:pPr algn="l">
              <a:lnSpc>
                <a:spcPts val="3276"/>
              </a:lnSpc>
            </a:pPr>
            <a:r>
              <a:rPr lang="en-US" sz="2340" spc="117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•India &amp; China: Improving policies for foreign businesses</a:t>
            </a:r>
          </a:p>
          <a:p>
            <a:pPr algn="l">
              <a:lnSpc>
                <a:spcPts val="3276"/>
              </a:lnSpc>
            </a:pPr>
          </a:p>
          <a:p>
            <a:pPr algn="l" marL="0" indent="0" lvl="0">
              <a:lnSpc>
                <a:spcPts val="327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712" r="0" b="-757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69682" y="-1034618"/>
            <a:ext cx="7971270" cy="6606190"/>
          </a:xfrm>
          <a:custGeom>
            <a:avLst/>
            <a:gdLst/>
            <a:ahLst/>
            <a:cxnLst/>
            <a:rect r="r" b="b" t="t" l="l"/>
            <a:pathLst>
              <a:path h="6606190" w="7971270">
                <a:moveTo>
                  <a:pt x="0" y="0"/>
                </a:moveTo>
                <a:lnTo>
                  <a:pt x="7971270" y="0"/>
                </a:lnTo>
                <a:lnTo>
                  <a:pt x="7971270" y="6606190"/>
                </a:lnTo>
                <a:lnTo>
                  <a:pt x="0" y="66061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7204714" y="1318659"/>
          <a:ext cx="10439992" cy="8505825"/>
        </p:xfrm>
        <a:graphic>
          <a:graphicData uri="http://schemas.openxmlformats.org/drawingml/2006/table">
            <a:tbl>
              <a:tblPr/>
              <a:tblGrid>
                <a:gridCol w="2087998"/>
                <a:gridCol w="2087998"/>
                <a:gridCol w="2087998"/>
                <a:gridCol w="2087998"/>
                <a:gridCol w="2087998"/>
              </a:tblGrid>
              <a:tr h="155606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Country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GDP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Growth (2024-2028 Avg)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GDP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per Capita (PPP)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Market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Saturation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Political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Stability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23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India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6.3%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$9,500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Moderate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Moderate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55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099"/>
                        </a:lnSpc>
                      </a:pPr>
                      <a:r>
                        <a:rPr lang="en-US" sz="14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China</a:t>
                      </a:r>
                    </a:p>
                    <a:p>
                      <a:pPr algn="l">
                        <a:lnSpc>
                          <a:spcPts val="2099"/>
                        </a:lnSpc>
                      </a:pPr>
                      <a:r>
                        <a:rPr lang="en-US" sz="14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099"/>
                        </a:lnSpc>
                      </a:pPr>
                      <a:r>
                        <a:rPr lang="en-US" sz="14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5.1%</a:t>
                      </a:r>
                    </a:p>
                    <a:p>
                      <a:pPr algn="l">
                        <a:lnSpc>
                          <a:spcPts val="2099"/>
                        </a:lnSpc>
                      </a:pPr>
                      <a:r>
                        <a:rPr lang="en-US" sz="14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099"/>
                        </a:lnSpc>
                      </a:pPr>
                      <a:r>
                        <a:rPr lang="en-US" sz="14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$23,000</a:t>
                      </a:r>
                    </a:p>
                    <a:p>
                      <a:pPr algn="l">
                        <a:lnSpc>
                          <a:spcPts val="2099"/>
                        </a:lnSpc>
                      </a:pPr>
                      <a:r>
                        <a:rPr lang="en-US" sz="14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099"/>
                        </a:lnSpc>
                      </a:pPr>
                      <a:r>
                        <a:rPr lang="en-US" sz="14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Moderate</a:t>
                      </a:r>
                    </a:p>
                    <a:p>
                      <a:pPr algn="l">
                        <a:lnSpc>
                          <a:spcPts val="2099"/>
                        </a:lnSpc>
                      </a:pPr>
                      <a:r>
                        <a:rPr lang="en-US" sz="14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0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099"/>
                        </a:lnSpc>
                      </a:pPr>
                      <a:r>
                        <a:rPr lang="en-US" sz="14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Stable</a:t>
                      </a:r>
                    </a:p>
                    <a:p>
                      <a:pPr algn="l">
                        <a:lnSpc>
                          <a:spcPts val="2099"/>
                        </a:lnSpc>
                      </a:pPr>
                      <a:r>
                        <a:rPr lang="en-US" sz="14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23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Singapore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4.5%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$65,000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Moderate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High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23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Canada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2.4%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$50,000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High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High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23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Mexico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2.1%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$21,500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Moderate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Moderate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23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Europe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2.2%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$42,000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High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High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237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Africa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3.5%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$10,500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Low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Variable</a:t>
                      </a:r>
                    </a:p>
                    <a:p>
                      <a:pPr algn="l">
                        <a:lnSpc>
                          <a:spcPts val="2239"/>
                        </a:lnSpc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47625" marR="47625" marT="47625" marB="47625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277262" y="595664"/>
            <a:ext cx="6345844" cy="3579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0"/>
              </a:lnSpc>
            </a:pPr>
            <a:r>
              <a:rPr lang="en-US" sz="5212" b="true">
                <a:solidFill>
                  <a:srgbClr val="2B2B2B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MARKET SELECTION JUSTIFICATION</a:t>
            </a:r>
          </a:p>
          <a:p>
            <a:pPr algn="l">
              <a:lnSpc>
                <a:spcPts val="4690"/>
              </a:lnSpc>
            </a:pPr>
            <a:r>
              <a:rPr lang="en-US" sz="5212" b="true">
                <a:solidFill>
                  <a:srgbClr val="2B2B2B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Comparative Market Data</a:t>
            </a:r>
          </a:p>
          <a:p>
            <a:pPr algn="l" marL="0" indent="0" lvl="0">
              <a:lnSpc>
                <a:spcPts val="469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64704" y="4118467"/>
            <a:ext cx="6258402" cy="5934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3"/>
              </a:lnSpc>
            </a:pPr>
            <a:r>
              <a:rPr lang="en-US" sz="2616" spc="130" b="true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INSIGHTS:</a:t>
            </a:r>
          </a:p>
          <a:p>
            <a:pPr algn="l">
              <a:lnSpc>
                <a:spcPts val="3663"/>
              </a:lnSpc>
            </a:pPr>
          </a:p>
          <a:p>
            <a:pPr algn="l">
              <a:lnSpc>
                <a:spcPts val="3663"/>
              </a:lnSpc>
            </a:pPr>
            <a:r>
              <a:rPr lang="en-US" sz="2616" spc="13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•Asia offers higher GDP growth, expanding middle class, and less market saturation than North America and Europe.</a:t>
            </a:r>
          </a:p>
          <a:p>
            <a:pPr algn="l">
              <a:lnSpc>
                <a:spcPts val="3663"/>
              </a:lnSpc>
            </a:pPr>
          </a:p>
          <a:p>
            <a:pPr algn="l">
              <a:lnSpc>
                <a:spcPts val="3663"/>
              </a:lnSpc>
            </a:pPr>
            <a:r>
              <a:rPr lang="en-US" sz="2616" spc="13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•Political and economic stability in Singapore makes it an ideal entry hub, while India and China show vast consumer potential with manageable risks.</a:t>
            </a:r>
          </a:p>
          <a:p>
            <a:pPr algn="l" marL="0" indent="0" lvl="0">
              <a:lnSpc>
                <a:spcPts val="36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712" r="0" b="-757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0800000">
            <a:off x="1028700" y="5533697"/>
            <a:ext cx="6891645" cy="5711451"/>
          </a:xfrm>
          <a:custGeom>
            <a:avLst/>
            <a:gdLst/>
            <a:ahLst/>
            <a:cxnLst/>
            <a:rect r="r" b="b" t="t" l="l"/>
            <a:pathLst>
              <a:path h="5711451" w="6891645">
                <a:moveTo>
                  <a:pt x="0" y="5711450"/>
                </a:moveTo>
                <a:lnTo>
                  <a:pt x="6891645" y="5711450"/>
                </a:lnTo>
                <a:lnTo>
                  <a:pt x="6891645" y="0"/>
                </a:lnTo>
                <a:lnTo>
                  <a:pt x="0" y="0"/>
                </a:lnTo>
                <a:lnTo>
                  <a:pt x="0" y="5711450"/>
                </a:lnTo>
                <a:close/>
              </a:path>
            </a:pathLst>
          </a:custGeom>
          <a:blipFill>
            <a:blip r:embed="rId3">
              <a:alphaModFix amt="65000"/>
            </a:blip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6623106" y="409575"/>
          <a:ext cx="11512528" cy="9467850"/>
        </p:xfrm>
        <a:graphic>
          <a:graphicData uri="http://schemas.openxmlformats.org/drawingml/2006/table">
            <a:tbl>
              <a:tblPr/>
              <a:tblGrid>
                <a:gridCol w="2357785"/>
                <a:gridCol w="9154743"/>
              </a:tblGrid>
              <a:tr h="182662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Country/Region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Reasons for Exclusion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662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Europe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High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market saturation, complex regulations, high operating costs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662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Africa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Limited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purchasing power, infrastructure challenges, political instability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13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Canada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Mature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market with established competitors, high operating costs, slower growth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2662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Mexico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Economic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volatility, lower purchasing power, negative FDI trends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364704" y="489926"/>
            <a:ext cx="5463880" cy="2989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0"/>
              </a:lnSpc>
            </a:pPr>
            <a:r>
              <a:rPr lang="en-US" sz="5212" b="true">
                <a:solidFill>
                  <a:srgbClr val="2B2B2B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WHY DID WE NOT CHOOSE OTHER MARKETS</a:t>
            </a:r>
          </a:p>
          <a:p>
            <a:pPr algn="l" marL="0" indent="0" lvl="0">
              <a:lnSpc>
                <a:spcPts val="469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364704" y="3259712"/>
            <a:ext cx="6258402" cy="4562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3"/>
              </a:lnSpc>
            </a:pPr>
            <a:r>
              <a:rPr lang="en-US" sz="2616" spc="130" b="true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INSIGHTS:</a:t>
            </a:r>
          </a:p>
          <a:p>
            <a:pPr algn="l">
              <a:lnSpc>
                <a:spcPts val="3663"/>
              </a:lnSpc>
            </a:pPr>
          </a:p>
          <a:p>
            <a:pPr algn="l">
              <a:lnSpc>
                <a:spcPts val="3663"/>
              </a:lnSpc>
            </a:pPr>
            <a:r>
              <a:rPr lang="en-US" sz="2616" spc="130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These markets present barriers like limited demand, high costs, or complex regulations, which would make Brandito’s expansion challenging and less profitable compared to Asia.</a:t>
            </a:r>
          </a:p>
          <a:p>
            <a:pPr algn="l">
              <a:lnSpc>
                <a:spcPts val="3663"/>
              </a:lnSpc>
            </a:pPr>
          </a:p>
          <a:p>
            <a:pPr algn="l" marL="0" indent="0" lvl="0">
              <a:lnSpc>
                <a:spcPts val="36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712" r="0" b="-7571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956888">
            <a:off x="13263617" y="-2883645"/>
            <a:ext cx="6992339" cy="6835012"/>
          </a:xfrm>
          <a:custGeom>
            <a:avLst/>
            <a:gdLst/>
            <a:ahLst/>
            <a:cxnLst/>
            <a:rect r="r" b="b" t="t" l="l"/>
            <a:pathLst>
              <a:path h="6835012" w="6992339">
                <a:moveTo>
                  <a:pt x="0" y="0"/>
                </a:moveTo>
                <a:lnTo>
                  <a:pt x="6992339" y="0"/>
                </a:lnTo>
                <a:lnTo>
                  <a:pt x="6992339" y="6835012"/>
                </a:lnTo>
                <a:lnTo>
                  <a:pt x="0" y="6835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2877258" y="2107848"/>
          <a:ext cx="11468731" cy="7577610"/>
        </p:xfrm>
        <a:graphic>
          <a:graphicData uri="http://schemas.openxmlformats.org/drawingml/2006/table">
            <a:tbl>
              <a:tblPr/>
              <a:tblGrid>
                <a:gridCol w="1687445"/>
                <a:gridCol w="3629286"/>
                <a:gridCol w="6152000"/>
              </a:tblGrid>
              <a:tr h="153933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Country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Entry Strategy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Justification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834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India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Partner with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Local Distributors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Cost-effective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logistics, large consumer base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9308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China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E-commerce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&amp; Digital Marketing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Advanced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digital infrastructure, vast online reach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4684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Singapore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Premium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Positioning &amp; Trade      Shows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High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purchasing power, demand for quality products</a:t>
                      </a:r>
                    </a:p>
                    <a:p>
                      <a:pPr algn="l">
                        <a:lnSpc>
                          <a:spcPts val="2799"/>
                        </a:lnSpc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225052" y="-111657"/>
            <a:ext cx="17559380" cy="146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5"/>
              </a:lnSpc>
            </a:pPr>
          </a:p>
          <a:p>
            <a:pPr algn="l" marL="0" indent="0" lvl="0">
              <a:lnSpc>
                <a:spcPts val="5535"/>
              </a:lnSpc>
              <a:spcBef>
                <a:spcPct val="0"/>
              </a:spcBef>
            </a:pPr>
            <a:r>
              <a:rPr lang="en-US" b="true" sz="6150">
                <a:solidFill>
                  <a:srgbClr val="2B2B2B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Entry Strategies Overview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638" r="0" b="-756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5426" y="6983963"/>
            <a:ext cx="6099654" cy="3934277"/>
          </a:xfrm>
          <a:custGeom>
            <a:avLst/>
            <a:gdLst/>
            <a:ahLst/>
            <a:cxnLst/>
            <a:rect r="r" b="b" t="t" l="l"/>
            <a:pathLst>
              <a:path h="3934277" w="6099654">
                <a:moveTo>
                  <a:pt x="0" y="0"/>
                </a:moveTo>
                <a:lnTo>
                  <a:pt x="6099653" y="0"/>
                </a:lnTo>
                <a:lnTo>
                  <a:pt x="6099653" y="3934277"/>
                </a:lnTo>
                <a:lnTo>
                  <a:pt x="0" y="39342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6646880" y="454489"/>
          <a:ext cx="11242511" cy="9020175"/>
        </p:xfrm>
        <a:graphic>
          <a:graphicData uri="http://schemas.openxmlformats.org/drawingml/2006/table">
            <a:tbl>
              <a:tblPr/>
              <a:tblGrid>
                <a:gridCol w="3555670"/>
                <a:gridCol w="7686841"/>
              </a:tblGrid>
              <a:tr h="142524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Challenges</a:t>
                      </a:r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Solutions</a:t>
                      </a:r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9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Securing</a:t>
                      </a:r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Partnerships</a:t>
                      </a:r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Build</a:t>
                      </a:r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strong local partnerships to leverage expertise and networks</a:t>
                      </a:r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9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Navigating</a:t>
                      </a:r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Regulatory Compliance</a:t>
                      </a:r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Adapt</a:t>
                      </a:r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products and operations to meet local regulations</a:t>
                      </a:r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09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Cultural</a:t>
                      </a:r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Adaptation</a:t>
                      </a:r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Tailor</a:t>
                      </a:r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branding and engagement to local cultural preferences</a:t>
                      </a:r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722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Engaging</a:t>
                      </a:r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Digital Audiences</a:t>
                      </a:r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19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Focus</a:t>
                      </a:r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on digital marketing strategies to connect with tech-savvy consumers in each</a:t>
                      </a:r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market</a:t>
                      </a:r>
                    </a:p>
                    <a:p>
                      <a:pPr algn="l">
                        <a:lnSpc>
                          <a:spcPts val="2519"/>
                        </a:lnSpc>
                      </a:pPr>
                      <a:r>
                        <a:rPr lang="en-US" sz="1799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5" id="5"/>
          <p:cNvSpPr txBox="true"/>
          <p:nvPr/>
        </p:nvSpPr>
        <p:spPr>
          <a:xfrm rot="0">
            <a:off x="243779" y="2405971"/>
            <a:ext cx="6403101" cy="2941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715"/>
              </a:lnSpc>
              <a:spcBef>
                <a:spcPct val="0"/>
              </a:spcBef>
            </a:pPr>
            <a:r>
              <a:rPr lang="en-US" b="true" sz="6351">
                <a:solidFill>
                  <a:srgbClr val="2B2B2B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ANTICIPATED CHALLENGES AND SOLUTIONS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712" r="0" b="-7571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8412" y="803536"/>
            <a:ext cx="17911176" cy="144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2"/>
              </a:lnSpc>
            </a:pPr>
            <a:r>
              <a:rPr lang="en-US" sz="6102" b="true">
                <a:solidFill>
                  <a:srgbClr val="2B2B2B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NEXT STEPS AND KEY RECOMMENDATIONS</a:t>
            </a:r>
          </a:p>
          <a:p>
            <a:pPr algn="l" marL="0" indent="0" lvl="0">
              <a:lnSpc>
                <a:spcPts val="5492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86617" y="6913187"/>
            <a:ext cx="7422262" cy="7422262"/>
          </a:xfrm>
          <a:custGeom>
            <a:avLst/>
            <a:gdLst/>
            <a:ahLst/>
            <a:cxnLst/>
            <a:rect r="r" b="b" t="t" l="l"/>
            <a:pathLst>
              <a:path h="7422262" w="7422262">
                <a:moveTo>
                  <a:pt x="0" y="0"/>
                </a:moveTo>
                <a:lnTo>
                  <a:pt x="7422263" y="0"/>
                </a:lnTo>
                <a:lnTo>
                  <a:pt x="7422263" y="7422262"/>
                </a:lnTo>
                <a:lnTo>
                  <a:pt x="0" y="74222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344067" y="1795203"/>
            <a:ext cx="18971427" cy="219121"/>
          </a:xfrm>
          <a:custGeom>
            <a:avLst/>
            <a:gdLst/>
            <a:ahLst/>
            <a:cxnLst/>
            <a:rect r="r" b="b" t="t" l="l"/>
            <a:pathLst>
              <a:path h="219121" w="18971427">
                <a:moveTo>
                  <a:pt x="0" y="0"/>
                </a:moveTo>
                <a:lnTo>
                  <a:pt x="18971427" y="0"/>
                </a:lnTo>
                <a:lnTo>
                  <a:pt x="18971427" y="219121"/>
                </a:lnTo>
                <a:lnTo>
                  <a:pt x="0" y="2191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075304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2148" y="2446050"/>
            <a:ext cx="9020708" cy="5109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5"/>
              </a:lnSpc>
            </a:pPr>
            <a:r>
              <a:rPr lang="en-US" sz="2625" spc="131" b="true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Next Steps and Key Recommendations</a:t>
            </a:r>
          </a:p>
          <a:p>
            <a:pPr algn="l">
              <a:lnSpc>
                <a:spcPts val="3675"/>
              </a:lnSpc>
            </a:pPr>
          </a:p>
          <a:p>
            <a:pPr algn="l">
              <a:lnSpc>
                <a:spcPts val="3675"/>
              </a:lnSpc>
            </a:pPr>
            <a:r>
              <a:rPr lang="en-US" sz="2625" spc="13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1.Finalize Strategic Partnerships</a:t>
            </a:r>
          </a:p>
          <a:p>
            <a:pPr algn="l">
              <a:lnSpc>
                <a:spcPts val="3675"/>
              </a:lnSpc>
            </a:pPr>
          </a:p>
          <a:p>
            <a:pPr algn="l">
              <a:lnSpc>
                <a:spcPts val="3675"/>
              </a:lnSpc>
            </a:pPr>
          </a:p>
          <a:p>
            <a:pPr algn="l">
              <a:lnSpc>
                <a:spcPts val="3675"/>
              </a:lnSpc>
            </a:pPr>
            <a:r>
              <a:rPr lang="en-US" sz="2625" spc="13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2.Complete Regulatory Compliance Review</a:t>
            </a:r>
          </a:p>
          <a:p>
            <a:pPr algn="l">
              <a:lnSpc>
                <a:spcPts val="3675"/>
              </a:lnSpc>
            </a:pPr>
            <a:r>
              <a:rPr lang="en-US" sz="2625" spc="13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>
              <a:lnSpc>
                <a:spcPts val="3675"/>
              </a:lnSpc>
            </a:pPr>
          </a:p>
          <a:p>
            <a:pPr algn="l">
              <a:lnSpc>
                <a:spcPts val="3675"/>
              </a:lnSpc>
            </a:pPr>
            <a:r>
              <a:rPr lang="en-US" sz="2625" spc="13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3.Implement Digital Marketing Strategy</a:t>
            </a:r>
          </a:p>
          <a:p>
            <a:pPr algn="l">
              <a:lnSpc>
                <a:spcPts val="3675"/>
              </a:lnSpc>
            </a:pPr>
            <a:r>
              <a:rPr lang="en-US" sz="2625" spc="13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algn="l" marL="0" indent="0" lvl="0">
              <a:lnSpc>
                <a:spcPts val="367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455011" y="2465100"/>
            <a:ext cx="6804289" cy="471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  <a:spcBef>
                <a:spcPct val="0"/>
              </a:spcBef>
            </a:pPr>
            <a:r>
              <a:rPr lang="en-US" b="true" sz="2630" spc="131">
                <a:solidFill>
                  <a:srgbClr val="2B2B2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Recommendations Summary:</a:t>
            </a:r>
          </a:p>
          <a:p>
            <a:pPr algn="l">
              <a:lnSpc>
                <a:spcPts val="3419"/>
              </a:lnSpc>
              <a:spcBef>
                <a:spcPct val="0"/>
              </a:spcBef>
            </a:pPr>
          </a:p>
          <a:p>
            <a:pPr algn="l">
              <a:lnSpc>
                <a:spcPts val="3419"/>
              </a:lnSpc>
              <a:spcBef>
                <a:spcPct val="0"/>
              </a:spcBef>
            </a:pPr>
            <a:r>
              <a:rPr lang="en-US" sz="2630" spc="13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1.Focus expansion efforts on India,  China, and Singapore.</a:t>
            </a:r>
          </a:p>
          <a:p>
            <a:pPr algn="l">
              <a:lnSpc>
                <a:spcPts val="3419"/>
              </a:lnSpc>
              <a:spcBef>
                <a:spcPct val="0"/>
              </a:spcBef>
            </a:pPr>
          </a:p>
          <a:p>
            <a:pPr algn="l">
              <a:lnSpc>
                <a:spcPts val="3419"/>
              </a:lnSpc>
              <a:spcBef>
                <a:spcPct val="0"/>
              </a:spcBef>
            </a:pPr>
            <a:r>
              <a:rPr lang="en-US" sz="2630" spc="13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2.Leverage local partnerships for efficient market entry.</a:t>
            </a:r>
          </a:p>
          <a:p>
            <a:pPr algn="l">
              <a:lnSpc>
                <a:spcPts val="3419"/>
              </a:lnSpc>
              <a:spcBef>
                <a:spcPct val="0"/>
              </a:spcBef>
            </a:pPr>
          </a:p>
          <a:p>
            <a:pPr algn="l">
              <a:lnSpc>
                <a:spcPts val="3419"/>
              </a:lnSpc>
              <a:spcBef>
                <a:spcPct val="0"/>
              </a:spcBef>
            </a:pPr>
            <a:r>
              <a:rPr lang="en-US" sz="2630" spc="131">
                <a:solidFill>
                  <a:srgbClr val="2B2B2B"/>
                </a:solidFill>
                <a:latin typeface="Open Sans"/>
                <a:ea typeface="Open Sans"/>
                <a:cs typeface="Open Sans"/>
                <a:sym typeface="Open Sans"/>
              </a:rPr>
              <a:t>3.Position as a premium brand in Singapore, and utilize digital engagement in China.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DAGWIqBpT1U</dc:identifier>
  <dcterms:modified xsi:type="dcterms:W3CDTF">2011-08-01T06:04:30Z</dcterms:modified>
  <cp:revision>1</cp:revision>
  <dc:title>BRANDITO</dc:title>
</cp:coreProperties>
</file>