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46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3895" y="242092"/>
            <a:ext cx="4397375" cy="108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59" y="1515761"/>
            <a:ext cx="8387972" cy="21598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195" y="267746"/>
            <a:ext cx="718960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6484" y="1872299"/>
            <a:ext cx="5222875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2724" y="4871473"/>
            <a:ext cx="243840" cy="23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9.jpg"/><Relationship Id="rId5" Type="http://schemas.openxmlformats.org/officeDocument/2006/relationships/image" Target="../media/image12.png"/><Relationship Id="rId10" Type="http://schemas.openxmlformats.org/officeDocument/2006/relationships/image" Target="../media/image28.jp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17" Type="http://schemas.openxmlformats.org/officeDocument/2006/relationships/image" Target="../media/image72.png"/><Relationship Id="rId2" Type="http://schemas.openxmlformats.org/officeDocument/2006/relationships/image" Target="../media/image62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6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jp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jpg"/><Relationship Id="rId3" Type="http://schemas.openxmlformats.org/officeDocument/2006/relationships/image" Target="../media/image147.png"/><Relationship Id="rId7" Type="http://schemas.openxmlformats.org/officeDocument/2006/relationships/image" Target="../media/image2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26.png"/><Relationship Id="rId4" Type="http://schemas.openxmlformats.org/officeDocument/2006/relationships/image" Target="../media/image148.png"/><Relationship Id="rId9" Type="http://schemas.openxmlformats.org/officeDocument/2006/relationships/image" Target="../media/image15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09" y="864524"/>
            <a:ext cx="8491855" cy="3054985"/>
            <a:chOff x="332509" y="864524"/>
            <a:chExt cx="8491855" cy="3054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09" y="864524"/>
              <a:ext cx="8491451" cy="30549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7072" y="908822"/>
              <a:ext cx="8361045" cy="2925445"/>
            </a:xfrm>
            <a:custGeom>
              <a:avLst/>
              <a:gdLst/>
              <a:ahLst/>
              <a:cxnLst/>
              <a:rect l="l" t="t" r="r" b="b"/>
              <a:pathLst>
                <a:path w="8361045" h="2925445">
                  <a:moveTo>
                    <a:pt x="8361013" y="0"/>
                  </a:moveTo>
                  <a:lnTo>
                    <a:pt x="0" y="0"/>
                  </a:lnTo>
                  <a:lnTo>
                    <a:pt x="0" y="2924977"/>
                  </a:lnTo>
                  <a:lnTo>
                    <a:pt x="8361013" y="2924977"/>
                  </a:lnTo>
                  <a:lnTo>
                    <a:pt x="8361013" y="0"/>
                  </a:lnTo>
                  <a:close/>
                </a:path>
              </a:pathLst>
            </a:custGeom>
            <a:solidFill>
              <a:srgbClr val="94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72" y="908822"/>
              <a:ext cx="8361013" cy="292497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7072" y="908823"/>
            <a:ext cx="8361045" cy="2925445"/>
          </a:xfrm>
          <a:prstGeom prst="rect">
            <a:avLst/>
          </a:prstGeom>
          <a:ln w="3809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</a:rPr>
              <a:t>Digital</a:t>
            </a:r>
            <a:r>
              <a:rPr sz="3200" spc="5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Logic</a:t>
            </a:r>
            <a:r>
              <a:rPr sz="3200" spc="5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Circuits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113" y="744065"/>
            <a:ext cx="7793990" cy="4393565"/>
            <a:chOff x="635113" y="744065"/>
            <a:chExt cx="7793990" cy="4393565"/>
          </a:xfrm>
        </p:grpSpPr>
        <p:sp>
          <p:nvSpPr>
            <p:cNvPr id="4" name="object 4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801" y="1659077"/>
              <a:ext cx="7768590" cy="1737360"/>
            </a:xfrm>
            <a:custGeom>
              <a:avLst/>
              <a:gdLst/>
              <a:ahLst/>
              <a:cxnLst/>
              <a:rect l="l" t="t" r="r" b="b"/>
              <a:pathLst>
                <a:path w="7768590" h="1737360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737360"/>
                  </a:lnTo>
                  <a:lnTo>
                    <a:pt x="1942033" y="1737360"/>
                  </a:lnTo>
                  <a:lnTo>
                    <a:pt x="3884066" y="1737360"/>
                  </a:lnTo>
                  <a:lnTo>
                    <a:pt x="5826099" y="1737360"/>
                  </a:lnTo>
                  <a:lnTo>
                    <a:pt x="7768133" y="1737360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463" y="750415"/>
              <a:ext cx="7781290" cy="4380865"/>
            </a:xfrm>
            <a:custGeom>
              <a:avLst/>
              <a:gdLst/>
              <a:ahLst/>
              <a:cxnLst/>
              <a:rect l="l" t="t" r="r" b="b"/>
              <a:pathLst>
                <a:path w="7781290" h="4380865">
                  <a:moveTo>
                    <a:pt x="0" y="908651"/>
                  </a:moveTo>
                  <a:lnTo>
                    <a:pt x="7780831" y="908651"/>
                  </a:lnTo>
                </a:path>
                <a:path w="7781290" h="4380865">
                  <a:moveTo>
                    <a:pt x="0" y="2646011"/>
                  </a:moveTo>
                  <a:lnTo>
                    <a:pt x="7780831" y="2646011"/>
                  </a:lnTo>
                </a:path>
                <a:path w="7781290" h="4380865">
                  <a:moveTo>
                    <a:pt x="6349" y="0"/>
                  </a:moveTo>
                  <a:lnTo>
                    <a:pt x="6349" y="4380577"/>
                  </a:lnTo>
                </a:path>
                <a:path w="7781290" h="4380865">
                  <a:moveTo>
                    <a:pt x="7774481" y="0"/>
                  </a:moveTo>
                  <a:lnTo>
                    <a:pt x="7774481" y="4380577"/>
                  </a:lnTo>
                </a:path>
                <a:path w="7781290" h="4380865">
                  <a:moveTo>
                    <a:pt x="0" y="6349"/>
                  </a:moveTo>
                  <a:lnTo>
                    <a:pt x="7780831" y="6349"/>
                  </a:lnTo>
                </a:path>
                <a:path w="7781290" h="4380865">
                  <a:moveTo>
                    <a:pt x="0" y="4374227"/>
                  </a:moveTo>
                  <a:lnTo>
                    <a:pt x="7780831" y="4374227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615" y="2238187"/>
            <a:ext cx="13430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76555" marR="5080" indent="-364490">
              <a:lnSpc>
                <a:spcPts val="2100"/>
              </a:lnSpc>
              <a:spcBef>
                <a:spcPts val="219"/>
              </a:spcBef>
            </a:pPr>
            <a:r>
              <a:rPr sz="1800" spc="-25" dirty="0">
                <a:latin typeface="Arial"/>
                <a:cs typeface="Arial"/>
              </a:rPr>
              <a:t>Exclusive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(XOR)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3720" y="2238187"/>
            <a:ext cx="120459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x=A+B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sz="1800" spc="-2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Arial"/>
                <a:cs typeface="Arial"/>
              </a:rPr>
              <a:t>x=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A’B+AB’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692" y="1646366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690" y="3975547"/>
            <a:ext cx="152082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76555" marR="5080" indent="-364490">
              <a:lnSpc>
                <a:spcPts val="2100"/>
              </a:lnSpc>
              <a:spcBef>
                <a:spcPts val="220"/>
              </a:spcBef>
            </a:pPr>
            <a:r>
              <a:rPr sz="1800" spc="-25" dirty="0">
                <a:latin typeface="Arial"/>
                <a:cs typeface="Arial"/>
              </a:rPr>
              <a:t>Exclusive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NOR </a:t>
            </a:r>
            <a:r>
              <a:rPr sz="1800" spc="-10" dirty="0">
                <a:latin typeface="Arial"/>
                <a:cs typeface="Arial"/>
              </a:rPr>
              <a:t>(XNOR)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5496" y="3975547"/>
            <a:ext cx="114109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x=(A+B)’</a:t>
            </a:r>
            <a:endParaRPr sz="1800">
              <a:latin typeface="Arial"/>
              <a:cs typeface="Arial"/>
            </a:endParaRPr>
          </a:p>
          <a:p>
            <a:pPr marL="12065" marR="5080" indent="-635" algn="ctr">
              <a:lnSpc>
                <a:spcPts val="2200"/>
              </a:lnSpc>
              <a:spcBef>
                <a:spcPts val="10"/>
              </a:spcBef>
            </a:pPr>
            <a:r>
              <a:rPr sz="1800" spc="-2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x=A’B’+AB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5772" y="2174687"/>
            <a:ext cx="1106170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860"/>
              </a:spcBef>
              <a:tabLst>
                <a:tab pos="440055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5772" y="3912047"/>
            <a:ext cx="110617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5494" y="2319251"/>
            <a:ext cx="245225" cy="2286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0556" y="4048298"/>
            <a:ext cx="245225" cy="232756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763034" y="1679171"/>
            <a:ext cx="5479415" cy="3412490"/>
            <a:chOff x="2763034" y="1679171"/>
            <a:chExt cx="5479415" cy="341249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3180" y="1679171"/>
              <a:ext cx="116378" cy="16750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51456" y="17059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7752" y="1974272"/>
              <a:ext cx="1284316" cy="1288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02213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7752" y="3719946"/>
              <a:ext cx="1284316" cy="1288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02213" y="3756686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82" y="3416531"/>
              <a:ext cx="116378" cy="167501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49902" y="34423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3101" y="2342521"/>
              <a:ext cx="153525" cy="13779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5895" y="4072641"/>
              <a:ext cx="153525" cy="13779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3034" y="2013777"/>
              <a:ext cx="1556038" cy="10079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2006" y="3893320"/>
              <a:ext cx="1421828" cy="75565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085772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67077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9034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0368" y="1755649"/>
            <a:ext cx="806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Draw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a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logic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diagram</a:t>
            </a:r>
            <a:r>
              <a:rPr sz="2400" spc="55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for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following</a:t>
            </a:r>
            <a:r>
              <a:rPr sz="2400" spc="55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Boolean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expression: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208" y="3216149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F=AB+A’C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3965" y="1886176"/>
            <a:ext cx="1881853" cy="90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3966" y="3462338"/>
            <a:ext cx="1881852" cy="900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93597" y="346777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597" y="404181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2047" y="186291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2047" y="243695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4551" y="1965533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7537" y="3536478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4805" y="1476183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F=AB+A’C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sp>
        <p:nvSpPr>
          <p:cNvPr id="19" name="object 19"/>
          <p:cNvSpPr txBox="1"/>
          <p:nvPr/>
        </p:nvSpPr>
        <p:spPr>
          <a:xfrm>
            <a:off x="7064805" y="1411825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F=AB+A’C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EDD09C-86FC-6AF0-E040-21DD7991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98" y="1725513"/>
            <a:ext cx="5723116" cy="32768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41D492-5C53-02D7-8E17-A4AAD995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6" y="1386388"/>
            <a:ext cx="8988150" cy="35049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59" y="1515761"/>
            <a:ext cx="8387972" cy="21598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8779" y="2318835"/>
            <a:ext cx="3081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Boolean </a:t>
            </a:r>
            <a:r>
              <a:rPr sz="3200" spc="-10" dirty="0">
                <a:solidFill>
                  <a:srgbClr val="FFFFFF"/>
                </a:solidFill>
              </a:rPr>
              <a:t>Algebra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058" y="971513"/>
            <a:ext cx="8412480" cy="3420110"/>
            <a:chOff x="367058" y="971513"/>
            <a:chExt cx="8412480" cy="3420110"/>
          </a:xfrm>
        </p:grpSpPr>
        <p:sp>
          <p:nvSpPr>
            <p:cNvPr id="3" name="object 3"/>
            <p:cNvSpPr/>
            <p:nvPr/>
          </p:nvSpPr>
          <p:spPr>
            <a:xfrm>
              <a:off x="379758" y="984212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8386709" y="0"/>
                  </a:moveTo>
                  <a:lnTo>
                    <a:pt x="0" y="0"/>
                  </a:lnTo>
                  <a:lnTo>
                    <a:pt x="0" y="3394453"/>
                  </a:lnTo>
                  <a:lnTo>
                    <a:pt x="8386709" y="3394453"/>
                  </a:lnTo>
                  <a:lnTo>
                    <a:pt x="8386709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58" y="984212"/>
              <a:ext cx="8386709" cy="33944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object 5"/>
            <p:cNvSpPr/>
            <p:nvPr/>
          </p:nvSpPr>
          <p:spPr>
            <a:xfrm>
              <a:off x="379758" y="984213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0" y="0"/>
                  </a:moveTo>
                  <a:lnTo>
                    <a:pt x="8386708" y="0"/>
                  </a:lnTo>
                  <a:lnTo>
                    <a:pt x="8386708" y="3394453"/>
                  </a:lnTo>
                  <a:lnTo>
                    <a:pt x="0" y="339445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49" y="1599399"/>
            <a:ext cx="7056755" cy="70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8545" marR="5080" indent="-2316480">
              <a:lnSpc>
                <a:spcPct val="116700"/>
              </a:lnSpc>
              <a:spcBef>
                <a:spcPts val="100"/>
              </a:spcBef>
            </a:pPr>
            <a:r>
              <a:rPr sz="2000" dirty="0">
                <a:solidFill>
                  <a:schemeClr val="tx1"/>
                </a:solidFill>
              </a:rPr>
              <a:t>Boolean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algebra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is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the</a:t>
            </a:r>
            <a:r>
              <a:rPr sz="2000" spc="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algebra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that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deals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with</a:t>
            </a:r>
            <a:r>
              <a:rPr sz="2000" spc="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binary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variables </a:t>
            </a:r>
            <a:r>
              <a:rPr sz="2000" dirty="0">
                <a:solidFill>
                  <a:schemeClr val="tx1"/>
                </a:solidFill>
              </a:rPr>
              <a:t>and</a:t>
            </a:r>
            <a:r>
              <a:rPr sz="2000" spc="114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logic</a:t>
            </a:r>
            <a:r>
              <a:rPr sz="2000" spc="12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operations.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896111" y="2793199"/>
            <a:ext cx="5360670" cy="9652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Binary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N" sz="2000" spc="-25" dirty="0">
                <a:solidFill>
                  <a:schemeClr val="tx1"/>
                </a:solidFill>
                <a:latin typeface="Arial"/>
                <a:cs typeface="Arial"/>
              </a:rPr>
              <a:t>Variables</a:t>
            </a:r>
            <a:r>
              <a:rPr sz="2000" spc="-25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A,</a:t>
            </a:r>
            <a:r>
              <a:rPr sz="20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B,</a:t>
            </a:r>
            <a:r>
              <a:rPr sz="20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x,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Arial"/>
                <a:cs typeface="Arial"/>
              </a:rPr>
              <a:t>y,</a:t>
            </a:r>
            <a:r>
              <a:rPr sz="20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etc.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Basic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Logic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Operation: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AND,</a:t>
            </a:r>
            <a:r>
              <a:rPr sz="2000" spc="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OR,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Complement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60" y="966001"/>
            <a:ext cx="8412480" cy="3420110"/>
            <a:chOff x="367058" y="971513"/>
            <a:chExt cx="8412480" cy="3420110"/>
          </a:xfrm>
        </p:grpSpPr>
        <p:sp>
          <p:nvSpPr>
            <p:cNvPr id="3" name="object 3"/>
            <p:cNvSpPr/>
            <p:nvPr/>
          </p:nvSpPr>
          <p:spPr>
            <a:xfrm>
              <a:off x="379758" y="984212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8386709" y="0"/>
                  </a:moveTo>
                  <a:lnTo>
                    <a:pt x="0" y="0"/>
                  </a:lnTo>
                  <a:lnTo>
                    <a:pt x="0" y="3394453"/>
                  </a:lnTo>
                  <a:lnTo>
                    <a:pt x="8386709" y="3394453"/>
                  </a:lnTo>
                  <a:lnTo>
                    <a:pt x="8386709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58" y="984212"/>
              <a:ext cx="8386709" cy="33944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object 5"/>
            <p:cNvSpPr/>
            <p:nvPr/>
          </p:nvSpPr>
          <p:spPr>
            <a:xfrm>
              <a:off x="379758" y="984213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0" y="0"/>
                  </a:moveTo>
                  <a:lnTo>
                    <a:pt x="8386708" y="0"/>
                  </a:lnTo>
                  <a:lnTo>
                    <a:pt x="8386708" y="3394453"/>
                  </a:lnTo>
                  <a:lnTo>
                    <a:pt x="0" y="339445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9406" y="1180300"/>
            <a:ext cx="7833995" cy="70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4470" marR="5080" indent="-1462405">
              <a:lnSpc>
                <a:spcPct val="116700"/>
              </a:lnSpc>
              <a:spcBef>
                <a:spcPts val="100"/>
              </a:spcBef>
            </a:pPr>
            <a:r>
              <a:rPr sz="2000" dirty="0">
                <a:solidFill>
                  <a:schemeClr val="tx1"/>
                </a:solidFill>
              </a:rPr>
              <a:t>A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boolean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function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is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expressed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using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binary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lang="en-IN" sz="2000" spc="-10" dirty="0">
                <a:solidFill>
                  <a:schemeClr val="tx1"/>
                </a:solidFill>
              </a:rPr>
              <a:t>variables</a:t>
            </a:r>
            <a:r>
              <a:rPr sz="2000" spc="-10" dirty="0">
                <a:solidFill>
                  <a:schemeClr val="tx1"/>
                </a:solidFill>
              </a:rPr>
              <a:t>,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lang="en-IN" sz="2000" spc="30" dirty="0">
                <a:solidFill>
                  <a:schemeClr val="tx1"/>
                </a:solidFill>
              </a:rPr>
              <a:t>logic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operation </a:t>
            </a:r>
            <a:r>
              <a:rPr sz="2000" dirty="0">
                <a:solidFill>
                  <a:schemeClr val="tx1"/>
                </a:solidFill>
              </a:rPr>
              <a:t>symbols,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spc="-25" dirty="0">
                <a:solidFill>
                  <a:schemeClr val="tx1"/>
                </a:solidFill>
              </a:rPr>
              <a:t>paratheses, </a:t>
            </a:r>
            <a:r>
              <a:rPr sz="2000" dirty="0">
                <a:solidFill>
                  <a:schemeClr val="tx1"/>
                </a:solidFill>
              </a:rPr>
              <a:t>and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an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equal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sign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spc="-20" dirty="0">
                <a:solidFill>
                  <a:schemeClr val="tx1"/>
                </a:solidFill>
              </a:rPr>
              <a:t>(=).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95438" y="2374099"/>
            <a:ext cx="7162165" cy="18034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instance,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x+y’z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20800"/>
              </a:lnSpc>
              <a:spcBef>
                <a:spcPts val="800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boolean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function,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where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function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equal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or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chemeClr val="tx1"/>
                </a:solidFill>
                <a:latin typeface="Arial"/>
                <a:cs typeface="Arial"/>
              </a:rPr>
              <a:t>both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y’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chemeClr val="tx1"/>
                </a:solidFill>
                <a:latin typeface="Arial"/>
                <a:cs typeface="Arial"/>
              </a:rPr>
              <a:t>z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are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equal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1,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otherwise.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Other</a:t>
            </a:r>
            <a:r>
              <a:rPr spc="-35" dirty="0"/>
              <a:t> </a:t>
            </a:r>
            <a:r>
              <a:rPr spc="-25" dirty="0"/>
              <a:t>Representations</a:t>
            </a:r>
            <a:r>
              <a:rPr spc="-35" dirty="0"/>
              <a:t> </a:t>
            </a:r>
            <a:r>
              <a:rPr spc="70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Boolean</a:t>
            </a:r>
            <a:r>
              <a:rPr spc="-30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113" y="1051928"/>
            <a:ext cx="7947659" cy="3792220"/>
            <a:chOff x="635113" y="1051928"/>
            <a:chExt cx="7947659" cy="3792220"/>
          </a:xfrm>
        </p:grpSpPr>
        <p:sp>
          <p:nvSpPr>
            <p:cNvPr id="4" name="object 4"/>
            <p:cNvSpPr/>
            <p:nvPr/>
          </p:nvSpPr>
          <p:spPr>
            <a:xfrm>
              <a:off x="647801" y="1064640"/>
              <a:ext cx="7922259" cy="667385"/>
            </a:xfrm>
            <a:custGeom>
              <a:avLst/>
              <a:gdLst/>
              <a:ahLst/>
              <a:cxnLst/>
              <a:rect l="l" t="t" r="r" b="b"/>
              <a:pathLst>
                <a:path w="7922259" h="667385">
                  <a:moveTo>
                    <a:pt x="7922082" y="0"/>
                  </a:moveTo>
                  <a:lnTo>
                    <a:pt x="5792444" y="0"/>
                  </a:lnTo>
                  <a:lnTo>
                    <a:pt x="1494663" y="0"/>
                  </a:lnTo>
                  <a:lnTo>
                    <a:pt x="0" y="0"/>
                  </a:lnTo>
                  <a:lnTo>
                    <a:pt x="0" y="666978"/>
                  </a:lnTo>
                  <a:lnTo>
                    <a:pt x="1494663" y="666978"/>
                  </a:lnTo>
                  <a:lnTo>
                    <a:pt x="5792444" y="666978"/>
                  </a:lnTo>
                  <a:lnTo>
                    <a:pt x="7922082" y="666978"/>
                  </a:lnTo>
                  <a:lnTo>
                    <a:pt x="7922082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801" y="1731619"/>
              <a:ext cx="7922259" cy="3100070"/>
            </a:xfrm>
            <a:custGeom>
              <a:avLst/>
              <a:gdLst/>
              <a:ahLst/>
              <a:cxnLst/>
              <a:rect l="l" t="t" r="r" b="b"/>
              <a:pathLst>
                <a:path w="7922259" h="3100070">
                  <a:moveTo>
                    <a:pt x="7922082" y="0"/>
                  </a:moveTo>
                  <a:lnTo>
                    <a:pt x="5792444" y="0"/>
                  </a:lnTo>
                  <a:lnTo>
                    <a:pt x="1494663" y="0"/>
                  </a:lnTo>
                  <a:lnTo>
                    <a:pt x="0" y="0"/>
                  </a:lnTo>
                  <a:lnTo>
                    <a:pt x="0" y="3099816"/>
                  </a:lnTo>
                  <a:lnTo>
                    <a:pt x="1494663" y="3099816"/>
                  </a:lnTo>
                  <a:lnTo>
                    <a:pt x="5792444" y="3099816"/>
                  </a:lnTo>
                  <a:lnTo>
                    <a:pt x="7922082" y="3099816"/>
                  </a:lnTo>
                  <a:lnTo>
                    <a:pt x="7922082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463" y="1058278"/>
              <a:ext cx="7934959" cy="3779520"/>
            </a:xfrm>
            <a:custGeom>
              <a:avLst/>
              <a:gdLst/>
              <a:ahLst/>
              <a:cxnLst/>
              <a:rect l="l" t="t" r="r" b="b"/>
              <a:pathLst>
                <a:path w="7934959" h="3779520">
                  <a:moveTo>
                    <a:pt x="0" y="673336"/>
                  </a:moveTo>
                  <a:lnTo>
                    <a:pt x="7934778" y="673336"/>
                  </a:lnTo>
                </a:path>
                <a:path w="7934959" h="3779520">
                  <a:moveTo>
                    <a:pt x="6349" y="0"/>
                  </a:moveTo>
                  <a:lnTo>
                    <a:pt x="6349" y="3779501"/>
                  </a:lnTo>
                </a:path>
                <a:path w="7934959" h="3779520">
                  <a:moveTo>
                    <a:pt x="7928428" y="0"/>
                  </a:moveTo>
                  <a:lnTo>
                    <a:pt x="7928428" y="3779501"/>
                  </a:lnTo>
                </a:path>
                <a:path w="7934959" h="3779520">
                  <a:moveTo>
                    <a:pt x="0" y="6349"/>
                  </a:moveTo>
                  <a:lnTo>
                    <a:pt x="7934778" y="6349"/>
                  </a:lnTo>
                </a:path>
                <a:path w="7934959" h="3779520">
                  <a:moveTo>
                    <a:pt x="0" y="3773151"/>
                  </a:moveTo>
                  <a:lnTo>
                    <a:pt x="7934778" y="3773151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6843" y="1097648"/>
            <a:ext cx="73202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1755">
              <a:lnSpc>
                <a:spcPts val="2100"/>
              </a:lnSpc>
              <a:spcBef>
                <a:spcPts val="219"/>
              </a:spcBef>
              <a:tabLst>
                <a:tab pos="2718435" algn="l"/>
                <a:tab pos="6114415" algn="l"/>
              </a:tabLst>
            </a:pPr>
            <a:r>
              <a:rPr sz="1800" b="1" spc="-10" dirty="0">
                <a:latin typeface="Arial"/>
                <a:cs typeface="Arial"/>
              </a:rPr>
              <a:t>Algebraic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35" dirty="0">
                <a:latin typeface="Arial"/>
                <a:cs typeface="Arial"/>
              </a:rPr>
              <a:t>Logic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Diagram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Table </a:t>
            </a:r>
            <a:r>
              <a:rPr sz="1800" b="1" spc="-10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102" y="2856834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y’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z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34911" y="1704109"/>
            <a:ext cx="6115050" cy="2876550"/>
            <a:chOff x="2334911" y="1704109"/>
            <a:chExt cx="6115050" cy="28765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1904" y="1704109"/>
              <a:ext cx="116378" cy="28762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3843" y="2103120"/>
              <a:ext cx="1596043" cy="1163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11" y="2292355"/>
              <a:ext cx="4028363" cy="1664602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99582" y="1731614"/>
          <a:ext cx="1497330" cy="2780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20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619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619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974" y="1507838"/>
            <a:ext cx="8108047" cy="20906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9661" y="2309321"/>
            <a:ext cx="5711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Identities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DeMorgan’s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Theorem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789" y="261850"/>
            <a:ext cx="2772410" cy="4638675"/>
            <a:chOff x="286789" y="261850"/>
            <a:chExt cx="2772410" cy="4638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789" y="261850"/>
              <a:ext cx="2772294" cy="46385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09" y="685800"/>
              <a:ext cx="2680854" cy="38238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3558" y="284530"/>
              <a:ext cx="2680970" cy="4547870"/>
            </a:xfrm>
            <a:custGeom>
              <a:avLst/>
              <a:gdLst/>
              <a:ahLst/>
              <a:cxnLst/>
              <a:rect l="l" t="t" r="r" b="b"/>
              <a:pathLst>
                <a:path w="2680970" h="4547870">
                  <a:moveTo>
                    <a:pt x="2680850" y="0"/>
                  </a:moveTo>
                  <a:lnTo>
                    <a:pt x="0" y="0"/>
                  </a:lnTo>
                  <a:lnTo>
                    <a:pt x="0" y="4547750"/>
                  </a:lnTo>
                  <a:lnTo>
                    <a:pt x="2680850" y="4547750"/>
                  </a:lnTo>
                  <a:lnTo>
                    <a:pt x="2680850" y="0"/>
                  </a:lnTo>
                  <a:close/>
                </a:path>
              </a:pathLst>
            </a:custGeom>
            <a:solidFill>
              <a:srgbClr val="3C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3558" y="284530"/>
            <a:ext cx="2680970" cy="45478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73660" marR="59690" algn="ctr">
              <a:lnSpc>
                <a:spcPct val="1204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r>
              <a:rPr sz="1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83185" marR="69215" algn="ctr">
              <a:lnSpc>
                <a:spcPct val="12040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is the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anyone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understand.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7272" y="266007"/>
            <a:ext cx="2772410" cy="4630420"/>
            <a:chOff x="3117272" y="266007"/>
            <a:chExt cx="2772410" cy="46304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272" y="266007"/>
              <a:ext cx="2772294" cy="46301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992" y="353291"/>
              <a:ext cx="2680854" cy="44888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64500" y="287442"/>
              <a:ext cx="2680970" cy="4542155"/>
            </a:xfrm>
            <a:custGeom>
              <a:avLst/>
              <a:gdLst/>
              <a:ahLst/>
              <a:cxnLst/>
              <a:rect l="l" t="t" r="r" b="b"/>
              <a:pathLst>
                <a:path w="2680970" h="4542155">
                  <a:moveTo>
                    <a:pt x="2680850" y="0"/>
                  </a:moveTo>
                  <a:lnTo>
                    <a:pt x="0" y="0"/>
                  </a:lnTo>
                  <a:lnTo>
                    <a:pt x="0" y="4541927"/>
                  </a:lnTo>
                  <a:lnTo>
                    <a:pt x="2680850" y="4541927"/>
                  </a:lnTo>
                  <a:lnTo>
                    <a:pt x="268085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64500" y="287442"/>
            <a:ext cx="2680970" cy="45421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0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198120" marR="184150" algn="ctr">
              <a:lnSpc>
                <a:spcPct val="1204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sz="18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operate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1800">
              <a:latin typeface="Arial"/>
              <a:cs typeface="Arial"/>
            </a:endParaRPr>
          </a:p>
          <a:p>
            <a:pPr marL="100965" marR="86995" indent="-635" algn="ctr">
              <a:lnSpc>
                <a:spcPct val="12040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internal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8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execution.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7755" y="261850"/>
            <a:ext cx="2772410" cy="4638675"/>
            <a:chOff x="5947755" y="261850"/>
            <a:chExt cx="2772410" cy="46386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7755" y="261850"/>
              <a:ext cx="2772294" cy="46385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0760" y="847897"/>
              <a:ext cx="2493817" cy="349550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95444" y="284530"/>
              <a:ext cx="2680970" cy="4547870"/>
            </a:xfrm>
            <a:custGeom>
              <a:avLst/>
              <a:gdLst/>
              <a:ahLst/>
              <a:cxnLst/>
              <a:rect l="l" t="t" r="r" b="b"/>
              <a:pathLst>
                <a:path w="2680970" h="4547870">
                  <a:moveTo>
                    <a:pt x="2680850" y="0"/>
                  </a:moveTo>
                  <a:lnTo>
                    <a:pt x="0" y="0"/>
                  </a:lnTo>
                  <a:lnTo>
                    <a:pt x="0" y="4547750"/>
                  </a:lnTo>
                  <a:lnTo>
                    <a:pt x="2680850" y="4547750"/>
                  </a:lnTo>
                  <a:lnTo>
                    <a:pt x="2680850" y="0"/>
                  </a:lnTo>
                  <a:close/>
                </a:path>
              </a:pathLst>
            </a:custGeom>
            <a:solidFill>
              <a:srgbClr val="94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95444" y="284530"/>
            <a:ext cx="2680970" cy="454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05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168275" marR="154305" algn="ctr">
              <a:lnSpc>
                <a:spcPct val="1204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1800">
              <a:latin typeface="Arial"/>
              <a:cs typeface="Arial"/>
            </a:endParaRPr>
          </a:p>
          <a:p>
            <a:pPr marL="233679" marR="219710" algn="ctr">
              <a:lnSpc>
                <a:spcPct val="12040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which hardware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connected.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5934" y="161070"/>
            <a:ext cx="795213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chemeClr val="tx1"/>
                </a:solidFill>
                <a:latin typeface="+mj-lt"/>
              </a:rPr>
              <a:t>Identities</a:t>
            </a:r>
            <a:r>
              <a:rPr lang="en-IN" sz="3200" spc="-1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3200" dirty="0">
                <a:solidFill>
                  <a:srgbClr val="003366"/>
                </a:solidFill>
                <a:latin typeface="+mj-lt"/>
              </a:rPr>
              <a:t>List of axioms and theorems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27B364-D519-B578-7ADA-A5B95B17B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13950"/>
              </p:ext>
            </p:extLst>
          </p:nvPr>
        </p:nvGraphicFramePr>
        <p:xfrm>
          <a:off x="1439242" y="699753"/>
          <a:ext cx="7143800" cy="40703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Identity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+ 0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A. 1 = A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Complement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A’ = 1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A’ = 0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Commutative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B = B +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B = B.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442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Assosiative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  A + (B + C) = (A + B) + C</a:t>
                      </a:r>
                      <a:endParaRPr lang="pt-BR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/>
                        <a:t>  A. (B. C) = (A. B). C</a:t>
                      </a:r>
                      <a:endParaRPr lang="pl-PL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442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Distributive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A. (B + C) = A. B + A. C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/>
                        <a:t>  A + (B. C) = (A + B). (A + C)</a:t>
                      </a:r>
                      <a:endParaRPr lang="pt-BR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Null Element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+ 1 = 1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0 = 0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Involution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(A’)’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Indempotency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A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A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Absorption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A + (A. B) = A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(A + B)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Distributive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  A + A’. B = A + B</a:t>
                      </a:r>
                      <a:endParaRPr lang="pt-BR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  A’ +</a:t>
                      </a:r>
                      <a:r>
                        <a:rPr lang="en-IN" sz="1400" baseline="0" dirty="0"/>
                        <a:t> A.B = A’ + B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De Morgan’s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(A + B)’ = A’. B’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(A. B)’ = A’+ B’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21" y="1458274"/>
            <a:ext cx="3684197" cy="2141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042" y="1587204"/>
            <a:ext cx="4284925" cy="20420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21" y="765633"/>
            <a:ext cx="3684197" cy="2141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042" y="894563"/>
            <a:ext cx="4284925" cy="20420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9929" y="3212753"/>
            <a:ext cx="2013585" cy="16586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40"/>
              </a:spcBef>
            </a:pP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ABC+ABC’+A’C </a:t>
            </a: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AB(C+C’)+A’C </a:t>
            </a: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AB(1)+A’C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AB+A’C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058" y="980440"/>
            <a:ext cx="8412480" cy="3420110"/>
            <a:chOff x="367058" y="971513"/>
            <a:chExt cx="8412480" cy="3420110"/>
          </a:xfrm>
        </p:grpSpPr>
        <p:sp>
          <p:nvSpPr>
            <p:cNvPr id="3" name="object 3"/>
            <p:cNvSpPr/>
            <p:nvPr/>
          </p:nvSpPr>
          <p:spPr>
            <a:xfrm>
              <a:off x="379758" y="984212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8386709" y="0"/>
                  </a:moveTo>
                  <a:lnTo>
                    <a:pt x="0" y="0"/>
                  </a:lnTo>
                  <a:lnTo>
                    <a:pt x="0" y="3394453"/>
                  </a:lnTo>
                  <a:lnTo>
                    <a:pt x="8386709" y="3394453"/>
                  </a:lnTo>
                  <a:lnTo>
                    <a:pt x="8386709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58" y="984212"/>
              <a:ext cx="8386709" cy="339445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5" name="object 5"/>
            <p:cNvSpPr/>
            <p:nvPr/>
          </p:nvSpPr>
          <p:spPr>
            <a:xfrm>
              <a:off x="379758" y="984213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0" y="0"/>
                  </a:moveTo>
                  <a:lnTo>
                    <a:pt x="8386708" y="0"/>
                  </a:lnTo>
                  <a:lnTo>
                    <a:pt x="8386708" y="3394453"/>
                  </a:lnTo>
                  <a:lnTo>
                    <a:pt x="0" y="339445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702" y="1177759"/>
            <a:ext cx="8065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DeMorgan’s Theorem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is crucial for dealing with </a:t>
            </a:r>
            <a:r>
              <a:rPr sz="2000" spc="70" dirty="0">
                <a:solidFill>
                  <a:srgbClr val="FFFFFF"/>
                </a:solidFill>
              </a:rPr>
              <a:t>NAND</a:t>
            </a:r>
            <a:r>
              <a:rPr sz="2000" dirty="0">
                <a:solidFill>
                  <a:srgbClr val="FFFFFF"/>
                </a:solidFill>
              </a:rPr>
              <a:t> and NOR </a:t>
            </a:r>
            <a:r>
              <a:rPr sz="2000" spc="-10" dirty="0">
                <a:solidFill>
                  <a:srgbClr val="FFFFFF"/>
                </a:solidFill>
              </a:rPr>
              <a:t>gates.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67603" y="1952459"/>
            <a:ext cx="7617459" cy="22733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4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gate: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(x+y)’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(x’y’).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gate: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(xy)’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(x’+y’).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2700" marR="5080" algn="ctr">
              <a:lnSpc>
                <a:spcPct val="116700"/>
              </a:lnSpc>
              <a:spcBef>
                <a:spcPts val="15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reason,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gates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haves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graphical symbols.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498" y="803595"/>
            <a:ext cx="5456914" cy="921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6995" y="2773316"/>
            <a:ext cx="5361324" cy="9470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428" y="1892882"/>
            <a:ext cx="376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0000"/>
                </a:solidFill>
              </a:rPr>
              <a:t>Two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graphical </a:t>
            </a:r>
            <a:r>
              <a:rPr sz="1800" spc="-10" dirty="0">
                <a:solidFill>
                  <a:srgbClr val="000000"/>
                </a:solidFill>
              </a:rPr>
              <a:t>symbols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for NOR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gate</a:t>
            </a:r>
            <a:endParaRPr sz="1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543606" y="3900259"/>
            <a:ext cx="5986780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Two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graphical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symbols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NAND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gate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Both NOR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1800" i="1" spc="60" dirty="0">
                <a:solidFill>
                  <a:srgbClr val="800000"/>
                </a:solidFill>
                <a:latin typeface="Arial"/>
                <a:cs typeface="Arial"/>
              </a:rPr>
              <a:t>NAND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gates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 called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800000"/>
                </a:solidFill>
                <a:latin typeface="Arial"/>
                <a:cs typeface="Arial"/>
              </a:rPr>
              <a:t>UNIVERSAL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30" dirty="0">
                <a:solidFill>
                  <a:srgbClr val="800000"/>
                </a:solidFill>
                <a:latin typeface="Arial"/>
                <a:cs typeface="Arial"/>
              </a:rPr>
              <a:t>GATES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4120" y="2318835"/>
            <a:ext cx="1410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FFFFF"/>
                </a:solidFill>
              </a:rPr>
              <a:t>K-</a:t>
            </a:r>
            <a:r>
              <a:rPr sz="3200" spc="-20" dirty="0">
                <a:solidFill>
                  <a:srgbClr val="FFFFFF"/>
                </a:solidFill>
              </a:rPr>
              <a:t>Maps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878" y="265123"/>
            <a:ext cx="2212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08080"/>
                </a:solidFill>
              </a:rPr>
              <a:t>Why</a:t>
            </a:r>
            <a:r>
              <a:rPr spc="-40" dirty="0">
                <a:solidFill>
                  <a:srgbClr val="108080"/>
                </a:solidFill>
              </a:rPr>
              <a:t> </a:t>
            </a:r>
            <a:r>
              <a:rPr spc="-50" dirty="0">
                <a:solidFill>
                  <a:srgbClr val="108080"/>
                </a:solidFill>
              </a:rPr>
              <a:t>K-</a:t>
            </a:r>
            <a:r>
              <a:rPr spc="-40" dirty="0">
                <a:solidFill>
                  <a:srgbClr val="108080"/>
                </a:solidFill>
              </a:rPr>
              <a:t>Maps?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3646" y="3149861"/>
            <a:ext cx="6109335" cy="1260602"/>
          </a:xfrm>
          <a:prstGeom prst="rect">
            <a:avLst/>
          </a:prstGeom>
          <a:solidFill>
            <a:srgbClr val="00919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54025" marR="439420" algn="ctr"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reduced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simplifying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IN" sz="2000" spc="-25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 marL="6350" algn="ctr"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Karnaugh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K-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Map.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753" y="1269841"/>
            <a:ext cx="3601720" cy="1077859"/>
          </a:xfrm>
          <a:prstGeom prst="rect">
            <a:avLst/>
          </a:prstGeom>
          <a:solidFill>
            <a:srgbClr val="009192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24840" marR="610870" indent="47625" algn="ctr">
              <a:lnSpc>
                <a:spcPts val="1900"/>
              </a:lnSpc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complexity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pc="80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5353" y="1269841"/>
            <a:ext cx="3601720" cy="1132205"/>
          </a:xfrm>
          <a:custGeom>
            <a:avLst/>
            <a:gdLst/>
            <a:ahLst/>
            <a:cxnLst/>
            <a:rect l="l" t="t" r="r" b="b"/>
            <a:pathLst>
              <a:path w="3601720" h="1132205">
                <a:moveTo>
                  <a:pt x="3601444" y="0"/>
                </a:moveTo>
                <a:lnTo>
                  <a:pt x="0" y="0"/>
                </a:lnTo>
                <a:lnTo>
                  <a:pt x="0" y="1131808"/>
                </a:lnTo>
                <a:lnTo>
                  <a:pt x="3601444" y="1131808"/>
                </a:lnTo>
                <a:lnTo>
                  <a:pt x="3601444" y="0"/>
                </a:lnTo>
                <a:close/>
              </a:path>
            </a:pathLst>
          </a:custGeom>
          <a:solidFill>
            <a:srgbClr val="009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5567" y="1551011"/>
            <a:ext cx="228790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09245" marR="5080" indent="-297180">
              <a:lnSpc>
                <a:spcPts val="1900"/>
              </a:lnSpc>
              <a:spcBef>
                <a:spcPts val="38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complexity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18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4428" y="1425633"/>
            <a:ext cx="972819" cy="777240"/>
            <a:chOff x="4264428" y="1425633"/>
            <a:chExt cx="972819" cy="7772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4428" y="1425633"/>
              <a:ext cx="972589" cy="7772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10604" y="1794717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756" y="0"/>
                  </a:lnTo>
                </a:path>
              </a:pathLst>
            </a:custGeom>
            <a:ln w="76199">
              <a:solidFill>
                <a:srgbClr val="009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0961" y="16804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71762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988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K (Karnaugh)-maps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484330" y="1040827"/>
            <a:ext cx="8001000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Maurice Karnaugh introduced it in 1953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K Map is a graphical representation used for simplifying the Boolean expressions.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For a Boolean expression consisting of n-variables, the number of cells required in K Map = 2</a:t>
            </a:r>
            <a:r>
              <a:rPr lang="en-US" sz="1800" baseline="30000" dirty="0">
                <a:latin typeface="Arial"/>
                <a:cs typeface="Arial"/>
              </a:rPr>
              <a:t>n</a:t>
            </a:r>
            <a:r>
              <a:rPr lang="en-US" sz="1800" dirty="0">
                <a:latin typeface="Arial"/>
                <a:cs typeface="Arial"/>
              </a:rPr>
              <a:t> cells.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K Map is based on the Grey code(Unit distance code).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K Map is based on three types of Input values(0, 1, don't care)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9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Minterms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6868" y="1993202"/>
            <a:ext cx="2698750" cy="2851150"/>
            <a:chOff x="1226868" y="1993202"/>
            <a:chExt cx="2698750" cy="2851150"/>
          </a:xfrm>
        </p:grpSpPr>
        <p:sp>
          <p:nvSpPr>
            <p:cNvPr id="4" name="object 4"/>
            <p:cNvSpPr/>
            <p:nvPr/>
          </p:nvSpPr>
          <p:spPr>
            <a:xfrm>
              <a:off x="1239568" y="2005903"/>
              <a:ext cx="2673350" cy="2825750"/>
            </a:xfrm>
            <a:custGeom>
              <a:avLst/>
              <a:gdLst/>
              <a:ahLst/>
              <a:cxnLst/>
              <a:rect l="l" t="t" r="r" b="b"/>
              <a:pathLst>
                <a:path w="2673350" h="2825750">
                  <a:moveTo>
                    <a:pt x="2673121" y="0"/>
                  </a:moveTo>
                  <a:lnTo>
                    <a:pt x="0" y="0"/>
                  </a:lnTo>
                  <a:lnTo>
                    <a:pt x="0" y="2825496"/>
                  </a:lnTo>
                  <a:lnTo>
                    <a:pt x="2673121" y="2825496"/>
                  </a:lnTo>
                  <a:lnTo>
                    <a:pt x="2673121" y="0"/>
                  </a:lnTo>
                  <a:close/>
                </a:path>
              </a:pathLst>
            </a:custGeom>
            <a:solidFill>
              <a:srgbClr val="A2D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3218" y="1999552"/>
              <a:ext cx="2686050" cy="2838450"/>
            </a:xfrm>
            <a:custGeom>
              <a:avLst/>
              <a:gdLst/>
              <a:ahLst/>
              <a:cxnLst/>
              <a:rect l="l" t="t" r="r" b="b"/>
              <a:pathLst>
                <a:path w="2686050" h="2838450">
                  <a:moveTo>
                    <a:pt x="6350" y="0"/>
                  </a:moveTo>
                  <a:lnTo>
                    <a:pt x="6350" y="2838195"/>
                  </a:lnTo>
                </a:path>
                <a:path w="2686050" h="2838450">
                  <a:moveTo>
                    <a:pt x="2679470" y="0"/>
                  </a:moveTo>
                  <a:lnTo>
                    <a:pt x="2679470" y="2838195"/>
                  </a:lnTo>
                </a:path>
                <a:path w="2686050" h="2838450">
                  <a:moveTo>
                    <a:pt x="0" y="6350"/>
                  </a:moveTo>
                  <a:lnTo>
                    <a:pt x="2685820" y="6350"/>
                  </a:lnTo>
                </a:path>
                <a:path w="2686050" h="2838450">
                  <a:moveTo>
                    <a:pt x="0" y="2831845"/>
                  </a:moveTo>
                  <a:lnTo>
                    <a:pt x="2685820" y="2831845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22120" y="1993203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885190" algn="l"/>
                <a:tab pos="149098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65581" y="2534223"/>
          <a:ext cx="1686559" cy="229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491" y="2024149"/>
            <a:ext cx="116378" cy="27889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37112" y="2047999"/>
            <a:ext cx="1750060" cy="2700020"/>
            <a:chOff x="1837112" y="2047999"/>
            <a:chExt cx="1750060" cy="2700020"/>
          </a:xfrm>
        </p:grpSpPr>
        <p:sp>
          <p:nvSpPr>
            <p:cNvPr id="10" name="object 10"/>
            <p:cNvSpPr/>
            <p:nvPr/>
          </p:nvSpPr>
          <p:spPr>
            <a:xfrm>
              <a:off x="3155760" y="2047999"/>
              <a:ext cx="0" cy="2700020"/>
            </a:xfrm>
            <a:custGeom>
              <a:avLst/>
              <a:gdLst/>
              <a:ahLst/>
              <a:cxnLst/>
              <a:rect l="l" t="t" r="r" b="b"/>
              <a:pathLst>
                <a:path h="2700020">
                  <a:moveTo>
                    <a:pt x="0" y="0"/>
                  </a:moveTo>
                  <a:lnTo>
                    <a:pt x="0" y="26999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7112" y="2340032"/>
              <a:ext cx="1749828" cy="116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83163" y="2377883"/>
              <a:ext cx="1656080" cy="0"/>
            </a:xfrm>
            <a:custGeom>
              <a:avLst/>
              <a:gdLst/>
              <a:ahLst/>
              <a:cxnLst/>
              <a:rect l="l" t="t" r="r" b="b"/>
              <a:pathLst>
                <a:path w="1656079">
                  <a:moveTo>
                    <a:pt x="0" y="0"/>
                  </a:moveTo>
                  <a:lnTo>
                    <a:pt x="165599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4330" y="1040827"/>
            <a:ext cx="800100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minterm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Boolean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expression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cell,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0s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Karnaugh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4491107" y="2095572"/>
            <a:ext cx="3942079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five </a:t>
            </a:r>
            <a:r>
              <a:rPr sz="1800" dirty="0">
                <a:latin typeface="Arial"/>
                <a:cs typeface="Arial"/>
              </a:rPr>
              <a:t>minterms,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namely: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Arial"/>
                <a:cs typeface="Arial"/>
              </a:rPr>
              <a:t>A’B’C,</a:t>
            </a:r>
            <a:r>
              <a:rPr sz="1800" dirty="0">
                <a:latin typeface="Arial"/>
                <a:cs typeface="Arial"/>
              </a:rPr>
              <a:t> AB’C’, AB’C,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ABC’, and </a:t>
            </a:r>
            <a:r>
              <a:rPr sz="1800" spc="-25" dirty="0">
                <a:latin typeface="Arial"/>
                <a:cs typeface="Arial"/>
              </a:rPr>
              <a:t>ABC</a:t>
            </a:r>
            <a:endParaRPr sz="1800">
              <a:latin typeface="Arial"/>
              <a:cs typeface="Arial"/>
            </a:endParaRPr>
          </a:p>
          <a:p>
            <a:pPr marL="187325" marR="179705" algn="ctr">
              <a:lnSpc>
                <a:spcPct val="120400"/>
              </a:lnSpc>
            </a:pPr>
            <a:r>
              <a:rPr sz="1800" spc="-30" dirty="0">
                <a:latin typeface="Arial"/>
                <a:cs typeface="Arial"/>
              </a:rPr>
              <a:t>(because</a:t>
            </a:r>
            <a:r>
              <a:rPr sz="1800" dirty="0">
                <a:latin typeface="Arial"/>
                <a:cs typeface="Arial"/>
              </a:rPr>
              <a:t> 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F= </a:t>
            </a:r>
            <a:r>
              <a:rPr sz="1800" spc="-10" dirty="0">
                <a:latin typeface="Arial"/>
                <a:cs typeface="Arial"/>
              </a:rPr>
              <a:t>A’B’C,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F=AB’C’, </a:t>
            </a:r>
            <a:r>
              <a:rPr sz="1800" dirty="0">
                <a:latin typeface="Arial"/>
                <a:cs typeface="Arial"/>
              </a:rPr>
              <a:t>F=AB’C,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F=ABC’,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F=ABC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7790" marR="90170" algn="ctr">
              <a:lnSpc>
                <a:spcPct val="120400"/>
              </a:lnSpc>
            </a:pP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Boolean </a:t>
            </a:r>
            <a:r>
              <a:rPr sz="1800" spc="-25" dirty="0">
                <a:latin typeface="Arial"/>
                <a:cs typeface="Arial"/>
              </a:rPr>
              <a:t>expressions,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0).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912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Representing</a:t>
            </a:r>
            <a:r>
              <a:rPr spc="-180" dirty="0"/>
              <a:t> </a:t>
            </a:r>
            <a:r>
              <a:rPr spc="-20" dirty="0"/>
              <a:t>Truth</a:t>
            </a:r>
            <a:r>
              <a:rPr spc="-114" dirty="0"/>
              <a:t> </a:t>
            </a:r>
            <a:r>
              <a:rPr spc="-80" dirty="0"/>
              <a:t>Tables</a:t>
            </a:r>
            <a:r>
              <a:rPr spc="-114" dirty="0"/>
              <a:t> </a:t>
            </a:r>
            <a:r>
              <a:rPr spc="-140" dirty="0"/>
              <a:t>as</a:t>
            </a:r>
            <a:r>
              <a:rPr spc="-55" dirty="0"/>
              <a:t> </a:t>
            </a:r>
            <a:r>
              <a:rPr spc="-10" dirty="0"/>
              <a:t>Minterms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3367" y="1479665"/>
            <a:ext cx="1750060" cy="2788920"/>
            <a:chOff x="2003367" y="1479665"/>
            <a:chExt cx="1750060" cy="2788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745" y="1479665"/>
              <a:ext cx="116378" cy="27889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3367" y="1795549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196" y="1462234"/>
          <a:ext cx="2673985" cy="282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452940" y="2590438"/>
            <a:ext cx="3029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6272" y="2297890"/>
            <a:ext cx="482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867" y="3491993"/>
            <a:ext cx="313817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5080" indent="-33782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7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minterms.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293" y="319763"/>
            <a:ext cx="4365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this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lecture,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will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87" y="1167445"/>
            <a:ext cx="4980305" cy="227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Logic</a:t>
            </a:r>
            <a:r>
              <a:rPr sz="1800" spc="4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gates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0253F"/>
              </a:buClr>
              <a:buFont typeface="Arial"/>
              <a:buAutoNum type="romanLcPeriod"/>
            </a:pPr>
            <a:endParaRPr sz="255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Boolean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algebra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35" dirty="0">
                <a:solidFill>
                  <a:srgbClr val="10253F"/>
                </a:solidFill>
                <a:latin typeface="Arial"/>
                <a:cs typeface="Arial"/>
              </a:rPr>
              <a:t>K-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maps</a:t>
            </a:r>
            <a:r>
              <a:rPr sz="1800" spc="-3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K-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map</a:t>
            </a:r>
            <a:r>
              <a:rPr sz="1800" spc="-2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simplification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Combinational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circuits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(half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adder,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full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adder)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-20" dirty="0"/>
              <a:t>Maps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0694" y="1105592"/>
            <a:ext cx="1750060" cy="2793365"/>
            <a:chOff x="1400694" y="1105592"/>
            <a:chExt cx="1750060" cy="2793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0072" y="1105592"/>
              <a:ext cx="116378" cy="27930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694" y="1450570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7232" y="1090251"/>
          <a:ext cx="2673985" cy="282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95220" y="1974742"/>
            <a:ext cx="3029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1236" y="3252614"/>
          <a:ext cx="3324856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256116" y="2905297"/>
            <a:ext cx="378460" cy="428625"/>
            <a:chOff x="4256116" y="2905297"/>
            <a:chExt cx="378460" cy="4286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6116" y="2905297"/>
              <a:ext cx="378229" cy="4281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10604" y="2937307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5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27830" y="2643019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3863309" y="1682194"/>
            <a:ext cx="482600" cy="152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3375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9747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7091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7946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5289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4378" y="3472324"/>
            <a:ext cx="13843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dirty="0"/>
              <a:t>Maps</a:t>
            </a:r>
            <a:r>
              <a:rPr spc="10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2,</a:t>
            </a:r>
            <a:r>
              <a:rPr spc="15" dirty="0"/>
              <a:t> </a:t>
            </a:r>
            <a:r>
              <a:rPr dirty="0"/>
              <a:t>3,</a:t>
            </a:r>
            <a:r>
              <a:rPr spc="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4</a:t>
            </a:r>
            <a:r>
              <a:rPr spc="15" dirty="0"/>
              <a:t> </a:t>
            </a:r>
            <a:r>
              <a:rPr dirty="0"/>
              <a:t>variable</a:t>
            </a:r>
            <a:r>
              <a:rPr spc="10" dirty="0"/>
              <a:t> </a:t>
            </a:r>
            <a:r>
              <a:rPr spc="-10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68411" y="1620661"/>
          <a:ext cx="332232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052454" y="1271847"/>
            <a:ext cx="378460" cy="428625"/>
            <a:chOff x="4052454" y="1271847"/>
            <a:chExt cx="378460" cy="428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2454" y="1271847"/>
              <a:ext cx="378229" cy="428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07778" y="1305354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5004" y="101106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6921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4265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119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463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6870" y="1301891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1553" y="1703209"/>
            <a:ext cx="13843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51910" y="1429656"/>
          <a:ext cx="1661160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635923" y="1080654"/>
            <a:ext cx="378460" cy="428625"/>
            <a:chOff x="635923" y="1080654"/>
            <a:chExt cx="378460" cy="4286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23" y="1080654"/>
              <a:ext cx="378229" cy="4281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278" y="1114350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4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8504" y="820061"/>
            <a:ext cx="15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6911" y="115788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7765" y="115788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371" y="1110888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053" y="1382668"/>
            <a:ext cx="138430" cy="7721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440048" y="3325090"/>
          <a:ext cx="3322320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1970116" y="2851265"/>
            <a:ext cx="532130" cy="553085"/>
            <a:chOff x="1970116" y="2851265"/>
            <a:chExt cx="532130" cy="55308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0116" y="2851265"/>
              <a:ext cx="532014" cy="5527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27010" y="288600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70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96642" y="2715493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2748559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5903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6757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34101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8048" y="3006319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21852" y="3407638"/>
            <a:ext cx="25146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107" y="1371902"/>
            <a:ext cx="2747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1336" y="2954321"/>
          <a:ext cx="3324856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705792" y="2606040"/>
            <a:ext cx="378460" cy="428625"/>
            <a:chOff x="2705792" y="2606040"/>
            <a:chExt cx="378460" cy="428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2606040"/>
              <a:ext cx="378229" cy="4281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0703" y="2639014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77929" y="234472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845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7189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044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5388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9795" y="2635550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4478" y="3174030"/>
            <a:ext cx="13843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51959" y="1882833"/>
            <a:ext cx="399415" cy="607060"/>
            <a:chOff x="4251959" y="1882833"/>
            <a:chExt cx="399415" cy="60706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959" y="1882833"/>
              <a:ext cx="399010" cy="6068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0604" y="1911175"/>
              <a:ext cx="282242" cy="5021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10604" y="1911176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107" y="1371902"/>
            <a:ext cx="2747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1336" y="2954319"/>
          <a:ext cx="3322320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9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705792" y="2606040"/>
            <a:ext cx="378460" cy="428625"/>
            <a:chOff x="2705792" y="2606040"/>
            <a:chExt cx="378460" cy="428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2606040"/>
              <a:ext cx="378229" cy="4281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0703" y="2639014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77929" y="234472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845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7189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044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5388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9795" y="2635550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4478" y="3174030"/>
            <a:ext cx="13843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00600" y="3029989"/>
            <a:ext cx="623570" cy="1504950"/>
            <a:chOff x="4800600" y="3029989"/>
            <a:chExt cx="623570" cy="15049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3029989"/>
              <a:ext cx="623454" cy="15046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62259" y="3065576"/>
              <a:ext cx="500380" cy="1385570"/>
            </a:xfrm>
            <a:custGeom>
              <a:avLst/>
              <a:gdLst/>
              <a:ahLst/>
              <a:cxnLst/>
              <a:rect l="l" t="t" r="r" b="b"/>
              <a:pathLst>
                <a:path w="500379" h="1385570">
                  <a:moveTo>
                    <a:pt x="0" y="83391"/>
                  </a:moveTo>
                  <a:lnTo>
                    <a:pt x="6553" y="50932"/>
                  </a:lnTo>
                  <a:lnTo>
                    <a:pt x="24424" y="24424"/>
                  </a:lnTo>
                  <a:lnTo>
                    <a:pt x="50931" y="6553"/>
                  </a:lnTo>
                  <a:lnTo>
                    <a:pt x="83391" y="0"/>
                  </a:lnTo>
                  <a:lnTo>
                    <a:pt x="416946" y="0"/>
                  </a:lnTo>
                  <a:lnTo>
                    <a:pt x="449406" y="6553"/>
                  </a:lnTo>
                  <a:lnTo>
                    <a:pt x="475913" y="24424"/>
                  </a:lnTo>
                  <a:lnTo>
                    <a:pt x="493785" y="50932"/>
                  </a:lnTo>
                  <a:lnTo>
                    <a:pt x="500338" y="83391"/>
                  </a:lnTo>
                  <a:lnTo>
                    <a:pt x="500338" y="1301889"/>
                  </a:lnTo>
                  <a:lnTo>
                    <a:pt x="493785" y="1334349"/>
                  </a:lnTo>
                  <a:lnTo>
                    <a:pt x="475913" y="1360856"/>
                  </a:lnTo>
                  <a:lnTo>
                    <a:pt x="449406" y="1378728"/>
                  </a:lnTo>
                  <a:lnTo>
                    <a:pt x="416946" y="1385281"/>
                  </a:lnTo>
                  <a:lnTo>
                    <a:pt x="83391" y="1385281"/>
                  </a:lnTo>
                  <a:lnTo>
                    <a:pt x="50931" y="1378728"/>
                  </a:lnTo>
                  <a:lnTo>
                    <a:pt x="24424" y="1360856"/>
                  </a:lnTo>
                  <a:lnTo>
                    <a:pt x="6553" y="1334349"/>
                  </a:lnTo>
                  <a:lnTo>
                    <a:pt x="0" y="1301889"/>
                  </a:lnTo>
                  <a:lnTo>
                    <a:pt x="0" y="8339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48497" y="3940232"/>
            <a:ext cx="673735" cy="623570"/>
            <a:chOff x="5648497" y="3940232"/>
            <a:chExt cx="673735" cy="6235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8497" y="3940232"/>
              <a:ext cx="673330" cy="6234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08986" y="3976275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3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3" y="0"/>
                  </a:lnTo>
                  <a:lnTo>
                    <a:pt x="467470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4" y="84183"/>
                  </a:lnTo>
                  <a:lnTo>
                    <a:pt x="551654" y="420908"/>
                  </a:lnTo>
                  <a:lnTo>
                    <a:pt x="545039" y="453677"/>
                  </a:lnTo>
                  <a:lnTo>
                    <a:pt x="526997" y="480435"/>
                  </a:lnTo>
                  <a:lnTo>
                    <a:pt x="500239" y="498477"/>
                  </a:lnTo>
                  <a:lnTo>
                    <a:pt x="467470" y="505092"/>
                  </a:lnTo>
                  <a:lnTo>
                    <a:pt x="84183" y="505092"/>
                  </a:lnTo>
                  <a:lnTo>
                    <a:pt x="51415" y="498477"/>
                  </a:lnTo>
                  <a:lnTo>
                    <a:pt x="24656" y="480435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121961" y="3873664"/>
            <a:ext cx="180340" cy="648335"/>
          </a:xfrm>
          <a:custGeom>
            <a:avLst/>
            <a:gdLst/>
            <a:ahLst/>
            <a:cxnLst/>
            <a:rect l="l" t="t" r="r" b="b"/>
            <a:pathLst>
              <a:path w="180339" h="648335">
                <a:moveTo>
                  <a:pt x="179999" y="0"/>
                </a:moveTo>
                <a:lnTo>
                  <a:pt x="0" y="0"/>
                </a:lnTo>
                <a:lnTo>
                  <a:pt x="0" y="647999"/>
                </a:lnTo>
                <a:lnTo>
                  <a:pt x="179999" y="647999"/>
                </a:lnTo>
                <a:lnTo>
                  <a:pt x="17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121428" y="3952701"/>
            <a:ext cx="669290" cy="623570"/>
            <a:chOff x="3121428" y="3952701"/>
            <a:chExt cx="669290" cy="62357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428" y="3952701"/>
              <a:ext cx="669174" cy="6234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80087" y="3988838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4" y="0"/>
                  </a:lnTo>
                  <a:lnTo>
                    <a:pt x="467471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5" y="84184"/>
                  </a:lnTo>
                  <a:lnTo>
                    <a:pt x="551655" y="420908"/>
                  </a:lnTo>
                  <a:lnTo>
                    <a:pt x="545039" y="453677"/>
                  </a:lnTo>
                  <a:lnTo>
                    <a:pt x="526997" y="480435"/>
                  </a:lnTo>
                  <a:lnTo>
                    <a:pt x="500239" y="498477"/>
                  </a:lnTo>
                  <a:lnTo>
                    <a:pt x="467471" y="505092"/>
                  </a:lnTo>
                  <a:lnTo>
                    <a:pt x="84184" y="505092"/>
                  </a:lnTo>
                  <a:lnTo>
                    <a:pt x="51415" y="498477"/>
                  </a:lnTo>
                  <a:lnTo>
                    <a:pt x="24656" y="480435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3090087" y="3873664"/>
            <a:ext cx="180340" cy="648335"/>
          </a:xfrm>
          <a:custGeom>
            <a:avLst/>
            <a:gdLst/>
            <a:ahLst/>
            <a:cxnLst/>
            <a:rect l="l" t="t" r="r" b="b"/>
            <a:pathLst>
              <a:path w="180339" h="648335">
                <a:moveTo>
                  <a:pt x="180000" y="0"/>
                </a:moveTo>
                <a:lnTo>
                  <a:pt x="0" y="0"/>
                </a:lnTo>
                <a:lnTo>
                  <a:pt x="0" y="647999"/>
                </a:lnTo>
                <a:lnTo>
                  <a:pt x="180000" y="647999"/>
                </a:lnTo>
                <a:lnTo>
                  <a:pt x="18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251959" y="1882833"/>
            <a:ext cx="399415" cy="607060"/>
            <a:chOff x="4251959" y="1882833"/>
            <a:chExt cx="399415" cy="60706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1959" y="1882833"/>
              <a:ext cx="399010" cy="6068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0604" y="1911175"/>
              <a:ext cx="282242" cy="5021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10604" y="1911176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1336" y="1386924"/>
          <a:ext cx="3322320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705792" y="1296785"/>
            <a:ext cx="378460" cy="428625"/>
            <a:chOff x="2705792" y="1296785"/>
            <a:chExt cx="378460" cy="428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1296785"/>
              <a:ext cx="378229" cy="428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60703" y="1330693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9795" y="989420"/>
            <a:ext cx="668020" cy="11455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47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4478" y="274200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0600" y="1720735"/>
            <a:ext cx="623570" cy="1504950"/>
            <a:chOff x="4800600" y="1720735"/>
            <a:chExt cx="623570" cy="15049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1720735"/>
              <a:ext cx="623454" cy="15046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62259" y="1757255"/>
              <a:ext cx="500380" cy="1385570"/>
            </a:xfrm>
            <a:custGeom>
              <a:avLst/>
              <a:gdLst/>
              <a:ahLst/>
              <a:cxnLst/>
              <a:rect l="l" t="t" r="r" b="b"/>
              <a:pathLst>
                <a:path w="500379" h="1385570">
                  <a:moveTo>
                    <a:pt x="0" y="83391"/>
                  </a:moveTo>
                  <a:lnTo>
                    <a:pt x="6553" y="50931"/>
                  </a:lnTo>
                  <a:lnTo>
                    <a:pt x="24424" y="24424"/>
                  </a:lnTo>
                  <a:lnTo>
                    <a:pt x="50931" y="6553"/>
                  </a:lnTo>
                  <a:lnTo>
                    <a:pt x="83391" y="0"/>
                  </a:lnTo>
                  <a:lnTo>
                    <a:pt x="416946" y="0"/>
                  </a:lnTo>
                  <a:lnTo>
                    <a:pt x="449406" y="6553"/>
                  </a:lnTo>
                  <a:lnTo>
                    <a:pt x="475913" y="24424"/>
                  </a:lnTo>
                  <a:lnTo>
                    <a:pt x="493785" y="50931"/>
                  </a:lnTo>
                  <a:lnTo>
                    <a:pt x="500338" y="83391"/>
                  </a:lnTo>
                  <a:lnTo>
                    <a:pt x="500338" y="1301889"/>
                  </a:lnTo>
                  <a:lnTo>
                    <a:pt x="493785" y="1334349"/>
                  </a:lnTo>
                  <a:lnTo>
                    <a:pt x="475913" y="1360856"/>
                  </a:lnTo>
                  <a:lnTo>
                    <a:pt x="449406" y="1378728"/>
                  </a:lnTo>
                  <a:lnTo>
                    <a:pt x="416946" y="1385281"/>
                  </a:lnTo>
                  <a:lnTo>
                    <a:pt x="83391" y="1385281"/>
                  </a:lnTo>
                  <a:lnTo>
                    <a:pt x="50931" y="1378728"/>
                  </a:lnTo>
                  <a:lnTo>
                    <a:pt x="24424" y="1360856"/>
                  </a:lnTo>
                  <a:lnTo>
                    <a:pt x="6553" y="1334349"/>
                  </a:lnTo>
                  <a:lnTo>
                    <a:pt x="0" y="1301889"/>
                  </a:lnTo>
                  <a:lnTo>
                    <a:pt x="0" y="8339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48497" y="2565343"/>
            <a:ext cx="673735" cy="689610"/>
            <a:chOff x="5648497" y="2565343"/>
            <a:chExt cx="673735" cy="6896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8497" y="2630978"/>
              <a:ext cx="673330" cy="6234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08986" y="2667954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3" y="0"/>
                  </a:lnTo>
                  <a:lnTo>
                    <a:pt x="467470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4" y="84184"/>
                  </a:lnTo>
                  <a:lnTo>
                    <a:pt x="551654" y="420909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0" y="505092"/>
                  </a:lnTo>
                  <a:lnTo>
                    <a:pt x="84183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9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1961" y="2565343"/>
              <a:ext cx="180340" cy="648335"/>
            </a:xfrm>
            <a:custGeom>
              <a:avLst/>
              <a:gdLst/>
              <a:ahLst/>
              <a:cxnLst/>
              <a:rect l="l" t="t" r="r" b="b"/>
              <a:pathLst>
                <a:path w="180339" h="648335">
                  <a:moveTo>
                    <a:pt x="179999" y="0"/>
                  </a:moveTo>
                  <a:lnTo>
                    <a:pt x="0" y="0"/>
                  </a:lnTo>
                  <a:lnTo>
                    <a:pt x="0" y="647999"/>
                  </a:lnTo>
                  <a:lnTo>
                    <a:pt x="179999" y="647999"/>
                  </a:lnTo>
                  <a:lnTo>
                    <a:pt x="179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090087" y="2565343"/>
            <a:ext cx="701040" cy="664210"/>
            <a:chOff x="3090087" y="2565343"/>
            <a:chExt cx="701040" cy="66421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428" y="2606039"/>
              <a:ext cx="669174" cy="62345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80087" y="2642036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4" y="0"/>
                  </a:lnTo>
                  <a:lnTo>
                    <a:pt x="467471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5" y="84184"/>
                  </a:lnTo>
                  <a:lnTo>
                    <a:pt x="551655" y="420908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1" y="505092"/>
                  </a:lnTo>
                  <a:lnTo>
                    <a:pt x="84184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90087" y="2565343"/>
              <a:ext cx="180340" cy="648335"/>
            </a:xfrm>
            <a:custGeom>
              <a:avLst/>
              <a:gdLst/>
              <a:ahLst/>
              <a:cxnLst/>
              <a:rect l="l" t="t" r="r" b="b"/>
              <a:pathLst>
                <a:path w="180339" h="648335">
                  <a:moveTo>
                    <a:pt x="180000" y="0"/>
                  </a:moveTo>
                  <a:lnTo>
                    <a:pt x="0" y="0"/>
                  </a:lnTo>
                  <a:lnTo>
                    <a:pt x="0" y="647999"/>
                  </a:lnTo>
                  <a:lnTo>
                    <a:pt x="180000" y="647999"/>
                  </a:lnTo>
                  <a:lnTo>
                    <a:pt x="18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21123" y="4232250"/>
            <a:ext cx="195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BC+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8064A2"/>
                </a:solidFill>
                <a:latin typeface="Arial"/>
                <a:cs typeface="Arial"/>
              </a:rPr>
              <a:t>AC’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4359" y="4136052"/>
            <a:ext cx="105752" cy="1224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7134" y="4076594"/>
            <a:ext cx="104554" cy="12263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478875" y="3108959"/>
            <a:ext cx="2427605" cy="1317625"/>
            <a:chOff x="3478875" y="3108959"/>
            <a:chExt cx="2427605" cy="131762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5745" y="3108959"/>
              <a:ext cx="897774" cy="13175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67652" y="3142538"/>
              <a:ext cx="680085" cy="1094740"/>
            </a:xfrm>
            <a:custGeom>
              <a:avLst/>
              <a:gdLst/>
              <a:ahLst/>
              <a:cxnLst/>
              <a:rect l="l" t="t" r="r" b="b"/>
              <a:pathLst>
                <a:path w="680085" h="1094739">
                  <a:moveTo>
                    <a:pt x="679482" y="0"/>
                  </a:moveTo>
                  <a:lnTo>
                    <a:pt x="0" y="1094585"/>
                  </a:lnTo>
                </a:path>
              </a:pathLst>
            </a:custGeom>
            <a:ln w="25399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9857" y="3154680"/>
              <a:ext cx="806334" cy="120950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60021" y="3185609"/>
              <a:ext cx="590550" cy="992505"/>
            </a:xfrm>
            <a:custGeom>
              <a:avLst/>
              <a:gdLst/>
              <a:ahLst/>
              <a:cxnLst/>
              <a:rect l="l" t="t" r="r" b="b"/>
              <a:pathLst>
                <a:path w="590550" h="992504">
                  <a:moveTo>
                    <a:pt x="590086" y="0"/>
                  </a:moveTo>
                  <a:lnTo>
                    <a:pt x="0" y="99195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8875" y="3150524"/>
              <a:ext cx="1812174" cy="12760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32890" y="3185609"/>
              <a:ext cx="1590675" cy="1059180"/>
            </a:xfrm>
            <a:custGeom>
              <a:avLst/>
              <a:gdLst/>
              <a:ahLst/>
              <a:cxnLst/>
              <a:rect l="l" t="t" r="r" b="b"/>
              <a:pathLst>
                <a:path w="1590675" h="1059179">
                  <a:moveTo>
                    <a:pt x="0" y="0"/>
                  </a:moveTo>
                  <a:lnTo>
                    <a:pt x="1590333" y="105917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2069" y="4151062"/>
            <a:ext cx="122134" cy="107697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612668" y="2539538"/>
            <a:ext cx="977265" cy="1854200"/>
            <a:chOff x="1612668" y="2539538"/>
            <a:chExt cx="977265" cy="185420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2668" y="2539538"/>
              <a:ext cx="976745" cy="18537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62324" y="3399359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8"/>
                  </a:lnTo>
                  <a:lnTo>
                    <a:pt x="0" y="131161"/>
                  </a:lnTo>
                  <a:lnTo>
                    <a:pt x="3052" y="174124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6"/>
                  </a:lnTo>
                  <a:lnTo>
                    <a:pt x="45073" y="339724"/>
                  </a:lnTo>
                  <a:lnTo>
                    <a:pt x="62661" y="379100"/>
                  </a:lnTo>
                  <a:lnTo>
                    <a:pt x="82934" y="417481"/>
                  </a:lnTo>
                  <a:lnTo>
                    <a:pt x="105819" y="454774"/>
                  </a:lnTo>
                  <a:lnTo>
                    <a:pt x="131240" y="490889"/>
                  </a:lnTo>
                  <a:lnTo>
                    <a:pt x="159126" y="525732"/>
                  </a:lnTo>
                  <a:lnTo>
                    <a:pt x="189400" y="559210"/>
                  </a:lnTo>
                  <a:lnTo>
                    <a:pt x="221990" y="591232"/>
                  </a:lnTo>
                  <a:lnTo>
                    <a:pt x="256822" y="621706"/>
                  </a:lnTo>
                  <a:lnTo>
                    <a:pt x="293821" y="650537"/>
                  </a:lnTo>
                  <a:lnTo>
                    <a:pt x="332915" y="677636"/>
                  </a:lnTo>
                  <a:lnTo>
                    <a:pt x="374028" y="702908"/>
                  </a:lnTo>
                  <a:lnTo>
                    <a:pt x="417086" y="726262"/>
                  </a:lnTo>
                  <a:lnTo>
                    <a:pt x="462017" y="747605"/>
                  </a:lnTo>
                  <a:lnTo>
                    <a:pt x="508746" y="766845"/>
                  </a:lnTo>
                  <a:lnTo>
                    <a:pt x="557199" y="783889"/>
                  </a:lnTo>
                  <a:lnTo>
                    <a:pt x="607302" y="798645"/>
                  </a:lnTo>
                  <a:lnTo>
                    <a:pt x="658981" y="811021"/>
                  </a:lnTo>
                  <a:lnTo>
                    <a:pt x="658981" y="920896"/>
                  </a:lnTo>
                  <a:lnTo>
                    <a:pt x="878730" y="724140"/>
                  </a:lnTo>
                  <a:lnTo>
                    <a:pt x="658981" y="481396"/>
                  </a:lnTo>
                  <a:lnTo>
                    <a:pt x="658981" y="591271"/>
                  </a:lnTo>
                  <a:lnTo>
                    <a:pt x="605954" y="578522"/>
                  </a:lnTo>
                  <a:lnTo>
                    <a:pt x="554444" y="563205"/>
                  </a:lnTo>
                  <a:lnTo>
                    <a:pt x="504553" y="545412"/>
                  </a:lnTo>
                  <a:lnTo>
                    <a:pt x="456384" y="525236"/>
                  </a:lnTo>
                  <a:lnTo>
                    <a:pt x="410038" y="502771"/>
                  </a:lnTo>
                  <a:lnTo>
                    <a:pt x="365618" y="478109"/>
                  </a:lnTo>
                  <a:lnTo>
                    <a:pt x="323227" y="451344"/>
                  </a:lnTo>
                  <a:lnTo>
                    <a:pt x="282965" y="422569"/>
                  </a:lnTo>
                  <a:lnTo>
                    <a:pt x="244936" y="391877"/>
                  </a:lnTo>
                  <a:lnTo>
                    <a:pt x="209241" y="359361"/>
                  </a:lnTo>
                  <a:lnTo>
                    <a:pt x="175983" y="325114"/>
                  </a:lnTo>
                  <a:lnTo>
                    <a:pt x="145265" y="289230"/>
                  </a:lnTo>
                  <a:lnTo>
                    <a:pt x="117187" y="251800"/>
                  </a:lnTo>
                  <a:lnTo>
                    <a:pt x="91853" y="212920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3" y="88498"/>
                  </a:lnTo>
                  <a:lnTo>
                    <a:pt x="19994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62056" y="2565342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4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5"/>
                  </a:lnTo>
                  <a:lnTo>
                    <a:pt x="351827" y="144634"/>
                  </a:lnTo>
                  <a:lnTo>
                    <a:pt x="312671" y="170309"/>
                  </a:lnTo>
                  <a:lnTo>
                    <a:pt x="275374" y="197743"/>
                  </a:lnTo>
                  <a:lnTo>
                    <a:pt x="240030" y="226860"/>
                  </a:lnTo>
                  <a:lnTo>
                    <a:pt x="206729" y="257586"/>
                  </a:lnTo>
                  <a:lnTo>
                    <a:pt x="175564" y="289844"/>
                  </a:lnTo>
                  <a:lnTo>
                    <a:pt x="146626" y="323558"/>
                  </a:lnTo>
                  <a:lnTo>
                    <a:pt x="120009" y="358653"/>
                  </a:lnTo>
                  <a:lnTo>
                    <a:pt x="95802" y="395053"/>
                  </a:lnTo>
                  <a:lnTo>
                    <a:pt x="74099" y="432682"/>
                  </a:lnTo>
                  <a:lnTo>
                    <a:pt x="54992" y="471465"/>
                  </a:lnTo>
                  <a:lnTo>
                    <a:pt x="38572" y="511325"/>
                  </a:lnTo>
                  <a:lnTo>
                    <a:pt x="24931" y="552187"/>
                  </a:lnTo>
                  <a:lnTo>
                    <a:pt x="14161" y="593976"/>
                  </a:lnTo>
                  <a:lnTo>
                    <a:pt x="6355" y="636615"/>
                  </a:lnTo>
                  <a:lnTo>
                    <a:pt x="1604" y="680028"/>
                  </a:lnTo>
                  <a:lnTo>
                    <a:pt x="0" y="724141"/>
                  </a:lnTo>
                  <a:lnTo>
                    <a:pt x="0" y="943891"/>
                  </a:lnTo>
                  <a:lnTo>
                    <a:pt x="1604" y="899779"/>
                  </a:lnTo>
                  <a:lnTo>
                    <a:pt x="6355" y="856365"/>
                  </a:lnTo>
                  <a:lnTo>
                    <a:pt x="14161" y="813726"/>
                  </a:lnTo>
                  <a:lnTo>
                    <a:pt x="24931" y="771938"/>
                  </a:lnTo>
                  <a:lnTo>
                    <a:pt x="38572" y="731075"/>
                  </a:lnTo>
                  <a:lnTo>
                    <a:pt x="54992" y="691215"/>
                  </a:lnTo>
                  <a:lnTo>
                    <a:pt x="74099" y="652433"/>
                  </a:lnTo>
                  <a:lnTo>
                    <a:pt x="95802" y="614804"/>
                  </a:lnTo>
                  <a:lnTo>
                    <a:pt x="120009" y="578404"/>
                  </a:lnTo>
                  <a:lnTo>
                    <a:pt x="146626" y="543309"/>
                  </a:lnTo>
                  <a:lnTo>
                    <a:pt x="175564" y="509594"/>
                  </a:lnTo>
                  <a:lnTo>
                    <a:pt x="206729" y="477337"/>
                  </a:lnTo>
                  <a:lnTo>
                    <a:pt x="240030" y="446611"/>
                  </a:lnTo>
                  <a:lnTo>
                    <a:pt x="275374" y="417493"/>
                  </a:lnTo>
                  <a:lnTo>
                    <a:pt x="312671" y="390059"/>
                  </a:lnTo>
                  <a:lnTo>
                    <a:pt x="351827" y="364385"/>
                  </a:lnTo>
                  <a:lnTo>
                    <a:pt x="392751" y="340545"/>
                  </a:lnTo>
                  <a:lnTo>
                    <a:pt x="435351" y="318617"/>
                  </a:lnTo>
                  <a:lnTo>
                    <a:pt x="479535" y="298675"/>
                  </a:lnTo>
                  <a:lnTo>
                    <a:pt x="525211" y="280796"/>
                  </a:lnTo>
                  <a:lnTo>
                    <a:pt x="572287" y="265054"/>
                  </a:lnTo>
                  <a:lnTo>
                    <a:pt x="620672" y="251527"/>
                  </a:lnTo>
                  <a:lnTo>
                    <a:pt x="670272" y="240289"/>
                  </a:lnTo>
                  <a:lnTo>
                    <a:pt x="720997" y="231417"/>
                  </a:lnTo>
                  <a:lnTo>
                    <a:pt x="772754" y="224986"/>
                  </a:lnTo>
                  <a:lnTo>
                    <a:pt x="825452" y="221072"/>
                  </a:lnTo>
                  <a:lnTo>
                    <a:pt x="878998" y="219750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62056" y="2565342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20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4"/>
                  </a:lnTo>
                  <a:lnTo>
                    <a:pt x="153588" y="1352848"/>
                  </a:lnTo>
                  <a:lnTo>
                    <a:pt x="125579" y="1316919"/>
                  </a:lnTo>
                  <a:lnTo>
                    <a:pt x="100150" y="1279640"/>
                  </a:lnTo>
                  <a:lnTo>
                    <a:pt x="77387" y="1241103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0"/>
                  </a:lnTo>
                  <a:lnTo>
                    <a:pt x="14735" y="1076226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1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099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3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5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2"/>
                  </a:lnTo>
                  <a:lnTo>
                    <a:pt x="95802" y="614802"/>
                  </a:lnTo>
                  <a:lnTo>
                    <a:pt x="74099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1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5792" y="1296785"/>
            <a:ext cx="3657600" cy="1986914"/>
            <a:chOff x="2705792" y="1296785"/>
            <a:chExt cx="3657600" cy="1986914"/>
          </a:xfrm>
        </p:grpSpPr>
        <p:sp>
          <p:nvSpPr>
            <p:cNvPr id="4" name="object 4"/>
            <p:cNvSpPr/>
            <p:nvPr/>
          </p:nvSpPr>
          <p:spPr>
            <a:xfrm>
              <a:off x="3021336" y="1645998"/>
              <a:ext cx="3335654" cy="1631314"/>
            </a:xfrm>
            <a:custGeom>
              <a:avLst/>
              <a:gdLst/>
              <a:ahLst/>
              <a:cxnLst/>
              <a:rect l="l" t="t" r="r" b="b"/>
              <a:pathLst>
                <a:path w="3335654" h="1631314">
                  <a:moveTo>
                    <a:pt x="837039" y="0"/>
                  </a:moveTo>
                  <a:lnTo>
                    <a:pt x="837039" y="1631155"/>
                  </a:lnTo>
                </a:path>
                <a:path w="3335654" h="1631314">
                  <a:moveTo>
                    <a:pt x="1667729" y="0"/>
                  </a:moveTo>
                  <a:lnTo>
                    <a:pt x="1667729" y="1631155"/>
                  </a:lnTo>
                </a:path>
                <a:path w="3335654" h="1631314">
                  <a:moveTo>
                    <a:pt x="2498419" y="0"/>
                  </a:moveTo>
                  <a:lnTo>
                    <a:pt x="2498419" y="1631155"/>
                  </a:lnTo>
                </a:path>
                <a:path w="3335654" h="1631314">
                  <a:moveTo>
                    <a:pt x="0" y="815577"/>
                  </a:moveTo>
                  <a:lnTo>
                    <a:pt x="3335459" y="815577"/>
                  </a:lnTo>
                </a:path>
                <a:path w="3335654" h="1631314">
                  <a:moveTo>
                    <a:pt x="6350" y="0"/>
                  </a:moveTo>
                  <a:lnTo>
                    <a:pt x="6350" y="1631155"/>
                  </a:lnTo>
                </a:path>
                <a:path w="3335654" h="1631314">
                  <a:moveTo>
                    <a:pt x="3329109" y="0"/>
                  </a:moveTo>
                  <a:lnTo>
                    <a:pt x="3329109" y="1631155"/>
                  </a:lnTo>
                </a:path>
                <a:path w="3335654" h="1631314">
                  <a:moveTo>
                    <a:pt x="0" y="6350"/>
                  </a:moveTo>
                  <a:lnTo>
                    <a:pt x="3335459" y="6350"/>
                  </a:lnTo>
                </a:path>
                <a:path w="3335654" h="1631314">
                  <a:moveTo>
                    <a:pt x="0" y="1624805"/>
                  </a:moveTo>
                  <a:lnTo>
                    <a:pt x="3335459" y="162480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1296785"/>
              <a:ext cx="378229" cy="428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60703" y="1330693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10795" y="1386924"/>
          <a:ext cx="2774314" cy="173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19795" y="989420"/>
            <a:ext cx="668020" cy="11455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47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4478" y="274200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21428" y="2606039"/>
            <a:ext cx="669290" cy="623570"/>
            <a:chOff x="3121428" y="2606039"/>
            <a:chExt cx="669290" cy="6235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428" y="2606039"/>
              <a:ext cx="669174" cy="6234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80087" y="2642036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4" y="0"/>
                  </a:lnTo>
                  <a:lnTo>
                    <a:pt x="467471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5" y="84184"/>
                  </a:lnTo>
                  <a:lnTo>
                    <a:pt x="551655" y="420908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1" y="505092"/>
                  </a:lnTo>
                  <a:lnTo>
                    <a:pt x="84184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90087" y="1742968"/>
            <a:ext cx="3212465" cy="1470660"/>
            <a:chOff x="3090087" y="1742968"/>
            <a:chExt cx="3212465" cy="1470660"/>
          </a:xfrm>
        </p:grpSpPr>
        <p:sp>
          <p:nvSpPr>
            <p:cNvPr id="14" name="object 14"/>
            <p:cNvSpPr/>
            <p:nvPr/>
          </p:nvSpPr>
          <p:spPr>
            <a:xfrm>
              <a:off x="3090087" y="2565349"/>
              <a:ext cx="3212465" cy="648335"/>
            </a:xfrm>
            <a:custGeom>
              <a:avLst/>
              <a:gdLst/>
              <a:ahLst/>
              <a:cxnLst/>
              <a:rect l="l" t="t" r="r" b="b"/>
              <a:pathLst>
                <a:path w="3212465" h="648335">
                  <a:moveTo>
                    <a:pt x="179997" y="0"/>
                  </a:moveTo>
                  <a:lnTo>
                    <a:pt x="0" y="0"/>
                  </a:lnTo>
                  <a:lnTo>
                    <a:pt x="0" y="648004"/>
                  </a:lnTo>
                  <a:lnTo>
                    <a:pt x="179997" y="648004"/>
                  </a:lnTo>
                  <a:lnTo>
                    <a:pt x="179997" y="0"/>
                  </a:lnTo>
                  <a:close/>
                </a:path>
                <a:path w="3212465" h="648335">
                  <a:moveTo>
                    <a:pt x="3211868" y="0"/>
                  </a:moveTo>
                  <a:lnTo>
                    <a:pt x="3031871" y="0"/>
                  </a:lnTo>
                  <a:lnTo>
                    <a:pt x="3031871" y="648004"/>
                  </a:lnTo>
                  <a:lnTo>
                    <a:pt x="3211868" y="648004"/>
                  </a:lnTo>
                  <a:lnTo>
                    <a:pt x="3211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2259" y="1757255"/>
              <a:ext cx="500380" cy="1385570"/>
            </a:xfrm>
            <a:custGeom>
              <a:avLst/>
              <a:gdLst/>
              <a:ahLst/>
              <a:cxnLst/>
              <a:rect l="l" t="t" r="r" b="b"/>
              <a:pathLst>
                <a:path w="500379" h="1385570">
                  <a:moveTo>
                    <a:pt x="0" y="83391"/>
                  </a:moveTo>
                  <a:lnTo>
                    <a:pt x="6553" y="50931"/>
                  </a:lnTo>
                  <a:lnTo>
                    <a:pt x="24424" y="24424"/>
                  </a:lnTo>
                  <a:lnTo>
                    <a:pt x="50931" y="6553"/>
                  </a:lnTo>
                  <a:lnTo>
                    <a:pt x="83391" y="0"/>
                  </a:lnTo>
                  <a:lnTo>
                    <a:pt x="416946" y="0"/>
                  </a:lnTo>
                  <a:lnTo>
                    <a:pt x="449406" y="6553"/>
                  </a:lnTo>
                  <a:lnTo>
                    <a:pt x="475913" y="24424"/>
                  </a:lnTo>
                  <a:lnTo>
                    <a:pt x="493785" y="50931"/>
                  </a:lnTo>
                  <a:lnTo>
                    <a:pt x="500338" y="83391"/>
                  </a:lnTo>
                  <a:lnTo>
                    <a:pt x="500338" y="1301889"/>
                  </a:lnTo>
                  <a:lnTo>
                    <a:pt x="493785" y="1334349"/>
                  </a:lnTo>
                  <a:lnTo>
                    <a:pt x="475913" y="1360856"/>
                  </a:lnTo>
                  <a:lnTo>
                    <a:pt x="449406" y="1378728"/>
                  </a:lnTo>
                  <a:lnTo>
                    <a:pt x="416946" y="1385281"/>
                  </a:lnTo>
                  <a:lnTo>
                    <a:pt x="83391" y="1385281"/>
                  </a:lnTo>
                  <a:lnTo>
                    <a:pt x="50931" y="1378728"/>
                  </a:lnTo>
                  <a:lnTo>
                    <a:pt x="24424" y="1360856"/>
                  </a:lnTo>
                  <a:lnTo>
                    <a:pt x="6553" y="1334349"/>
                  </a:lnTo>
                  <a:lnTo>
                    <a:pt x="0" y="1301889"/>
                  </a:lnTo>
                  <a:lnTo>
                    <a:pt x="0" y="8339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00600" y="1720735"/>
            <a:ext cx="1521460" cy="1567180"/>
            <a:chOff x="4800600" y="1720735"/>
            <a:chExt cx="1521460" cy="156718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0" y="1720735"/>
              <a:ext cx="623454" cy="15046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8497" y="2630978"/>
              <a:ext cx="673330" cy="62345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08986" y="2667954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3" y="0"/>
                  </a:lnTo>
                  <a:lnTo>
                    <a:pt x="467470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4" y="84184"/>
                  </a:lnTo>
                  <a:lnTo>
                    <a:pt x="551654" y="420909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0" y="505092"/>
                  </a:lnTo>
                  <a:lnTo>
                    <a:pt x="84183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9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2039" y="2539537"/>
              <a:ext cx="1363287" cy="7481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50514" y="2578164"/>
              <a:ext cx="1246505" cy="627380"/>
            </a:xfrm>
            <a:custGeom>
              <a:avLst/>
              <a:gdLst/>
              <a:ahLst/>
              <a:cxnLst/>
              <a:rect l="l" t="t" r="r" b="b"/>
              <a:pathLst>
                <a:path w="1246504" h="627380">
                  <a:moveTo>
                    <a:pt x="0" y="104499"/>
                  </a:moveTo>
                  <a:lnTo>
                    <a:pt x="8212" y="63823"/>
                  </a:lnTo>
                  <a:lnTo>
                    <a:pt x="30607" y="30607"/>
                  </a:lnTo>
                  <a:lnTo>
                    <a:pt x="63823" y="8212"/>
                  </a:lnTo>
                  <a:lnTo>
                    <a:pt x="104499" y="0"/>
                  </a:lnTo>
                  <a:lnTo>
                    <a:pt x="1141482" y="0"/>
                  </a:lnTo>
                  <a:lnTo>
                    <a:pt x="1182158" y="8212"/>
                  </a:lnTo>
                  <a:lnTo>
                    <a:pt x="1215374" y="30607"/>
                  </a:lnTo>
                  <a:lnTo>
                    <a:pt x="1237769" y="63823"/>
                  </a:lnTo>
                  <a:lnTo>
                    <a:pt x="1245981" y="104499"/>
                  </a:lnTo>
                  <a:lnTo>
                    <a:pt x="1245981" y="522483"/>
                  </a:lnTo>
                  <a:lnTo>
                    <a:pt x="1237769" y="563159"/>
                  </a:lnTo>
                  <a:lnTo>
                    <a:pt x="1215374" y="596375"/>
                  </a:lnTo>
                  <a:lnTo>
                    <a:pt x="1182158" y="618770"/>
                  </a:lnTo>
                  <a:lnTo>
                    <a:pt x="1141482" y="626982"/>
                  </a:lnTo>
                  <a:lnTo>
                    <a:pt x="104499" y="626982"/>
                  </a:lnTo>
                  <a:lnTo>
                    <a:pt x="63823" y="618770"/>
                  </a:lnTo>
                  <a:lnTo>
                    <a:pt x="30607" y="596375"/>
                  </a:lnTo>
                  <a:lnTo>
                    <a:pt x="8212" y="563159"/>
                  </a:lnTo>
                  <a:lnTo>
                    <a:pt x="0" y="522483"/>
                  </a:lnTo>
                  <a:lnTo>
                    <a:pt x="0" y="104499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9873" y="4232250"/>
            <a:ext cx="2858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BC+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64A2"/>
                </a:solidFill>
                <a:latin typeface="Arial"/>
                <a:cs typeface="Arial"/>
              </a:rPr>
              <a:t>AC’</a:t>
            </a:r>
            <a:r>
              <a:rPr sz="2800" spc="55" dirty="0">
                <a:solidFill>
                  <a:srgbClr val="8064A2"/>
                </a:solidFill>
                <a:latin typeface="Arial"/>
                <a:cs typeface="Arial"/>
              </a:rPr>
              <a:t> </a:t>
            </a:r>
            <a:r>
              <a:rPr sz="2800" spc="225" dirty="0">
                <a:latin typeface="Arial"/>
                <a:cs typeface="Arial"/>
              </a:rPr>
              <a:t>+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9BBB59"/>
                </a:solidFill>
                <a:latin typeface="Arial"/>
                <a:cs typeface="Arial"/>
              </a:rPr>
              <a:t>AB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78875" y="3108959"/>
            <a:ext cx="3441700" cy="1546225"/>
            <a:chOff x="3478875" y="3108959"/>
            <a:chExt cx="3441700" cy="154622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5745" y="3108959"/>
              <a:ext cx="897774" cy="13175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67652" y="3142538"/>
              <a:ext cx="680085" cy="1094740"/>
            </a:xfrm>
            <a:custGeom>
              <a:avLst/>
              <a:gdLst/>
              <a:ahLst/>
              <a:cxnLst/>
              <a:rect l="l" t="t" r="r" b="b"/>
              <a:pathLst>
                <a:path w="680085" h="1094739">
                  <a:moveTo>
                    <a:pt x="679482" y="0"/>
                  </a:moveTo>
                  <a:lnTo>
                    <a:pt x="0" y="1094585"/>
                  </a:lnTo>
                </a:path>
              </a:pathLst>
            </a:custGeom>
            <a:ln w="25399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4359" y="4136052"/>
              <a:ext cx="105752" cy="12248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9857" y="3154680"/>
              <a:ext cx="806334" cy="120950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60021" y="3185609"/>
              <a:ext cx="590550" cy="992505"/>
            </a:xfrm>
            <a:custGeom>
              <a:avLst/>
              <a:gdLst/>
              <a:ahLst/>
              <a:cxnLst/>
              <a:rect l="l" t="t" r="r" b="b"/>
              <a:pathLst>
                <a:path w="590550" h="992504">
                  <a:moveTo>
                    <a:pt x="590086" y="0"/>
                  </a:moveTo>
                  <a:lnTo>
                    <a:pt x="0" y="99195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7134" y="4076594"/>
              <a:ext cx="104554" cy="1226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8875" y="3150524"/>
              <a:ext cx="1812174" cy="1276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32890" y="3185609"/>
              <a:ext cx="1590675" cy="1059180"/>
            </a:xfrm>
            <a:custGeom>
              <a:avLst/>
              <a:gdLst/>
              <a:ahLst/>
              <a:cxnLst/>
              <a:rect l="l" t="t" r="r" b="b"/>
              <a:pathLst>
                <a:path w="1590675" h="1059179">
                  <a:moveTo>
                    <a:pt x="0" y="0"/>
                  </a:moveTo>
                  <a:lnTo>
                    <a:pt x="1590333" y="105917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2068" y="4151062"/>
              <a:ext cx="122134" cy="10769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02530" y="3271058"/>
              <a:ext cx="369916" cy="115546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854386" y="3299529"/>
              <a:ext cx="161290" cy="934719"/>
            </a:xfrm>
            <a:custGeom>
              <a:avLst/>
              <a:gdLst/>
              <a:ahLst/>
              <a:cxnLst/>
              <a:rect l="l" t="t" r="r" b="b"/>
              <a:pathLst>
                <a:path w="161289" h="934720">
                  <a:moveTo>
                    <a:pt x="160950" y="0"/>
                  </a:moveTo>
                  <a:lnTo>
                    <a:pt x="0" y="934169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09169" y="4136707"/>
              <a:ext cx="116196" cy="1218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76603" y="4364182"/>
              <a:ext cx="843741" cy="29094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21961" y="4489339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463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57720" y="4430385"/>
              <a:ext cx="115909" cy="117908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612668" y="2539538"/>
            <a:ext cx="977265" cy="1854200"/>
            <a:chOff x="1612668" y="2539538"/>
            <a:chExt cx="977265" cy="1854200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2668" y="2539538"/>
              <a:ext cx="976745" cy="185373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662324" y="3399359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8"/>
                  </a:lnTo>
                  <a:lnTo>
                    <a:pt x="0" y="131161"/>
                  </a:lnTo>
                  <a:lnTo>
                    <a:pt x="3052" y="174124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6"/>
                  </a:lnTo>
                  <a:lnTo>
                    <a:pt x="45073" y="339724"/>
                  </a:lnTo>
                  <a:lnTo>
                    <a:pt x="62661" y="379100"/>
                  </a:lnTo>
                  <a:lnTo>
                    <a:pt x="82934" y="417481"/>
                  </a:lnTo>
                  <a:lnTo>
                    <a:pt x="105819" y="454774"/>
                  </a:lnTo>
                  <a:lnTo>
                    <a:pt x="131240" y="490889"/>
                  </a:lnTo>
                  <a:lnTo>
                    <a:pt x="159126" y="525732"/>
                  </a:lnTo>
                  <a:lnTo>
                    <a:pt x="189400" y="559210"/>
                  </a:lnTo>
                  <a:lnTo>
                    <a:pt x="221990" y="591232"/>
                  </a:lnTo>
                  <a:lnTo>
                    <a:pt x="256822" y="621706"/>
                  </a:lnTo>
                  <a:lnTo>
                    <a:pt x="293821" y="650537"/>
                  </a:lnTo>
                  <a:lnTo>
                    <a:pt x="332915" y="677636"/>
                  </a:lnTo>
                  <a:lnTo>
                    <a:pt x="374028" y="702908"/>
                  </a:lnTo>
                  <a:lnTo>
                    <a:pt x="417086" y="726262"/>
                  </a:lnTo>
                  <a:lnTo>
                    <a:pt x="462017" y="747605"/>
                  </a:lnTo>
                  <a:lnTo>
                    <a:pt x="508746" y="766845"/>
                  </a:lnTo>
                  <a:lnTo>
                    <a:pt x="557199" y="783889"/>
                  </a:lnTo>
                  <a:lnTo>
                    <a:pt x="607302" y="798645"/>
                  </a:lnTo>
                  <a:lnTo>
                    <a:pt x="658981" y="811021"/>
                  </a:lnTo>
                  <a:lnTo>
                    <a:pt x="658981" y="920896"/>
                  </a:lnTo>
                  <a:lnTo>
                    <a:pt x="878730" y="724140"/>
                  </a:lnTo>
                  <a:lnTo>
                    <a:pt x="658981" y="481396"/>
                  </a:lnTo>
                  <a:lnTo>
                    <a:pt x="658981" y="591271"/>
                  </a:lnTo>
                  <a:lnTo>
                    <a:pt x="605954" y="578522"/>
                  </a:lnTo>
                  <a:lnTo>
                    <a:pt x="554444" y="563205"/>
                  </a:lnTo>
                  <a:lnTo>
                    <a:pt x="504553" y="545412"/>
                  </a:lnTo>
                  <a:lnTo>
                    <a:pt x="456384" y="525236"/>
                  </a:lnTo>
                  <a:lnTo>
                    <a:pt x="410038" y="502771"/>
                  </a:lnTo>
                  <a:lnTo>
                    <a:pt x="365618" y="478109"/>
                  </a:lnTo>
                  <a:lnTo>
                    <a:pt x="323227" y="451344"/>
                  </a:lnTo>
                  <a:lnTo>
                    <a:pt x="282965" y="422569"/>
                  </a:lnTo>
                  <a:lnTo>
                    <a:pt x="244936" y="391877"/>
                  </a:lnTo>
                  <a:lnTo>
                    <a:pt x="209241" y="359361"/>
                  </a:lnTo>
                  <a:lnTo>
                    <a:pt x="175983" y="325114"/>
                  </a:lnTo>
                  <a:lnTo>
                    <a:pt x="145265" y="289230"/>
                  </a:lnTo>
                  <a:lnTo>
                    <a:pt x="117187" y="251800"/>
                  </a:lnTo>
                  <a:lnTo>
                    <a:pt x="91853" y="212920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3" y="88498"/>
                  </a:lnTo>
                  <a:lnTo>
                    <a:pt x="19994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62056" y="2565342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4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5"/>
                  </a:lnTo>
                  <a:lnTo>
                    <a:pt x="351827" y="144634"/>
                  </a:lnTo>
                  <a:lnTo>
                    <a:pt x="312671" y="170309"/>
                  </a:lnTo>
                  <a:lnTo>
                    <a:pt x="275374" y="197743"/>
                  </a:lnTo>
                  <a:lnTo>
                    <a:pt x="240030" y="226860"/>
                  </a:lnTo>
                  <a:lnTo>
                    <a:pt x="206729" y="257586"/>
                  </a:lnTo>
                  <a:lnTo>
                    <a:pt x="175564" y="289844"/>
                  </a:lnTo>
                  <a:lnTo>
                    <a:pt x="146626" y="323558"/>
                  </a:lnTo>
                  <a:lnTo>
                    <a:pt x="120009" y="358653"/>
                  </a:lnTo>
                  <a:lnTo>
                    <a:pt x="95802" y="395053"/>
                  </a:lnTo>
                  <a:lnTo>
                    <a:pt x="74099" y="432682"/>
                  </a:lnTo>
                  <a:lnTo>
                    <a:pt x="54992" y="471465"/>
                  </a:lnTo>
                  <a:lnTo>
                    <a:pt x="38572" y="511325"/>
                  </a:lnTo>
                  <a:lnTo>
                    <a:pt x="24931" y="552187"/>
                  </a:lnTo>
                  <a:lnTo>
                    <a:pt x="14161" y="593976"/>
                  </a:lnTo>
                  <a:lnTo>
                    <a:pt x="6355" y="636615"/>
                  </a:lnTo>
                  <a:lnTo>
                    <a:pt x="1604" y="680028"/>
                  </a:lnTo>
                  <a:lnTo>
                    <a:pt x="0" y="724141"/>
                  </a:lnTo>
                  <a:lnTo>
                    <a:pt x="0" y="943891"/>
                  </a:lnTo>
                  <a:lnTo>
                    <a:pt x="1604" y="899779"/>
                  </a:lnTo>
                  <a:lnTo>
                    <a:pt x="6355" y="856365"/>
                  </a:lnTo>
                  <a:lnTo>
                    <a:pt x="14161" y="813726"/>
                  </a:lnTo>
                  <a:lnTo>
                    <a:pt x="24931" y="771938"/>
                  </a:lnTo>
                  <a:lnTo>
                    <a:pt x="38572" y="731075"/>
                  </a:lnTo>
                  <a:lnTo>
                    <a:pt x="54992" y="691215"/>
                  </a:lnTo>
                  <a:lnTo>
                    <a:pt x="74099" y="652433"/>
                  </a:lnTo>
                  <a:lnTo>
                    <a:pt x="95802" y="614804"/>
                  </a:lnTo>
                  <a:lnTo>
                    <a:pt x="120009" y="578404"/>
                  </a:lnTo>
                  <a:lnTo>
                    <a:pt x="146626" y="543309"/>
                  </a:lnTo>
                  <a:lnTo>
                    <a:pt x="175564" y="509594"/>
                  </a:lnTo>
                  <a:lnTo>
                    <a:pt x="206729" y="477337"/>
                  </a:lnTo>
                  <a:lnTo>
                    <a:pt x="240030" y="446611"/>
                  </a:lnTo>
                  <a:lnTo>
                    <a:pt x="275374" y="417493"/>
                  </a:lnTo>
                  <a:lnTo>
                    <a:pt x="312671" y="390059"/>
                  </a:lnTo>
                  <a:lnTo>
                    <a:pt x="351827" y="364385"/>
                  </a:lnTo>
                  <a:lnTo>
                    <a:pt x="392751" y="340545"/>
                  </a:lnTo>
                  <a:lnTo>
                    <a:pt x="435351" y="318617"/>
                  </a:lnTo>
                  <a:lnTo>
                    <a:pt x="479535" y="298675"/>
                  </a:lnTo>
                  <a:lnTo>
                    <a:pt x="525211" y="280796"/>
                  </a:lnTo>
                  <a:lnTo>
                    <a:pt x="572287" y="265054"/>
                  </a:lnTo>
                  <a:lnTo>
                    <a:pt x="620672" y="251527"/>
                  </a:lnTo>
                  <a:lnTo>
                    <a:pt x="670272" y="240289"/>
                  </a:lnTo>
                  <a:lnTo>
                    <a:pt x="720997" y="231417"/>
                  </a:lnTo>
                  <a:lnTo>
                    <a:pt x="772754" y="224986"/>
                  </a:lnTo>
                  <a:lnTo>
                    <a:pt x="825452" y="221072"/>
                  </a:lnTo>
                  <a:lnTo>
                    <a:pt x="878998" y="219750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62056" y="2565342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20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4"/>
                  </a:lnTo>
                  <a:lnTo>
                    <a:pt x="153588" y="1352848"/>
                  </a:lnTo>
                  <a:lnTo>
                    <a:pt x="125579" y="1316919"/>
                  </a:lnTo>
                  <a:lnTo>
                    <a:pt x="100150" y="1279640"/>
                  </a:lnTo>
                  <a:lnTo>
                    <a:pt x="77387" y="1241103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0"/>
                  </a:lnTo>
                  <a:lnTo>
                    <a:pt x="14735" y="1076226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1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099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3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5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2"/>
                  </a:lnTo>
                  <a:lnTo>
                    <a:pt x="95802" y="614802"/>
                  </a:lnTo>
                  <a:lnTo>
                    <a:pt x="74099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1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899892" y="4319355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BB59"/>
                </a:solidFill>
                <a:latin typeface="Arial"/>
                <a:cs typeface="Arial"/>
              </a:rPr>
              <a:t>Additional</a:t>
            </a:r>
            <a:r>
              <a:rPr sz="1800" spc="395" dirty="0">
                <a:solidFill>
                  <a:srgbClr val="9BBB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9BBB59"/>
                </a:solidFill>
                <a:latin typeface="Arial"/>
                <a:cs typeface="Arial"/>
              </a:rPr>
              <a:t>term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4196AAB-39CF-D728-88D7-77B3D6F164D0}"/>
              </a:ext>
            </a:extLst>
          </p:cNvPr>
          <p:cNvSpPr/>
          <p:nvPr/>
        </p:nvSpPr>
        <p:spPr>
          <a:xfrm>
            <a:off x="6920344" y="1428750"/>
            <a:ext cx="2116220" cy="1524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Consider Essential prime implicants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617" y="1171848"/>
            <a:ext cx="4629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1959" y="1787236"/>
            <a:ext cx="399415" cy="603250"/>
            <a:chOff x="4251959" y="1787236"/>
            <a:chExt cx="399415" cy="603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787236"/>
              <a:ext cx="399010" cy="6026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814034"/>
              <a:ext cx="282242" cy="5021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0604" y="1814035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77325" y="2825907"/>
          <a:ext cx="3322320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510443" y="2352502"/>
            <a:ext cx="528320" cy="553085"/>
            <a:chOff x="2510443" y="2352502"/>
            <a:chExt cx="528320" cy="5530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352502"/>
              <a:ext cx="527858" cy="5527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64287" y="2386822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33919" y="2216311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3285836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3180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4035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1379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5325" y="2507137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9129" y="2908457"/>
            <a:ext cx="25146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7325" y="250523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52617" y="1171848"/>
            <a:ext cx="462978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9129" y="2587782"/>
            <a:ext cx="25146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09118" y="3123766"/>
            <a:ext cx="1289685" cy="988694"/>
          </a:xfrm>
          <a:custGeom>
            <a:avLst/>
            <a:gdLst/>
            <a:ahLst/>
            <a:cxnLst/>
            <a:rect l="l" t="t" r="r" b="b"/>
            <a:pathLst>
              <a:path w="1289685" h="988695">
                <a:moveTo>
                  <a:pt x="0" y="164701"/>
                </a:moveTo>
                <a:lnTo>
                  <a:pt x="5883" y="120917"/>
                </a:lnTo>
                <a:lnTo>
                  <a:pt x="22486" y="81573"/>
                </a:lnTo>
                <a:lnTo>
                  <a:pt x="48240" y="48240"/>
                </a:lnTo>
                <a:lnTo>
                  <a:pt x="81573" y="22486"/>
                </a:lnTo>
                <a:lnTo>
                  <a:pt x="120917" y="5883"/>
                </a:lnTo>
                <a:lnTo>
                  <a:pt x="164701" y="0"/>
                </a:lnTo>
                <a:lnTo>
                  <a:pt x="1124630" y="0"/>
                </a:lnTo>
                <a:lnTo>
                  <a:pt x="1168415" y="5883"/>
                </a:lnTo>
                <a:lnTo>
                  <a:pt x="1207758" y="22486"/>
                </a:lnTo>
                <a:lnTo>
                  <a:pt x="1241092" y="48240"/>
                </a:lnTo>
                <a:lnTo>
                  <a:pt x="1266846" y="81573"/>
                </a:lnTo>
                <a:lnTo>
                  <a:pt x="1283449" y="120917"/>
                </a:lnTo>
                <a:lnTo>
                  <a:pt x="1289332" y="164701"/>
                </a:lnTo>
                <a:lnTo>
                  <a:pt x="1289332" y="823492"/>
                </a:lnTo>
                <a:lnTo>
                  <a:pt x="1283449" y="867277"/>
                </a:lnTo>
                <a:lnTo>
                  <a:pt x="1266846" y="906620"/>
                </a:lnTo>
                <a:lnTo>
                  <a:pt x="1241092" y="939954"/>
                </a:lnTo>
                <a:lnTo>
                  <a:pt x="1207758" y="965708"/>
                </a:lnTo>
                <a:lnTo>
                  <a:pt x="1168415" y="982311"/>
                </a:lnTo>
                <a:lnTo>
                  <a:pt x="1124630" y="988194"/>
                </a:lnTo>
                <a:lnTo>
                  <a:pt x="164701" y="988194"/>
                </a:lnTo>
                <a:lnTo>
                  <a:pt x="120917" y="982311"/>
                </a:lnTo>
                <a:lnTo>
                  <a:pt x="81573" y="965708"/>
                </a:lnTo>
                <a:lnTo>
                  <a:pt x="48240" y="939954"/>
                </a:lnTo>
                <a:lnTo>
                  <a:pt x="22486" y="906620"/>
                </a:lnTo>
                <a:lnTo>
                  <a:pt x="5883" y="867277"/>
                </a:lnTo>
                <a:lnTo>
                  <a:pt x="0" y="823492"/>
                </a:lnTo>
                <a:lnTo>
                  <a:pt x="0" y="16470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591973" y="2533911"/>
            <a:ext cx="684530" cy="507365"/>
            <a:chOff x="5591973" y="2533911"/>
            <a:chExt cx="684530" cy="507365"/>
          </a:xfrm>
        </p:grpSpPr>
        <p:sp>
          <p:nvSpPr>
            <p:cNvPr id="20" name="object 20"/>
            <p:cNvSpPr/>
            <p:nvPr/>
          </p:nvSpPr>
          <p:spPr>
            <a:xfrm>
              <a:off x="5656120" y="2550064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91962" y="2533916"/>
              <a:ext cx="684530" cy="507365"/>
            </a:xfrm>
            <a:custGeom>
              <a:avLst/>
              <a:gdLst/>
              <a:ahLst/>
              <a:cxnLst/>
              <a:rect l="l" t="t" r="r" b="b"/>
              <a:pathLst>
                <a:path w="684529" h="507364">
                  <a:moveTo>
                    <a:pt x="684339" y="39065"/>
                  </a:moveTo>
                  <a:lnTo>
                    <a:pt x="650316" y="39065"/>
                  </a:lnTo>
                  <a:lnTo>
                    <a:pt x="650316" y="0"/>
                  </a:lnTo>
                  <a:lnTo>
                    <a:pt x="0" y="0"/>
                  </a:lnTo>
                  <a:lnTo>
                    <a:pt x="0" y="67462"/>
                  </a:lnTo>
                  <a:lnTo>
                    <a:pt x="504329" y="67462"/>
                  </a:lnTo>
                  <a:lnTo>
                    <a:pt x="504329" y="507060"/>
                  </a:lnTo>
                  <a:lnTo>
                    <a:pt x="684339" y="507060"/>
                  </a:lnTo>
                  <a:lnTo>
                    <a:pt x="684339" y="39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50051" y="4227834"/>
            <a:ext cx="672465" cy="506095"/>
            <a:chOff x="3050051" y="4227834"/>
            <a:chExt cx="672465" cy="506095"/>
          </a:xfrm>
        </p:grpSpPr>
        <p:sp>
          <p:nvSpPr>
            <p:cNvPr id="23" name="object 23"/>
            <p:cNvSpPr/>
            <p:nvPr/>
          </p:nvSpPr>
          <p:spPr>
            <a:xfrm>
              <a:off x="3140050" y="4280146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4" y="72101"/>
                  </a:lnTo>
                  <a:lnTo>
                    <a:pt x="551654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50044" y="4227842"/>
              <a:ext cx="672465" cy="506095"/>
            </a:xfrm>
            <a:custGeom>
              <a:avLst/>
              <a:gdLst/>
              <a:ahLst/>
              <a:cxnLst/>
              <a:rect l="l" t="t" r="r" b="b"/>
              <a:pathLst>
                <a:path w="672464" h="506095">
                  <a:moveTo>
                    <a:pt x="671931" y="438365"/>
                  </a:moveTo>
                  <a:lnTo>
                    <a:pt x="179997" y="438365"/>
                  </a:lnTo>
                  <a:lnTo>
                    <a:pt x="179997" y="0"/>
                  </a:lnTo>
                  <a:lnTo>
                    <a:pt x="0" y="0"/>
                  </a:lnTo>
                  <a:lnTo>
                    <a:pt x="0" y="467995"/>
                  </a:lnTo>
                  <a:lnTo>
                    <a:pt x="21615" y="467995"/>
                  </a:lnTo>
                  <a:lnTo>
                    <a:pt x="21615" y="505815"/>
                  </a:lnTo>
                  <a:lnTo>
                    <a:pt x="671931" y="505815"/>
                  </a:lnTo>
                  <a:lnTo>
                    <a:pt x="671931" y="438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568755" y="4240662"/>
            <a:ext cx="680085" cy="490855"/>
            <a:chOff x="5568755" y="4240662"/>
            <a:chExt cx="680085" cy="490855"/>
          </a:xfrm>
        </p:grpSpPr>
        <p:sp>
          <p:nvSpPr>
            <p:cNvPr id="26" name="object 26"/>
            <p:cNvSpPr/>
            <p:nvPr/>
          </p:nvSpPr>
          <p:spPr>
            <a:xfrm>
              <a:off x="5656120" y="4280147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8747" y="4240669"/>
              <a:ext cx="680085" cy="490855"/>
            </a:xfrm>
            <a:custGeom>
              <a:avLst/>
              <a:gdLst/>
              <a:ahLst/>
              <a:cxnLst/>
              <a:rect l="l" t="t" r="r" b="b"/>
              <a:pathLst>
                <a:path w="680085" h="490854">
                  <a:moveTo>
                    <a:pt x="679945" y="0"/>
                  </a:moveTo>
                  <a:lnTo>
                    <a:pt x="499948" y="0"/>
                  </a:lnTo>
                  <a:lnTo>
                    <a:pt x="499948" y="422986"/>
                  </a:lnTo>
                  <a:lnTo>
                    <a:pt x="0" y="422986"/>
                  </a:lnTo>
                  <a:lnTo>
                    <a:pt x="0" y="490448"/>
                  </a:lnTo>
                  <a:lnTo>
                    <a:pt x="650316" y="490448"/>
                  </a:lnTo>
                  <a:lnTo>
                    <a:pt x="650316" y="467995"/>
                  </a:lnTo>
                  <a:lnTo>
                    <a:pt x="679945" y="467995"/>
                  </a:lnTo>
                  <a:lnTo>
                    <a:pt x="679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70383" y="2530529"/>
            <a:ext cx="653415" cy="472440"/>
            <a:chOff x="3070383" y="2530529"/>
            <a:chExt cx="653415" cy="472440"/>
          </a:xfrm>
        </p:grpSpPr>
        <p:sp>
          <p:nvSpPr>
            <p:cNvPr id="29" name="object 29"/>
            <p:cNvSpPr/>
            <p:nvPr/>
          </p:nvSpPr>
          <p:spPr>
            <a:xfrm>
              <a:off x="3114392" y="2550063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0377" y="2530538"/>
              <a:ext cx="653415" cy="472440"/>
            </a:xfrm>
            <a:custGeom>
              <a:avLst/>
              <a:gdLst/>
              <a:ahLst/>
              <a:cxnLst/>
              <a:rect l="l" t="t" r="r" b="b"/>
              <a:pathLst>
                <a:path w="653414" h="472439">
                  <a:moveTo>
                    <a:pt x="653415" y="0"/>
                  </a:moveTo>
                  <a:lnTo>
                    <a:pt x="3098" y="0"/>
                  </a:lnTo>
                  <a:lnTo>
                    <a:pt x="3098" y="3962"/>
                  </a:lnTo>
                  <a:lnTo>
                    <a:pt x="0" y="3962"/>
                  </a:lnTo>
                  <a:lnTo>
                    <a:pt x="0" y="471957"/>
                  </a:lnTo>
                  <a:lnTo>
                    <a:pt x="179997" y="471957"/>
                  </a:lnTo>
                  <a:lnTo>
                    <a:pt x="179997" y="67462"/>
                  </a:lnTo>
                  <a:lnTo>
                    <a:pt x="653415" y="67462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124" y="486418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0443" y="1014152"/>
            <a:ext cx="3808729" cy="2763520"/>
            <a:chOff x="2510443" y="1014152"/>
            <a:chExt cx="3808729" cy="2763520"/>
          </a:xfrm>
        </p:grpSpPr>
        <p:sp>
          <p:nvSpPr>
            <p:cNvPr id="5" name="object 5"/>
            <p:cNvSpPr/>
            <p:nvPr/>
          </p:nvSpPr>
          <p:spPr>
            <a:xfrm>
              <a:off x="2977325" y="1485627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837039" y="0"/>
                  </a:moveTo>
                  <a:lnTo>
                    <a:pt x="837039" y="2285687"/>
                  </a:lnTo>
                </a:path>
                <a:path w="3335654" h="2286000">
                  <a:moveTo>
                    <a:pt x="1667729" y="0"/>
                  </a:moveTo>
                  <a:lnTo>
                    <a:pt x="1667729" y="2285687"/>
                  </a:lnTo>
                </a:path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50" y="0"/>
                  </a:moveTo>
                  <a:lnTo>
                    <a:pt x="6350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  <a:path w="3335654" h="2286000">
                  <a:moveTo>
                    <a:pt x="0" y="6350"/>
                  </a:moveTo>
                  <a:lnTo>
                    <a:pt x="3335459" y="6350"/>
                  </a:lnTo>
                </a:path>
                <a:path w="3335654" h="2286000">
                  <a:moveTo>
                    <a:pt x="0" y="2279337"/>
                  </a:moveTo>
                  <a:lnTo>
                    <a:pt x="3335459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443" y="1014152"/>
              <a:ext cx="527858" cy="552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64287" y="1046541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45325" y="1166857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9129" y="156817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9129" y="22107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9129" y="274419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129" y="1524996"/>
            <a:ext cx="3318510" cy="203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30580" algn="l"/>
                <a:tab pos="1661160" algn="l"/>
                <a:tab pos="24917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75"/>
              </a:spcBef>
              <a:tabLst>
                <a:tab pos="830580" algn="l"/>
                <a:tab pos="1661160" algn="l"/>
                <a:tab pos="24917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70"/>
              </a:spcBef>
              <a:tabLst>
                <a:tab pos="830580" algn="l"/>
                <a:tab pos="1661160" algn="l"/>
                <a:tab pos="24917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75"/>
              </a:spcBef>
              <a:tabLst>
                <a:tab pos="659130" algn="l"/>
                <a:tab pos="1489710" algn="l"/>
                <a:tab pos="2320925" algn="l"/>
                <a:tab pos="3151505" algn="l"/>
              </a:tabLst>
            </a:pPr>
            <a:r>
              <a:rPr sz="1600" spc="-25" dirty="0">
                <a:latin typeface="Arial"/>
                <a:cs typeface="Arial"/>
              </a:rPr>
              <a:t>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50051" y="1510924"/>
            <a:ext cx="3226435" cy="2203450"/>
            <a:chOff x="3050051" y="1510924"/>
            <a:chExt cx="3226435" cy="2203450"/>
          </a:xfrm>
        </p:grpSpPr>
        <p:sp>
          <p:nvSpPr>
            <p:cNvPr id="14" name="object 14"/>
            <p:cNvSpPr/>
            <p:nvPr/>
          </p:nvSpPr>
          <p:spPr>
            <a:xfrm>
              <a:off x="4009118" y="2104160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4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5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6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6" y="906621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5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1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6120" y="1530457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1962" y="1514309"/>
              <a:ext cx="684530" cy="507365"/>
            </a:xfrm>
            <a:custGeom>
              <a:avLst/>
              <a:gdLst/>
              <a:ahLst/>
              <a:cxnLst/>
              <a:rect l="l" t="t" r="r" b="b"/>
              <a:pathLst>
                <a:path w="684529" h="507364">
                  <a:moveTo>
                    <a:pt x="684339" y="39065"/>
                  </a:moveTo>
                  <a:lnTo>
                    <a:pt x="650316" y="39065"/>
                  </a:lnTo>
                  <a:lnTo>
                    <a:pt x="650316" y="0"/>
                  </a:lnTo>
                  <a:lnTo>
                    <a:pt x="0" y="0"/>
                  </a:lnTo>
                  <a:lnTo>
                    <a:pt x="0" y="67462"/>
                  </a:lnTo>
                  <a:lnTo>
                    <a:pt x="504329" y="67462"/>
                  </a:lnTo>
                  <a:lnTo>
                    <a:pt x="504329" y="507060"/>
                  </a:lnTo>
                  <a:lnTo>
                    <a:pt x="684339" y="507060"/>
                  </a:lnTo>
                  <a:lnTo>
                    <a:pt x="684339" y="39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6120" y="3260540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40050" y="3260540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4" y="72101"/>
                  </a:lnTo>
                  <a:lnTo>
                    <a:pt x="551654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392" y="1530457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0044" y="1510931"/>
              <a:ext cx="3199130" cy="2203450"/>
            </a:xfrm>
            <a:custGeom>
              <a:avLst/>
              <a:gdLst/>
              <a:ahLst/>
              <a:cxnLst/>
              <a:rect l="l" t="t" r="r" b="b"/>
              <a:pathLst>
                <a:path w="3199129" h="2203450">
                  <a:moveTo>
                    <a:pt x="671931" y="2135670"/>
                  </a:moveTo>
                  <a:lnTo>
                    <a:pt x="179997" y="2135670"/>
                  </a:lnTo>
                  <a:lnTo>
                    <a:pt x="179997" y="1697304"/>
                  </a:lnTo>
                  <a:lnTo>
                    <a:pt x="0" y="1697304"/>
                  </a:lnTo>
                  <a:lnTo>
                    <a:pt x="0" y="2165299"/>
                  </a:lnTo>
                  <a:lnTo>
                    <a:pt x="21615" y="2165299"/>
                  </a:lnTo>
                  <a:lnTo>
                    <a:pt x="21615" y="2203119"/>
                  </a:lnTo>
                  <a:lnTo>
                    <a:pt x="671931" y="2203119"/>
                  </a:lnTo>
                  <a:lnTo>
                    <a:pt x="671931" y="2135670"/>
                  </a:lnTo>
                  <a:close/>
                </a:path>
                <a:path w="3199129" h="2203450">
                  <a:moveTo>
                    <a:pt x="673747" y="0"/>
                  </a:moveTo>
                  <a:lnTo>
                    <a:pt x="23431" y="0"/>
                  </a:lnTo>
                  <a:lnTo>
                    <a:pt x="23431" y="3962"/>
                  </a:lnTo>
                  <a:lnTo>
                    <a:pt x="20332" y="3962"/>
                  </a:lnTo>
                  <a:lnTo>
                    <a:pt x="20332" y="471957"/>
                  </a:lnTo>
                  <a:lnTo>
                    <a:pt x="200329" y="471957"/>
                  </a:lnTo>
                  <a:lnTo>
                    <a:pt x="200329" y="67462"/>
                  </a:lnTo>
                  <a:lnTo>
                    <a:pt x="673747" y="67462"/>
                  </a:lnTo>
                  <a:lnTo>
                    <a:pt x="673747" y="0"/>
                  </a:lnTo>
                  <a:close/>
                </a:path>
                <a:path w="3199129" h="2203450">
                  <a:moveTo>
                    <a:pt x="3198647" y="1710131"/>
                  </a:moveTo>
                  <a:lnTo>
                    <a:pt x="3018650" y="1710131"/>
                  </a:lnTo>
                  <a:lnTo>
                    <a:pt x="3018650" y="2133117"/>
                  </a:lnTo>
                  <a:lnTo>
                    <a:pt x="2518702" y="2133117"/>
                  </a:lnTo>
                  <a:lnTo>
                    <a:pt x="2518702" y="2200579"/>
                  </a:lnTo>
                  <a:lnTo>
                    <a:pt x="3169018" y="2200579"/>
                  </a:lnTo>
                  <a:lnTo>
                    <a:pt x="3169018" y="2178126"/>
                  </a:lnTo>
                  <a:lnTo>
                    <a:pt x="3198647" y="2178126"/>
                  </a:lnTo>
                  <a:lnTo>
                    <a:pt x="3198647" y="17101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33919" y="788323"/>
            <a:ext cx="3188970" cy="70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451484" algn="ctr">
              <a:lnSpc>
                <a:spcPct val="100000"/>
              </a:lnSpc>
              <a:spcBef>
                <a:spcPts val="740"/>
              </a:spcBef>
              <a:tabLst>
                <a:tab pos="1298575" algn="l"/>
                <a:tab pos="2089785" algn="l"/>
                <a:tab pos="2936875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96537" y="2344189"/>
            <a:ext cx="977265" cy="1854200"/>
            <a:chOff x="1396537" y="2344189"/>
            <a:chExt cx="977265" cy="185420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537" y="2344189"/>
              <a:ext cx="976745" cy="18537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44228" y="3205603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8"/>
                  </a:lnTo>
                  <a:lnTo>
                    <a:pt x="0" y="131161"/>
                  </a:lnTo>
                  <a:lnTo>
                    <a:pt x="3053" y="174124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7"/>
                  </a:lnTo>
                  <a:lnTo>
                    <a:pt x="45074" y="339724"/>
                  </a:lnTo>
                  <a:lnTo>
                    <a:pt x="62662" y="379100"/>
                  </a:lnTo>
                  <a:lnTo>
                    <a:pt x="82935" y="417481"/>
                  </a:lnTo>
                  <a:lnTo>
                    <a:pt x="105819" y="454775"/>
                  </a:lnTo>
                  <a:lnTo>
                    <a:pt x="131241" y="490889"/>
                  </a:lnTo>
                  <a:lnTo>
                    <a:pt x="159126" y="525732"/>
                  </a:lnTo>
                  <a:lnTo>
                    <a:pt x="189401" y="559210"/>
                  </a:lnTo>
                  <a:lnTo>
                    <a:pt x="221991" y="591233"/>
                  </a:lnTo>
                  <a:lnTo>
                    <a:pt x="256823" y="621706"/>
                  </a:lnTo>
                  <a:lnTo>
                    <a:pt x="293822" y="650538"/>
                  </a:lnTo>
                  <a:lnTo>
                    <a:pt x="332915" y="677636"/>
                  </a:lnTo>
                  <a:lnTo>
                    <a:pt x="374028" y="702908"/>
                  </a:lnTo>
                  <a:lnTo>
                    <a:pt x="417087" y="726262"/>
                  </a:lnTo>
                  <a:lnTo>
                    <a:pt x="462018" y="747605"/>
                  </a:lnTo>
                  <a:lnTo>
                    <a:pt x="508747" y="766845"/>
                  </a:lnTo>
                  <a:lnTo>
                    <a:pt x="557199" y="783889"/>
                  </a:lnTo>
                  <a:lnTo>
                    <a:pt x="607302" y="798645"/>
                  </a:lnTo>
                  <a:lnTo>
                    <a:pt x="658982" y="811022"/>
                  </a:lnTo>
                  <a:lnTo>
                    <a:pt x="658982" y="920896"/>
                  </a:lnTo>
                  <a:lnTo>
                    <a:pt x="878731" y="724140"/>
                  </a:lnTo>
                  <a:lnTo>
                    <a:pt x="658982" y="481397"/>
                  </a:lnTo>
                  <a:lnTo>
                    <a:pt x="658982" y="591272"/>
                  </a:lnTo>
                  <a:lnTo>
                    <a:pt x="605955" y="578523"/>
                  </a:lnTo>
                  <a:lnTo>
                    <a:pt x="554445" y="563205"/>
                  </a:lnTo>
                  <a:lnTo>
                    <a:pt x="504554" y="545412"/>
                  </a:lnTo>
                  <a:lnTo>
                    <a:pt x="456385" y="525236"/>
                  </a:lnTo>
                  <a:lnTo>
                    <a:pt x="410039" y="502771"/>
                  </a:lnTo>
                  <a:lnTo>
                    <a:pt x="365619" y="478109"/>
                  </a:lnTo>
                  <a:lnTo>
                    <a:pt x="323227" y="451344"/>
                  </a:lnTo>
                  <a:lnTo>
                    <a:pt x="282965" y="422569"/>
                  </a:lnTo>
                  <a:lnTo>
                    <a:pt x="244936" y="391877"/>
                  </a:lnTo>
                  <a:lnTo>
                    <a:pt x="209242" y="359361"/>
                  </a:lnTo>
                  <a:lnTo>
                    <a:pt x="175984" y="325114"/>
                  </a:lnTo>
                  <a:lnTo>
                    <a:pt x="145265" y="289230"/>
                  </a:lnTo>
                  <a:lnTo>
                    <a:pt x="117187" y="251800"/>
                  </a:lnTo>
                  <a:lnTo>
                    <a:pt x="91853" y="212920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2" y="88498"/>
                  </a:lnTo>
                  <a:lnTo>
                    <a:pt x="19993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3960" y="2371587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3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4"/>
                  </a:lnTo>
                  <a:lnTo>
                    <a:pt x="351827" y="144634"/>
                  </a:lnTo>
                  <a:lnTo>
                    <a:pt x="312671" y="170308"/>
                  </a:lnTo>
                  <a:lnTo>
                    <a:pt x="275374" y="197742"/>
                  </a:lnTo>
                  <a:lnTo>
                    <a:pt x="240030" y="226860"/>
                  </a:lnTo>
                  <a:lnTo>
                    <a:pt x="206729" y="257585"/>
                  </a:lnTo>
                  <a:lnTo>
                    <a:pt x="175564" y="289843"/>
                  </a:lnTo>
                  <a:lnTo>
                    <a:pt x="146626" y="323557"/>
                  </a:lnTo>
                  <a:lnTo>
                    <a:pt x="120009" y="358652"/>
                  </a:lnTo>
                  <a:lnTo>
                    <a:pt x="95802" y="395052"/>
                  </a:lnTo>
                  <a:lnTo>
                    <a:pt x="74099" y="432681"/>
                  </a:lnTo>
                  <a:lnTo>
                    <a:pt x="54992" y="471463"/>
                  </a:lnTo>
                  <a:lnTo>
                    <a:pt x="38572" y="511324"/>
                  </a:lnTo>
                  <a:lnTo>
                    <a:pt x="24931" y="552186"/>
                  </a:lnTo>
                  <a:lnTo>
                    <a:pt x="14161" y="593974"/>
                  </a:lnTo>
                  <a:lnTo>
                    <a:pt x="6355" y="636613"/>
                  </a:lnTo>
                  <a:lnTo>
                    <a:pt x="1604" y="680027"/>
                  </a:lnTo>
                  <a:lnTo>
                    <a:pt x="0" y="724140"/>
                  </a:lnTo>
                  <a:lnTo>
                    <a:pt x="0" y="943890"/>
                  </a:lnTo>
                  <a:lnTo>
                    <a:pt x="1604" y="899778"/>
                  </a:lnTo>
                  <a:lnTo>
                    <a:pt x="6355" y="856364"/>
                  </a:lnTo>
                  <a:lnTo>
                    <a:pt x="14161" y="813725"/>
                  </a:lnTo>
                  <a:lnTo>
                    <a:pt x="24931" y="771936"/>
                  </a:lnTo>
                  <a:lnTo>
                    <a:pt x="38572" y="731074"/>
                  </a:lnTo>
                  <a:lnTo>
                    <a:pt x="54992" y="691214"/>
                  </a:lnTo>
                  <a:lnTo>
                    <a:pt x="74099" y="652431"/>
                  </a:lnTo>
                  <a:lnTo>
                    <a:pt x="95802" y="614802"/>
                  </a:lnTo>
                  <a:lnTo>
                    <a:pt x="120009" y="578402"/>
                  </a:lnTo>
                  <a:lnTo>
                    <a:pt x="146626" y="543307"/>
                  </a:lnTo>
                  <a:lnTo>
                    <a:pt x="175564" y="509593"/>
                  </a:lnTo>
                  <a:lnTo>
                    <a:pt x="206729" y="477335"/>
                  </a:lnTo>
                  <a:lnTo>
                    <a:pt x="240030" y="446610"/>
                  </a:lnTo>
                  <a:lnTo>
                    <a:pt x="275374" y="417492"/>
                  </a:lnTo>
                  <a:lnTo>
                    <a:pt x="312671" y="390058"/>
                  </a:lnTo>
                  <a:lnTo>
                    <a:pt x="351827" y="364383"/>
                  </a:lnTo>
                  <a:lnTo>
                    <a:pt x="392751" y="340544"/>
                  </a:lnTo>
                  <a:lnTo>
                    <a:pt x="435351" y="318615"/>
                  </a:lnTo>
                  <a:lnTo>
                    <a:pt x="479535" y="298674"/>
                  </a:lnTo>
                  <a:lnTo>
                    <a:pt x="525211" y="280794"/>
                  </a:lnTo>
                  <a:lnTo>
                    <a:pt x="572287" y="265053"/>
                  </a:lnTo>
                  <a:lnTo>
                    <a:pt x="620672" y="251526"/>
                  </a:lnTo>
                  <a:lnTo>
                    <a:pt x="670272" y="240288"/>
                  </a:lnTo>
                  <a:lnTo>
                    <a:pt x="720997" y="231416"/>
                  </a:lnTo>
                  <a:lnTo>
                    <a:pt x="772754" y="224985"/>
                  </a:lnTo>
                  <a:lnTo>
                    <a:pt x="825452" y="221070"/>
                  </a:lnTo>
                  <a:lnTo>
                    <a:pt x="878998" y="219749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3960" y="2371587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20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4"/>
                  </a:lnTo>
                  <a:lnTo>
                    <a:pt x="153588" y="1352848"/>
                  </a:lnTo>
                  <a:lnTo>
                    <a:pt x="125579" y="1316919"/>
                  </a:lnTo>
                  <a:lnTo>
                    <a:pt x="100150" y="1279640"/>
                  </a:lnTo>
                  <a:lnTo>
                    <a:pt x="77387" y="1241103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0"/>
                  </a:lnTo>
                  <a:lnTo>
                    <a:pt x="14735" y="1076227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2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100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4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6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2"/>
                  </a:lnTo>
                  <a:lnTo>
                    <a:pt x="95802" y="614802"/>
                  </a:lnTo>
                  <a:lnTo>
                    <a:pt x="74100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2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239490" y="3059083"/>
            <a:ext cx="1471930" cy="1313815"/>
            <a:chOff x="4239490" y="3059083"/>
            <a:chExt cx="1471930" cy="131381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9490" y="3059083"/>
              <a:ext cx="627610" cy="131341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96513" y="3088590"/>
              <a:ext cx="414655" cy="1092835"/>
            </a:xfrm>
            <a:custGeom>
              <a:avLst/>
              <a:gdLst/>
              <a:ahLst/>
              <a:cxnLst/>
              <a:rect l="l" t="t" r="r" b="b"/>
              <a:pathLst>
                <a:path w="414654" h="1092835">
                  <a:moveTo>
                    <a:pt x="414163" y="0"/>
                  </a:moveTo>
                  <a:lnTo>
                    <a:pt x="0" y="1092431"/>
                  </a:lnTo>
                </a:path>
              </a:pathLst>
            </a:custGeom>
            <a:ln w="25399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8280" y="4080330"/>
              <a:ext cx="111094" cy="1242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3891" y="3578629"/>
              <a:ext cx="556952" cy="7938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11434" y="3609418"/>
              <a:ext cx="344805" cy="574040"/>
            </a:xfrm>
            <a:custGeom>
              <a:avLst/>
              <a:gdLst/>
              <a:ahLst/>
              <a:cxnLst/>
              <a:rect l="l" t="t" r="r" b="b"/>
              <a:pathLst>
                <a:path w="344804" h="574039">
                  <a:moveTo>
                    <a:pt x="344685" y="0"/>
                  </a:moveTo>
                  <a:lnTo>
                    <a:pt x="0" y="573566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451" y="4081986"/>
              <a:ext cx="104841" cy="12260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267576" y="4034130"/>
            <a:ext cx="2663190" cy="9626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BD+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8064A2"/>
                </a:solidFill>
                <a:latin typeface="Arial"/>
                <a:cs typeface="Arial"/>
              </a:rPr>
              <a:t>B’D’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Arial"/>
                <a:cs typeface="Arial"/>
              </a:rPr>
              <a:t>(other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solutions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also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possible)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16" y="2300594"/>
            <a:ext cx="5335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58" y="1501719"/>
            <a:ext cx="8386709" cy="21600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8593" y="2337902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Logic</a:t>
            </a:r>
            <a:r>
              <a:rPr spc="6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Gates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83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7325" y="250523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1916" y="1171848"/>
            <a:ext cx="533590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9129" y="2587782"/>
            <a:ext cx="25146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3478" y="253052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4370" y="2533916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08" y="67462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83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70975" y="2498882"/>
            <a:ext cx="3348354" cy="2298700"/>
            <a:chOff x="2970975" y="2498882"/>
            <a:chExt cx="3348354" cy="2298700"/>
          </a:xfrm>
        </p:grpSpPr>
        <p:sp>
          <p:nvSpPr>
            <p:cNvPr id="8" name="object 8"/>
            <p:cNvSpPr/>
            <p:nvPr/>
          </p:nvSpPr>
          <p:spPr>
            <a:xfrm>
              <a:off x="3814365" y="250523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5055" y="2586429"/>
              <a:ext cx="0" cy="2072005"/>
            </a:xfrm>
            <a:custGeom>
              <a:avLst/>
              <a:gdLst/>
              <a:ahLst/>
              <a:cxnLst/>
              <a:rect l="l" t="t" r="r" b="b"/>
              <a:pathLst>
                <a:path h="2072004">
                  <a:moveTo>
                    <a:pt x="0" y="0"/>
                  </a:moveTo>
                  <a:lnTo>
                    <a:pt x="0" y="207169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325" y="2505232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50" y="0"/>
                  </a:moveTo>
                  <a:lnTo>
                    <a:pt x="6350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5055" y="250523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7325" y="2511582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5055" y="4766120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7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7325" y="4784570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1882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951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020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0897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882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951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020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0897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882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951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020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0897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8828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9518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80208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0897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31916" y="1171848"/>
            <a:ext cx="533590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59129" y="2587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59129" y="32431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9129" y="38146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59129" y="44242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73478" y="2518969"/>
            <a:ext cx="3169285" cy="2247265"/>
            <a:chOff x="3073478" y="2518969"/>
            <a:chExt cx="3169285" cy="2247265"/>
          </a:xfrm>
        </p:grpSpPr>
        <p:sp>
          <p:nvSpPr>
            <p:cNvPr id="45" name="object 45"/>
            <p:cNvSpPr/>
            <p:nvPr/>
          </p:nvSpPr>
          <p:spPr>
            <a:xfrm>
              <a:off x="3073476" y="2530538"/>
              <a:ext cx="3169285" cy="71120"/>
            </a:xfrm>
            <a:custGeom>
              <a:avLst/>
              <a:gdLst/>
              <a:ahLst/>
              <a:cxnLst/>
              <a:rect l="l" t="t" r="r" b="b"/>
              <a:pathLst>
                <a:path w="3169285" h="71119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1119">
                  <a:moveTo>
                    <a:pt x="3168802" y="3378"/>
                  </a:moveTo>
                  <a:lnTo>
                    <a:pt x="2518486" y="3378"/>
                  </a:lnTo>
                  <a:lnTo>
                    <a:pt x="2518486" y="70840"/>
                  </a:lnTo>
                  <a:lnTo>
                    <a:pt x="3168802" y="70840"/>
                  </a:lnTo>
                  <a:lnTo>
                    <a:pt x="3168802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73408" y="3130835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5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5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6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6" y="906620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5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0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51490" y="3130835"/>
              <a:ext cx="551815" cy="988694"/>
            </a:xfrm>
            <a:custGeom>
              <a:avLst/>
              <a:gdLst/>
              <a:ahLst/>
              <a:cxnLst/>
              <a:rect l="l" t="t" r="r" b="b"/>
              <a:pathLst>
                <a:path w="551814" h="988695">
                  <a:moveTo>
                    <a:pt x="0" y="91943"/>
                  </a:moveTo>
                  <a:lnTo>
                    <a:pt x="7225" y="56155"/>
                  </a:lnTo>
                  <a:lnTo>
                    <a:pt x="26929" y="26929"/>
                  </a:lnTo>
                  <a:lnTo>
                    <a:pt x="56155" y="7225"/>
                  </a:lnTo>
                  <a:lnTo>
                    <a:pt x="91943" y="0"/>
                  </a:lnTo>
                  <a:lnTo>
                    <a:pt x="459711" y="0"/>
                  </a:lnTo>
                  <a:lnTo>
                    <a:pt x="495499" y="7225"/>
                  </a:lnTo>
                  <a:lnTo>
                    <a:pt x="524725" y="26929"/>
                  </a:lnTo>
                  <a:lnTo>
                    <a:pt x="544429" y="56155"/>
                  </a:lnTo>
                  <a:lnTo>
                    <a:pt x="551655" y="91943"/>
                  </a:lnTo>
                  <a:lnTo>
                    <a:pt x="551655" y="896250"/>
                  </a:lnTo>
                  <a:lnTo>
                    <a:pt x="544429" y="932039"/>
                  </a:lnTo>
                  <a:lnTo>
                    <a:pt x="524725" y="961264"/>
                  </a:lnTo>
                  <a:lnTo>
                    <a:pt x="495499" y="980969"/>
                  </a:lnTo>
                  <a:lnTo>
                    <a:pt x="459711" y="988194"/>
                  </a:lnTo>
                  <a:lnTo>
                    <a:pt x="91943" y="988194"/>
                  </a:lnTo>
                  <a:lnTo>
                    <a:pt x="56155" y="980969"/>
                  </a:lnTo>
                  <a:lnTo>
                    <a:pt x="26929" y="961264"/>
                  </a:lnTo>
                  <a:lnTo>
                    <a:pt x="7225" y="932039"/>
                  </a:lnTo>
                  <a:lnTo>
                    <a:pt x="0" y="896250"/>
                  </a:lnTo>
                  <a:lnTo>
                    <a:pt x="0" y="9194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54379" y="2535764"/>
              <a:ext cx="650875" cy="67945"/>
            </a:xfrm>
            <a:custGeom>
              <a:avLst/>
              <a:gdLst/>
              <a:ahLst/>
              <a:cxnLst/>
              <a:rect l="l" t="t" r="r" b="b"/>
              <a:pathLst>
                <a:path w="650875" h="67944">
                  <a:moveTo>
                    <a:pt x="650314" y="0"/>
                  </a:moveTo>
                  <a:lnTo>
                    <a:pt x="0" y="0"/>
                  </a:lnTo>
                  <a:lnTo>
                    <a:pt x="0" y="67460"/>
                  </a:lnTo>
                  <a:lnTo>
                    <a:pt x="650314" y="67460"/>
                  </a:lnTo>
                  <a:lnTo>
                    <a:pt x="65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41190" y="2548715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41190" y="4292894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31894" y="2518981"/>
              <a:ext cx="1530985" cy="2247265"/>
            </a:xfrm>
            <a:custGeom>
              <a:avLst/>
              <a:gdLst/>
              <a:ahLst/>
              <a:cxnLst/>
              <a:rect l="l" t="t" r="r" b="b"/>
              <a:pathLst>
                <a:path w="1530985" h="2247265">
                  <a:moveTo>
                    <a:pt x="1415237" y="0"/>
                  </a:moveTo>
                  <a:lnTo>
                    <a:pt x="153543" y="0"/>
                  </a:lnTo>
                  <a:lnTo>
                    <a:pt x="153543" y="67449"/>
                  </a:lnTo>
                  <a:lnTo>
                    <a:pt x="1415237" y="67449"/>
                  </a:lnTo>
                  <a:lnTo>
                    <a:pt x="1415237" y="0"/>
                  </a:lnTo>
                  <a:close/>
                </a:path>
                <a:path w="1530985" h="2247265">
                  <a:moveTo>
                    <a:pt x="1530692" y="2139150"/>
                  </a:moveTo>
                  <a:lnTo>
                    <a:pt x="0" y="2139150"/>
                  </a:lnTo>
                  <a:lnTo>
                    <a:pt x="0" y="2247150"/>
                  </a:lnTo>
                  <a:lnTo>
                    <a:pt x="1530692" y="2247150"/>
                  </a:lnTo>
                  <a:lnTo>
                    <a:pt x="1530692" y="2139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818124" y="4871473"/>
            <a:ext cx="18034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83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63669" y="1562534"/>
            <a:ext cx="3348354" cy="2298700"/>
            <a:chOff x="2963669" y="1562534"/>
            <a:chExt cx="3348354" cy="2298700"/>
          </a:xfrm>
        </p:grpSpPr>
        <p:sp>
          <p:nvSpPr>
            <p:cNvPr id="4" name="object 4"/>
            <p:cNvSpPr/>
            <p:nvPr/>
          </p:nvSpPr>
          <p:spPr>
            <a:xfrm>
              <a:off x="3807059" y="1568884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7749" y="1650081"/>
              <a:ext cx="0" cy="2072005"/>
            </a:xfrm>
            <a:custGeom>
              <a:avLst/>
              <a:gdLst/>
              <a:ahLst/>
              <a:cxnLst/>
              <a:rect l="l" t="t" r="r" b="b"/>
              <a:pathLst>
                <a:path h="2072004">
                  <a:moveTo>
                    <a:pt x="0" y="0"/>
                  </a:moveTo>
                  <a:lnTo>
                    <a:pt x="0" y="207169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0019" y="1568884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50" y="0"/>
                  </a:moveTo>
                  <a:lnTo>
                    <a:pt x="6350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7749" y="1568884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0019" y="1575234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7749" y="382977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7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0019" y="3848222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42211" y="160825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2902" y="160825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3592" y="160825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1522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2211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2902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3592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1522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2211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2902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3592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1522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2211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2902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3592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02131" y="1097280"/>
            <a:ext cx="528320" cy="553085"/>
            <a:chOff x="2502131" y="1097280"/>
            <a:chExt cx="528320" cy="55308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2131" y="1097280"/>
              <a:ext cx="527858" cy="5527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56981" y="112979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826613" y="959287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8530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5874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6728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4072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8019" y="1250114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51823" y="1608254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2400" spc="-37" baseline="1736" dirty="0">
                <a:latin typeface="Arial"/>
                <a:cs typeface="Arial"/>
              </a:rPr>
              <a:t>00</a:t>
            </a:r>
            <a:r>
              <a:rPr sz="2400" baseline="1736" dirty="0"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1823" y="23067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51823" y="28782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51823" y="34878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66172" y="1582622"/>
            <a:ext cx="3169285" cy="2247265"/>
            <a:chOff x="3066172" y="1582622"/>
            <a:chExt cx="3169285" cy="2247265"/>
          </a:xfrm>
        </p:grpSpPr>
        <p:sp>
          <p:nvSpPr>
            <p:cNvPr id="40" name="object 40"/>
            <p:cNvSpPr/>
            <p:nvPr/>
          </p:nvSpPr>
          <p:spPr>
            <a:xfrm>
              <a:off x="3066161" y="1594192"/>
              <a:ext cx="3169285" cy="71120"/>
            </a:xfrm>
            <a:custGeom>
              <a:avLst/>
              <a:gdLst/>
              <a:ahLst/>
              <a:cxnLst/>
              <a:rect l="l" t="t" r="r" b="b"/>
              <a:pathLst>
                <a:path w="3169285" h="71119">
                  <a:moveTo>
                    <a:pt x="650316" y="0"/>
                  </a:moveTo>
                  <a:lnTo>
                    <a:pt x="0" y="0"/>
                  </a:lnTo>
                  <a:lnTo>
                    <a:pt x="0" y="67449"/>
                  </a:lnTo>
                  <a:lnTo>
                    <a:pt x="650316" y="67449"/>
                  </a:lnTo>
                  <a:lnTo>
                    <a:pt x="650316" y="0"/>
                  </a:lnTo>
                  <a:close/>
                </a:path>
                <a:path w="3169285" h="71119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66102" y="2194489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4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4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5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5" y="906621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4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1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5732" y="2194487"/>
              <a:ext cx="551815" cy="988694"/>
            </a:xfrm>
            <a:custGeom>
              <a:avLst/>
              <a:gdLst/>
              <a:ahLst/>
              <a:cxnLst/>
              <a:rect l="l" t="t" r="r" b="b"/>
              <a:pathLst>
                <a:path w="551814" h="988694">
                  <a:moveTo>
                    <a:pt x="0" y="91943"/>
                  </a:moveTo>
                  <a:lnTo>
                    <a:pt x="7225" y="56155"/>
                  </a:lnTo>
                  <a:lnTo>
                    <a:pt x="26929" y="26929"/>
                  </a:lnTo>
                  <a:lnTo>
                    <a:pt x="56155" y="7225"/>
                  </a:lnTo>
                  <a:lnTo>
                    <a:pt x="91943" y="0"/>
                  </a:lnTo>
                  <a:lnTo>
                    <a:pt x="459711" y="0"/>
                  </a:lnTo>
                  <a:lnTo>
                    <a:pt x="495499" y="7225"/>
                  </a:lnTo>
                  <a:lnTo>
                    <a:pt x="524725" y="26929"/>
                  </a:lnTo>
                  <a:lnTo>
                    <a:pt x="544429" y="56155"/>
                  </a:lnTo>
                  <a:lnTo>
                    <a:pt x="551654" y="91943"/>
                  </a:lnTo>
                  <a:lnTo>
                    <a:pt x="551654" y="896250"/>
                  </a:lnTo>
                  <a:lnTo>
                    <a:pt x="544429" y="932039"/>
                  </a:lnTo>
                  <a:lnTo>
                    <a:pt x="524725" y="961265"/>
                  </a:lnTo>
                  <a:lnTo>
                    <a:pt x="495499" y="980969"/>
                  </a:lnTo>
                  <a:lnTo>
                    <a:pt x="459711" y="988194"/>
                  </a:lnTo>
                  <a:lnTo>
                    <a:pt x="91943" y="988194"/>
                  </a:lnTo>
                  <a:lnTo>
                    <a:pt x="56155" y="980969"/>
                  </a:lnTo>
                  <a:lnTo>
                    <a:pt x="26929" y="961265"/>
                  </a:lnTo>
                  <a:lnTo>
                    <a:pt x="7225" y="932039"/>
                  </a:lnTo>
                  <a:lnTo>
                    <a:pt x="0" y="896250"/>
                  </a:lnTo>
                  <a:lnTo>
                    <a:pt x="0" y="9194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47072" y="1599416"/>
              <a:ext cx="650875" cy="67945"/>
            </a:xfrm>
            <a:custGeom>
              <a:avLst/>
              <a:gdLst/>
              <a:ahLst/>
              <a:cxnLst/>
              <a:rect l="l" t="t" r="r" b="b"/>
              <a:pathLst>
                <a:path w="650875" h="67944">
                  <a:moveTo>
                    <a:pt x="650314" y="0"/>
                  </a:moveTo>
                  <a:lnTo>
                    <a:pt x="0" y="0"/>
                  </a:lnTo>
                  <a:lnTo>
                    <a:pt x="0" y="67459"/>
                  </a:lnTo>
                  <a:lnTo>
                    <a:pt x="650314" y="67459"/>
                  </a:lnTo>
                  <a:lnTo>
                    <a:pt x="65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3885" y="1612369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3885" y="3356546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24579" y="1582623"/>
              <a:ext cx="1530985" cy="2247265"/>
            </a:xfrm>
            <a:custGeom>
              <a:avLst/>
              <a:gdLst/>
              <a:ahLst/>
              <a:cxnLst/>
              <a:rect l="l" t="t" r="r" b="b"/>
              <a:pathLst>
                <a:path w="1530985" h="2247265">
                  <a:moveTo>
                    <a:pt x="1415237" y="0"/>
                  </a:moveTo>
                  <a:lnTo>
                    <a:pt x="153555" y="0"/>
                  </a:lnTo>
                  <a:lnTo>
                    <a:pt x="153555" y="67462"/>
                  </a:lnTo>
                  <a:lnTo>
                    <a:pt x="1415237" y="67462"/>
                  </a:lnTo>
                  <a:lnTo>
                    <a:pt x="1415237" y="0"/>
                  </a:lnTo>
                  <a:close/>
                </a:path>
                <a:path w="1530985" h="2247265">
                  <a:moveTo>
                    <a:pt x="1530705" y="2139150"/>
                  </a:moveTo>
                  <a:lnTo>
                    <a:pt x="0" y="2139150"/>
                  </a:lnTo>
                  <a:lnTo>
                    <a:pt x="0" y="2247150"/>
                  </a:lnTo>
                  <a:lnTo>
                    <a:pt x="1530705" y="2247150"/>
                  </a:lnTo>
                  <a:lnTo>
                    <a:pt x="1530705" y="2139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140358" y="4232250"/>
            <a:ext cx="2917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BC</a:t>
            </a:r>
            <a:r>
              <a:rPr lang="en-IN" sz="2800" spc="-10" dirty="0">
                <a:latin typeface="Arial"/>
                <a:cs typeface="Arial"/>
              </a:rPr>
              <a:t>'</a:t>
            </a:r>
            <a:r>
              <a:rPr sz="2800" spc="-10" dirty="0"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B</a:t>
            </a:r>
            <a:r>
              <a:rPr lang="en-IN" sz="2800" spc="-10">
                <a:solidFill>
                  <a:srgbClr val="9BBB59"/>
                </a:solidFill>
                <a:latin typeface="Arial"/>
                <a:cs typeface="Arial"/>
              </a:rPr>
              <a:t>'</a:t>
            </a:r>
            <a:r>
              <a:rPr sz="2800" spc="-10">
                <a:solidFill>
                  <a:srgbClr val="9BBB59"/>
                </a:solidFill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8064A2"/>
                </a:solidFill>
                <a:latin typeface="Arial"/>
                <a:cs typeface="Arial"/>
              </a:rPr>
              <a:t>BCD’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704" y="498664"/>
            <a:ext cx="680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5075" marR="5080" indent="-12230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00000"/>
                </a:solidFill>
              </a:rPr>
              <a:t>The</a:t>
            </a:r>
            <a:r>
              <a:rPr sz="2000" spc="-7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maps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we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have</a:t>
            </a:r>
            <a:r>
              <a:rPr sz="2000" spc="-55" dirty="0">
                <a:solidFill>
                  <a:srgbClr val="800000"/>
                </a:solidFill>
              </a:rPr>
              <a:t> </a:t>
            </a:r>
            <a:r>
              <a:rPr sz="2000" spc="-20" dirty="0">
                <a:solidFill>
                  <a:srgbClr val="800000"/>
                </a:solidFill>
              </a:rPr>
              <a:t>seen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so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far</a:t>
            </a:r>
            <a:r>
              <a:rPr sz="2000" spc="-5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can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spc="-10" dirty="0">
                <a:solidFill>
                  <a:srgbClr val="800000"/>
                </a:solidFill>
              </a:rPr>
              <a:t>also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be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referred</a:t>
            </a:r>
            <a:r>
              <a:rPr sz="2000" spc="-55" dirty="0">
                <a:solidFill>
                  <a:srgbClr val="800000"/>
                </a:solidFill>
              </a:rPr>
              <a:t> </a:t>
            </a:r>
            <a:r>
              <a:rPr sz="2000" spc="80" dirty="0">
                <a:solidFill>
                  <a:srgbClr val="800000"/>
                </a:solidFill>
              </a:rPr>
              <a:t>to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spc="-95" dirty="0">
                <a:solidFill>
                  <a:srgbClr val="800000"/>
                </a:solidFill>
              </a:rPr>
              <a:t>as</a:t>
            </a:r>
            <a:r>
              <a:rPr sz="2000" spc="-45" dirty="0">
                <a:solidFill>
                  <a:srgbClr val="800000"/>
                </a:solidFill>
              </a:rPr>
              <a:t> </a:t>
            </a:r>
            <a:r>
              <a:rPr sz="2000" spc="-25" dirty="0">
                <a:solidFill>
                  <a:srgbClr val="800000"/>
                </a:solidFill>
              </a:rPr>
              <a:t>the </a:t>
            </a:r>
            <a:r>
              <a:rPr sz="2000" spc="-10" dirty="0">
                <a:solidFill>
                  <a:srgbClr val="800000"/>
                </a:solidFill>
              </a:rPr>
              <a:t>‘SUM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OF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spc="-80" dirty="0">
                <a:solidFill>
                  <a:srgbClr val="800000"/>
                </a:solidFill>
              </a:rPr>
              <a:t>PRODUCTS’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form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spc="50" dirty="0">
                <a:solidFill>
                  <a:srgbClr val="800000"/>
                </a:solidFill>
              </a:rPr>
              <a:t>of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spc="-20" dirty="0">
                <a:solidFill>
                  <a:srgbClr val="800000"/>
                </a:solidFill>
              </a:rPr>
              <a:t>K-Maps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4476403" y="2959330"/>
            <a:ext cx="1222375" cy="361950"/>
            <a:chOff x="4476403" y="2959330"/>
            <a:chExt cx="1222375" cy="36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403" y="2959330"/>
              <a:ext cx="1221970" cy="3616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8699" y="2995025"/>
              <a:ext cx="1116139" cy="2437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28698" y="2995025"/>
              <a:ext cx="1116330" cy="243840"/>
            </a:xfrm>
            <a:custGeom>
              <a:avLst/>
              <a:gdLst/>
              <a:ahLst/>
              <a:cxnLst/>
              <a:rect l="l" t="t" r="r" b="b"/>
              <a:pathLst>
                <a:path w="1116329" h="243839">
                  <a:moveTo>
                    <a:pt x="0" y="60926"/>
                  </a:moveTo>
                  <a:lnTo>
                    <a:pt x="994285" y="60926"/>
                  </a:lnTo>
                  <a:lnTo>
                    <a:pt x="994285" y="0"/>
                  </a:lnTo>
                  <a:lnTo>
                    <a:pt x="1116138" y="121854"/>
                  </a:lnTo>
                  <a:lnTo>
                    <a:pt x="994285" y="243706"/>
                  </a:lnTo>
                  <a:lnTo>
                    <a:pt x="994285" y="182779"/>
                  </a:lnTo>
                  <a:lnTo>
                    <a:pt x="0" y="182779"/>
                  </a:lnTo>
                  <a:lnTo>
                    <a:pt x="0" y="60926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1251" y="1936442"/>
            <a:ext cx="3348354" cy="2298700"/>
            <a:chOff x="901251" y="1936442"/>
            <a:chExt cx="3348354" cy="2298700"/>
          </a:xfrm>
        </p:grpSpPr>
        <p:sp>
          <p:nvSpPr>
            <p:cNvPr id="8" name="object 8"/>
            <p:cNvSpPr/>
            <p:nvPr/>
          </p:nvSpPr>
          <p:spPr>
            <a:xfrm>
              <a:off x="1744641" y="19427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5331" y="2023990"/>
              <a:ext cx="0" cy="2072005"/>
            </a:xfrm>
            <a:custGeom>
              <a:avLst/>
              <a:gdLst/>
              <a:ahLst/>
              <a:cxnLst/>
              <a:rect l="l" t="t" r="r" b="b"/>
              <a:pathLst>
                <a:path h="2072004">
                  <a:moveTo>
                    <a:pt x="0" y="0"/>
                  </a:moveTo>
                  <a:lnTo>
                    <a:pt x="0" y="207169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7601" y="1942792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49" y="0"/>
                  </a:moveTo>
                  <a:lnTo>
                    <a:pt x="6349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5331" y="194279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7601" y="1949142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5331" y="4203680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80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601" y="4222130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9104" y="1982162"/>
            <a:ext cx="2658745" cy="203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74" y="1471353"/>
            <a:ext cx="528320" cy="553085"/>
            <a:chOff x="440574" y="1471353"/>
            <a:chExt cx="528320" cy="55308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574" y="1471353"/>
              <a:ext cx="527858" cy="552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4563" y="1503708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4195" y="1239216"/>
            <a:ext cx="3188970" cy="70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451484" algn="ctr">
              <a:lnSpc>
                <a:spcPct val="100000"/>
              </a:lnSpc>
              <a:spcBef>
                <a:spcPts val="740"/>
              </a:spcBef>
              <a:tabLst>
                <a:tab pos="1298575" algn="l"/>
                <a:tab pos="2089785" algn="l"/>
                <a:tab pos="2936875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602" y="1662503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405" y="20638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405" y="27191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9405" y="32906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405" y="38240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3754" y="1956529"/>
            <a:ext cx="3169285" cy="2247265"/>
            <a:chOff x="1003754" y="1956529"/>
            <a:chExt cx="3169285" cy="2247265"/>
          </a:xfrm>
        </p:grpSpPr>
        <p:sp>
          <p:nvSpPr>
            <p:cNvPr id="26" name="object 26"/>
            <p:cNvSpPr/>
            <p:nvPr/>
          </p:nvSpPr>
          <p:spPr>
            <a:xfrm>
              <a:off x="1003744" y="1968093"/>
              <a:ext cx="3169285" cy="71120"/>
            </a:xfrm>
            <a:custGeom>
              <a:avLst/>
              <a:gdLst/>
              <a:ahLst/>
              <a:cxnLst/>
              <a:rect l="l" t="t" r="r" b="b"/>
              <a:pathLst>
                <a:path w="3169285" h="71119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1119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3684" y="2568395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5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4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5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5" y="906621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4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1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3315" y="2568395"/>
              <a:ext cx="551815" cy="988694"/>
            </a:xfrm>
            <a:custGeom>
              <a:avLst/>
              <a:gdLst/>
              <a:ahLst/>
              <a:cxnLst/>
              <a:rect l="l" t="t" r="r" b="b"/>
              <a:pathLst>
                <a:path w="551814" h="988695">
                  <a:moveTo>
                    <a:pt x="0" y="91943"/>
                  </a:moveTo>
                  <a:lnTo>
                    <a:pt x="7225" y="56155"/>
                  </a:lnTo>
                  <a:lnTo>
                    <a:pt x="26929" y="26929"/>
                  </a:lnTo>
                  <a:lnTo>
                    <a:pt x="56155" y="7225"/>
                  </a:lnTo>
                  <a:lnTo>
                    <a:pt x="91943" y="0"/>
                  </a:lnTo>
                  <a:lnTo>
                    <a:pt x="459711" y="0"/>
                  </a:lnTo>
                  <a:lnTo>
                    <a:pt x="495499" y="7225"/>
                  </a:lnTo>
                  <a:lnTo>
                    <a:pt x="524725" y="26929"/>
                  </a:lnTo>
                  <a:lnTo>
                    <a:pt x="544429" y="56155"/>
                  </a:lnTo>
                  <a:lnTo>
                    <a:pt x="551655" y="91943"/>
                  </a:lnTo>
                  <a:lnTo>
                    <a:pt x="551655" y="896250"/>
                  </a:lnTo>
                  <a:lnTo>
                    <a:pt x="544429" y="932039"/>
                  </a:lnTo>
                  <a:lnTo>
                    <a:pt x="524725" y="961264"/>
                  </a:lnTo>
                  <a:lnTo>
                    <a:pt x="495499" y="980969"/>
                  </a:lnTo>
                  <a:lnTo>
                    <a:pt x="459711" y="988194"/>
                  </a:lnTo>
                  <a:lnTo>
                    <a:pt x="91943" y="988194"/>
                  </a:lnTo>
                  <a:lnTo>
                    <a:pt x="56155" y="980969"/>
                  </a:lnTo>
                  <a:lnTo>
                    <a:pt x="26929" y="961264"/>
                  </a:lnTo>
                  <a:lnTo>
                    <a:pt x="7225" y="932039"/>
                  </a:lnTo>
                  <a:lnTo>
                    <a:pt x="0" y="896250"/>
                  </a:lnTo>
                  <a:lnTo>
                    <a:pt x="0" y="9194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4655" y="1973324"/>
              <a:ext cx="650875" cy="67945"/>
            </a:xfrm>
            <a:custGeom>
              <a:avLst/>
              <a:gdLst/>
              <a:ahLst/>
              <a:cxnLst/>
              <a:rect l="l" t="t" r="r" b="b"/>
              <a:pathLst>
                <a:path w="650875" h="67944">
                  <a:moveTo>
                    <a:pt x="650314" y="0"/>
                  </a:moveTo>
                  <a:lnTo>
                    <a:pt x="0" y="0"/>
                  </a:lnTo>
                  <a:lnTo>
                    <a:pt x="0" y="67460"/>
                  </a:lnTo>
                  <a:lnTo>
                    <a:pt x="650314" y="67460"/>
                  </a:lnTo>
                  <a:lnTo>
                    <a:pt x="65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1467" y="1986276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71467" y="3730454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62163" y="1956536"/>
              <a:ext cx="1530985" cy="2247265"/>
            </a:xfrm>
            <a:custGeom>
              <a:avLst/>
              <a:gdLst/>
              <a:ahLst/>
              <a:cxnLst/>
              <a:rect l="l" t="t" r="r" b="b"/>
              <a:pathLst>
                <a:path w="1530985" h="2247265">
                  <a:moveTo>
                    <a:pt x="1415237" y="0"/>
                  </a:moveTo>
                  <a:lnTo>
                    <a:pt x="153555" y="0"/>
                  </a:lnTo>
                  <a:lnTo>
                    <a:pt x="153555" y="67462"/>
                  </a:lnTo>
                  <a:lnTo>
                    <a:pt x="1415237" y="67462"/>
                  </a:lnTo>
                  <a:lnTo>
                    <a:pt x="1415237" y="0"/>
                  </a:lnTo>
                  <a:close/>
                </a:path>
                <a:path w="1530985" h="2247265">
                  <a:moveTo>
                    <a:pt x="1530705" y="2139150"/>
                  </a:moveTo>
                  <a:lnTo>
                    <a:pt x="0" y="2139150"/>
                  </a:lnTo>
                  <a:lnTo>
                    <a:pt x="0" y="2247150"/>
                  </a:lnTo>
                  <a:lnTo>
                    <a:pt x="1530705" y="2247150"/>
                  </a:lnTo>
                  <a:lnTo>
                    <a:pt x="1530705" y="2139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03384" y="2670759"/>
            <a:ext cx="2917190" cy="9626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BC+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B’D</a:t>
            </a:r>
            <a:r>
              <a:rPr sz="2800" spc="-10" dirty="0"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8064A2"/>
                </a:solidFill>
                <a:latin typeface="Arial"/>
                <a:cs typeface="Arial"/>
              </a:rPr>
              <a:t>BCD’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Arial"/>
                <a:cs typeface="Arial"/>
              </a:rPr>
              <a:t>(other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solutions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also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possible)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4" name="object 34"/>
          <p:cNvSpPr txBox="1"/>
          <p:nvPr/>
        </p:nvSpPr>
        <p:spPr>
          <a:xfrm>
            <a:off x="3715339" y="4488293"/>
            <a:ext cx="4805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25" dirty="0">
                <a:latin typeface="Arial"/>
                <a:cs typeface="Arial"/>
              </a:rPr>
              <a:t> 14)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3367" y="1695796"/>
            <a:ext cx="1750060" cy="2793365"/>
            <a:chOff x="2003367" y="1695796"/>
            <a:chExt cx="1750060" cy="2793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745" y="1695796"/>
              <a:ext cx="116378" cy="27930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3367" y="2015836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0196" y="1680292"/>
          <a:ext cx="2673985" cy="282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717342" y="2808495"/>
            <a:ext cx="2500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5878" y="2515949"/>
            <a:ext cx="482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59733" y="77532"/>
            <a:ext cx="5229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800000"/>
                </a:solidFill>
              </a:rPr>
              <a:t>Another</a:t>
            </a:r>
            <a:r>
              <a:rPr sz="2600" spc="40" dirty="0">
                <a:solidFill>
                  <a:srgbClr val="800000"/>
                </a:solidFill>
              </a:rPr>
              <a:t> </a:t>
            </a:r>
            <a:r>
              <a:rPr sz="2600" dirty="0">
                <a:solidFill>
                  <a:srgbClr val="800000"/>
                </a:solidFill>
              </a:rPr>
              <a:t>Representation</a:t>
            </a:r>
            <a:r>
              <a:rPr sz="2600" spc="45" dirty="0">
                <a:solidFill>
                  <a:srgbClr val="800000"/>
                </a:solidFill>
              </a:rPr>
              <a:t> </a:t>
            </a:r>
            <a:r>
              <a:rPr sz="2600" spc="65" dirty="0">
                <a:solidFill>
                  <a:srgbClr val="800000"/>
                </a:solidFill>
              </a:rPr>
              <a:t>of</a:t>
            </a:r>
            <a:r>
              <a:rPr sz="2600" spc="45" dirty="0">
                <a:solidFill>
                  <a:srgbClr val="800000"/>
                </a:solidFill>
              </a:rPr>
              <a:t> </a:t>
            </a:r>
            <a:r>
              <a:rPr sz="2600" spc="-20" dirty="0">
                <a:solidFill>
                  <a:srgbClr val="800000"/>
                </a:solidFill>
              </a:rPr>
              <a:t>K-</a:t>
            </a:r>
            <a:r>
              <a:rPr sz="2600" spc="-10" dirty="0">
                <a:solidFill>
                  <a:srgbClr val="800000"/>
                </a:solidFill>
              </a:rPr>
              <a:t>Maps: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2901119" y="765872"/>
            <a:ext cx="33470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Product</a:t>
            </a:r>
            <a:r>
              <a:rPr sz="26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95" dirty="0">
                <a:solidFill>
                  <a:srgbClr val="800000"/>
                </a:solidFill>
                <a:latin typeface="Arial"/>
                <a:cs typeface="Arial"/>
              </a:rPr>
              <a:t>Sums</a:t>
            </a:r>
            <a:r>
              <a:rPr sz="26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135" dirty="0">
                <a:solidFill>
                  <a:srgbClr val="800000"/>
                </a:solidFill>
                <a:latin typeface="Arial"/>
                <a:cs typeface="Arial"/>
              </a:rPr>
              <a:t>(POS)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6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Maxterms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6868" y="1993202"/>
            <a:ext cx="2698750" cy="2851150"/>
            <a:chOff x="1226868" y="1993202"/>
            <a:chExt cx="2698750" cy="2851150"/>
          </a:xfrm>
        </p:grpSpPr>
        <p:sp>
          <p:nvSpPr>
            <p:cNvPr id="4" name="object 4"/>
            <p:cNvSpPr/>
            <p:nvPr/>
          </p:nvSpPr>
          <p:spPr>
            <a:xfrm>
              <a:off x="1239568" y="2005903"/>
              <a:ext cx="2673350" cy="2825750"/>
            </a:xfrm>
            <a:custGeom>
              <a:avLst/>
              <a:gdLst/>
              <a:ahLst/>
              <a:cxnLst/>
              <a:rect l="l" t="t" r="r" b="b"/>
              <a:pathLst>
                <a:path w="2673350" h="2825750">
                  <a:moveTo>
                    <a:pt x="2673121" y="0"/>
                  </a:moveTo>
                  <a:lnTo>
                    <a:pt x="0" y="0"/>
                  </a:lnTo>
                  <a:lnTo>
                    <a:pt x="0" y="2825496"/>
                  </a:lnTo>
                  <a:lnTo>
                    <a:pt x="2673121" y="2825496"/>
                  </a:lnTo>
                  <a:lnTo>
                    <a:pt x="2673121" y="0"/>
                  </a:lnTo>
                  <a:close/>
                </a:path>
              </a:pathLst>
            </a:custGeom>
            <a:solidFill>
              <a:srgbClr val="A2D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3218" y="1999552"/>
              <a:ext cx="2686050" cy="2838450"/>
            </a:xfrm>
            <a:custGeom>
              <a:avLst/>
              <a:gdLst/>
              <a:ahLst/>
              <a:cxnLst/>
              <a:rect l="l" t="t" r="r" b="b"/>
              <a:pathLst>
                <a:path w="2686050" h="2838450">
                  <a:moveTo>
                    <a:pt x="6350" y="0"/>
                  </a:moveTo>
                  <a:lnTo>
                    <a:pt x="6350" y="2838195"/>
                  </a:lnTo>
                </a:path>
                <a:path w="2686050" h="2838450">
                  <a:moveTo>
                    <a:pt x="2679470" y="0"/>
                  </a:moveTo>
                  <a:lnTo>
                    <a:pt x="2679470" y="2838195"/>
                  </a:lnTo>
                </a:path>
                <a:path w="2686050" h="2838450">
                  <a:moveTo>
                    <a:pt x="0" y="6350"/>
                  </a:moveTo>
                  <a:lnTo>
                    <a:pt x="2685820" y="6350"/>
                  </a:lnTo>
                </a:path>
                <a:path w="2686050" h="2838450">
                  <a:moveTo>
                    <a:pt x="0" y="2831845"/>
                  </a:moveTo>
                  <a:lnTo>
                    <a:pt x="2685820" y="2831845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22120" y="1993203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885190" algn="l"/>
                <a:tab pos="149098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65581" y="2534223"/>
          <a:ext cx="1686559" cy="229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491" y="2024149"/>
            <a:ext cx="116378" cy="27889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37112" y="2047999"/>
            <a:ext cx="1750060" cy="2700020"/>
            <a:chOff x="1837112" y="2047999"/>
            <a:chExt cx="1750060" cy="2700020"/>
          </a:xfrm>
        </p:grpSpPr>
        <p:sp>
          <p:nvSpPr>
            <p:cNvPr id="10" name="object 10"/>
            <p:cNvSpPr/>
            <p:nvPr/>
          </p:nvSpPr>
          <p:spPr>
            <a:xfrm>
              <a:off x="3155760" y="2047999"/>
              <a:ext cx="0" cy="2700020"/>
            </a:xfrm>
            <a:custGeom>
              <a:avLst/>
              <a:gdLst/>
              <a:ahLst/>
              <a:cxnLst/>
              <a:rect l="l" t="t" r="r" b="b"/>
              <a:pathLst>
                <a:path h="2700020">
                  <a:moveTo>
                    <a:pt x="0" y="0"/>
                  </a:moveTo>
                  <a:lnTo>
                    <a:pt x="0" y="26999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7112" y="2340032"/>
              <a:ext cx="1749828" cy="116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83163" y="2377883"/>
              <a:ext cx="1656080" cy="0"/>
            </a:xfrm>
            <a:custGeom>
              <a:avLst/>
              <a:gdLst/>
              <a:ahLst/>
              <a:cxnLst/>
              <a:rect l="l" t="t" r="r" b="b"/>
              <a:pathLst>
                <a:path w="1656079">
                  <a:moveTo>
                    <a:pt x="0" y="0"/>
                  </a:moveTo>
                  <a:lnTo>
                    <a:pt x="165599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4330" y="1040827"/>
            <a:ext cx="804799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maxterm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Boolean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expression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cell,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1s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Karnaugh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4418642" y="2095572"/>
            <a:ext cx="40874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288925" algn="ctr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three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maxterms,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namely: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Arial"/>
                <a:cs typeface="Arial"/>
              </a:rPr>
              <a:t>A+B+C,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A+B</a:t>
            </a:r>
            <a:r>
              <a:rPr lang="en-IN" sz="1800" dirty="0">
                <a:latin typeface="Arial"/>
                <a:cs typeface="Arial"/>
              </a:rPr>
              <a:t>'</a:t>
            </a:r>
            <a:r>
              <a:rPr sz="1800" dirty="0">
                <a:latin typeface="Arial"/>
                <a:cs typeface="Arial"/>
              </a:rPr>
              <a:t>+C,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A+B</a:t>
            </a:r>
            <a:r>
              <a:rPr lang="en-IN" sz="1800" spc="-10" dirty="0">
                <a:latin typeface="Arial"/>
                <a:cs typeface="Arial"/>
              </a:rPr>
              <a:t>'</a:t>
            </a:r>
            <a:r>
              <a:rPr sz="1800" spc="-10" dirty="0">
                <a:latin typeface="Arial"/>
                <a:cs typeface="Arial"/>
              </a:rPr>
              <a:t>+C</a:t>
            </a:r>
            <a:r>
              <a:rPr lang="en-IN" sz="1800" spc="-10" dirty="0">
                <a:latin typeface="Arial"/>
                <a:cs typeface="Arial"/>
              </a:rPr>
              <a:t>'</a:t>
            </a:r>
            <a:endParaRPr sz="1800" dirty="0">
              <a:latin typeface="Arial"/>
              <a:cs typeface="Arial"/>
            </a:endParaRPr>
          </a:p>
          <a:p>
            <a:pPr marL="12700" marR="5080" algn="ctr">
              <a:lnSpc>
                <a:spcPct val="120400"/>
              </a:lnSpc>
            </a:pPr>
            <a:r>
              <a:rPr sz="1800" spc="-30" dirty="0">
                <a:latin typeface="Arial"/>
                <a:cs typeface="Arial"/>
              </a:rPr>
              <a:t>(because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for</a:t>
            </a:r>
            <a:r>
              <a:rPr sz="1800" spc="80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A+B+C,</a:t>
            </a:r>
            <a:r>
              <a:rPr lang="en-US" sz="1800" spc="14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A+B'+C,</a:t>
            </a:r>
            <a:r>
              <a:rPr lang="en-US" sz="1800" spc="14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and</a:t>
            </a:r>
            <a:r>
              <a:rPr lang="en-US" sz="1800" spc="150">
                <a:latin typeface="Arial"/>
                <a:cs typeface="Arial"/>
              </a:rPr>
              <a:t> </a:t>
            </a:r>
            <a:r>
              <a:rPr lang="en-US" sz="1800" spc="-10">
                <a:latin typeface="Arial"/>
                <a:cs typeface="Arial"/>
              </a:rPr>
              <a:t>A+B'+C'</a:t>
            </a:r>
            <a:r>
              <a:rPr sz="1800">
                <a:latin typeface="Arial"/>
                <a:cs typeface="Arial"/>
              </a:rPr>
              <a:t>,</a:t>
            </a:r>
            <a:r>
              <a:rPr sz="1800" spc="3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Boolean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expressions,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1).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Representing</a:t>
            </a:r>
            <a:r>
              <a:rPr spc="-180" dirty="0"/>
              <a:t> </a:t>
            </a:r>
            <a:r>
              <a:rPr spc="-20" dirty="0"/>
              <a:t>Truth</a:t>
            </a:r>
            <a:r>
              <a:rPr spc="-114" dirty="0"/>
              <a:t> </a:t>
            </a:r>
            <a:r>
              <a:rPr spc="-80" dirty="0"/>
              <a:t>Tables</a:t>
            </a:r>
            <a:r>
              <a:rPr spc="-114" dirty="0"/>
              <a:t> </a:t>
            </a:r>
            <a:r>
              <a:rPr spc="-140" dirty="0"/>
              <a:t>as</a:t>
            </a:r>
            <a:r>
              <a:rPr spc="-55" dirty="0"/>
              <a:t> </a:t>
            </a:r>
            <a:r>
              <a:rPr spc="-10" dirty="0"/>
              <a:t>Maxterms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3367" y="1479665"/>
            <a:ext cx="1750060" cy="2788920"/>
            <a:chOff x="2003367" y="1479665"/>
            <a:chExt cx="1750060" cy="2788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745" y="1479665"/>
              <a:ext cx="116378" cy="27889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3367" y="1795549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196" y="1462234"/>
          <a:ext cx="2673985" cy="282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717342" y="2590438"/>
            <a:ext cx="2500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6272" y="2297890"/>
            <a:ext cx="482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5865" y="3229815"/>
            <a:ext cx="263017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 marR="5080" indent="-60325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maxterms.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951" y="3734773"/>
            <a:ext cx="359854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28575" algn="r">
              <a:lnSpc>
                <a:spcPct val="100000"/>
              </a:lnSpc>
              <a:spcBef>
                <a:spcPts val="13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11,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6762" y="1222564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780606" y="748145"/>
            <a:ext cx="528320" cy="557530"/>
            <a:chOff x="2780606" y="748145"/>
            <a:chExt cx="528320" cy="557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0606" y="748145"/>
              <a:ext cx="527858" cy="5569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33724" y="78347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3356" y="612969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5273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2617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3472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0816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762" y="903794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8566" y="1305114"/>
            <a:ext cx="25146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8566" y="253193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8566" y="314153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2915" y="124786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59"/>
                </a:lnTo>
                <a:lnTo>
                  <a:pt x="650314" y="67459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3813" y="125125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56217" y="3887173"/>
            <a:ext cx="3959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9912" y="3063240"/>
            <a:ext cx="283210" cy="768985"/>
            <a:chOff x="1379912" y="3063240"/>
            <a:chExt cx="283210" cy="76898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9912" y="3063240"/>
              <a:ext cx="282632" cy="7689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867" y="3091232"/>
              <a:ext cx="166780" cy="66698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6867" y="3091232"/>
              <a:ext cx="167005" cy="667385"/>
            </a:xfrm>
            <a:custGeom>
              <a:avLst/>
              <a:gdLst/>
              <a:ahLst/>
              <a:cxnLst/>
              <a:rect l="l" t="t" r="r" b="b"/>
              <a:pathLst>
                <a:path w="167005" h="667385">
                  <a:moveTo>
                    <a:pt x="0" y="83390"/>
                  </a:moveTo>
                  <a:lnTo>
                    <a:pt x="83389" y="0"/>
                  </a:lnTo>
                  <a:lnTo>
                    <a:pt x="166779" y="83390"/>
                  </a:lnTo>
                  <a:lnTo>
                    <a:pt x="125084" y="83390"/>
                  </a:lnTo>
                  <a:lnTo>
                    <a:pt x="125084" y="666986"/>
                  </a:lnTo>
                  <a:lnTo>
                    <a:pt x="41695" y="666986"/>
                  </a:lnTo>
                  <a:lnTo>
                    <a:pt x="41695" y="83390"/>
                  </a:lnTo>
                  <a:lnTo>
                    <a:pt x="0" y="8339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6238" y="2621682"/>
            <a:ext cx="216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45" dirty="0">
                <a:solidFill>
                  <a:srgbClr val="800000"/>
                </a:solidFill>
                <a:latin typeface="Arial"/>
                <a:cs typeface="Arial"/>
              </a:rPr>
              <a:t>SUM</a:t>
            </a:r>
            <a:r>
              <a:rPr sz="1800" i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18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75" dirty="0">
                <a:solidFill>
                  <a:srgbClr val="800000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4582" y="2621682"/>
            <a:ext cx="204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solidFill>
                  <a:srgbClr val="800000"/>
                </a:solidFill>
                <a:latin typeface="Arial"/>
                <a:cs typeface="Arial"/>
              </a:rPr>
              <a:t>PRODUCT</a:t>
            </a:r>
            <a:r>
              <a:rPr sz="1800" i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1800" i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800000"/>
                </a:solidFill>
                <a:latin typeface="Arial"/>
                <a:cs typeface="Arial"/>
              </a:rPr>
              <a:t>SUMS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14457" y="3042458"/>
            <a:ext cx="278765" cy="773430"/>
            <a:chOff x="7614457" y="3042458"/>
            <a:chExt cx="278765" cy="77343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4457" y="3042458"/>
              <a:ext cx="278476" cy="7730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0300" y="3073436"/>
              <a:ext cx="166780" cy="6669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70299" y="3073436"/>
              <a:ext cx="167005" cy="667385"/>
            </a:xfrm>
            <a:custGeom>
              <a:avLst/>
              <a:gdLst/>
              <a:ahLst/>
              <a:cxnLst/>
              <a:rect l="l" t="t" r="r" b="b"/>
              <a:pathLst>
                <a:path w="167004" h="667385">
                  <a:moveTo>
                    <a:pt x="0" y="83390"/>
                  </a:moveTo>
                  <a:lnTo>
                    <a:pt x="83390" y="0"/>
                  </a:lnTo>
                  <a:lnTo>
                    <a:pt x="166779" y="83390"/>
                  </a:lnTo>
                  <a:lnTo>
                    <a:pt x="125084" y="83390"/>
                  </a:lnTo>
                  <a:lnTo>
                    <a:pt x="125084" y="666986"/>
                  </a:lnTo>
                  <a:lnTo>
                    <a:pt x="41695" y="666986"/>
                  </a:lnTo>
                  <a:lnTo>
                    <a:pt x="41695" y="83390"/>
                  </a:lnTo>
                  <a:lnTo>
                    <a:pt x="0" y="8339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POS</a:t>
            </a:r>
            <a:r>
              <a:rPr spc="-7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7325" y="250523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25706" y="1171848"/>
            <a:ext cx="494855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14,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9129" y="2587782"/>
            <a:ext cx="25146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3478" y="253052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4370" y="2533916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08" y="67462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POS</a:t>
            </a:r>
            <a:r>
              <a:rPr spc="-7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977325" y="2505232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39" y="0"/>
                </a:moveTo>
                <a:lnTo>
                  <a:pt x="837039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882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51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020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0897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882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951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020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0897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882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951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020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0897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25706" y="1171848"/>
            <a:ext cx="494855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14,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59129" y="2587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9129" y="32431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9129" y="38146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73478" y="2530529"/>
            <a:ext cx="3169285" cy="2133600"/>
            <a:chOff x="3073478" y="2530529"/>
            <a:chExt cx="3169285" cy="2133600"/>
          </a:xfrm>
        </p:grpSpPr>
        <p:sp>
          <p:nvSpPr>
            <p:cNvPr id="33" name="object 33"/>
            <p:cNvSpPr/>
            <p:nvPr/>
          </p:nvSpPr>
          <p:spPr>
            <a:xfrm>
              <a:off x="3073476" y="2530538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02" y="3378"/>
                  </a:moveTo>
                  <a:lnTo>
                    <a:pt x="2518486" y="3378"/>
                  </a:lnTo>
                  <a:lnTo>
                    <a:pt x="2518486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02" y="70840"/>
                  </a:lnTo>
                  <a:lnTo>
                    <a:pt x="3168802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5328" y="3707641"/>
              <a:ext cx="2973705" cy="422909"/>
            </a:xfrm>
            <a:custGeom>
              <a:avLst/>
              <a:gdLst/>
              <a:ahLst/>
              <a:cxnLst/>
              <a:rect l="l" t="t" r="r" b="b"/>
              <a:pathLst>
                <a:path w="2973704" h="422910">
                  <a:moveTo>
                    <a:pt x="0" y="70426"/>
                  </a:moveTo>
                  <a:lnTo>
                    <a:pt x="5534" y="43013"/>
                  </a:lnTo>
                  <a:lnTo>
                    <a:pt x="20627" y="20627"/>
                  </a:lnTo>
                  <a:lnTo>
                    <a:pt x="43013" y="5534"/>
                  </a:lnTo>
                  <a:lnTo>
                    <a:pt x="70426" y="0"/>
                  </a:lnTo>
                  <a:lnTo>
                    <a:pt x="2902947" y="0"/>
                  </a:lnTo>
                  <a:lnTo>
                    <a:pt x="2930360" y="5534"/>
                  </a:lnTo>
                  <a:lnTo>
                    <a:pt x="2952746" y="20627"/>
                  </a:lnTo>
                  <a:lnTo>
                    <a:pt x="2967839" y="43013"/>
                  </a:lnTo>
                  <a:lnTo>
                    <a:pt x="2973374" y="70426"/>
                  </a:lnTo>
                  <a:lnTo>
                    <a:pt x="2973374" y="352124"/>
                  </a:lnTo>
                  <a:lnTo>
                    <a:pt x="2967839" y="379538"/>
                  </a:lnTo>
                  <a:lnTo>
                    <a:pt x="2952746" y="401924"/>
                  </a:lnTo>
                  <a:lnTo>
                    <a:pt x="2930360" y="417017"/>
                  </a:lnTo>
                  <a:lnTo>
                    <a:pt x="2902947" y="422551"/>
                  </a:lnTo>
                  <a:lnTo>
                    <a:pt x="70426" y="422551"/>
                  </a:lnTo>
                  <a:lnTo>
                    <a:pt x="43013" y="417017"/>
                  </a:lnTo>
                  <a:lnTo>
                    <a:pt x="20627" y="401924"/>
                  </a:lnTo>
                  <a:lnTo>
                    <a:pt x="5534" y="379538"/>
                  </a:lnTo>
                  <a:lnTo>
                    <a:pt x="0" y="352124"/>
                  </a:lnTo>
                  <a:lnTo>
                    <a:pt x="0" y="70426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60073" y="2579942"/>
              <a:ext cx="551815" cy="2069464"/>
            </a:xfrm>
            <a:custGeom>
              <a:avLst/>
              <a:gdLst/>
              <a:ahLst/>
              <a:cxnLst/>
              <a:rect l="l" t="t" r="r" b="b"/>
              <a:pathLst>
                <a:path w="551814" h="2069464">
                  <a:moveTo>
                    <a:pt x="0" y="91869"/>
                  </a:moveTo>
                  <a:lnTo>
                    <a:pt x="7219" y="56110"/>
                  </a:lnTo>
                  <a:lnTo>
                    <a:pt x="26908" y="26908"/>
                  </a:lnTo>
                  <a:lnTo>
                    <a:pt x="56110" y="7219"/>
                  </a:lnTo>
                  <a:lnTo>
                    <a:pt x="91869" y="0"/>
                  </a:lnTo>
                  <a:lnTo>
                    <a:pt x="459337" y="0"/>
                  </a:lnTo>
                  <a:lnTo>
                    <a:pt x="495096" y="7219"/>
                  </a:lnTo>
                  <a:lnTo>
                    <a:pt x="524298" y="26908"/>
                  </a:lnTo>
                  <a:lnTo>
                    <a:pt x="543987" y="56110"/>
                  </a:lnTo>
                  <a:lnTo>
                    <a:pt x="551206" y="91869"/>
                  </a:lnTo>
                  <a:lnTo>
                    <a:pt x="551206" y="1977464"/>
                  </a:lnTo>
                  <a:lnTo>
                    <a:pt x="543987" y="2013224"/>
                  </a:lnTo>
                  <a:lnTo>
                    <a:pt x="524298" y="2042426"/>
                  </a:lnTo>
                  <a:lnTo>
                    <a:pt x="495096" y="2062114"/>
                  </a:lnTo>
                  <a:lnTo>
                    <a:pt x="459337" y="2069334"/>
                  </a:lnTo>
                  <a:lnTo>
                    <a:pt x="91869" y="2069334"/>
                  </a:lnTo>
                  <a:lnTo>
                    <a:pt x="56110" y="2062114"/>
                  </a:lnTo>
                  <a:lnTo>
                    <a:pt x="26908" y="2042426"/>
                  </a:lnTo>
                  <a:lnTo>
                    <a:pt x="7219" y="2013224"/>
                  </a:lnTo>
                  <a:lnTo>
                    <a:pt x="0" y="1977464"/>
                  </a:lnTo>
                  <a:lnTo>
                    <a:pt x="0" y="918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19748" y="3155628"/>
              <a:ext cx="1276985" cy="974725"/>
            </a:xfrm>
            <a:custGeom>
              <a:avLst/>
              <a:gdLst/>
              <a:ahLst/>
              <a:cxnLst/>
              <a:rect l="l" t="t" r="r" b="b"/>
              <a:pathLst>
                <a:path w="1276985" h="974725">
                  <a:moveTo>
                    <a:pt x="0" y="162430"/>
                  </a:moveTo>
                  <a:lnTo>
                    <a:pt x="5802" y="119250"/>
                  </a:lnTo>
                  <a:lnTo>
                    <a:pt x="22176" y="80448"/>
                  </a:lnTo>
                  <a:lnTo>
                    <a:pt x="47574" y="47574"/>
                  </a:lnTo>
                  <a:lnTo>
                    <a:pt x="80448" y="22176"/>
                  </a:lnTo>
                  <a:lnTo>
                    <a:pt x="119250" y="5802"/>
                  </a:lnTo>
                  <a:lnTo>
                    <a:pt x="162430" y="0"/>
                  </a:lnTo>
                  <a:lnTo>
                    <a:pt x="1114124" y="0"/>
                  </a:lnTo>
                  <a:lnTo>
                    <a:pt x="1157304" y="5802"/>
                  </a:lnTo>
                  <a:lnTo>
                    <a:pt x="1196106" y="22176"/>
                  </a:lnTo>
                  <a:lnTo>
                    <a:pt x="1228980" y="47574"/>
                  </a:lnTo>
                  <a:lnTo>
                    <a:pt x="1254379" y="80448"/>
                  </a:lnTo>
                  <a:lnTo>
                    <a:pt x="1270753" y="119250"/>
                  </a:lnTo>
                  <a:lnTo>
                    <a:pt x="1276555" y="162430"/>
                  </a:lnTo>
                  <a:lnTo>
                    <a:pt x="1276555" y="812133"/>
                  </a:lnTo>
                  <a:lnTo>
                    <a:pt x="1270753" y="855314"/>
                  </a:lnTo>
                  <a:lnTo>
                    <a:pt x="1254379" y="894115"/>
                  </a:lnTo>
                  <a:lnTo>
                    <a:pt x="1228980" y="926989"/>
                  </a:lnTo>
                  <a:lnTo>
                    <a:pt x="1196106" y="952388"/>
                  </a:lnTo>
                  <a:lnTo>
                    <a:pt x="1157304" y="968762"/>
                  </a:lnTo>
                  <a:lnTo>
                    <a:pt x="1114124" y="974564"/>
                  </a:lnTo>
                  <a:lnTo>
                    <a:pt x="162430" y="974564"/>
                  </a:lnTo>
                  <a:lnTo>
                    <a:pt x="119250" y="968762"/>
                  </a:lnTo>
                  <a:lnTo>
                    <a:pt x="80448" y="952388"/>
                  </a:lnTo>
                  <a:lnTo>
                    <a:pt x="47574" y="926989"/>
                  </a:lnTo>
                  <a:lnTo>
                    <a:pt x="22176" y="894115"/>
                  </a:lnTo>
                  <a:lnTo>
                    <a:pt x="5802" y="855314"/>
                  </a:lnTo>
                  <a:lnTo>
                    <a:pt x="0" y="812133"/>
                  </a:lnTo>
                  <a:lnTo>
                    <a:pt x="0" y="162430"/>
                  </a:lnTo>
                  <a:close/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318828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9518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80208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10897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59129" y="4424202"/>
            <a:ext cx="251460" cy="30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18124" y="4871473"/>
            <a:ext cx="18034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894" y="401429"/>
            <a:ext cx="164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3152"/>
                </a:solidFill>
              </a:rPr>
              <a:t>Logic</a:t>
            </a:r>
            <a:r>
              <a:rPr sz="2400" spc="55" dirty="0">
                <a:solidFill>
                  <a:srgbClr val="403152"/>
                </a:solidFill>
              </a:rPr>
              <a:t> </a:t>
            </a:r>
            <a:r>
              <a:rPr sz="2400" spc="-20" dirty="0">
                <a:solidFill>
                  <a:srgbClr val="403152"/>
                </a:solidFill>
              </a:rPr>
              <a:t>Gates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62787" y="1469670"/>
            <a:ext cx="8323580" cy="1053465"/>
          </a:xfrm>
          <a:custGeom>
            <a:avLst/>
            <a:gdLst/>
            <a:ahLst/>
            <a:cxnLst/>
            <a:rect l="l" t="t" r="r" b="b"/>
            <a:pathLst>
              <a:path w="8323580" h="1053464">
                <a:moveTo>
                  <a:pt x="8218161" y="0"/>
                </a:moveTo>
                <a:lnTo>
                  <a:pt x="105304" y="0"/>
                </a:lnTo>
                <a:lnTo>
                  <a:pt x="64315" y="8275"/>
                </a:lnTo>
                <a:lnTo>
                  <a:pt x="30843" y="30842"/>
                </a:lnTo>
                <a:lnTo>
                  <a:pt x="8275" y="64315"/>
                </a:lnTo>
                <a:lnTo>
                  <a:pt x="0" y="105304"/>
                </a:lnTo>
                <a:lnTo>
                  <a:pt x="0" y="947745"/>
                </a:lnTo>
                <a:lnTo>
                  <a:pt x="8275" y="988734"/>
                </a:lnTo>
                <a:lnTo>
                  <a:pt x="30843" y="1022206"/>
                </a:lnTo>
                <a:lnTo>
                  <a:pt x="64315" y="1044774"/>
                </a:lnTo>
                <a:lnTo>
                  <a:pt x="105304" y="1053049"/>
                </a:lnTo>
                <a:lnTo>
                  <a:pt x="8218161" y="1053049"/>
                </a:lnTo>
                <a:lnTo>
                  <a:pt x="8259150" y="1044774"/>
                </a:lnTo>
                <a:lnTo>
                  <a:pt x="8292623" y="1022206"/>
                </a:lnTo>
                <a:lnTo>
                  <a:pt x="8315191" y="988734"/>
                </a:lnTo>
                <a:lnTo>
                  <a:pt x="8323467" y="947745"/>
                </a:lnTo>
                <a:lnTo>
                  <a:pt x="8323467" y="105304"/>
                </a:lnTo>
                <a:lnTo>
                  <a:pt x="8315191" y="64315"/>
                </a:lnTo>
                <a:lnTo>
                  <a:pt x="8292623" y="30842"/>
                </a:lnTo>
                <a:lnTo>
                  <a:pt x="8259150" y="8275"/>
                </a:lnTo>
                <a:lnTo>
                  <a:pt x="8218161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1391" y="1689110"/>
            <a:ext cx="429323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manipulate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logic circuits called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49255" y="2665812"/>
            <a:ext cx="317500" cy="347980"/>
          </a:xfrm>
          <a:custGeom>
            <a:avLst/>
            <a:gdLst/>
            <a:ahLst/>
            <a:cxnLst/>
            <a:rect l="l" t="t" r="r" b="b"/>
            <a:pathLst>
              <a:path w="317500" h="347980">
                <a:moveTo>
                  <a:pt x="253518" y="0"/>
                </a:moveTo>
                <a:lnTo>
                  <a:pt x="63380" y="0"/>
                </a:lnTo>
                <a:lnTo>
                  <a:pt x="63380" y="189377"/>
                </a:lnTo>
                <a:lnTo>
                  <a:pt x="0" y="189377"/>
                </a:lnTo>
                <a:lnTo>
                  <a:pt x="158450" y="347826"/>
                </a:lnTo>
                <a:lnTo>
                  <a:pt x="316899" y="189377"/>
                </a:lnTo>
                <a:lnTo>
                  <a:pt x="253518" y="189377"/>
                </a:lnTo>
                <a:lnTo>
                  <a:pt x="253518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787" y="3143106"/>
            <a:ext cx="8323580" cy="1053465"/>
          </a:xfrm>
          <a:custGeom>
            <a:avLst/>
            <a:gdLst/>
            <a:ahLst/>
            <a:cxnLst/>
            <a:rect l="l" t="t" r="r" b="b"/>
            <a:pathLst>
              <a:path w="8323580" h="1053464">
                <a:moveTo>
                  <a:pt x="8218161" y="0"/>
                </a:moveTo>
                <a:lnTo>
                  <a:pt x="105304" y="0"/>
                </a:lnTo>
                <a:lnTo>
                  <a:pt x="64315" y="8275"/>
                </a:lnTo>
                <a:lnTo>
                  <a:pt x="30843" y="30842"/>
                </a:lnTo>
                <a:lnTo>
                  <a:pt x="8275" y="64315"/>
                </a:lnTo>
                <a:lnTo>
                  <a:pt x="0" y="105304"/>
                </a:lnTo>
                <a:lnTo>
                  <a:pt x="0" y="947744"/>
                </a:lnTo>
                <a:lnTo>
                  <a:pt x="8275" y="988734"/>
                </a:lnTo>
                <a:lnTo>
                  <a:pt x="30843" y="1022206"/>
                </a:lnTo>
                <a:lnTo>
                  <a:pt x="64315" y="1044774"/>
                </a:lnTo>
                <a:lnTo>
                  <a:pt x="105304" y="1053049"/>
                </a:lnTo>
                <a:lnTo>
                  <a:pt x="8218161" y="1053049"/>
                </a:lnTo>
                <a:lnTo>
                  <a:pt x="8259150" y="1044774"/>
                </a:lnTo>
                <a:lnTo>
                  <a:pt x="8292623" y="1022206"/>
                </a:lnTo>
                <a:lnTo>
                  <a:pt x="8315191" y="988734"/>
                </a:lnTo>
                <a:lnTo>
                  <a:pt x="8323467" y="947744"/>
                </a:lnTo>
                <a:lnTo>
                  <a:pt x="8323467" y="105304"/>
                </a:lnTo>
                <a:lnTo>
                  <a:pt x="8315191" y="64315"/>
                </a:lnTo>
                <a:lnTo>
                  <a:pt x="8292623" y="30842"/>
                </a:lnTo>
                <a:lnTo>
                  <a:pt x="8259150" y="8275"/>
                </a:lnTo>
                <a:lnTo>
                  <a:pt x="8218161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346" y="3362547"/>
            <a:ext cx="705294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9605" marR="5080" indent="-1907539">
              <a:lnSpc>
                <a:spcPct val="106500"/>
              </a:lnSpc>
              <a:spcBef>
                <a:spcPts val="100"/>
              </a:spcBef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Gates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are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blocks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of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hardware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that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produce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an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10253F"/>
                </a:solidFill>
                <a:latin typeface="Arial"/>
                <a:cs typeface="Arial"/>
              </a:rPr>
              <a:t>output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of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either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0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or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0253F"/>
                </a:solidFill>
                <a:latin typeface="Arial"/>
                <a:cs typeface="Arial"/>
              </a:rPr>
              <a:t>1,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depending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on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the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given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inputs.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POS</a:t>
            </a:r>
            <a:r>
              <a:rPr spc="-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124" y="486418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7325" y="1472799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39" y="0"/>
                </a:moveTo>
                <a:lnTo>
                  <a:pt x="837039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4"/>
                </a:moveTo>
                <a:lnTo>
                  <a:pt x="3335459" y="1142844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49"/>
                </a:moveTo>
                <a:lnTo>
                  <a:pt x="3335459" y="6349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8828" y="1512170"/>
            <a:ext cx="2658745" cy="203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10443" y="997527"/>
            <a:ext cx="528320" cy="557530"/>
            <a:chOff x="2510443" y="997527"/>
            <a:chExt cx="528320" cy="557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443" y="997527"/>
              <a:ext cx="527858" cy="5569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64287" y="103371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33919" y="769225"/>
            <a:ext cx="3188970" cy="70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451484" algn="ctr">
              <a:lnSpc>
                <a:spcPct val="100000"/>
              </a:lnSpc>
              <a:spcBef>
                <a:spcPts val="740"/>
              </a:spcBef>
              <a:tabLst>
                <a:tab pos="1298575" algn="l"/>
                <a:tab pos="2089785" algn="l"/>
                <a:tab pos="2936875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5325" y="1154031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9129" y="155535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129" y="22106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9129" y="27821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129" y="33917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73478" y="1498097"/>
            <a:ext cx="3169285" cy="2133600"/>
            <a:chOff x="3073478" y="1498097"/>
            <a:chExt cx="3169285" cy="2133600"/>
          </a:xfrm>
        </p:grpSpPr>
        <p:sp>
          <p:nvSpPr>
            <p:cNvPr id="16" name="object 16"/>
            <p:cNvSpPr/>
            <p:nvPr/>
          </p:nvSpPr>
          <p:spPr>
            <a:xfrm>
              <a:off x="3073476" y="1498104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02" y="3378"/>
                  </a:moveTo>
                  <a:lnTo>
                    <a:pt x="2518486" y="3378"/>
                  </a:lnTo>
                  <a:lnTo>
                    <a:pt x="2518486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02" y="70840"/>
                  </a:lnTo>
                  <a:lnTo>
                    <a:pt x="3168802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5328" y="2675209"/>
              <a:ext cx="2973705" cy="422909"/>
            </a:xfrm>
            <a:custGeom>
              <a:avLst/>
              <a:gdLst/>
              <a:ahLst/>
              <a:cxnLst/>
              <a:rect l="l" t="t" r="r" b="b"/>
              <a:pathLst>
                <a:path w="2973704" h="422910">
                  <a:moveTo>
                    <a:pt x="0" y="70426"/>
                  </a:moveTo>
                  <a:lnTo>
                    <a:pt x="5534" y="43013"/>
                  </a:lnTo>
                  <a:lnTo>
                    <a:pt x="20627" y="20627"/>
                  </a:lnTo>
                  <a:lnTo>
                    <a:pt x="43013" y="5534"/>
                  </a:lnTo>
                  <a:lnTo>
                    <a:pt x="70426" y="0"/>
                  </a:lnTo>
                  <a:lnTo>
                    <a:pt x="2902947" y="0"/>
                  </a:lnTo>
                  <a:lnTo>
                    <a:pt x="2930360" y="5534"/>
                  </a:lnTo>
                  <a:lnTo>
                    <a:pt x="2952746" y="20627"/>
                  </a:lnTo>
                  <a:lnTo>
                    <a:pt x="2967839" y="43013"/>
                  </a:lnTo>
                  <a:lnTo>
                    <a:pt x="2973374" y="70426"/>
                  </a:lnTo>
                  <a:lnTo>
                    <a:pt x="2973374" y="352125"/>
                  </a:lnTo>
                  <a:lnTo>
                    <a:pt x="2967839" y="379538"/>
                  </a:lnTo>
                  <a:lnTo>
                    <a:pt x="2952746" y="401924"/>
                  </a:lnTo>
                  <a:lnTo>
                    <a:pt x="2930360" y="417017"/>
                  </a:lnTo>
                  <a:lnTo>
                    <a:pt x="2902947" y="422551"/>
                  </a:lnTo>
                  <a:lnTo>
                    <a:pt x="70426" y="422551"/>
                  </a:lnTo>
                  <a:lnTo>
                    <a:pt x="43013" y="417017"/>
                  </a:lnTo>
                  <a:lnTo>
                    <a:pt x="20627" y="401924"/>
                  </a:lnTo>
                  <a:lnTo>
                    <a:pt x="5534" y="379538"/>
                  </a:lnTo>
                  <a:lnTo>
                    <a:pt x="0" y="352125"/>
                  </a:lnTo>
                  <a:lnTo>
                    <a:pt x="0" y="70426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0073" y="1547510"/>
              <a:ext cx="551815" cy="2069464"/>
            </a:xfrm>
            <a:custGeom>
              <a:avLst/>
              <a:gdLst/>
              <a:ahLst/>
              <a:cxnLst/>
              <a:rect l="l" t="t" r="r" b="b"/>
              <a:pathLst>
                <a:path w="551814" h="2069464">
                  <a:moveTo>
                    <a:pt x="0" y="91869"/>
                  </a:moveTo>
                  <a:lnTo>
                    <a:pt x="7219" y="56110"/>
                  </a:lnTo>
                  <a:lnTo>
                    <a:pt x="26908" y="26908"/>
                  </a:lnTo>
                  <a:lnTo>
                    <a:pt x="56110" y="7219"/>
                  </a:lnTo>
                  <a:lnTo>
                    <a:pt x="91869" y="0"/>
                  </a:lnTo>
                  <a:lnTo>
                    <a:pt x="459337" y="0"/>
                  </a:lnTo>
                  <a:lnTo>
                    <a:pt x="495096" y="7219"/>
                  </a:lnTo>
                  <a:lnTo>
                    <a:pt x="524298" y="26908"/>
                  </a:lnTo>
                  <a:lnTo>
                    <a:pt x="543987" y="56110"/>
                  </a:lnTo>
                  <a:lnTo>
                    <a:pt x="551206" y="91869"/>
                  </a:lnTo>
                  <a:lnTo>
                    <a:pt x="551206" y="1977464"/>
                  </a:lnTo>
                  <a:lnTo>
                    <a:pt x="543987" y="2013224"/>
                  </a:lnTo>
                  <a:lnTo>
                    <a:pt x="524298" y="2042426"/>
                  </a:lnTo>
                  <a:lnTo>
                    <a:pt x="495096" y="2062114"/>
                  </a:lnTo>
                  <a:lnTo>
                    <a:pt x="459337" y="2069334"/>
                  </a:lnTo>
                  <a:lnTo>
                    <a:pt x="91869" y="2069334"/>
                  </a:lnTo>
                  <a:lnTo>
                    <a:pt x="56110" y="2062114"/>
                  </a:lnTo>
                  <a:lnTo>
                    <a:pt x="26908" y="2042426"/>
                  </a:lnTo>
                  <a:lnTo>
                    <a:pt x="7219" y="2013224"/>
                  </a:lnTo>
                  <a:lnTo>
                    <a:pt x="0" y="1977464"/>
                  </a:lnTo>
                  <a:lnTo>
                    <a:pt x="0" y="918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9748" y="2123196"/>
              <a:ext cx="1276985" cy="974725"/>
            </a:xfrm>
            <a:custGeom>
              <a:avLst/>
              <a:gdLst/>
              <a:ahLst/>
              <a:cxnLst/>
              <a:rect l="l" t="t" r="r" b="b"/>
              <a:pathLst>
                <a:path w="1276985" h="974725">
                  <a:moveTo>
                    <a:pt x="0" y="162431"/>
                  </a:moveTo>
                  <a:lnTo>
                    <a:pt x="5802" y="119250"/>
                  </a:lnTo>
                  <a:lnTo>
                    <a:pt x="22176" y="80448"/>
                  </a:lnTo>
                  <a:lnTo>
                    <a:pt x="47574" y="47574"/>
                  </a:lnTo>
                  <a:lnTo>
                    <a:pt x="80448" y="22176"/>
                  </a:lnTo>
                  <a:lnTo>
                    <a:pt x="119250" y="5802"/>
                  </a:lnTo>
                  <a:lnTo>
                    <a:pt x="162430" y="0"/>
                  </a:lnTo>
                  <a:lnTo>
                    <a:pt x="1114124" y="0"/>
                  </a:lnTo>
                  <a:lnTo>
                    <a:pt x="1157304" y="5802"/>
                  </a:lnTo>
                  <a:lnTo>
                    <a:pt x="1196106" y="22176"/>
                  </a:lnTo>
                  <a:lnTo>
                    <a:pt x="1228980" y="47574"/>
                  </a:lnTo>
                  <a:lnTo>
                    <a:pt x="1254379" y="80448"/>
                  </a:lnTo>
                  <a:lnTo>
                    <a:pt x="1270753" y="119250"/>
                  </a:lnTo>
                  <a:lnTo>
                    <a:pt x="1276555" y="162431"/>
                  </a:lnTo>
                  <a:lnTo>
                    <a:pt x="1276555" y="812133"/>
                  </a:lnTo>
                  <a:lnTo>
                    <a:pt x="1270753" y="855314"/>
                  </a:lnTo>
                  <a:lnTo>
                    <a:pt x="1254379" y="894115"/>
                  </a:lnTo>
                  <a:lnTo>
                    <a:pt x="1228980" y="926989"/>
                  </a:lnTo>
                  <a:lnTo>
                    <a:pt x="1196106" y="952388"/>
                  </a:lnTo>
                  <a:lnTo>
                    <a:pt x="1157304" y="968762"/>
                  </a:lnTo>
                  <a:lnTo>
                    <a:pt x="1114124" y="974564"/>
                  </a:lnTo>
                  <a:lnTo>
                    <a:pt x="162430" y="974564"/>
                  </a:lnTo>
                  <a:lnTo>
                    <a:pt x="119250" y="968762"/>
                  </a:lnTo>
                  <a:lnTo>
                    <a:pt x="80448" y="952388"/>
                  </a:lnTo>
                  <a:lnTo>
                    <a:pt x="47574" y="926989"/>
                  </a:lnTo>
                  <a:lnTo>
                    <a:pt x="22176" y="894115"/>
                  </a:lnTo>
                  <a:lnTo>
                    <a:pt x="5802" y="855314"/>
                  </a:lnTo>
                  <a:lnTo>
                    <a:pt x="0" y="812133"/>
                  </a:lnTo>
                  <a:lnTo>
                    <a:pt x="0" y="162431"/>
                  </a:lnTo>
                  <a:close/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96537" y="2701637"/>
            <a:ext cx="977265" cy="1854200"/>
            <a:chOff x="1396537" y="2701637"/>
            <a:chExt cx="977265" cy="18542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537" y="2701637"/>
              <a:ext cx="976745" cy="18537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44228" y="3561908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7"/>
                  </a:lnTo>
                  <a:lnTo>
                    <a:pt x="0" y="131161"/>
                  </a:lnTo>
                  <a:lnTo>
                    <a:pt x="3053" y="174123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6"/>
                  </a:lnTo>
                  <a:lnTo>
                    <a:pt x="45074" y="339724"/>
                  </a:lnTo>
                  <a:lnTo>
                    <a:pt x="62662" y="379099"/>
                  </a:lnTo>
                  <a:lnTo>
                    <a:pt x="82935" y="417480"/>
                  </a:lnTo>
                  <a:lnTo>
                    <a:pt x="105819" y="454774"/>
                  </a:lnTo>
                  <a:lnTo>
                    <a:pt x="131241" y="490888"/>
                  </a:lnTo>
                  <a:lnTo>
                    <a:pt x="159126" y="525731"/>
                  </a:lnTo>
                  <a:lnTo>
                    <a:pt x="189401" y="559210"/>
                  </a:lnTo>
                  <a:lnTo>
                    <a:pt x="221991" y="591232"/>
                  </a:lnTo>
                  <a:lnTo>
                    <a:pt x="256823" y="621705"/>
                  </a:lnTo>
                  <a:lnTo>
                    <a:pt x="293822" y="650537"/>
                  </a:lnTo>
                  <a:lnTo>
                    <a:pt x="332915" y="677635"/>
                  </a:lnTo>
                  <a:lnTo>
                    <a:pt x="374028" y="702907"/>
                  </a:lnTo>
                  <a:lnTo>
                    <a:pt x="417087" y="726261"/>
                  </a:lnTo>
                  <a:lnTo>
                    <a:pt x="462018" y="747604"/>
                  </a:lnTo>
                  <a:lnTo>
                    <a:pt x="508747" y="766844"/>
                  </a:lnTo>
                  <a:lnTo>
                    <a:pt x="557199" y="783888"/>
                  </a:lnTo>
                  <a:lnTo>
                    <a:pt x="607302" y="798644"/>
                  </a:lnTo>
                  <a:lnTo>
                    <a:pt x="658982" y="811020"/>
                  </a:lnTo>
                  <a:lnTo>
                    <a:pt x="658982" y="920895"/>
                  </a:lnTo>
                  <a:lnTo>
                    <a:pt x="878731" y="724139"/>
                  </a:lnTo>
                  <a:lnTo>
                    <a:pt x="658982" y="481395"/>
                  </a:lnTo>
                  <a:lnTo>
                    <a:pt x="658982" y="591271"/>
                  </a:lnTo>
                  <a:lnTo>
                    <a:pt x="605955" y="578522"/>
                  </a:lnTo>
                  <a:lnTo>
                    <a:pt x="554445" y="563204"/>
                  </a:lnTo>
                  <a:lnTo>
                    <a:pt x="504554" y="545411"/>
                  </a:lnTo>
                  <a:lnTo>
                    <a:pt x="456385" y="525235"/>
                  </a:lnTo>
                  <a:lnTo>
                    <a:pt x="410039" y="502770"/>
                  </a:lnTo>
                  <a:lnTo>
                    <a:pt x="365619" y="478108"/>
                  </a:lnTo>
                  <a:lnTo>
                    <a:pt x="323227" y="451343"/>
                  </a:lnTo>
                  <a:lnTo>
                    <a:pt x="282965" y="422568"/>
                  </a:lnTo>
                  <a:lnTo>
                    <a:pt x="244936" y="391876"/>
                  </a:lnTo>
                  <a:lnTo>
                    <a:pt x="209242" y="359360"/>
                  </a:lnTo>
                  <a:lnTo>
                    <a:pt x="175984" y="325114"/>
                  </a:lnTo>
                  <a:lnTo>
                    <a:pt x="145265" y="289229"/>
                  </a:lnTo>
                  <a:lnTo>
                    <a:pt x="117187" y="251800"/>
                  </a:lnTo>
                  <a:lnTo>
                    <a:pt x="91853" y="212919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2" y="88498"/>
                  </a:lnTo>
                  <a:lnTo>
                    <a:pt x="19993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3960" y="2727891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3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4"/>
                  </a:lnTo>
                  <a:lnTo>
                    <a:pt x="351827" y="144634"/>
                  </a:lnTo>
                  <a:lnTo>
                    <a:pt x="312671" y="170308"/>
                  </a:lnTo>
                  <a:lnTo>
                    <a:pt x="275374" y="197742"/>
                  </a:lnTo>
                  <a:lnTo>
                    <a:pt x="240030" y="226860"/>
                  </a:lnTo>
                  <a:lnTo>
                    <a:pt x="206729" y="257585"/>
                  </a:lnTo>
                  <a:lnTo>
                    <a:pt x="175564" y="289843"/>
                  </a:lnTo>
                  <a:lnTo>
                    <a:pt x="146626" y="323557"/>
                  </a:lnTo>
                  <a:lnTo>
                    <a:pt x="120009" y="358652"/>
                  </a:lnTo>
                  <a:lnTo>
                    <a:pt x="95802" y="395052"/>
                  </a:lnTo>
                  <a:lnTo>
                    <a:pt x="74099" y="432681"/>
                  </a:lnTo>
                  <a:lnTo>
                    <a:pt x="54992" y="471464"/>
                  </a:lnTo>
                  <a:lnTo>
                    <a:pt x="38572" y="511324"/>
                  </a:lnTo>
                  <a:lnTo>
                    <a:pt x="24931" y="552187"/>
                  </a:lnTo>
                  <a:lnTo>
                    <a:pt x="14161" y="593975"/>
                  </a:lnTo>
                  <a:lnTo>
                    <a:pt x="6355" y="636614"/>
                  </a:lnTo>
                  <a:lnTo>
                    <a:pt x="1604" y="680028"/>
                  </a:lnTo>
                  <a:lnTo>
                    <a:pt x="0" y="724141"/>
                  </a:lnTo>
                  <a:lnTo>
                    <a:pt x="0" y="943890"/>
                  </a:lnTo>
                  <a:lnTo>
                    <a:pt x="1604" y="899778"/>
                  </a:lnTo>
                  <a:lnTo>
                    <a:pt x="6355" y="856364"/>
                  </a:lnTo>
                  <a:lnTo>
                    <a:pt x="14161" y="813725"/>
                  </a:lnTo>
                  <a:lnTo>
                    <a:pt x="24931" y="771936"/>
                  </a:lnTo>
                  <a:lnTo>
                    <a:pt x="38572" y="731074"/>
                  </a:lnTo>
                  <a:lnTo>
                    <a:pt x="54992" y="691214"/>
                  </a:lnTo>
                  <a:lnTo>
                    <a:pt x="74099" y="652431"/>
                  </a:lnTo>
                  <a:lnTo>
                    <a:pt x="95802" y="614802"/>
                  </a:lnTo>
                  <a:lnTo>
                    <a:pt x="120009" y="578402"/>
                  </a:lnTo>
                  <a:lnTo>
                    <a:pt x="146626" y="543307"/>
                  </a:lnTo>
                  <a:lnTo>
                    <a:pt x="175564" y="509593"/>
                  </a:lnTo>
                  <a:lnTo>
                    <a:pt x="206729" y="477335"/>
                  </a:lnTo>
                  <a:lnTo>
                    <a:pt x="240030" y="446610"/>
                  </a:lnTo>
                  <a:lnTo>
                    <a:pt x="275374" y="417492"/>
                  </a:lnTo>
                  <a:lnTo>
                    <a:pt x="312671" y="390058"/>
                  </a:lnTo>
                  <a:lnTo>
                    <a:pt x="351827" y="364383"/>
                  </a:lnTo>
                  <a:lnTo>
                    <a:pt x="392751" y="340544"/>
                  </a:lnTo>
                  <a:lnTo>
                    <a:pt x="435351" y="318615"/>
                  </a:lnTo>
                  <a:lnTo>
                    <a:pt x="479535" y="298674"/>
                  </a:lnTo>
                  <a:lnTo>
                    <a:pt x="525211" y="280794"/>
                  </a:lnTo>
                  <a:lnTo>
                    <a:pt x="572287" y="265053"/>
                  </a:lnTo>
                  <a:lnTo>
                    <a:pt x="620672" y="251526"/>
                  </a:lnTo>
                  <a:lnTo>
                    <a:pt x="670272" y="240288"/>
                  </a:lnTo>
                  <a:lnTo>
                    <a:pt x="720997" y="231416"/>
                  </a:lnTo>
                  <a:lnTo>
                    <a:pt x="772754" y="224985"/>
                  </a:lnTo>
                  <a:lnTo>
                    <a:pt x="825452" y="221070"/>
                  </a:lnTo>
                  <a:lnTo>
                    <a:pt x="878998" y="219749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3960" y="2727891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19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5"/>
                  </a:lnTo>
                  <a:lnTo>
                    <a:pt x="153588" y="1352848"/>
                  </a:lnTo>
                  <a:lnTo>
                    <a:pt x="125579" y="1316920"/>
                  </a:lnTo>
                  <a:lnTo>
                    <a:pt x="100150" y="1279640"/>
                  </a:lnTo>
                  <a:lnTo>
                    <a:pt x="77387" y="1241104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1"/>
                  </a:lnTo>
                  <a:lnTo>
                    <a:pt x="14735" y="1076227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2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100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4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6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3"/>
                  </a:lnTo>
                  <a:lnTo>
                    <a:pt x="95802" y="614802"/>
                  </a:lnTo>
                  <a:lnTo>
                    <a:pt x="74100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2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68448" y="4034130"/>
            <a:ext cx="4002404" cy="9626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(C’+D’)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9BBB59"/>
                </a:solidFill>
                <a:latin typeface="Arial"/>
                <a:cs typeface="Arial"/>
              </a:rPr>
              <a:t>(A’+B’)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81BD"/>
                </a:solidFill>
                <a:latin typeface="Arial"/>
                <a:cs typeface="Arial"/>
              </a:rPr>
              <a:t>(B’+C’)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Arial"/>
                <a:cs typeface="Arial"/>
              </a:rPr>
              <a:t>(other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solutions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also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possible)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7062" y="1965845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27858" y="1492134"/>
            <a:ext cx="532130" cy="553085"/>
            <a:chOff x="527858" y="1492134"/>
            <a:chExt cx="53213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492134"/>
              <a:ext cx="532014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1526761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356249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573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2917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3772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1116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62" y="176251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21638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866" y="270485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326365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382245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3215" y="1991142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4110" y="199453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20443" y="173533"/>
            <a:ext cx="2923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95" dirty="0">
                <a:solidFill>
                  <a:srgbClr val="800000"/>
                </a:solidFill>
              </a:rPr>
              <a:t> </a:t>
            </a:r>
            <a:r>
              <a:rPr spc="-35" dirty="0">
                <a:solidFill>
                  <a:srgbClr val="800000"/>
                </a:solidFill>
              </a:rPr>
              <a:t>K-</a:t>
            </a:r>
            <a:r>
              <a:rPr spc="-20" dirty="0">
                <a:solidFill>
                  <a:srgbClr val="800000"/>
                </a:solidFill>
              </a:rPr>
              <a:t>Maps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40977" y="1928553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871257" y="1454726"/>
            <a:ext cx="532130" cy="553085"/>
            <a:chOff x="4871257" y="1454726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454726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7937" y="1489468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7570" y="131895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9486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6830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685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5029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976" y="1609783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2779" y="20111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6029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1871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7967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7128" y="1953850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8018" y="195723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8271" y="1167305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6783731" y="1135038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39" y="4532945"/>
            <a:ext cx="9006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Cell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considered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‘adjacent’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16,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adjacent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17,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804" y="183694"/>
            <a:ext cx="477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2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15" dirty="0">
                <a:solidFill>
                  <a:srgbClr val="800000"/>
                </a:solidFill>
              </a:rPr>
              <a:t> </a:t>
            </a:r>
            <a:r>
              <a:rPr sz="2400" spc="-30" dirty="0">
                <a:solidFill>
                  <a:srgbClr val="800000"/>
                </a:solidFill>
              </a:rPr>
              <a:t>K-</a:t>
            </a:r>
            <a:r>
              <a:rPr sz="2400" spc="-20" dirty="0">
                <a:solidFill>
                  <a:srgbClr val="800000"/>
                </a:solidFill>
              </a:rPr>
              <a:t>Maps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55367" y="1658494"/>
            <a:ext cx="59569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800" spc="-2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581" y="3633342"/>
            <a:ext cx="694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2" baseline="13888" dirty="0">
                <a:latin typeface="Arial"/>
                <a:cs typeface="Arial"/>
              </a:rPr>
              <a:t>F(A,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B,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C, D,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spc="-15" baseline="13888" dirty="0">
                <a:latin typeface="Arial"/>
                <a:cs typeface="Arial"/>
              </a:rPr>
              <a:t>E)=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2700" baseline="13888" dirty="0">
                <a:latin typeface="Arial"/>
                <a:cs typeface="Arial"/>
              </a:rPr>
              <a:t>, m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2700" baseline="13888" dirty="0">
                <a:latin typeface="Arial"/>
                <a:cs typeface="Arial"/>
              </a:rPr>
              <a:t>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7,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11,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13,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17,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19,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23,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29,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2700" spc="-37" baseline="13888" dirty="0">
                <a:latin typeface="Arial"/>
                <a:cs typeface="Arial"/>
              </a:rPr>
              <a:t>m</a:t>
            </a:r>
            <a:r>
              <a:rPr sz="1200" spc="-25" dirty="0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7062" y="2478925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27858" y="2003367"/>
            <a:ext cx="532130" cy="557530"/>
            <a:chOff x="527858" y="2003367"/>
            <a:chExt cx="532130" cy="557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2003367"/>
              <a:ext cx="532014" cy="5569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2039840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869329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573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2917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3772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1116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62" y="227559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267691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866" y="32179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37767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43355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3215" y="2504222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4110" y="250761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1</a:t>
            </a:r>
            <a:endParaRPr sz="240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40977" y="2441633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871257" y="1970117"/>
            <a:ext cx="532130" cy="553085"/>
            <a:chOff x="4871257" y="1970117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970117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7937" y="2002548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7570" y="183203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9486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6830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685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5029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976" y="2122863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2779" y="252418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31160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7002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43098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7128" y="2466930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8018" y="247031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8271" y="1680385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6783731" y="1648118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5367" y="850410"/>
            <a:ext cx="595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7062" y="2183904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3215" y="220920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74110" y="22125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2</a:t>
            </a:r>
            <a:endParaRPr sz="240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75693" y="2234755"/>
            <a:ext cx="1463040" cy="1061720"/>
          </a:xfrm>
          <a:custGeom>
            <a:avLst/>
            <a:gdLst/>
            <a:ahLst/>
            <a:cxnLst/>
            <a:rect l="l" t="t" r="r" b="b"/>
            <a:pathLst>
              <a:path w="1463039" h="1061720">
                <a:moveTo>
                  <a:pt x="0" y="176952"/>
                </a:moveTo>
                <a:lnTo>
                  <a:pt x="6320" y="129911"/>
                </a:lnTo>
                <a:lnTo>
                  <a:pt x="24159" y="87641"/>
                </a:lnTo>
                <a:lnTo>
                  <a:pt x="51828" y="51828"/>
                </a:lnTo>
                <a:lnTo>
                  <a:pt x="87641" y="24159"/>
                </a:lnTo>
                <a:lnTo>
                  <a:pt x="129911" y="6320"/>
                </a:lnTo>
                <a:lnTo>
                  <a:pt x="176952" y="0"/>
                </a:lnTo>
                <a:lnTo>
                  <a:pt x="1285573" y="0"/>
                </a:lnTo>
                <a:lnTo>
                  <a:pt x="1332614" y="6320"/>
                </a:lnTo>
                <a:lnTo>
                  <a:pt x="1374885" y="24159"/>
                </a:lnTo>
                <a:lnTo>
                  <a:pt x="1410698" y="51828"/>
                </a:lnTo>
                <a:lnTo>
                  <a:pt x="1438367" y="87641"/>
                </a:lnTo>
                <a:lnTo>
                  <a:pt x="1456205" y="129911"/>
                </a:lnTo>
                <a:lnTo>
                  <a:pt x="1462526" y="176952"/>
                </a:lnTo>
                <a:lnTo>
                  <a:pt x="1462526" y="884742"/>
                </a:lnTo>
                <a:lnTo>
                  <a:pt x="1456205" y="931783"/>
                </a:lnTo>
                <a:lnTo>
                  <a:pt x="1438367" y="974054"/>
                </a:lnTo>
                <a:lnTo>
                  <a:pt x="1410698" y="1009867"/>
                </a:lnTo>
                <a:lnTo>
                  <a:pt x="1374885" y="1037536"/>
                </a:lnTo>
                <a:lnTo>
                  <a:pt x="1332614" y="1055374"/>
                </a:lnTo>
                <a:lnTo>
                  <a:pt x="1285573" y="1061695"/>
                </a:lnTo>
                <a:lnTo>
                  <a:pt x="176952" y="1061695"/>
                </a:lnTo>
                <a:lnTo>
                  <a:pt x="129911" y="1055374"/>
                </a:lnTo>
                <a:lnTo>
                  <a:pt x="87641" y="1037536"/>
                </a:lnTo>
                <a:lnTo>
                  <a:pt x="51828" y="1009867"/>
                </a:lnTo>
                <a:lnTo>
                  <a:pt x="24159" y="974054"/>
                </a:lnTo>
                <a:lnTo>
                  <a:pt x="6320" y="931783"/>
                </a:lnTo>
                <a:lnTo>
                  <a:pt x="0" y="884742"/>
                </a:lnTo>
                <a:lnTo>
                  <a:pt x="0" y="1769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40647" y="470540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A’B’E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7062" y="1924828"/>
          <a:ext cx="3322320" cy="253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5715" algn="ctr">
                        <a:lnSpc>
                          <a:spcPts val="23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215" y="220920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961405" y="2212583"/>
            <a:ext cx="2321560" cy="1098550"/>
            <a:chOff x="1961405" y="2212583"/>
            <a:chExt cx="2321560" cy="1098550"/>
          </a:xfrm>
        </p:grpSpPr>
        <p:sp>
          <p:nvSpPr>
            <p:cNvPr id="15" name="object 15"/>
            <p:cNvSpPr/>
            <p:nvPr/>
          </p:nvSpPr>
          <p:spPr>
            <a:xfrm>
              <a:off x="3574110" y="2212593"/>
              <a:ext cx="688340" cy="69850"/>
            </a:xfrm>
            <a:custGeom>
              <a:avLst/>
              <a:gdLst/>
              <a:ahLst/>
              <a:cxnLst/>
              <a:rect l="l" t="t" r="r" b="b"/>
              <a:pathLst>
                <a:path w="688339" h="69850">
                  <a:moveTo>
                    <a:pt x="687908" y="0"/>
                  </a:moveTo>
                  <a:lnTo>
                    <a:pt x="37592" y="0"/>
                  </a:lnTo>
                  <a:lnTo>
                    <a:pt x="37592" y="1854"/>
                  </a:lnTo>
                  <a:lnTo>
                    <a:pt x="0" y="1854"/>
                  </a:lnTo>
                  <a:lnTo>
                    <a:pt x="0" y="69303"/>
                  </a:lnTo>
                  <a:lnTo>
                    <a:pt x="650316" y="69303"/>
                  </a:lnTo>
                  <a:lnTo>
                    <a:pt x="650316" y="67449"/>
                  </a:lnTo>
                  <a:lnTo>
                    <a:pt x="687908" y="67449"/>
                  </a:lnTo>
                  <a:lnTo>
                    <a:pt x="687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3</a:t>
            </a:r>
            <a:endParaRPr sz="240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45641" y="4705406"/>
            <a:ext cx="156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7062" y="1924828"/>
          <a:ext cx="3322320" cy="253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5715" algn="ctr">
                        <a:lnSpc>
                          <a:spcPts val="23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215" y="220920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895274" y="2212583"/>
            <a:ext cx="2387600" cy="1645285"/>
            <a:chOff x="1895274" y="2212583"/>
            <a:chExt cx="2387600" cy="1645285"/>
          </a:xfrm>
        </p:grpSpPr>
        <p:sp>
          <p:nvSpPr>
            <p:cNvPr id="15" name="object 15"/>
            <p:cNvSpPr/>
            <p:nvPr/>
          </p:nvSpPr>
          <p:spPr>
            <a:xfrm>
              <a:off x="3574110" y="2212593"/>
              <a:ext cx="688340" cy="69850"/>
            </a:xfrm>
            <a:custGeom>
              <a:avLst/>
              <a:gdLst/>
              <a:ahLst/>
              <a:cxnLst/>
              <a:rect l="l" t="t" r="r" b="b"/>
              <a:pathLst>
                <a:path w="688339" h="69850">
                  <a:moveTo>
                    <a:pt x="687908" y="0"/>
                  </a:moveTo>
                  <a:lnTo>
                    <a:pt x="37592" y="0"/>
                  </a:lnTo>
                  <a:lnTo>
                    <a:pt x="37592" y="1854"/>
                  </a:lnTo>
                  <a:lnTo>
                    <a:pt x="0" y="1854"/>
                  </a:lnTo>
                  <a:lnTo>
                    <a:pt x="0" y="69303"/>
                  </a:lnTo>
                  <a:lnTo>
                    <a:pt x="650316" y="69303"/>
                  </a:lnTo>
                  <a:lnTo>
                    <a:pt x="650316" y="67449"/>
                  </a:lnTo>
                  <a:lnTo>
                    <a:pt x="687908" y="67449"/>
                  </a:lnTo>
                  <a:lnTo>
                    <a:pt x="687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5914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4</a:t>
            </a:r>
            <a:endParaRPr sz="240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93092" y="4705406"/>
            <a:ext cx="244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4" name="object 34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5</a:t>
            </a:r>
            <a:endParaRPr sz="240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1750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4" name="object 34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6</a:t>
            </a:r>
            <a:endParaRPr sz="240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1749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17457" y="2190254"/>
            <a:ext cx="605155" cy="1050290"/>
          </a:xfrm>
          <a:custGeom>
            <a:avLst/>
            <a:gdLst/>
            <a:ahLst/>
            <a:cxnLst/>
            <a:rect l="l" t="t" r="r" b="b"/>
            <a:pathLst>
              <a:path w="605154" h="1050289">
                <a:moveTo>
                  <a:pt x="0" y="100827"/>
                </a:moveTo>
                <a:lnTo>
                  <a:pt x="7923" y="61581"/>
                </a:lnTo>
                <a:lnTo>
                  <a:pt x="29531" y="29531"/>
                </a:lnTo>
                <a:lnTo>
                  <a:pt x="61581" y="7923"/>
                </a:lnTo>
                <a:lnTo>
                  <a:pt x="100827" y="0"/>
                </a:lnTo>
                <a:lnTo>
                  <a:pt x="504128" y="0"/>
                </a:lnTo>
                <a:lnTo>
                  <a:pt x="543375" y="7923"/>
                </a:lnTo>
                <a:lnTo>
                  <a:pt x="575424" y="29531"/>
                </a:lnTo>
                <a:lnTo>
                  <a:pt x="597033" y="61581"/>
                </a:lnTo>
                <a:lnTo>
                  <a:pt x="604956" y="100827"/>
                </a:lnTo>
                <a:lnTo>
                  <a:pt x="604956" y="949232"/>
                </a:lnTo>
                <a:lnTo>
                  <a:pt x="597033" y="988479"/>
                </a:lnTo>
                <a:lnTo>
                  <a:pt x="575424" y="1020528"/>
                </a:lnTo>
                <a:lnTo>
                  <a:pt x="543375" y="1042137"/>
                </a:lnTo>
                <a:lnTo>
                  <a:pt x="504128" y="1050060"/>
                </a:lnTo>
                <a:lnTo>
                  <a:pt x="100827" y="1050060"/>
                </a:lnTo>
                <a:lnTo>
                  <a:pt x="61581" y="1042137"/>
                </a:lnTo>
                <a:lnTo>
                  <a:pt x="29531" y="1020528"/>
                </a:lnTo>
                <a:lnTo>
                  <a:pt x="7923" y="988479"/>
                </a:lnTo>
                <a:lnTo>
                  <a:pt x="0" y="949232"/>
                </a:lnTo>
                <a:lnTo>
                  <a:pt x="0" y="100827"/>
                </a:lnTo>
                <a:close/>
              </a:path>
            </a:pathLst>
          </a:custGeom>
          <a:ln w="28574">
            <a:solidFill>
              <a:srgbClr val="3C9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556053" y="4705406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1859C"/>
                </a:solidFill>
                <a:latin typeface="Arial"/>
                <a:cs typeface="Arial"/>
              </a:rPr>
              <a:t>AB’DE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4" name="object 34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7</a:t>
            </a:r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5340977" y="2146612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4"/>
                </a:moveTo>
                <a:lnTo>
                  <a:pt x="3335459" y="1142844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49"/>
                </a:moveTo>
                <a:lnTo>
                  <a:pt x="3335459" y="6349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8247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316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3860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7454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7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1316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43860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7454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8247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316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43860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454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8247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1316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43860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7454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37128" y="2171909"/>
            <a:ext cx="3169285" cy="1581150"/>
            <a:chOff x="5437128" y="2171909"/>
            <a:chExt cx="3169285" cy="1581150"/>
          </a:xfrm>
        </p:grpSpPr>
        <p:sp>
          <p:nvSpPr>
            <p:cNvPr id="74" name="object 74"/>
            <p:cNvSpPr/>
            <p:nvPr/>
          </p:nvSpPr>
          <p:spPr>
            <a:xfrm>
              <a:off x="5437124" y="2171915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4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4" h="73025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17457" y="2190254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4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45623" y="3306561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40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3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12729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90311" y="4705406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1859C"/>
                </a:solidFill>
                <a:latin typeface="Arial"/>
                <a:cs typeface="Arial"/>
              </a:rPr>
              <a:t>AB’DE+</a:t>
            </a:r>
            <a:r>
              <a:rPr sz="1800" spc="-10" dirty="0">
                <a:solidFill>
                  <a:srgbClr val="FC0280"/>
                </a:solidFill>
                <a:latin typeface="Arial"/>
                <a:cs typeface="Arial"/>
              </a:rPr>
              <a:t>ABCE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0149" y="593257"/>
            <a:ext cx="972185" cy="4100829"/>
            <a:chOff x="2690149" y="593257"/>
            <a:chExt cx="972185" cy="4100829"/>
          </a:xfrm>
        </p:grpSpPr>
        <p:sp>
          <p:nvSpPr>
            <p:cNvPr id="3" name="object 3"/>
            <p:cNvSpPr/>
            <p:nvPr/>
          </p:nvSpPr>
          <p:spPr>
            <a:xfrm>
              <a:off x="2702849" y="2643578"/>
              <a:ext cx="946785" cy="2037714"/>
            </a:xfrm>
            <a:custGeom>
              <a:avLst/>
              <a:gdLst/>
              <a:ahLst/>
              <a:cxnLst/>
              <a:rect l="l" t="t" r="r" b="b"/>
              <a:pathLst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2037619"/>
                  </a:lnTo>
                  <a:lnTo>
                    <a:pt x="946435" y="2037619"/>
                  </a:lnTo>
                </a:path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1455668"/>
                  </a:lnTo>
                  <a:lnTo>
                    <a:pt x="946435" y="1455668"/>
                  </a:lnTo>
                </a:path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873717"/>
                  </a:lnTo>
                  <a:lnTo>
                    <a:pt x="946435" y="873717"/>
                  </a:lnTo>
                </a:path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291766"/>
                  </a:lnTo>
                  <a:lnTo>
                    <a:pt x="946435" y="291766"/>
                  </a:lnTo>
                </a:path>
              </a:pathLst>
            </a:custGeom>
            <a:ln w="25399">
              <a:solidFill>
                <a:srgbClr val="1B4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2849" y="2353395"/>
              <a:ext cx="946785" cy="290195"/>
            </a:xfrm>
            <a:custGeom>
              <a:avLst/>
              <a:gdLst/>
              <a:ahLst/>
              <a:cxnLst/>
              <a:rect l="l" t="t" r="r" b="b"/>
              <a:pathLst>
                <a:path w="946785" h="290194">
                  <a:moveTo>
                    <a:pt x="0" y="290182"/>
                  </a:moveTo>
                  <a:lnTo>
                    <a:pt x="850249" y="290182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1B4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2849" y="1771443"/>
              <a:ext cx="946785" cy="872490"/>
            </a:xfrm>
            <a:custGeom>
              <a:avLst/>
              <a:gdLst/>
              <a:ahLst/>
              <a:cxnLst/>
              <a:rect l="l" t="t" r="r" b="b"/>
              <a:pathLst>
                <a:path w="946785" h="872489">
                  <a:moveTo>
                    <a:pt x="0" y="872133"/>
                  </a:moveTo>
                  <a:lnTo>
                    <a:pt x="850249" y="872133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2849" y="1187210"/>
              <a:ext cx="946785" cy="1456690"/>
            </a:xfrm>
            <a:custGeom>
              <a:avLst/>
              <a:gdLst/>
              <a:ahLst/>
              <a:cxnLst/>
              <a:rect l="l" t="t" r="r" b="b"/>
              <a:pathLst>
                <a:path w="946785" h="1456689">
                  <a:moveTo>
                    <a:pt x="0" y="1456366"/>
                  </a:moveTo>
                  <a:lnTo>
                    <a:pt x="850249" y="1456366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02849" y="605957"/>
              <a:ext cx="946785" cy="2037714"/>
            </a:xfrm>
            <a:custGeom>
              <a:avLst/>
              <a:gdLst/>
              <a:ahLst/>
              <a:cxnLst/>
              <a:rect l="l" t="t" r="r" b="b"/>
              <a:pathLst>
                <a:path w="946785" h="2037714">
                  <a:moveTo>
                    <a:pt x="0" y="2037619"/>
                  </a:moveTo>
                  <a:lnTo>
                    <a:pt x="850249" y="2037619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320" y="2270324"/>
            <a:ext cx="2502535" cy="746760"/>
          </a:xfrm>
          <a:prstGeom prst="rect">
            <a:avLst/>
          </a:prstGeom>
          <a:solidFill>
            <a:srgbClr val="B5B5B5"/>
          </a:solidFill>
        </p:spPr>
        <p:txBody>
          <a:bodyPr vert="horz" wrap="square" lIns="0" tIns="86360" rIns="0" bIns="0" rtlCol="0">
            <a:spAutoFit/>
          </a:bodyPr>
          <a:lstStyle/>
          <a:p>
            <a:pPr marL="513715" marR="499745" indent="227329">
              <a:lnSpc>
                <a:spcPts val="2300"/>
              </a:lnSpc>
              <a:spcBef>
                <a:spcPts val="680"/>
              </a:spcBef>
            </a:pPr>
            <a:r>
              <a:rPr sz="2200" spc="-95" dirty="0">
                <a:solidFill>
                  <a:srgbClr val="074080"/>
                </a:solidFill>
                <a:latin typeface="Arial"/>
                <a:cs typeface="Arial"/>
              </a:rPr>
              <a:t>Types</a:t>
            </a:r>
            <a:r>
              <a:rPr sz="2200" spc="-45" dirty="0">
                <a:solidFill>
                  <a:srgbClr val="07408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74080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074080"/>
                </a:solidFill>
                <a:latin typeface="Arial"/>
                <a:cs typeface="Arial"/>
              </a:rPr>
              <a:t>Logic</a:t>
            </a:r>
            <a:r>
              <a:rPr sz="2200" spc="10" dirty="0">
                <a:solidFill>
                  <a:srgbClr val="07408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74080"/>
                </a:solidFill>
                <a:latin typeface="Arial"/>
                <a:cs typeface="Arial"/>
              </a:rPr>
              <a:t>Gates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9286" y="375099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9286" y="956351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9286" y="1540584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1224915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Inverter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(aka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NOT)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9286" y="2122536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9286" y="2704487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9286" y="3286438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9286" y="3868389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1173480">
              <a:lnSpc>
                <a:spcPct val="100000"/>
              </a:lnSpc>
              <a:spcBef>
                <a:spcPts val="515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(XOR)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9286" y="4450340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(XNOR)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8</a:t>
            </a:r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5340977" y="2146612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4"/>
                </a:moveTo>
                <a:lnTo>
                  <a:pt x="3335459" y="1142844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49"/>
                </a:moveTo>
                <a:lnTo>
                  <a:pt x="3335459" y="6349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6" name="object 36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8247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316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3860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7454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7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1316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43860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7454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8247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316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43860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454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8247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1316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43860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7454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37128" y="2209800"/>
            <a:ext cx="3169285" cy="1581150"/>
            <a:chOff x="5437128" y="2171909"/>
            <a:chExt cx="3169285" cy="1581150"/>
          </a:xfrm>
        </p:grpSpPr>
        <p:sp>
          <p:nvSpPr>
            <p:cNvPr id="74" name="object 74"/>
            <p:cNvSpPr/>
            <p:nvPr/>
          </p:nvSpPr>
          <p:spPr>
            <a:xfrm>
              <a:off x="5437124" y="2171915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4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4" h="73025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17457" y="2190254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4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45623" y="3306561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40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3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89096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7003" y="4705406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B’C’E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90311" y="4705406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1859C"/>
                </a:solidFill>
                <a:latin typeface="Arial"/>
                <a:cs typeface="Arial"/>
              </a:rPr>
              <a:t>AB’DE+</a:t>
            </a:r>
            <a:r>
              <a:rPr sz="1800" spc="-10" dirty="0">
                <a:solidFill>
                  <a:srgbClr val="FC0280"/>
                </a:solidFill>
                <a:latin typeface="Arial"/>
                <a:cs typeface="Arial"/>
              </a:rPr>
              <a:t>ABCE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045995" y="1463039"/>
            <a:ext cx="5531485" cy="1242695"/>
            <a:chOff x="2045995" y="1463039"/>
            <a:chExt cx="5531485" cy="1242695"/>
          </a:xfrm>
        </p:grpSpPr>
        <p:sp>
          <p:nvSpPr>
            <p:cNvPr id="84" name="object 84"/>
            <p:cNvSpPr/>
            <p:nvPr/>
          </p:nvSpPr>
          <p:spPr>
            <a:xfrm>
              <a:off x="2060282" y="2258885"/>
              <a:ext cx="1188085" cy="432434"/>
            </a:xfrm>
            <a:custGeom>
              <a:avLst/>
              <a:gdLst/>
              <a:ahLst/>
              <a:cxnLst/>
              <a:rect l="l" t="t" r="r" b="b"/>
              <a:pathLst>
                <a:path w="1188085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115998" y="0"/>
                  </a:lnTo>
                  <a:lnTo>
                    <a:pt x="1144024" y="5658"/>
                  </a:lnTo>
                  <a:lnTo>
                    <a:pt x="1166911" y="21088"/>
                  </a:lnTo>
                  <a:lnTo>
                    <a:pt x="1182341" y="43975"/>
                  </a:lnTo>
                  <a:lnTo>
                    <a:pt x="1187999" y="72001"/>
                  </a:lnTo>
                  <a:lnTo>
                    <a:pt x="1187999" y="359997"/>
                  </a:lnTo>
                  <a:lnTo>
                    <a:pt x="1182341" y="388023"/>
                  </a:lnTo>
                  <a:lnTo>
                    <a:pt x="1166911" y="410910"/>
                  </a:lnTo>
                  <a:lnTo>
                    <a:pt x="1144024" y="426340"/>
                  </a:lnTo>
                  <a:lnTo>
                    <a:pt x="1115998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5668" y="1463040"/>
              <a:ext cx="1824643" cy="87283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805913" y="1500722"/>
              <a:ext cx="1724660" cy="758190"/>
            </a:xfrm>
            <a:custGeom>
              <a:avLst/>
              <a:gdLst/>
              <a:ahLst/>
              <a:cxnLst/>
              <a:rect l="l" t="t" r="r" b="b"/>
              <a:pathLst>
                <a:path w="1724660" h="758189">
                  <a:moveTo>
                    <a:pt x="0" y="758162"/>
                  </a:moveTo>
                  <a:lnTo>
                    <a:pt x="172432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73055" y="2230615"/>
              <a:ext cx="1189990" cy="432434"/>
            </a:xfrm>
            <a:custGeom>
              <a:avLst/>
              <a:gdLst/>
              <a:ahLst/>
              <a:cxnLst/>
              <a:rect l="l" t="t" r="r" b="b"/>
              <a:pathLst>
                <a:path w="1189990" h="432435">
                  <a:moveTo>
                    <a:pt x="0" y="72001"/>
                  </a:moveTo>
                  <a:lnTo>
                    <a:pt x="5658" y="43974"/>
                  </a:lnTo>
                  <a:lnTo>
                    <a:pt x="21088" y="21088"/>
                  </a:lnTo>
                  <a:lnTo>
                    <a:pt x="43974" y="5658"/>
                  </a:lnTo>
                  <a:lnTo>
                    <a:pt x="72001" y="0"/>
                  </a:lnTo>
                  <a:lnTo>
                    <a:pt x="1117711" y="0"/>
                  </a:lnTo>
                  <a:lnTo>
                    <a:pt x="1145737" y="5658"/>
                  </a:lnTo>
                  <a:lnTo>
                    <a:pt x="1168623" y="21088"/>
                  </a:lnTo>
                  <a:lnTo>
                    <a:pt x="1184053" y="43974"/>
                  </a:lnTo>
                  <a:lnTo>
                    <a:pt x="1189712" y="72001"/>
                  </a:lnTo>
                  <a:lnTo>
                    <a:pt x="1189712" y="359997"/>
                  </a:lnTo>
                  <a:lnTo>
                    <a:pt x="1184053" y="388023"/>
                  </a:lnTo>
                  <a:lnTo>
                    <a:pt x="1168623" y="410910"/>
                  </a:lnTo>
                  <a:lnTo>
                    <a:pt x="1145737" y="426340"/>
                  </a:lnTo>
                  <a:lnTo>
                    <a:pt x="1117711" y="431998"/>
                  </a:lnTo>
                  <a:lnTo>
                    <a:pt x="72001" y="431998"/>
                  </a:lnTo>
                  <a:lnTo>
                    <a:pt x="43974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559" y="1463039"/>
              <a:ext cx="2360814" cy="80633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530237" y="1500723"/>
              <a:ext cx="2263140" cy="690245"/>
            </a:xfrm>
            <a:custGeom>
              <a:avLst/>
              <a:gdLst/>
              <a:ahLst/>
              <a:cxnLst/>
              <a:rect l="l" t="t" r="r" b="b"/>
              <a:pathLst>
                <a:path w="2263140" h="690244">
                  <a:moveTo>
                    <a:pt x="2262807" y="68964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5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 </a:t>
            </a:r>
            <a:r>
              <a:rPr sz="2400" spc="-10" dirty="0">
                <a:solidFill>
                  <a:srgbClr val="800000"/>
                </a:solidFill>
              </a:rPr>
              <a:t>Solution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7922" y="1757014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422" y="3059887"/>
            <a:ext cx="6664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A’B’E+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B’C’E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AB’DE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FC0280"/>
                </a:solidFill>
                <a:latin typeface="Arial"/>
                <a:cs typeface="Arial"/>
              </a:rPr>
              <a:t>ABCE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98174" y="2281843"/>
            <a:ext cx="399415" cy="565785"/>
            <a:chOff x="4098174" y="2281843"/>
            <a:chExt cx="399415" cy="565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8174" y="2281843"/>
              <a:ext cx="399010" cy="5652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6654" y="2308802"/>
              <a:ext cx="282242" cy="4617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56653" y="2308802"/>
              <a:ext cx="282575" cy="462280"/>
            </a:xfrm>
            <a:custGeom>
              <a:avLst/>
              <a:gdLst/>
              <a:ahLst/>
              <a:cxnLst/>
              <a:rect l="l" t="t" r="r" b="b"/>
              <a:pathLst>
                <a:path w="282575" h="462280">
                  <a:moveTo>
                    <a:pt x="0" y="320639"/>
                  </a:moveTo>
                  <a:lnTo>
                    <a:pt x="70560" y="320639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20639"/>
                  </a:lnTo>
                  <a:lnTo>
                    <a:pt x="282242" y="320639"/>
                  </a:lnTo>
                  <a:lnTo>
                    <a:pt x="141120" y="461760"/>
                  </a:lnTo>
                  <a:lnTo>
                    <a:pt x="0" y="320639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409" rIns="0" bIns="0" rtlCol="0">
            <a:spAutoFit/>
          </a:bodyPr>
          <a:lstStyle/>
          <a:p>
            <a:pPr marL="541655" marR="5080" indent="-529590">
              <a:lnSpc>
                <a:spcPct val="119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Alternative</a:t>
            </a:r>
            <a:r>
              <a:rPr spc="280" dirty="0">
                <a:solidFill>
                  <a:srgbClr val="800000"/>
                </a:solidFill>
              </a:rPr>
              <a:t> </a:t>
            </a:r>
            <a:r>
              <a:rPr spc="-25" dirty="0">
                <a:solidFill>
                  <a:srgbClr val="800000"/>
                </a:solidFill>
              </a:rPr>
              <a:t>Representations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-50" dirty="0">
                <a:solidFill>
                  <a:srgbClr val="800000"/>
                </a:solidFill>
              </a:rPr>
              <a:t> </a:t>
            </a: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45" dirty="0">
                <a:solidFill>
                  <a:srgbClr val="800000"/>
                </a:solidFill>
              </a:rPr>
              <a:t> </a:t>
            </a:r>
            <a:r>
              <a:rPr spc="-35" dirty="0">
                <a:solidFill>
                  <a:srgbClr val="800000"/>
                </a:solidFill>
              </a:rPr>
              <a:t>K-</a:t>
            </a:r>
            <a:r>
              <a:rPr spc="-20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1766" y="2020401"/>
            <a:ext cx="221043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472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Reflection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Maps </a:t>
            </a:r>
            <a:r>
              <a:rPr sz="2400" dirty="0">
                <a:latin typeface="Arial"/>
                <a:cs typeface="Arial"/>
              </a:rPr>
              <a:t>Overlay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192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10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-100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K-</a:t>
            </a:r>
            <a:r>
              <a:rPr spc="-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1934141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254" y="1832956"/>
            <a:ext cx="157941" cy="23649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1851591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379912"/>
            <a:ext cx="528320" cy="553085"/>
            <a:chOff x="1496291" y="1379912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379912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41250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1056" y="1241995"/>
            <a:ext cx="665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484" y="1579815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462" y="1532821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2821" y="4597685"/>
            <a:ext cx="2201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Think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mirror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00846" y="4243647"/>
            <a:ext cx="257810" cy="382905"/>
            <a:chOff x="4700846" y="4243647"/>
            <a:chExt cx="257810" cy="3829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0846" y="4243647"/>
              <a:ext cx="257694" cy="38238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59630" y="4271285"/>
              <a:ext cx="141605" cy="280670"/>
            </a:xfrm>
            <a:custGeom>
              <a:avLst/>
              <a:gdLst/>
              <a:ahLst/>
              <a:cxnLst/>
              <a:rect l="l" t="t" r="r" b="b"/>
              <a:pathLst>
                <a:path w="141604" h="280670">
                  <a:moveTo>
                    <a:pt x="70558" y="0"/>
                  </a:moveTo>
                  <a:lnTo>
                    <a:pt x="0" y="70558"/>
                  </a:lnTo>
                  <a:lnTo>
                    <a:pt x="35279" y="70558"/>
                  </a:lnTo>
                  <a:lnTo>
                    <a:pt x="35279" y="280552"/>
                  </a:lnTo>
                  <a:lnTo>
                    <a:pt x="105837" y="280552"/>
                  </a:lnTo>
                  <a:lnTo>
                    <a:pt x="105837" y="70558"/>
                  </a:lnTo>
                  <a:lnTo>
                    <a:pt x="141117" y="70558"/>
                  </a:lnTo>
                  <a:lnTo>
                    <a:pt x="70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9630" y="4271285"/>
              <a:ext cx="141605" cy="280670"/>
            </a:xfrm>
            <a:custGeom>
              <a:avLst/>
              <a:gdLst/>
              <a:ahLst/>
              <a:cxnLst/>
              <a:rect l="l" t="t" r="r" b="b"/>
              <a:pathLst>
                <a:path w="141604" h="280670">
                  <a:moveTo>
                    <a:pt x="0" y="70558"/>
                  </a:moveTo>
                  <a:lnTo>
                    <a:pt x="70558" y="0"/>
                  </a:lnTo>
                  <a:lnTo>
                    <a:pt x="141116" y="70558"/>
                  </a:lnTo>
                  <a:lnTo>
                    <a:pt x="105838" y="70558"/>
                  </a:lnTo>
                  <a:lnTo>
                    <a:pt x="105838" y="280552"/>
                  </a:lnTo>
                  <a:lnTo>
                    <a:pt x="35278" y="280552"/>
                  </a:lnTo>
                  <a:lnTo>
                    <a:pt x="35278" y="70558"/>
                  </a:lnTo>
                  <a:lnTo>
                    <a:pt x="0" y="7055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2460048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254" y="2356658"/>
            <a:ext cx="157941" cy="23649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2377498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903614"/>
            <a:ext cx="528320" cy="553085"/>
            <a:chOff x="1496291" y="1903614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903614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93841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6484" y="2105722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232462" y="2058728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1056" y="1018033"/>
            <a:ext cx="595757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3400425" cy="2818130"/>
            <a:chOff x="1496291" y="1724891"/>
            <a:chExt cx="3400425" cy="281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462" y="1018033"/>
            <a:ext cx="654621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60071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4465" y="2197920"/>
            <a:ext cx="5701030" cy="2286000"/>
            <a:chOff x="1964465" y="2197920"/>
            <a:chExt cx="5701030" cy="2286000"/>
          </a:xfrm>
        </p:grpSpPr>
        <p:sp>
          <p:nvSpPr>
            <p:cNvPr id="11" name="object 11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27216" y="1938844"/>
          <a:ext cx="5831838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47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125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4403451" y="4628445"/>
            <a:ext cx="647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B’C’E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5643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6669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7696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8723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9750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0776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1804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22831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3400425" cy="2818130"/>
            <a:chOff x="1496291" y="1724891"/>
            <a:chExt cx="3400425" cy="281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462" y="1018033"/>
            <a:ext cx="654621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60071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4465" y="2197920"/>
            <a:ext cx="5701030" cy="2286000"/>
            <a:chOff x="1964465" y="2197920"/>
            <a:chExt cx="5701030" cy="2286000"/>
          </a:xfrm>
        </p:grpSpPr>
        <p:sp>
          <p:nvSpPr>
            <p:cNvPr id="11" name="object 11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627216" y="1938844"/>
          <a:ext cx="5831838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125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2245643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6669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7696" y="3942031"/>
            <a:ext cx="229997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  <a:tab pos="1434465" algn="l"/>
                <a:tab pos="2145665" algn="l"/>
              </a:tabLst>
            </a:pP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1804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22831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6484" y="1872299"/>
            <a:ext cx="5222875" cy="30867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83820" algn="ctr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47244" y="2241680"/>
            <a:ext cx="478790" cy="1003935"/>
          </a:xfrm>
          <a:custGeom>
            <a:avLst/>
            <a:gdLst/>
            <a:ahLst/>
            <a:cxnLst/>
            <a:rect l="l" t="t" r="r" b="b"/>
            <a:pathLst>
              <a:path w="478789" h="1003935">
                <a:moveTo>
                  <a:pt x="0" y="79749"/>
                </a:moveTo>
                <a:lnTo>
                  <a:pt x="6267" y="48707"/>
                </a:lnTo>
                <a:lnTo>
                  <a:pt x="23357" y="23357"/>
                </a:lnTo>
                <a:lnTo>
                  <a:pt x="48707" y="6267"/>
                </a:lnTo>
                <a:lnTo>
                  <a:pt x="79749" y="0"/>
                </a:lnTo>
                <a:lnTo>
                  <a:pt x="398733" y="0"/>
                </a:lnTo>
                <a:lnTo>
                  <a:pt x="429775" y="6267"/>
                </a:lnTo>
                <a:lnTo>
                  <a:pt x="455124" y="23357"/>
                </a:lnTo>
                <a:lnTo>
                  <a:pt x="472215" y="48707"/>
                </a:lnTo>
                <a:lnTo>
                  <a:pt x="478482" y="79749"/>
                </a:lnTo>
                <a:lnTo>
                  <a:pt x="478482" y="923721"/>
                </a:lnTo>
                <a:lnTo>
                  <a:pt x="472215" y="954763"/>
                </a:lnTo>
                <a:lnTo>
                  <a:pt x="455124" y="980112"/>
                </a:lnTo>
                <a:lnTo>
                  <a:pt x="429775" y="997203"/>
                </a:lnTo>
                <a:lnTo>
                  <a:pt x="398733" y="1003470"/>
                </a:lnTo>
                <a:lnTo>
                  <a:pt x="79749" y="1003470"/>
                </a:lnTo>
                <a:lnTo>
                  <a:pt x="48707" y="997203"/>
                </a:lnTo>
                <a:lnTo>
                  <a:pt x="23357" y="980112"/>
                </a:lnTo>
                <a:lnTo>
                  <a:pt x="6267" y="954763"/>
                </a:lnTo>
                <a:lnTo>
                  <a:pt x="0" y="923721"/>
                </a:lnTo>
                <a:lnTo>
                  <a:pt x="0" y="79749"/>
                </a:lnTo>
                <a:close/>
              </a:path>
            </a:pathLst>
          </a:custGeom>
          <a:ln w="28574">
            <a:solidFill>
              <a:srgbClr val="3C9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pc="-25" dirty="0"/>
              <a:t>000</a:t>
            </a:r>
            <a:r>
              <a:rPr dirty="0"/>
              <a:t>	</a:t>
            </a:r>
            <a:r>
              <a:rPr spc="-25" dirty="0"/>
              <a:t>001</a:t>
            </a:r>
            <a:r>
              <a:rPr dirty="0"/>
              <a:t>	</a:t>
            </a:r>
            <a:r>
              <a:rPr spc="-25" dirty="0"/>
              <a:t>011</a:t>
            </a:r>
            <a:r>
              <a:rPr dirty="0"/>
              <a:t>	</a:t>
            </a:r>
            <a:r>
              <a:rPr spc="-25" dirty="0"/>
              <a:t>010</a:t>
            </a:r>
            <a:r>
              <a:rPr dirty="0"/>
              <a:t>	</a:t>
            </a:r>
            <a:r>
              <a:rPr spc="-25" dirty="0"/>
              <a:t>110</a:t>
            </a:r>
            <a:r>
              <a:rPr dirty="0"/>
              <a:t>	</a:t>
            </a:r>
            <a:r>
              <a:rPr spc="-25" dirty="0"/>
              <a:t>111</a:t>
            </a:r>
            <a:r>
              <a:rPr dirty="0"/>
              <a:t>	</a:t>
            </a:r>
            <a:r>
              <a:rPr spc="-25" dirty="0"/>
              <a:t>101</a:t>
            </a:r>
            <a:r>
              <a:rPr dirty="0"/>
              <a:t>	</a:t>
            </a:r>
            <a:r>
              <a:rPr spc="-25" dirty="0"/>
              <a:t>100</a:t>
            </a: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</p:txBody>
      </p:sp>
      <p:grpSp>
        <p:nvGrpSpPr>
          <p:cNvPr id="23" name="object 23"/>
          <p:cNvGrpSpPr/>
          <p:nvPr/>
        </p:nvGrpSpPr>
        <p:grpSpPr>
          <a:xfrm>
            <a:off x="3432957" y="2227393"/>
            <a:ext cx="3448685" cy="1591945"/>
            <a:chOff x="3432957" y="2227393"/>
            <a:chExt cx="3448685" cy="1591945"/>
          </a:xfrm>
        </p:grpSpPr>
        <p:sp>
          <p:nvSpPr>
            <p:cNvPr id="24" name="object 24"/>
            <p:cNvSpPr/>
            <p:nvPr/>
          </p:nvSpPr>
          <p:spPr>
            <a:xfrm>
              <a:off x="5642853" y="3372760"/>
              <a:ext cx="1224280" cy="432434"/>
            </a:xfrm>
            <a:custGeom>
              <a:avLst/>
              <a:gdLst/>
              <a:ahLst/>
              <a:cxnLst/>
              <a:rect l="l" t="t" r="r" b="b"/>
              <a:pathLst>
                <a:path w="1224279" h="432435">
                  <a:moveTo>
                    <a:pt x="0" y="72001"/>
                  </a:moveTo>
                  <a:lnTo>
                    <a:pt x="5658" y="43974"/>
                  </a:lnTo>
                  <a:lnTo>
                    <a:pt x="21088" y="21088"/>
                  </a:lnTo>
                  <a:lnTo>
                    <a:pt x="43974" y="5658"/>
                  </a:lnTo>
                  <a:lnTo>
                    <a:pt x="72001" y="0"/>
                  </a:lnTo>
                  <a:lnTo>
                    <a:pt x="1151998" y="0"/>
                  </a:lnTo>
                  <a:lnTo>
                    <a:pt x="1180024" y="5658"/>
                  </a:lnTo>
                  <a:lnTo>
                    <a:pt x="1202911" y="21088"/>
                  </a:lnTo>
                  <a:lnTo>
                    <a:pt x="1218341" y="43974"/>
                  </a:lnTo>
                  <a:lnTo>
                    <a:pt x="1223999" y="72001"/>
                  </a:lnTo>
                  <a:lnTo>
                    <a:pt x="1223999" y="359997"/>
                  </a:lnTo>
                  <a:lnTo>
                    <a:pt x="1218341" y="388023"/>
                  </a:lnTo>
                  <a:lnTo>
                    <a:pt x="1202911" y="410910"/>
                  </a:lnTo>
                  <a:lnTo>
                    <a:pt x="1180024" y="426340"/>
                  </a:lnTo>
                  <a:lnTo>
                    <a:pt x="1151998" y="431998"/>
                  </a:lnTo>
                  <a:lnTo>
                    <a:pt x="72001" y="431998"/>
                  </a:lnTo>
                  <a:lnTo>
                    <a:pt x="43974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62981" y="4628445"/>
            <a:ext cx="349821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pc="-25" dirty="0"/>
              <a:t>000</a:t>
            </a:r>
            <a:r>
              <a:rPr dirty="0"/>
              <a:t>	</a:t>
            </a:r>
            <a:r>
              <a:rPr spc="-25" dirty="0"/>
              <a:t>001</a:t>
            </a:r>
            <a:r>
              <a:rPr dirty="0"/>
              <a:t>	</a:t>
            </a:r>
            <a:r>
              <a:rPr spc="-25" dirty="0"/>
              <a:t>011</a:t>
            </a:r>
            <a:r>
              <a:rPr dirty="0"/>
              <a:t>	</a:t>
            </a:r>
            <a:r>
              <a:rPr spc="-25" dirty="0"/>
              <a:t>010</a:t>
            </a:r>
            <a:r>
              <a:rPr dirty="0"/>
              <a:t>	</a:t>
            </a:r>
            <a:r>
              <a:rPr spc="-25" dirty="0"/>
              <a:t>110</a:t>
            </a:r>
            <a:r>
              <a:rPr dirty="0"/>
              <a:t>	</a:t>
            </a:r>
            <a:r>
              <a:rPr spc="-25" dirty="0"/>
              <a:t>111</a:t>
            </a:r>
            <a:r>
              <a:rPr dirty="0"/>
              <a:t>	</a:t>
            </a:r>
            <a:r>
              <a:rPr spc="-25" dirty="0"/>
              <a:t>101</a:t>
            </a:r>
            <a:r>
              <a:rPr dirty="0"/>
              <a:t>	</a:t>
            </a:r>
            <a:r>
              <a:rPr spc="-25" dirty="0"/>
              <a:t>100</a:t>
            </a: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5642853" y="3372760"/>
            <a:ext cx="1224280" cy="432434"/>
          </a:xfrm>
          <a:custGeom>
            <a:avLst/>
            <a:gdLst/>
            <a:ahLst/>
            <a:cxnLst/>
            <a:rect l="l" t="t" r="r" b="b"/>
            <a:pathLst>
              <a:path w="1224279" h="432435">
                <a:moveTo>
                  <a:pt x="0" y="72001"/>
                </a:moveTo>
                <a:lnTo>
                  <a:pt x="5658" y="43974"/>
                </a:lnTo>
                <a:lnTo>
                  <a:pt x="21088" y="21088"/>
                </a:lnTo>
                <a:lnTo>
                  <a:pt x="43974" y="5658"/>
                </a:lnTo>
                <a:lnTo>
                  <a:pt x="72001" y="0"/>
                </a:lnTo>
                <a:lnTo>
                  <a:pt x="1151998" y="0"/>
                </a:lnTo>
                <a:lnTo>
                  <a:pt x="1180024" y="5658"/>
                </a:lnTo>
                <a:lnTo>
                  <a:pt x="1202911" y="21088"/>
                </a:lnTo>
                <a:lnTo>
                  <a:pt x="1218341" y="43974"/>
                </a:lnTo>
                <a:lnTo>
                  <a:pt x="1223999" y="72001"/>
                </a:lnTo>
                <a:lnTo>
                  <a:pt x="1223999" y="359997"/>
                </a:lnTo>
                <a:lnTo>
                  <a:pt x="1218341" y="388023"/>
                </a:lnTo>
                <a:lnTo>
                  <a:pt x="1202911" y="410910"/>
                </a:lnTo>
                <a:lnTo>
                  <a:pt x="1180024" y="426340"/>
                </a:lnTo>
                <a:lnTo>
                  <a:pt x="1151998" y="431998"/>
                </a:lnTo>
                <a:lnTo>
                  <a:pt x="72001" y="431998"/>
                </a:lnTo>
                <a:lnTo>
                  <a:pt x="43974" y="426340"/>
                </a:lnTo>
                <a:lnTo>
                  <a:pt x="21088" y="410910"/>
                </a:lnTo>
                <a:lnTo>
                  <a:pt x="5658" y="388023"/>
                </a:lnTo>
                <a:lnTo>
                  <a:pt x="0" y="359997"/>
                </a:lnTo>
                <a:lnTo>
                  <a:pt x="0" y="72001"/>
                </a:lnTo>
                <a:close/>
              </a:path>
            </a:pathLst>
          </a:custGeom>
          <a:ln w="28574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31154" y="1512916"/>
            <a:ext cx="4222115" cy="1746885"/>
            <a:chOff x="2731154" y="1512916"/>
            <a:chExt cx="4222115" cy="1746885"/>
          </a:xfrm>
        </p:grpSpPr>
        <p:sp>
          <p:nvSpPr>
            <p:cNvPr id="25" name="object 25"/>
            <p:cNvSpPr/>
            <p:nvPr/>
          </p:nvSpPr>
          <p:spPr>
            <a:xfrm>
              <a:off x="2745441" y="2262373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5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3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3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341" y="1512916"/>
              <a:ext cx="1517072" cy="7564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8885" y="1552029"/>
              <a:ext cx="1415415" cy="641350"/>
            </a:xfrm>
            <a:custGeom>
              <a:avLst/>
              <a:gdLst/>
              <a:ahLst/>
              <a:cxnLst/>
              <a:rect l="l" t="t" r="r" b="b"/>
              <a:pathLst>
                <a:path w="1415414" h="641350">
                  <a:moveTo>
                    <a:pt x="0" y="640994"/>
                  </a:moveTo>
                  <a:lnTo>
                    <a:pt x="141489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42853" y="2251277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4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4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4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1505" y="1512916"/>
              <a:ext cx="1679171" cy="7564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23777" y="1552029"/>
              <a:ext cx="1578610" cy="641350"/>
            </a:xfrm>
            <a:custGeom>
              <a:avLst/>
              <a:gdLst/>
              <a:ahLst/>
              <a:cxnLst/>
              <a:rect l="l" t="t" r="r" b="b"/>
              <a:pathLst>
                <a:path w="1578610" h="641350">
                  <a:moveTo>
                    <a:pt x="1577983" y="64099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6201" y="4628445"/>
            <a:ext cx="4262120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A’B’E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5113" y="744065"/>
            <a:ext cx="7793990" cy="4384675"/>
            <a:chOff x="635113" y="744065"/>
            <a:chExt cx="7793990" cy="4384675"/>
          </a:xfrm>
        </p:grpSpPr>
        <p:sp>
          <p:nvSpPr>
            <p:cNvPr id="5" name="object 5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801" y="1659077"/>
              <a:ext cx="7768590" cy="1728470"/>
            </a:xfrm>
            <a:custGeom>
              <a:avLst/>
              <a:gdLst/>
              <a:ahLst/>
              <a:cxnLst/>
              <a:rect l="l" t="t" r="r" b="b"/>
              <a:pathLst>
                <a:path w="7768590" h="1728470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728216"/>
                  </a:lnTo>
                  <a:lnTo>
                    <a:pt x="1942033" y="1728216"/>
                  </a:lnTo>
                  <a:lnTo>
                    <a:pt x="3884066" y="1728216"/>
                  </a:lnTo>
                  <a:lnTo>
                    <a:pt x="5826099" y="1728216"/>
                  </a:lnTo>
                  <a:lnTo>
                    <a:pt x="7768133" y="1728216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1463" y="750415"/>
              <a:ext cx="7781290" cy="4371975"/>
            </a:xfrm>
            <a:custGeom>
              <a:avLst/>
              <a:gdLst/>
              <a:ahLst/>
              <a:cxnLst/>
              <a:rect l="l" t="t" r="r" b="b"/>
              <a:pathLst>
                <a:path w="7781290" h="4371975">
                  <a:moveTo>
                    <a:pt x="0" y="908651"/>
                  </a:moveTo>
                  <a:lnTo>
                    <a:pt x="7780831" y="908651"/>
                  </a:lnTo>
                </a:path>
                <a:path w="7781290" h="4371975">
                  <a:moveTo>
                    <a:pt x="0" y="2636867"/>
                  </a:moveTo>
                  <a:lnTo>
                    <a:pt x="7780831" y="2636867"/>
                  </a:lnTo>
                </a:path>
                <a:path w="7781290" h="4371975">
                  <a:moveTo>
                    <a:pt x="6349" y="0"/>
                  </a:moveTo>
                  <a:lnTo>
                    <a:pt x="6349" y="4371433"/>
                  </a:lnTo>
                </a:path>
                <a:path w="7781290" h="4371975">
                  <a:moveTo>
                    <a:pt x="7774481" y="0"/>
                  </a:moveTo>
                  <a:lnTo>
                    <a:pt x="7774481" y="4371433"/>
                  </a:lnTo>
                </a:path>
                <a:path w="7781290" h="4371975">
                  <a:moveTo>
                    <a:pt x="0" y="6349"/>
                  </a:moveTo>
                  <a:lnTo>
                    <a:pt x="7780831" y="6349"/>
                  </a:lnTo>
                </a:path>
                <a:path w="7781290" h="4371975">
                  <a:moveTo>
                    <a:pt x="0" y="4365083"/>
                  </a:moveTo>
                  <a:lnTo>
                    <a:pt x="7780831" y="4365083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7174" y="2238187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0891" y="1958787"/>
            <a:ext cx="69024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latin typeface="Arial"/>
                <a:cs typeface="Arial"/>
              </a:rPr>
              <a:t>x=A*B </a:t>
            </a:r>
            <a:r>
              <a:rPr sz="1800" spc="-25" dirty="0">
                <a:latin typeface="Arial"/>
                <a:cs typeface="Arial"/>
              </a:rPr>
              <a:t>or </a:t>
            </a:r>
            <a:r>
              <a:rPr sz="1800" spc="-20" dirty="0">
                <a:latin typeface="Arial"/>
                <a:cs typeface="Arial"/>
              </a:rPr>
              <a:t>x=AB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2692" y="1646366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5772" y="2174687"/>
            <a:ext cx="110617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6099" y="3966403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5517" y="3966403"/>
            <a:ext cx="74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x=A+B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2692" y="3374582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5772" y="3902903"/>
            <a:ext cx="110617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19744" y="1679171"/>
            <a:ext cx="5522595" cy="3412490"/>
            <a:chOff x="2719744" y="1679171"/>
            <a:chExt cx="5522595" cy="341249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180" y="1679171"/>
              <a:ext cx="116378" cy="16750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51456" y="17059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7752" y="1974272"/>
              <a:ext cx="1284316" cy="1288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02213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7752" y="3719946"/>
              <a:ext cx="1284316" cy="1288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02213" y="3756686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182" y="3416531"/>
              <a:ext cx="116378" cy="167501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49903" y="34423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9744" y="2005002"/>
              <a:ext cx="1603689" cy="9314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7319" y="3850711"/>
              <a:ext cx="1326042" cy="761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6484" y="1872299"/>
            <a:ext cx="5289550" cy="30867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A’B’E+</a:t>
            </a:r>
            <a:r>
              <a:rPr sz="2000" spc="-10" dirty="0">
                <a:solidFill>
                  <a:srgbClr val="FC0280"/>
                </a:solidFill>
                <a:latin typeface="Arial"/>
                <a:cs typeface="Arial"/>
              </a:rPr>
              <a:t>A’CD’E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2853" y="3372760"/>
            <a:ext cx="1224280" cy="432434"/>
          </a:xfrm>
          <a:custGeom>
            <a:avLst/>
            <a:gdLst/>
            <a:ahLst/>
            <a:cxnLst/>
            <a:rect l="l" t="t" r="r" b="b"/>
            <a:pathLst>
              <a:path w="1224279" h="432435">
                <a:moveTo>
                  <a:pt x="0" y="72001"/>
                </a:moveTo>
                <a:lnTo>
                  <a:pt x="5658" y="43974"/>
                </a:lnTo>
                <a:lnTo>
                  <a:pt x="21088" y="21088"/>
                </a:lnTo>
                <a:lnTo>
                  <a:pt x="43974" y="5658"/>
                </a:lnTo>
                <a:lnTo>
                  <a:pt x="72001" y="0"/>
                </a:lnTo>
                <a:lnTo>
                  <a:pt x="1151998" y="0"/>
                </a:lnTo>
                <a:lnTo>
                  <a:pt x="1180024" y="5658"/>
                </a:lnTo>
                <a:lnTo>
                  <a:pt x="1202911" y="21088"/>
                </a:lnTo>
                <a:lnTo>
                  <a:pt x="1218341" y="43974"/>
                </a:lnTo>
                <a:lnTo>
                  <a:pt x="1223999" y="72001"/>
                </a:lnTo>
                <a:lnTo>
                  <a:pt x="1223999" y="359997"/>
                </a:lnTo>
                <a:lnTo>
                  <a:pt x="1218341" y="388023"/>
                </a:lnTo>
                <a:lnTo>
                  <a:pt x="1202911" y="410910"/>
                </a:lnTo>
                <a:lnTo>
                  <a:pt x="1180024" y="426340"/>
                </a:lnTo>
                <a:lnTo>
                  <a:pt x="1151998" y="431998"/>
                </a:lnTo>
                <a:lnTo>
                  <a:pt x="72001" y="431998"/>
                </a:lnTo>
                <a:lnTo>
                  <a:pt x="43974" y="426340"/>
                </a:lnTo>
                <a:lnTo>
                  <a:pt x="21088" y="410910"/>
                </a:lnTo>
                <a:lnTo>
                  <a:pt x="5658" y="388023"/>
                </a:lnTo>
                <a:lnTo>
                  <a:pt x="0" y="359997"/>
                </a:lnTo>
                <a:lnTo>
                  <a:pt x="0" y="72001"/>
                </a:lnTo>
                <a:close/>
              </a:path>
            </a:pathLst>
          </a:custGeom>
          <a:ln w="28574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31154" y="1525385"/>
            <a:ext cx="4222115" cy="1734185"/>
            <a:chOff x="2731154" y="1525385"/>
            <a:chExt cx="4222115" cy="1734185"/>
          </a:xfrm>
        </p:grpSpPr>
        <p:sp>
          <p:nvSpPr>
            <p:cNvPr id="25" name="object 25"/>
            <p:cNvSpPr/>
            <p:nvPr/>
          </p:nvSpPr>
          <p:spPr>
            <a:xfrm>
              <a:off x="2745441" y="2262373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5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3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3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341" y="1529541"/>
              <a:ext cx="1517072" cy="7398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8885" y="1564855"/>
              <a:ext cx="1415415" cy="628650"/>
            </a:xfrm>
            <a:custGeom>
              <a:avLst/>
              <a:gdLst/>
              <a:ahLst/>
              <a:cxnLst/>
              <a:rect l="l" t="t" r="r" b="b"/>
              <a:pathLst>
                <a:path w="1415414" h="628650">
                  <a:moveTo>
                    <a:pt x="0" y="628168"/>
                  </a:moveTo>
                  <a:lnTo>
                    <a:pt x="141489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42853" y="2251277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4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4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4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1505" y="1525385"/>
              <a:ext cx="1679171" cy="7439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23777" y="1564855"/>
              <a:ext cx="1578610" cy="628650"/>
            </a:xfrm>
            <a:custGeom>
              <a:avLst/>
              <a:gdLst/>
              <a:ahLst/>
              <a:cxnLst/>
              <a:rect l="l" t="t" r="r" b="b"/>
              <a:pathLst>
                <a:path w="1578610" h="628650">
                  <a:moveTo>
                    <a:pt x="1577983" y="62816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23938" y="2241680"/>
              <a:ext cx="463550" cy="1003935"/>
            </a:xfrm>
            <a:custGeom>
              <a:avLst/>
              <a:gdLst/>
              <a:ahLst/>
              <a:cxnLst/>
              <a:rect l="l" t="t" r="r" b="b"/>
              <a:pathLst>
                <a:path w="463550" h="1003935">
                  <a:moveTo>
                    <a:pt x="0" y="77259"/>
                  </a:moveTo>
                  <a:lnTo>
                    <a:pt x="6071" y="47186"/>
                  </a:lnTo>
                  <a:lnTo>
                    <a:pt x="22628" y="22628"/>
                  </a:lnTo>
                  <a:lnTo>
                    <a:pt x="47186" y="6071"/>
                  </a:lnTo>
                  <a:lnTo>
                    <a:pt x="77258" y="0"/>
                  </a:lnTo>
                  <a:lnTo>
                    <a:pt x="386283" y="0"/>
                  </a:lnTo>
                  <a:lnTo>
                    <a:pt x="416356" y="6071"/>
                  </a:lnTo>
                  <a:lnTo>
                    <a:pt x="440914" y="22628"/>
                  </a:lnTo>
                  <a:lnTo>
                    <a:pt x="457471" y="47186"/>
                  </a:lnTo>
                  <a:lnTo>
                    <a:pt x="463542" y="77259"/>
                  </a:lnTo>
                  <a:lnTo>
                    <a:pt x="463542" y="926211"/>
                  </a:lnTo>
                  <a:lnTo>
                    <a:pt x="457471" y="956284"/>
                  </a:lnTo>
                  <a:lnTo>
                    <a:pt x="440914" y="980842"/>
                  </a:lnTo>
                  <a:lnTo>
                    <a:pt x="416356" y="997399"/>
                  </a:lnTo>
                  <a:lnTo>
                    <a:pt x="386283" y="1003470"/>
                  </a:lnTo>
                  <a:lnTo>
                    <a:pt x="77258" y="1003470"/>
                  </a:lnTo>
                  <a:lnTo>
                    <a:pt x="47186" y="997399"/>
                  </a:lnTo>
                  <a:lnTo>
                    <a:pt x="22628" y="980842"/>
                  </a:lnTo>
                  <a:lnTo>
                    <a:pt x="6071" y="956284"/>
                  </a:lnTo>
                  <a:lnTo>
                    <a:pt x="0" y="926211"/>
                  </a:lnTo>
                  <a:lnTo>
                    <a:pt x="0" y="77259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818124" y="4897127"/>
            <a:ext cx="18034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64465" y="2175695"/>
            <a:ext cx="5701030" cy="2367280"/>
            <a:chOff x="1964465" y="2175695"/>
            <a:chExt cx="57010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pc="-25" dirty="0"/>
              <a:t>000</a:t>
            </a:r>
            <a:r>
              <a:rPr dirty="0"/>
              <a:t>	</a:t>
            </a:r>
            <a:r>
              <a:rPr spc="-25" dirty="0"/>
              <a:t>001</a:t>
            </a:r>
            <a:r>
              <a:rPr dirty="0"/>
              <a:t>	</a:t>
            </a:r>
            <a:r>
              <a:rPr spc="-25" dirty="0"/>
              <a:t>011</a:t>
            </a:r>
            <a:r>
              <a:rPr dirty="0"/>
              <a:t>	</a:t>
            </a:r>
            <a:r>
              <a:rPr spc="-25" dirty="0"/>
              <a:t>010</a:t>
            </a:r>
            <a:r>
              <a:rPr dirty="0"/>
              <a:t>	</a:t>
            </a:r>
            <a:r>
              <a:rPr spc="-25" dirty="0"/>
              <a:t>110</a:t>
            </a:r>
            <a:r>
              <a:rPr dirty="0"/>
              <a:t>	</a:t>
            </a:r>
            <a:r>
              <a:rPr spc="-25" dirty="0"/>
              <a:t>111</a:t>
            </a:r>
            <a:r>
              <a:rPr dirty="0"/>
              <a:t>	</a:t>
            </a:r>
            <a:r>
              <a:rPr spc="-25" dirty="0"/>
              <a:t>101</a:t>
            </a:r>
            <a:r>
              <a:rPr dirty="0"/>
              <a:t>	</a:t>
            </a:r>
            <a:r>
              <a:rPr spc="-25" dirty="0"/>
              <a:t>100</a:t>
            </a: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</p:txBody>
      </p:sp>
      <p:sp>
        <p:nvSpPr>
          <p:cNvPr id="23" name="object 23"/>
          <p:cNvSpPr txBox="1"/>
          <p:nvPr/>
        </p:nvSpPr>
        <p:spPr>
          <a:xfrm>
            <a:off x="1726747" y="4628445"/>
            <a:ext cx="6141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A’B’E+</a:t>
            </a:r>
            <a:r>
              <a:rPr sz="2000" spc="-10" dirty="0">
                <a:solidFill>
                  <a:srgbClr val="FC0280"/>
                </a:solidFill>
                <a:latin typeface="Arial"/>
                <a:cs typeface="Arial"/>
              </a:rPr>
              <a:t>A’CD’E</a:t>
            </a:r>
            <a:r>
              <a:rPr sz="2000" spc="-10" dirty="0">
                <a:solidFill>
                  <a:srgbClr val="21FF06"/>
                </a:solidFill>
                <a:latin typeface="Arial"/>
                <a:cs typeface="Arial"/>
              </a:rPr>
              <a:t>+AB’DE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31154" y="1525385"/>
            <a:ext cx="4222115" cy="2842895"/>
            <a:chOff x="2731154" y="1525385"/>
            <a:chExt cx="4222115" cy="2842895"/>
          </a:xfrm>
        </p:grpSpPr>
        <p:sp>
          <p:nvSpPr>
            <p:cNvPr id="25" name="object 25"/>
            <p:cNvSpPr/>
            <p:nvPr/>
          </p:nvSpPr>
          <p:spPr>
            <a:xfrm>
              <a:off x="5642853" y="3372760"/>
              <a:ext cx="1224280" cy="432434"/>
            </a:xfrm>
            <a:custGeom>
              <a:avLst/>
              <a:gdLst/>
              <a:ahLst/>
              <a:cxnLst/>
              <a:rect l="l" t="t" r="r" b="b"/>
              <a:pathLst>
                <a:path w="1224279" h="432435">
                  <a:moveTo>
                    <a:pt x="0" y="72001"/>
                  </a:moveTo>
                  <a:lnTo>
                    <a:pt x="5658" y="43974"/>
                  </a:lnTo>
                  <a:lnTo>
                    <a:pt x="21088" y="21088"/>
                  </a:lnTo>
                  <a:lnTo>
                    <a:pt x="43974" y="5658"/>
                  </a:lnTo>
                  <a:lnTo>
                    <a:pt x="72001" y="0"/>
                  </a:lnTo>
                  <a:lnTo>
                    <a:pt x="1151998" y="0"/>
                  </a:lnTo>
                  <a:lnTo>
                    <a:pt x="1180024" y="5658"/>
                  </a:lnTo>
                  <a:lnTo>
                    <a:pt x="1202911" y="21088"/>
                  </a:lnTo>
                  <a:lnTo>
                    <a:pt x="1218341" y="43974"/>
                  </a:lnTo>
                  <a:lnTo>
                    <a:pt x="1223999" y="72001"/>
                  </a:lnTo>
                  <a:lnTo>
                    <a:pt x="1223999" y="359997"/>
                  </a:lnTo>
                  <a:lnTo>
                    <a:pt x="1218341" y="388023"/>
                  </a:lnTo>
                  <a:lnTo>
                    <a:pt x="1202911" y="410910"/>
                  </a:lnTo>
                  <a:lnTo>
                    <a:pt x="1180024" y="426340"/>
                  </a:lnTo>
                  <a:lnTo>
                    <a:pt x="1151998" y="431998"/>
                  </a:lnTo>
                  <a:lnTo>
                    <a:pt x="72001" y="431998"/>
                  </a:lnTo>
                  <a:lnTo>
                    <a:pt x="43974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5683" y="3924966"/>
              <a:ext cx="438784" cy="413384"/>
            </a:xfrm>
            <a:custGeom>
              <a:avLst/>
              <a:gdLst/>
              <a:ahLst/>
              <a:cxnLst/>
              <a:rect l="l" t="t" r="r" b="b"/>
              <a:pathLst>
                <a:path w="438785" h="413385">
                  <a:moveTo>
                    <a:pt x="0" y="68839"/>
                  </a:moveTo>
                  <a:lnTo>
                    <a:pt x="5409" y="42043"/>
                  </a:lnTo>
                  <a:lnTo>
                    <a:pt x="20162" y="20162"/>
                  </a:lnTo>
                  <a:lnTo>
                    <a:pt x="42043" y="5409"/>
                  </a:lnTo>
                  <a:lnTo>
                    <a:pt x="68838" y="0"/>
                  </a:lnTo>
                  <a:lnTo>
                    <a:pt x="369339" y="0"/>
                  </a:lnTo>
                  <a:lnTo>
                    <a:pt x="396134" y="5409"/>
                  </a:lnTo>
                  <a:lnTo>
                    <a:pt x="418015" y="20162"/>
                  </a:lnTo>
                  <a:lnTo>
                    <a:pt x="432768" y="42043"/>
                  </a:lnTo>
                  <a:lnTo>
                    <a:pt x="438177" y="68839"/>
                  </a:lnTo>
                  <a:lnTo>
                    <a:pt x="438177" y="344188"/>
                  </a:lnTo>
                  <a:lnTo>
                    <a:pt x="432768" y="370984"/>
                  </a:lnTo>
                  <a:lnTo>
                    <a:pt x="418015" y="392865"/>
                  </a:lnTo>
                  <a:lnTo>
                    <a:pt x="396134" y="407618"/>
                  </a:lnTo>
                  <a:lnTo>
                    <a:pt x="369339" y="413027"/>
                  </a:lnTo>
                  <a:lnTo>
                    <a:pt x="68838" y="413027"/>
                  </a:lnTo>
                  <a:lnTo>
                    <a:pt x="42043" y="407618"/>
                  </a:lnTo>
                  <a:lnTo>
                    <a:pt x="20162" y="392865"/>
                  </a:lnTo>
                  <a:lnTo>
                    <a:pt x="5409" y="370984"/>
                  </a:lnTo>
                  <a:lnTo>
                    <a:pt x="0" y="344188"/>
                  </a:lnTo>
                  <a:lnTo>
                    <a:pt x="0" y="68839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6446" y="3208713"/>
              <a:ext cx="1076498" cy="8603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38384" y="3245151"/>
              <a:ext cx="972819" cy="748665"/>
            </a:xfrm>
            <a:custGeom>
              <a:avLst/>
              <a:gdLst/>
              <a:ahLst/>
              <a:cxnLst/>
              <a:rect l="l" t="t" r="r" b="b"/>
              <a:pathLst>
                <a:path w="972820" h="748664">
                  <a:moveTo>
                    <a:pt x="0" y="748298"/>
                  </a:moveTo>
                  <a:lnTo>
                    <a:pt x="972562" y="0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1504" y="3237807"/>
              <a:ext cx="939338" cy="7647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23777" y="3272347"/>
              <a:ext cx="832485" cy="652780"/>
            </a:xfrm>
            <a:custGeom>
              <a:avLst/>
              <a:gdLst/>
              <a:ahLst/>
              <a:cxnLst/>
              <a:rect l="l" t="t" r="r" b="b"/>
              <a:pathLst>
                <a:path w="832485" h="652779">
                  <a:moveTo>
                    <a:pt x="831905" y="6526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5441" y="2262373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5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3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3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341" y="1529541"/>
              <a:ext cx="1517072" cy="7398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08885" y="1564855"/>
              <a:ext cx="1415415" cy="628650"/>
            </a:xfrm>
            <a:custGeom>
              <a:avLst/>
              <a:gdLst/>
              <a:ahLst/>
              <a:cxnLst/>
              <a:rect l="l" t="t" r="r" b="b"/>
              <a:pathLst>
                <a:path w="1415414" h="628650">
                  <a:moveTo>
                    <a:pt x="0" y="628168"/>
                  </a:moveTo>
                  <a:lnTo>
                    <a:pt x="141489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2853" y="2251277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4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4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4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1505" y="1525385"/>
              <a:ext cx="1679171" cy="7439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23777" y="1564855"/>
              <a:ext cx="1578610" cy="628650"/>
            </a:xfrm>
            <a:custGeom>
              <a:avLst/>
              <a:gdLst/>
              <a:ahLst/>
              <a:cxnLst/>
              <a:rect l="l" t="t" r="r" b="b"/>
              <a:pathLst>
                <a:path w="1578610" h="628650">
                  <a:moveTo>
                    <a:pt x="1577983" y="62816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18434" y="3940419"/>
              <a:ext cx="438784" cy="413384"/>
            </a:xfrm>
            <a:custGeom>
              <a:avLst/>
              <a:gdLst/>
              <a:ahLst/>
              <a:cxnLst/>
              <a:rect l="l" t="t" r="r" b="b"/>
              <a:pathLst>
                <a:path w="438785" h="413385">
                  <a:moveTo>
                    <a:pt x="0" y="68839"/>
                  </a:moveTo>
                  <a:lnTo>
                    <a:pt x="5409" y="42043"/>
                  </a:lnTo>
                  <a:lnTo>
                    <a:pt x="20162" y="20162"/>
                  </a:lnTo>
                  <a:lnTo>
                    <a:pt x="42043" y="5409"/>
                  </a:lnTo>
                  <a:lnTo>
                    <a:pt x="68838" y="0"/>
                  </a:lnTo>
                  <a:lnTo>
                    <a:pt x="369339" y="0"/>
                  </a:lnTo>
                  <a:lnTo>
                    <a:pt x="396134" y="5409"/>
                  </a:lnTo>
                  <a:lnTo>
                    <a:pt x="418015" y="20162"/>
                  </a:lnTo>
                  <a:lnTo>
                    <a:pt x="432768" y="42043"/>
                  </a:lnTo>
                  <a:lnTo>
                    <a:pt x="438177" y="68839"/>
                  </a:lnTo>
                  <a:lnTo>
                    <a:pt x="438177" y="344188"/>
                  </a:lnTo>
                  <a:lnTo>
                    <a:pt x="432768" y="370984"/>
                  </a:lnTo>
                  <a:lnTo>
                    <a:pt x="418015" y="392865"/>
                  </a:lnTo>
                  <a:lnTo>
                    <a:pt x="396134" y="407618"/>
                  </a:lnTo>
                  <a:lnTo>
                    <a:pt x="369339" y="413027"/>
                  </a:lnTo>
                  <a:lnTo>
                    <a:pt x="68838" y="413027"/>
                  </a:lnTo>
                  <a:lnTo>
                    <a:pt x="42043" y="407618"/>
                  </a:lnTo>
                  <a:lnTo>
                    <a:pt x="20162" y="392865"/>
                  </a:lnTo>
                  <a:lnTo>
                    <a:pt x="5409" y="370984"/>
                  </a:lnTo>
                  <a:lnTo>
                    <a:pt x="0" y="344188"/>
                  </a:lnTo>
                  <a:lnTo>
                    <a:pt x="0" y="68839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23938" y="2241680"/>
              <a:ext cx="463550" cy="1003935"/>
            </a:xfrm>
            <a:custGeom>
              <a:avLst/>
              <a:gdLst/>
              <a:ahLst/>
              <a:cxnLst/>
              <a:rect l="l" t="t" r="r" b="b"/>
              <a:pathLst>
                <a:path w="463550" h="1003935">
                  <a:moveTo>
                    <a:pt x="0" y="77259"/>
                  </a:moveTo>
                  <a:lnTo>
                    <a:pt x="6071" y="47186"/>
                  </a:lnTo>
                  <a:lnTo>
                    <a:pt x="22628" y="22628"/>
                  </a:lnTo>
                  <a:lnTo>
                    <a:pt x="47186" y="6071"/>
                  </a:lnTo>
                  <a:lnTo>
                    <a:pt x="77258" y="0"/>
                  </a:lnTo>
                  <a:lnTo>
                    <a:pt x="386283" y="0"/>
                  </a:lnTo>
                  <a:lnTo>
                    <a:pt x="416356" y="6071"/>
                  </a:lnTo>
                  <a:lnTo>
                    <a:pt x="440914" y="22628"/>
                  </a:lnTo>
                  <a:lnTo>
                    <a:pt x="457471" y="47186"/>
                  </a:lnTo>
                  <a:lnTo>
                    <a:pt x="463542" y="77259"/>
                  </a:lnTo>
                  <a:lnTo>
                    <a:pt x="463542" y="926211"/>
                  </a:lnTo>
                  <a:lnTo>
                    <a:pt x="457471" y="956284"/>
                  </a:lnTo>
                  <a:lnTo>
                    <a:pt x="440914" y="980842"/>
                  </a:lnTo>
                  <a:lnTo>
                    <a:pt x="416356" y="997399"/>
                  </a:lnTo>
                  <a:lnTo>
                    <a:pt x="386283" y="1003470"/>
                  </a:lnTo>
                  <a:lnTo>
                    <a:pt x="77258" y="1003470"/>
                  </a:lnTo>
                  <a:lnTo>
                    <a:pt x="47186" y="997399"/>
                  </a:lnTo>
                  <a:lnTo>
                    <a:pt x="22628" y="980842"/>
                  </a:lnTo>
                  <a:lnTo>
                    <a:pt x="6071" y="956284"/>
                  </a:lnTo>
                  <a:lnTo>
                    <a:pt x="0" y="926211"/>
                  </a:lnTo>
                  <a:lnTo>
                    <a:pt x="0" y="77259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351" y="2318835"/>
            <a:ext cx="2728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Overlay</a:t>
            </a:r>
            <a:r>
              <a:rPr sz="3200" spc="-120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Maps?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40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Overlay</a:t>
            </a:r>
            <a:r>
              <a:rPr spc="-40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K-</a:t>
            </a:r>
            <a:r>
              <a:rPr spc="-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1934141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723" y="1832956"/>
            <a:ext cx="162098" cy="236081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1851591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379912"/>
            <a:ext cx="528320" cy="553085"/>
            <a:chOff x="1496291" y="1379912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379912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41250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1056" y="1241995"/>
            <a:ext cx="665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216484" y="1579815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462" y="1532821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639" y="384735"/>
            <a:ext cx="318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800000"/>
                </a:solidFill>
              </a:rPr>
              <a:t>5-</a:t>
            </a:r>
            <a:r>
              <a:rPr sz="2000" spc="-20" dirty="0">
                <a:solidFill>
                  <a:srgbClr val="800000"/>
                </a:solidFill>
              </a:rPr>
              <a:t>Variable</a:t>
            </a:r>
            <a:r>
              <a:rPr sz="2000" spc="-7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Reflection</a:t>
            </a:r>
            <a:r>
              <a:rPr sz="2000" spc="-7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K-</a:t>
            </a:r>
            <a:r>
              <a:rPr sz="2000" spc="-25" dirty="0">
                <a:solidFill>
                  <a:srgbClr val="800000"/>
                </a:solidFill>
              </a:rPr>
              <a:t>Map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524910" y="384735"/>
            <a:ext cx="293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5-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Variable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Overlay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K-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Map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072" y="197046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072" y="253434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72" y="313124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72" y="370274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632" y="1845425"/>
            <a:ext cx="162098" cy="2364971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97025" y="1851591"/>
          <a:ext cx="3688074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328352" y="1379912"/>
            <a:ext cx="532130" cy="553085"/>
            <a:chOff x="328352" y="1379912"/>
            <a:chExt cx="532130" cy="5530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352" y="1379912"/>
              <a:ext cx="532014" cy="5527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3986" y="141250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3617" y="1188655"/>
            <a:ext cx="3743325" cy="5664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dirty="0">
                <a:latin typeface="Arial"/>
                <a:cs typeface="Arial"/>
              </a:rPr>
              <a:t>C,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D,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570"/>
              </a:spcBef>
              <a:tabLst>
                <a:tab pos="701040" algn="l"/>
                <a:tab pos="1205865" algn="l"/>
                <a:tab pos="1618615" algn="l"/>
                <a:tab pos="2077720" algn="l"/>
                <a:tab pos="2536825" algn="l"/>
                <a:tab pos="2995930" algn="l"/>
                <a:tab pos="3454400" algn="l"/>
              </a:tabLst>
            </a:pPr>
            <a:r>
              <a:rPr sz="1300" spc="-25" dirty="0">
                <a:latin typeface="Arial"/>
                <a:cs typeface="Arial"/>
              </a:rPr>
              <a:t>000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880" y="1622483"/>
            <a:ext cx="35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2319" y="204072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2319" y="26046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2319" y="3201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2319" y="3773001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657" y="4520741"/>
            <a:ext cx="375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Reflection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use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‘Gray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Code’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9974" y="1862050"/>
            <a:ext cx="162098" cy="2364971"/>
          </a:xfrm>
          <a:prstGeom prst="rect">
            <a:avLst/>
          </a:prstGeom>
        </p:spPr>
      </p:pic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00958" y="1883368"/>
          <a:ext cx="368807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4833851" y="1384069"/>
            <a:ext cx="528320" cy="553085"/>
            <a:chOff x="4833851" y="1384069"/>
            <a:chExt cx="528320" cy="55308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3851" y="1384069"/>
              <a:ext cx="527858" cy="5527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87917" y="141862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57548" y="1258914"/>
            <a:ext cx="3743325" cy="5664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dirty="0">
                <a:latin typeface="Arial"/>
                <a:cs typeface="Arial"/>
              </a:rPr>
              <a:t>C,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D,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570"/>
              </a:spcBef>
              <a:tabLst>
                <a:tab pos="701040" algn="l"/>
                <a:tab pos="1205865" algn="l"/>
                <a:tab pos="1618615" algn="l"/>
                <a:tab pos="2077720" algn="l"/>
                <a:tab pos="2536825" algn="l"/>
                <a:tab pos="2995930" algn="l"/>
                <a:tab pos="3454400" algn="l"/>
              </a:tabLst>
            </a:pPr>
            <a:r>
              <a:rPr sz="1300" spc="-25" dirty="0">
                <a:latin typeface="Arial"/>
                <a:cs typeface="Arial"/>
              </a:rPr>
              <a:t>000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4719128" y="1692741"/>
            <a:ext cx="35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297" y="184329"/>
            <a:ext cx="4714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Overlay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2460048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254" y="2344189"/>
            <a:ext cx="157941" cy="23649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2377498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903614"/>
            <a:ext cx="528320" cy="553085"/>
            <a:chOff x="1496291" y="1903614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903614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93841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6484" y="2105722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232462" y="2058728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301" y="888493"/>
            <a:ext cx="5961380" cy="11487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14,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18,</a:t>
            </a:r>
            <a:endParaRPr sz="1800">
              <a:latin typeface="Arial"/>
              <a:cs typeface="Arial"/>
            </a:endParaRPr>
          </a:p>
          <a:p>
            <a:pPr marL="2124075">
              <a:lnSpc>
                <a:spcPct val="100000"/>
              </a:lnSpc>
              <a:spcBef>
                <a:spcPts val="1020"/>
              </a:spcBef>
            </a:pP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21,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22, 24,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25,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26, </a:t>
            </a:r>
            <a:r>
              <a:rPr sz="1800" spc="-25" dirty="0">
                <a:latin typeface="Arial"/>
                <a:cs typeface="Arial"/>
              </a:rPr>
              <a:t>28)</a:t>
            </a:r>
            <a:endParaRPr sz="180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565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297" y="197155"/>
            <a:ext cx="4714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Overlay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1964465" y="2377498"/>
            <a:ext cx="5701030" cy="2286000"/>
          </a:xfrm>
          <a:custGeom>
            <a:avLst/>
            <a:gdLst/>
            <a:ahLst/>
            <a:cxnLst/>
            <a:rect l="l" t="t" r="r" b="b"/>
            <a:pathLst>
              <a:path w="5701030" h="2286000">
                <a:moveTo>
                  <a:pt x="717376" y="0"/>
                </a:moveTo>
                <a:lnTo>
                  <a:pt x="717376" y="2285687"/>
                </a:lnTo>
              </a:path>
              <a:path w="5701030" h="2286000">
                <a:moveTo>
                  <a:pt x="1428403" y="0"/>
                </a:moveTo>
                <a:lnTo>
                  <a:pt x="1428403" y="2285687"/>
                </a:lnTo>
              </a:path>
              <a:path w="5701030" h="2286000">
                <a:moveTo>
                  <a:pt x="2139430" y="0"/>
                </a:moveTo>
                <a:lnTo>
                  <a:pt x="2139430" y="2285687"/>
                </a:lnTo>
              </a:path>
              <a:path w="5701030" h="2286000">
                <a:moveTo>
                  <a:pt x="3561484" y="0"/>
                </a:moveTo>
                <a:lnTo>
                  <a:pt x="3561484" y="2285687"/>
                </a:lnTo>
              </a:path>
              <a:path w="5701030" h="2286000">
                <a:moveTo>
                  <a:pt x="4272511" y="0"/>
                </a:moveTo>
                <a:lnTo>
                  <a:pt x="4272511" y="2285687"/>
                </a:lnTo>
              </a:path>
              <a:path w="5701030" h="2286000">
                <a:moveTo>
                  <a:pt x="4983538" y="0"/>
                </a:moveTo>
                <a:lnTo>
                  <a:pt x="4983538" y="2285687"/>
                </a:lnTo>
              </a:path>
              <a:path w="5701030" h="2286000">
                <a:moveTo>
                  <a:pt x="0" y="574596"/>
                </a:moveTo>
                <a:lnTo>
                  <a:pt x="5700915" y="574596"/>
                </a:lnTo>
              </a:path>
              <a:path w="5701030" h="2286000">
                <a:moveTo>
                  <a:pt x="0" y="1142843"/>
                </a:moveTo>
                <a:lnTo>
                  <a:pt x="5700915" y="1142843"/>
                </a:lnTo>
              </a:path>
              <a:path w="5701030" h="2286000">
                <a:moveTo>
                  <a:pt x="0" y="1711090"/>
                </a:moveTo>
                <a:lnTo>
                  <a:pt x="5700915" y="1711090"/>
                </a:lnTo>
              </a:path>
              <a:path w="5701030" h="2286000">
                <a:moveTo>
                  <a:pt x="6350" y="0"/>
                </a:moveTo>
                <a:lnTo>
                  <a:pt x="6350" y="2285687"/>
                </a:lnTo>
              </a:path>
              <a:path w="5701030" h="2286000">
                <a:moveTo>
                  <a:pt x="5694565" y="0"/>
                </a:moveTo>
                <a:lnTo>
                  <a:pt x="5694565" y="2285687"/>
                </a:lnTo>
              </a:path>
              <a:path w="5701030" h="2286000">
                <a:moveTo>
                  <a:pt x="0" y="6350"/>
                </a:moveTo>
                <a:lnTo>
                  <a:pt x="5700915" y="6350"/>
                </a:lnTo>
              </a:path>
              <a:path w="5701030" h="2286000">
                <a:moveTo>
                  <a:pt x="0" y="2279337"/>
                </a:moveTo>
                <a:lnTo>
                  <a:pt x="5700915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5643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6669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7696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8723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9750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776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1804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2831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5643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6669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7696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8723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9750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0776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1804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2831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5643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6669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7696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8723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9750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0776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1804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22831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5643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6669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7696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78723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9750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00776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11804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22831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96291" y="1903614"/>
            <a:ext cx="528320" cy="553085"/>
            <a:chOff x="1496291" y="1903614"/>
            <a:chExt cx="528320" cy="553085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903614"/>
              <a:ext cx="527858" cy="55279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51424" y="193841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16484" y="2105722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2462" y="2058728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6266" y="246004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6266" y="305186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6266" y="363606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6266" y="424566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138" y="1018033"/>
            <a:ext cx="800989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(3,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6,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12,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14,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18,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20,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21,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22,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24,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26,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28)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99210">
              <a:lnSpc>
                <a:spcPct val="100000"/>
              </a:lnSpc>
              <a:spcBef>
                <a:spcPts val="1455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85024" y="2406971"/>
            <a:ext cx="2559050" cy="1019810"/>
            <a:chOff x="4985024" y="2406971"/>
            <a:chExt cx="2559050" cy="1019810"/>
          </a:xfrm>
        </p:grpSpPr>
        <p:sp>
          <p:nvSpPr>
            <p:cNvPr id="47" name="object 47"/>
            <p:cNvSpPr/>
            <p:nvPr/>
          </p:nvSpPr>
          <p:spPr>
            <a:xfrm>
              <a:off x="7086571" y="2421258"/>
              <a:ext cx="443230" cy="991235"/>
            </a:xfrm>
            <a:custGeom>
              <a:avLst/>
              <a:gdLst/>
              <a:ahLst/>
              <a:cxnLst/>
              <a:rect l="l" t="t" r="r" b="b"/>
              <a:pathLst>
                <a:path w="443229" h="991235">
                  <a:moveTo>
                    <a:pt x="0" y="73768"/>
                  </a:moveTo>
                  <a:lnTo>
                    <a:pt x="5797" y="45054"/>
                  </a:lnTo>
                  <a:lnTo>
                    <a:pt x="21606" y="21606"/>
                  </a:lnTo>
                  <a:lnTo>
                    <a:pt x="45054" y="5797"/>
                  </a:lnTo>
                  <a:lnTo>
                    <a:pt x="73769" y="0"/>
                  </a:lnTo>
                  <a:lnTo>
                    <a:pt x="368838" y="0"/>
                  </a:lnTo>
                  <a:lnTo>
                    <a:pt x="397553" y="5797"/>
                  </a:lnTo>
                  <a:lnTo>
                    <a:pt x="421001" y="21606"/>
                  </a:lnTo>
                  <a:lnTo>
                    <a:pt x="436810" y="45054"/>
                  </a:lnTo>
                  <a:lnTo>
                    <a:pt x="442607" y="73768"/>
                  </a:lnTo>
                  <a:lnTo>
                    <a:pt x="442607" y="916875"/>
                  </a:lnTo>
                  <a:lnTo>
                    <a:pt x="436810" y="945589"/>
                  </a:lnTo>
                  <a:lnTo>
                    <a:pt x="421001" y="969038"/>
                  </a:lnTo>
                  <a:lnTo>
                    <a:pt x="397553" y="984847"/>
                  </a:lnTo>
                  <a:lnTo>
                    <a:pt x="368838" y="990644"/>
                  </a:lnTo>
                  <a:lnTo>
                    <a:pt x="73769" y="990644"/>
                  </a:lnTo>
                  <a:lnTo>
                    <a:pt x="45054" y="984847"/>
                  </a:lnTo>
                  <a:lnTo>
                    <a:pt x="21606" y="969038"/>
                  </a:lnTo>
                  <a:lnTo>
                    <a:pt x="5797" y="945589"/>
                  </a:lnTo>
                  <a:lnTo>
                    <a:pt x="0" y="916875"/>
                  </a:lnTo>
                  <a:lnTo>
                    <a:pt x="0" y="73768"/>
                  </a:lnTo>
                  <a:close/>
                </a:path>
              </a:pathLst>
            </a:custGeom>
            <a:ln w="2857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99311" y="2998454"/>
              <a:ext cx="1144905" cy="375285"/>
            </a:xfrm>
            <a:custGeom>
              <a:avLst/>
              <a:gdLst/>
              <a:ahLst/>
              <a:cxnLst/>
              <a:rect l="l" t="t" r="r" b="b"/>
              <a:pathLst>
                <a:path w="1144904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81819" y="0"/>
                  </a:lnTo>
                  <a:lnTo>
                    <a:pt x="1106145" y="4911"/>
                  </a:lnTo>
                  <a:lnTo>
                    <a:pt x="1126010" y="18304"/>
                  </a:lnTo>
                  <a:lnTo>
                    <a:pt x="1139403" y="38169"/>
                  </a:lnTo>
                  <a:lnTo>
                    <a:pt x="1144314" y="62495"/>
                  </a:lnTo>
                  <a:lnTo>
                    <a:pt x="1144314" y="312469"/>
                  </a:lnTo>
                  <a:lnTo>
                    <a:pt x="1139403" y="336795"/>
                  </a:lnTo>
                  <a:lnTo>
                    <a:pt x="1126010" y="356660"/>
                  </a:lnTo>
                  <a:lnTo>
                    <a:pt x="1106145" y="370053"/>
                  </a:lnTo>
                  <a:lnTo>
                    <a:pt x="1081819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66A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097656" y="1799705"/>
            <a:ext cx="5473065" cy="3288029"/>
            <a:chOff x="2097656" y="1799705"/>
            <a:chExt cx="5473065" cy="3288029"/>
          </a:xfrm>
        </p:grpSpPr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344188"/>
              <a:ext cx="157941" cy="23649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810978" y="2371021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63877" y="2998454"/>
              <a:ext cx="1270635" cy="375285"/>
            </a:xfrm>
            <a:custGeom>
              <a:avLst/>
              <a:gdLst/>
              <a:ahLst/>
              <a:cxnLst/>
              <a:rect l="l" t="t" r="r" b="b"/>
              <a:pathLst>
                <a:path w="1270635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207593" y="0"/>
                  </a:lnTo>
                  <a:lnTo>
                    <a:pt x="1231919" y="4911"/>
                  </a:lnTo>
                  <a:lnTo>
                    <a:pt x="1251784" y="18304"/>
                  </a:lnTo>
                  <a:lnTo>
                    <a:pt x="1265177" y="38169"/>
                  </a:lnTo>
                  <a:lnTo>
                    <a:pt x="1270088" y="62495"/>
                  </a:lnTo>
                  <a:lnTo>
                    <a:pt x="1270088" y="312469"/>
                  </a:lnTo>
                  <a:lnTo>
                    <a:pt x="1265177" y="336795"/>
                  </a:lnTo>
                  <a:lnTo>
                    <a:pt x="1251784" y="356660"/>
                  </a:lnTo>
                  <a:lnTo>
                    <a:pt x="1231919" y="370053"/>
                  </a:lnTo>
                  <a:lnTo>
                    <a:pt x="1207593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8834" y="4147366"/>
              <a:ext cx="1122680" cy="375285"/>
            </a:xfrm>
            <a:custGeom>
              <a:avLst/>
              <a:gdLst/>
              <a:ahLst/>
              <a:cxnLst/>
              <a:rect l="l" t="t" r="r" b="b"/>
              <a:pathLst>
                <a:path w="1122679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60057" y="0"/>
                  </a:lnTo>
                  <a:lnTo>
                    <a:pt x="1084383" y="4911"/>
                  </a:lnTo>
                  <a:lnTo>
                    <a:pt x="1104248" y="18304"/>
                  </a:lnTo>
                  <a:lnTo>
                    <a:pt x="1117641" y="38169"/>
                  </a:lnTo>
                  <a:lnTo>
                    <a:pt x="1122552" y="62495"/>
                  </a:lnTo>
                  <a:lnTo>
                    <a:pt x="1122552" y="312469"/>
                  </a:lnTo>
                  <a:lnTo>
                    <a:pt x="1117641" y="336795"/>
                  </a:lnTo>
                  <a:lnTo>
                    <a:pt x="1104248" y="356660"/>
                  </a:lnTo>
                  <a:lnTo>
                    <a:pt x="1084383" y="370053"/>
                  </a:lnTo>
                  <a:lnTo>
                    <a:pt x="1060057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8834" y="2998454"/>
              <a:ext cx="443230" cy="991235"/>
            </a:xfrm>
            <a:custGeom>
              <a:avLst/>
              <a:gdLst/>
              <a:ahLst/>
              <a:cxnLst/>
              <a:rect l="l" t="t" r="r" b="b"/>
              <a:pathLst>
                <a:path w="443229" h="991235">
                  <a:moveTo>
                    <a:pt x="0" y="73768"/>
                  </a:moveTo>
                  <a:lnTo>
                    <a:pt x="5797" y="45054"/>
                  </a:lnTo>
                  <a:lnTo>
                    <a:pt x="21606" y="21606"/>
                  </a:lnTo>
                  <a:lnTo>
                    <a:pt x="45054" y="5797"/>
                  </a:lnTo>
                  <a:lnTo>
                    <a:pt x="73768" y="0"/>
                  </a:lnTo>
                  <a:lnTo>
                    <a:pt x="368838" y="0"/>
                  </a:lnTo>
                  <a:lnTo>
                    <a:pt x="397553" y="5797"/>
                  </a:lnTo>
                  <a:lnTo>
                    <a:pt x="421001" y="21606"/>
                  </a:lnTo>
                  <a:lnTo>
                    <a:pt x="436810" y="45054"/>
                  </a:lnTo>
                  <a:lnTo>
                    <a:pt x="442608" y="73768"/>
                  </a:lnTo>
                  <a:lnTo>
                    <a:pt x="442608" y="916875"/>
                  </a:lnTo>
                  <a:lnTo>
                    <a:pt x="436810" y="945589"/>
                  </a:lnTo>
                  <a:lnTo>
                    <a:pt x="421001" y="969038"/>
                  </a:lnTo>
                  <a:lnTo>
                    <a:pt x="397553" y="984847"/>
                  </a:lnTo>
                  <a:lnTo>
                    <a:pt x="368838" y="990644"/>
                  </a:lnTo>
                  <a:lnTo>
                    <a:pt x="73768" y="990644"/>
                  </a:lnTo>
                  <a:lnTo>
                    <a:pt x="45054" y="984847"/>
                  </a:lnTo>
                  <a:lnTo>
                    <a:pt x="21606" y="969038"/>
                  </a:lnTo>
                  <a:lnTo>
                    <a:pt x="5797" y="945589"/>
                  </a:lnTo>
                  <a:lnTo>
                    <a:pt x="0" y="916875"/>
                  </a:lnTo>
                  <a:lnTo>
                    <a:pt x="0" y="73768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11177" y="3575653"/>
              <a:ext cx="523240" cy="946785"/>
            </a:xfrm>
            <a:custGeom>
              <a:avLst/>
              <a:gdLst/>
              <a:ahLst/>
              <a:cxnLst/>
              <a:rect l="l" t="t" r="r" b="b"/>
              <a:pathLst>
                <a:path w="523239" h="946785">
                  <a:moveTo>
                    <a:pt x="0" y="87132"/>
                  </a:moveTo>
                  <a:lnTo>
                    <a:pt x="6847" y="53216"/>
                  </a:lnTo>
                  <a:lnTo>
                    <a:pt x="25520" y="25520"/>
                  </a:lnTo>
                  <a:lnTo>
                    <a:pt x="53216" y="6847"/>
                  </a:lnTo>
                  <a:lnTo>
                    <a:pt x="87133" y="0"/>
                  </a:lnTo>
                  <a:lnTo>
                    <a:pt x="435656" y="0"/>
                  </a:lnTo>
                  <a:lnTo>
                    <a:pt x="469572" y="6847"/>
                  </a:lnTo>
                  <a:lnTo>
                    <a:pt x="497269" y="25520"/>
                  </a:lnTo>
                  <a:lnTo>
                    <a:pt x="515942" y="53216"/>
                  </a:lnTo>
                  <a:lnTo>
                    <a:pt x="522789" y="87132"/>
                  </a:lnTo>
                  <a:lnTo>
                    <a:pt x="522789" y="859544"/>
                  </a:lnTo>
                  <a:lnTo>
                    <a:pt x="515942" y="893460"/>
                  </a:lnTo>
                  <a:lnTo>
                    <a:pt x="497269" y="921157"/>
                  </a:lnTo>
                  <a:lnTo>
                    <a:pt x="469572" y="939830"/>
                  </a:lnTo>
                  <a:lnTo>
                    <a:pt x="435656" y="946677"/>
                  </a:lnTo>
                  <a:lnTo>
                    <a:pt x="87133" y="946677"/>
                  </a:lnTo>
                  <a:lnTo>
                    <a:pt x="53216" y="939830"/>
                  </a:lnTo>
                  <a:lnTo>
                    <a:pt x="25520" y="921157"/>
                  </a:lnTo>
                  <a:lnTo>
                    <a:pt x="6847" y="893460"/>
                  </a:lnTo>
                  <a:lnTo>
                    <a:pt x="0" y="859544"/>
                  </a:lnTo>
                  <a:lnTo>
                    <a:pt x="0" y="87132"/>
                  </a:lnTo>
                  <a:close/>
                </a:path>
              </a:pathLst>
            </a:custGeom>
            <a:ln w="28574">
              <a:solidFill>
                <a:srgbClr val="745F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64187" y="4147365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300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300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300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81607" y="2422566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299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299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299"/>
                  </a:lnTo>
                  <a:close/>
                </a:path>
              </a:pathLst>
            </a:custGeom>
            <a:ln w="28574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912" y="1799705"/>
              <a:ext cx="1088967" cy="69826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716497" y="1836482"/>
              <a:ext cx="984250" cy="586105"/>
            </a:xfrm>
            <a:custGeom>
              <a:avLst/>
              <a:gdLst/>
              <a:ahLst/>
              <a:cxnLst/>
              <a:rect l="l" t="t" r="r" b="b"/>
              <a:pathLst>
                <a:path w="984250" h="586105">
                  <a:moveTo>
                    <a:pt x="0" y="586084"/>
                  </a:moveTo>
                  <a:lnTo>
                    <a:pt x="984175" y="0"/>
                  </a:lnTo>
                </a:path>
              </a:pathLst>
            </a:custGeom>
            <a:ln w="25399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67980" y="2446912"/>
              <a:ext cx="1144905" cy="375285"/>
            </a:xfrm>
            <a:custGeom>
              <a:avLst/>
              <a:gdLst/>
              <a:ahLst/>
              <a:cxnLst/>
              <a:rect l="l" t="t" r="r" b="b"/>
              <a:pathLst>
                <a:path w="1144904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81819" y="0"/>
                  </a:lnTo>
                  <a:lnTo>
                    <a:pt x="1106145" y="4911"/>
                  </a:lnTo>
                  <a:lnTo>
                    <a:pt x="1126010" y="18304"/>
                  </a:lnTo>
                  <a:lnTo>
                    <a:pt x="1139403" y="38169"/>
                  </a:lnTo>
                  <a:lnTo>
                    <a:pt x="1144314" y="62495"/>
                  </a:lnTo>
                  <a:lnTo>
                    <a:pt x="1144314" y="312469"/>
                  </a:lnTo>
                  <a:lnTo>
                    <a:pt x="1139403" y="336795"/>
                  </a:lnTo>
                  <a:lnTo>
                    <a:pt x="1126010" y="356660"/>
                  </a:lnTo>
                  <a:lnTo>
                    <a:pt x="1106145" y="370053"/>
                  </a:lnTo>
                  <a:lnTo>
                    <a:pt x="1081819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42514" y="2456748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299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2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299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2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299"/>
                  </a:lnTo>
                  <a:close/>
                </a:path>
              </a:pathLst>
            </a:custGeom>
            <a:ln w="28574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4345" y="1799705"/>
              <a:ext cx="1932708" cy="69826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999311" y="4133020"/>
              <a:ext cx="1144905" cy="375285"/>
            </a:xfrm>
            <a:custGeom>
              <a:avLst/>
              <a:gdLst/>
              <a:ahLst/>
              <a:cxnLst/>
              <a:rect l="l" t="t" r="r" b="b"/>
              <a:pathLst>
                <a:path w="1144904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81819" y="0"/>
                  </a:lnTo>
                  <a:lnTo>
                    <a:pt x="1106145" y="4911"/>
                  </a:lnTo>
                  <a:lnTo>
                    <a:pt x="1126010" y="18304"/>
                  </a:lnTo>
                  <a:lnTo>
                    <a:pt x="1139403" y="38169"/>
                  </a:lnTo>
                  <a:lnTo>
                    <a:pt x="1144314" y="62495"/>
                  </a:lnTo>
                  <a:lnTo>
                    <a:pt x="1144314" y="312469"/>
                  </a:lnTo>
                  <a:lnTo>
                    <a:pt x="1139403" y="336795"/>
                  </a:lnTo>
                  <a:lnTo>
                    <a:pt x="1126010" y="356660"/>
                  </a:lnTo>
                  <a:lnTo>
                    <a:pt x="1106145" y="370053"/>
                  </a:lnTo>
                  <a:lnTo>
                    <a:pt x="1081819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EB81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99311" y="3579999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300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300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300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82224" y="1836482"/>
              <a:ext cx="1835150" cy="584835"/>
            </a:xfrm>
            <a:custGeom>
              <a:avLst/>
              <a:gdLst/>
              <a:ahLst/>
              <a:cxnLst/>
              <a:rect l="l" t="t" r="r" b="b"/>
              <a:pathLst>
                <a:path w="1835150" h="584835">
                  <a:moveTo>
                    <a:pt x="1834998" y="584775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11943" y="3568647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300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300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300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999" y="3952702"/>
              <a:ext cx="2576945" cy="98090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336746" y="3989100"/>
              <a:ext cx="2474595" cy="868044"/>
            </a:xfrm>
            <a:custGeom>
              <a:avLst/>
              <a:gdLst/>
              <a:ahLst/>
              <a:cxnLst/>
              <a:rect l="l" t="t" r="r" b="b"/>
              <a:pathLst>
                <a:path w="2474595" h="868045">
                  <a:moveTo>
                    <a:pt x="0" y="0"/>
                  </a:moveTo>
                  <a:lnTo>
                    <a:pt x="2474231" y="867952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4879" y="3977640"/>
              <a:ext cx="561109" cy="95180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810978" y="4007791"/>
              <a:ext cx="449580" cy="849630"/>
            </a:xfrm>
            <a:custGeom>
              <a:avLst/>
              <a:gdLst/>
              <a:ahLst/>
              <a:cxnLst/>
              <a:rect l="l" t="t" r="r" b="b"/>
              <a:pathLst>
                <a:path w="449579" h="849629">
                  <a:moveTo>
                    <a:pt x="448985" y="0"/>
                  </a:moveTo>
                  <a:lnTo>
                    <a:pt x="0" y="849260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86571" y="4133020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299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300" y="0"/>
                  </a:lnTo>
                  <a:lnTo>
                    <a:pt x="398479" y="0"/>
                  </a:lnTo>
                  <a:lnTo>
                    <a:pt x="426232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299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2" y="422189"/>
                  </a:lnTo>
                  <a:lnTo>
                    <a:pt x="398479" y="427792"/>
                  </a:lnTo>
                  <a:lnTo>
                    <a:pt x="71300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299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3192" y="4468091"/>
              <a:ext cx="2373283" cy="61929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810978" y="4507984"/>
              <a:ext cx="2275840" cy="501650"/>
            </a:xfrm>
            <a:custGeom>
              <a:avLst/>
              <a:gdLst/>
              <a:ahLst/>
              <a:cxnLst/>
              <a:rect l="l" t="t" r="r" b="b"/>
              <a:pathLst>
                <a:path w="2275840" h="501650">
                  <a:moveTo>
                    <a:pt x="2275593" y="0"/>
                  </a:moveTo>
                  <a:lnTo>
                    <a:pt x="0" y="501467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3152" y="4542905"/>
              <a:ext cx="423949" cy="54032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499077" y="4575157"/>
              <a:ext cx="312420" cy="434340"/>
            </a:xfrm>
            <a:custGeom>
              <a:avLst/>
              <a:gdLst/>
              <a:ahLst/>
              <a:cxnLst/>
              <a:rect l="l" t="t" r="r" b="b"/>
              <a:pathLst>
                <a:path w="312420" h="434339">
                  <a:moveTo>
                    <a:pt x="0" y="0"/>
                  </a:moveTo>
                  <a:lnTo>
                    <a:pt x="311901" y="434294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352" y="75341"/>
            <a:ext cx="7171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5-</a:t>
            </a:r>
            <a:r>
              <a:rPr spc="-25" dirty="0"/>
              <a:t>Variable</a:t>
            </a:r>
            <a:r>
              <a:rPr spc="5" dirty="0"/>
              <a:t> </a:t>
            </a:r>
            <a:r>
              <a:rPr dirty="0"/>
              <a:t>K-Map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60" dirty="0"/>
              <a:t>Don’t</a:t>
            </a:r>
            <a:r>
              <a:rPr spc="5" dirty="0"/>
              <a:t> </a:t>
            </a:r>
            <a:r>
              <a:rPr spc="-20" dirty="0"/>
              <a:t>Care</a:t>
            </a:r>
            <a:r>
              <a:rPr spc="5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017" y="659041"/>
            <a:ext cx="6592570" cy="83311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E)=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Trebuchet MS"/>
                <a:cs typeface="Trebuchet MS"/>
              </a:rPr>
              <a:t>Σ</a:t>
            </a:r>
            <a:r>
              <a:rPr sz="1800" dirty="0">
                <a:latin typeface="Arial"/>
                <a:cs typeface="Arial"/>
              </a:rPr>
              <a:t>(1,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16,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18,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26,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27)</a:t>
            </a:r>
            <a:endParaRPr sz="1800">
              <a:latin typeface="Arial"/>
              <a:cs typeface="Arial"/>
            </a:endParaRPr>
          </a:p>
          <a:p>
            <a:pPr marL="2486660">
              <a:lnSpc>
                <a:spcPct val="100000"/>
              </a:lnSpc>
              <a:spcBef>
                <a:spcPts val="1020"/>
              </a:spcBef>
            </a:pPr>
            <a:r>
              <a:rPr sz="1800" dirty="0">
                <a:latin typeface="Arial"/>
                <a:cs typeface="Arial"/>
              </a:rPr>
              <a:t>+d(0,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28,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062" y="2671330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27858" y="2198717"/>
            <a:ext cx="532130" cy="553085"/>
            <a:chOff x="527858" y="2198717"/>
            <a:chExt cx="532130" cy="5530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2198717"/>
              <a:ext cx="532014" cy="552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4024" y="223224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3656" y="206173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5573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917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3772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1116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062" y="2468003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28693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34103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66" y="39691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866" y="452794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3215" y="2696627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4110" y="2700019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40977" y="2634038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871257" y="2161309"/>
            <a:ext cx="532130" cy="553085"/>
            <a:chOff x="4871257" y="2161309"/>
            <a:chExt cx="532130" cy="5530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2161309"/>
              <a:ext cx="532014" cy="5527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7937" y="219495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97570" y="20244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9486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6830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7685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5029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8976" y="231526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71658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3084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8926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2779" y="45022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7128" y="2659335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8018" y="2662720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8271" y="1872788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6783731" y="184052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659" y="564499"/>
            <a:ext cx="8413750" cy="3899535"/>
            <a:chOff x="389659" y="564499"/>
            <a:chExt cx="8413750" cy="3899535"/>
          </a:xfrm>
        </p:grpSpPr>
        <p:sp>
          <p:nvSpPr>
            <p:cNvPr id="3" name="object 3"/>
            <p:cNvSpPr/>
            <p:nvPr/>
          </p:nvSpPr>
          <p:spPr>
            <a:xfrm>
              <a:off x="402359" y="577200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8387972" y="0"/>
                  </a:moveTo>
                  <a:lnTo>
                    <a:pt x="0" y="0"/>
                  </a:lnTo>
                  <a:lnTo>
                    <a:pt x="0" y="3873660"/>
                  </a:lnTo>
                  <a:lnTo>
                    <a:pt x="8387972" y="3873660"/>
                  </a:lnTo>
                  <a:lnTo>
                    <a:pt x="8387972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59" y="577200"/>
              <a:ext cx="8387972" cy="38736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2359" y="577199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0" y="0"/>
                  </a:moveTo>
                  <a:lnTo>
                    <a:pt x="8387971" y="0"/>
                  </a:lnTo>
                  <a:lnTo>
                    <a:pt x="8387971" y="3873659"/>
                  </a:lnTo>
                  <a:lnTo>
                    <a:pt x="0" y="387365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00913" y="1114235"/>
            <a:ext cx="1997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</a:rPr>
              <a:t>Homework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67819" y="2313115"/>
            <a:ext cx="766381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65"/>
              </a:spcBef>
            </a:pP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F(A,B,C,D,E)=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Σ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8,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15,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16,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17,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18,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19,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22, 28,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31)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dirty="0"/>
              <a:t>Maps</a:t>
            </a:r>
            <a:r>
              <a:rPr spc="15" dirty="0"/>
              <a:t> </a:t>
            </a:r>
            <a:r>
              <a:rPr dirty="0"/>
              <a:t>with</a:t>
            </a:r>
            <a:r>
              <a:rPr spc="15" dirty="0"/>
              <a:t> </a:t>
            </a:r>
            <a:r>
              <a:rPr spc="60" dirty="0"/>
              <a:t>Don’t</a:t>
            </a:r>
            <a:r>
              <a:rPr spc="20" dirty="0"/>
              <a:t> </a:t>
            </a:r>
            <a:r>
              <a:rPr spc="-20" dirty="0"/>
              <a:t>Care</a:t>
            </a:r>
            <a:r>
              <a:rPr spc="15" dirty="0"/>
              <a:t> </a:t>
            </a:r>
            <a:r>
              <a:rPr spc="-10" dirty="0"/>
              <a:t>Conditions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6032" y="3354420"/>
          <a:ext cx="3322320" cy="128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505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R="31496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312" y="3005051"/>
            <a:ext cx="378229" cy="42810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05399" y="3039113"/>
            <a:ext cx="267335" cy="321945"/>
          </a:xfrm>
          <a:custGeom>
            <a:avLst/>
            <a:gdLst/>
            <a:ahLst/>
            <a:cxnLst/>
            <a:rect l="l" t="t" r="r" b="b"/>
            <a:pathLst>
              <a:path w="267334" h="321945">
                <a:moveTo>
                  <a:pt x="0" y="0"/>
                </a:moveTo>
                <a:lnTo>
                  <a:pt x="266981" y="32165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735" y="1102541"/>
            <a:ext cx="8018780" cy="191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18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Sometimes,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doesn’t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matter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whether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60" dirty="0">
                <a:latin typeface="Arial"/>
                <a:cs typeface="Arial"/>
              </a:rPr>
              <a:t>output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either.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35" dirty="0">
                <a:latin typeface="Arial"/>
                <a:cs typeface="Arial"/>
              </a:rPr>
              <a:t>These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‘DON’T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CONDITIONS’.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Such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marked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‘x’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map.</a:t>
            </a:r>
            <a:endParaRPr sz="2000">
              <a:latin typeface="Arial"/>
              <a:cs typeface="Arial"/>
            </a:endParaRPr>
          </a:p>
          <a:p>
            <a:pPr marL="730250">
              <a:lnSpc>
                <a:spcPct val="100000"/>
              </a:lnSpc>
              <a:spcBef>
                <a:spcPts val="213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774543" y="3082644"/>
            <a:ext cx="2737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  <a:tab pos="1650364" algn="l"/>
                <a:tab pos="2498090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491" y="3035650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174" y="357413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174" y="408721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7121" y="3659444"/>
            <a:ext cx="320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C)=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Trebuchet MS"/>
                <a:cs typeface="Trebuchet MS"/>
              </a:rPr>
              <a:t>Σ</a:t>
            </a:r>
            <a:r>
              <a:rPr sz="1800" dirty="0">
                <a:latin typeface="Arial"/>
                <a:cs typeface="Arial"/>
              </a:rPr>
              <a:t>(0,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7)+d(1,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5113" y="744065"/>
            <a:ext cx="7793990" cy="3961129"/>
            <a:chOff x="635113" y="744065"/>
            <a:chExt cx="7793990" cy="3961129"/>
          </a:xfrm>
        </p:grpSpPr>
        <p:sp>
          <p:nvSpPr>
            <p:cNvPr id="5" name="object 5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801" y="1659077"/>
              <a:ext cx="7768590" cy="1579245"/>
            </a:xfrm>
            <a:custGeom>
              <a:avLst/>
              <a:gdLst/>
              <a:ahLst/>
              <a:cxnLst/>
              <a:rect l="l" t="t" r="r" b="b"/>
              <a:pathLst>
                <a:path w="7768590" h="157924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579232"/>
                  </a:lnTo>
                  <a:lnTo>
                    <a:pt x="1942033" y="1579232"/>
                  </a:lnTo>
                  <a:lnTo>
                    <a:pt x="3884066" y="1579232"/>
                  </a:lnTo>
                  <a:lnTo>
                    <a:pt x="5826099" y="1579232"/>
                  </a:lnTo>
                  <a:lnTo>
                    <a:pt x="7768133" y="1579232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1463" y="750415"/>
              <a:ext cx="7781290" cy="3948429"/>
            </a:xfrm>
            <a:custGeom>
              <a:avLst/>
              <a:gdLst/>
              <a:ahLst/>
              <a:cxnLst/>
              <a:rect l="l" t="t" r="r" b="b"/>
              <a:pathLst>
                <a:path w="7781290" h="3948429">
                  <a:moveTo>
                    <a:pt x="0" y="908651"/>
                  </a:moveTo>
                  <a:lnTo>
                    <a:pt x="7780831" y="908651"/>
                  </a:lnTo>
                </a:path>
                <a:path w="7781290" h="3948429">
                  <a:moveTo>
                    <a:pt x="0" y="2487888"/>
                  </a:moveTo>
                  <a:lnTo>
                    <a:pt x="7780831" y="2487888"/>
                  </a:lnTo>
                </a:path>
                <a:path w="7781290" h="3948429">
                  <a:moveTo>
                    <a:pt x="6349" y="0"/>
                  </a:moveTo>
                  <a:lnTo>
                    <a:pt x="6349" y="3948134"/>
                  </a:lnTo>
                </a:path>
                <a:path w="7781290" h="3948429">
                  <a:moveTo>
                    <a:pt x="7774481" y="0"/>
                  </a:moveTo>
                  <a:lnTo>
                    <a:pt x="7774481" y="3948134"/>
                  </a:lnTo>
                </a:path>
                <a:path w="7781290" h="3948429">
                  <a:moveTo>
                    <a:pt x="0" y="6349"/>
                  </a:moveTo>
                  <a:lnTo>
                    <a:pt x="7780831" y="6349"/>
                  </a:lnTo>
                </a:path>
                <a:path w="7781290" h="3948429">
                  <a:moveTo>
                    <a:pt x="0" y="3941784"/>
                  </a:moveTo>
                  <a:lnTo>
                    <a:pt x="7780831" y="3941784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4400" y="1958787"/>
            <a:ext cx="105537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24460">
              <a:lnSpc>
                <a:spcPct val="101899"/>
              </a:lnSpc>
              <a:spcBef>
                <a:spcPts val="55"/>
              </a:spcBef>
            </a:pPr>
            <a:r>
              <a:rPr sz="1800" spc="-10" dirty="0">
                <a:latin typeface="Arial"/>
                <a:cs typeface="Arial"/>
              </a:rPr>
              <a:t>Inverter </a:t>
            </a:r>
            <a:r>
              <a:rPr sz="1800" spc="-65" dirty="0">
                <a:latin typeface="Arial"/>
                <a:cs typeface="Arial"/>
              </a:rPr>
              <a:t>(aka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2305" y="2238187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3759" y="2238187"/>
            <a:ext cx="48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x=A’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1801" y="1646366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30578" y="1646366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8199" y="2174687"/>
            <a:ext cx="1530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43708" y="2174687"/>
            <a:ext cx="1530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6543" y="381742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2305" y="3817424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3646" y="3817424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x=A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0026" y="3225604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98802" y="3225604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3526" y="3753924"/>
            <a:ext cx="7245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20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84200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87012" y="1679171"/>
            <a:ext cx="5521960" cy="2997200"/>
            <a:chOff x="2787012" y="1679171"/>
            <a:chExt cx="5521960" cy="299720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1865" y="1679171"/>
              <a:ext cx="116378" cy="14588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10337" y="1705940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0"/>
                  </a:moveTo>
                  <a:lnTo>
                    <a:pt x="0" y="136799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0097" y="1974272"/>
              <a:ext cx="1288472" cy="1288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66358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097" y="3549534"/>
              <a:ext cx="1288472" cy="133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66358" y="358993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1865" y="3287683"/>
              <a:ext cx="116378" cy="13882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10337" y="3314068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99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1390" y="2116404"/>
              <a:ext cx="1505822" cy="60857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7012" y="3705427"/>
              <a:ext cx="1505822" cy="60857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61583" y="3937793"/>
              <a:ext cx="90170" cy="154305"/>
            </a:xfrm>
            <a:custGeom>
              <a:avLst/>
              <a:gdLst/>
              <a:ahLst/>
              <a:cxnLst/>
              <a:rect l="l" t="t" r="r" b="b"/>
              <a:pathLst>
                <a:path w="90170" h="154304">
                  <a:moveTo>
                    <a:pt x="89804" y="0"/>
                  </a:moveTo>
                  <a:lnTo>
                    <a:pt x="0" y="0"/>
                  </a:lnTo>
                  <a:lnTo>
                    <a:pt x="0" y="153919"/>
                  </a:lnTo>
                  <a:lnTo>
                    <a:pt x="89804" y="153919"/>
                  </a:lnTo>
                  <a:lnTo>
                    <a:pt x="8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1584" y="4009716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79">
                  <a:moveTo>
                    <a:pt x="431251" y="0"/>
                  </a:moveTo>
                  <a:lnTo>
                    <a:pt x="0" y="503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220" y="447324"/>
            <a:ext cx="591312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184275" marR="5080" indent="-1172210">
              <a:lnSpc>
                <a:spcPts val="3300"/>
              </a:lnSpc>
              <a:spcBef>
                <a:spcPts val="260"/>
              </a:spcBef>
            </a:pPr>
            <a:r>
              <a:rPr spc="50" dirty="0"/>
              <a:t>Map</a:t>
            </a:r>
            <a:r>
              <a:rPr spc="40" dirty="0"/>
              <a:t> </a:t>
            </a:r>
            <a:r>
              <a:rPr dirty="0"/>
              <a:t>Simplification</a:t>
            </a:r>
            <a:r>
              <a:rPr spc="45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60" dirty="0"/>
              <a:t>Presence</a:t>
            </a:r>
            <a:r>
              <a:rPr spc="40" dirty="0"/>
              <a:t> </a:t>
            </a:r>
            <a:r>
              <a:rPr spc="45" dirty="0"/>
              <a:t>of </a:t>
            </a:r>
            <a:r>
              <a:rPr spc="60" dirty="0"/>
              <a:t>Don’t</a:t>
            </a:r>
            <a:r>
              <a:rPr spc="-75" dirty="0"/>
              <a:t> </a:t>
            </a:r>
            <a:r>
              <a:rPr spc="-20" dirty="0"/>
              <a:t>Care</a:t>
            </a:r>
            <a:r>
              <a:rPr spc="-75" dirty="0"/>
              <a:t> </a:t>
            </a:r>
            <a:r>
              <a:rPr spc="-10" dirty="0"/>
              <a:t>Conditions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5439" y="2425156"/>
          <a:ext cx="3322320" cy="128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505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R="31496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47898" y="2074026"/>
            <a:ext cx="378460" cy="432434"/>
            <a:chOff x="847898" y="2074026"/>
            <a:chExt cx="378460" cy="4324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898" y="2074026"/>
              <a:ext cx="378229" cy="4322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4806" y="2109849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4" h="321944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2032" y="1815560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949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293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2148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9492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460" y="2157672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143" y="269615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143" y="330067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99070" y="2477007"/>
            <a:ext cx="3007360" cy="1163955"/>
            <a:chOff x="1299070" y="2477007"/>
            <a:chExt cx="3007360" cy="1163955"/>
          </a:xfrm>
        </p:grpSpPr>
        <p:sp>
          <p:nvSpPr>
            <p:cNvPr id="16" name="object 16"/>
            <p:cNvSpPr/>
            <p:nvPr/>
          </p:nvSpPr>
          <p:spPr>
            <a:xfrm>
              <a:off x="1313357" y="2491295"/>
              <a:ext cx="2978785" cy="520065"/>
            </a:xfrm>
            <a:custGeom>
              <a:avLst/>
              <a:gdLst/>
              <a:ahLst/>
              <a:cxnLst/>
              <a:rect l="l" t="t" r="r" b="b"/>
              <a:pathLst>
                <a:path w="2978785" h="520064">
                  <a:moveTo>
                    <a:pt x="0" y="86617"/>
                  </a:moveTo>
                  <a:lnTo>
                    <a:pt x="6806" y="52902"/>
                  </a:lnTo>
                  <a:lnTo>
                    <a:pt x="25369" y="25369"/>
                  </a:lnTo>
                  <a:lnTo>
                    <a:pt x="52902" y="6806"/>
                  </a:lnTo>
                  <a:lnTo>
                    <a:pt x="86617" y="0"/>
                  </a:lnTo>
                  <a:lnTo>
                    <a:pt x="2891746" y="0"/>
                  </a:lnTo>
                  <a:lnTo>
                    <a:pt x="2925461" y="6806"/>
                  </a:lnTo>
                  <a:lnTo>
                    <a:pt x="2952994" y="25369"/>
                  </a:lnTo>
                  <a:lnTo>
                    <a:pt x="2971557" y="52902"/>
                  </a:lnTo>
                  <a:lnTo>
                    <a:pt x="2978364" y="86617"/>
                  </a:lnTo>
                  <a:lnTo>
                    <a:pt x="2978364" y="433077"/>
                  </a:lnTo>
                  <a:lnTo>
                    <a:pt x="2971557" y="466793"/>
                  </a:lnTo>
                  <a:lnTo>
                    <a:pt x="2952994" y="494326"/>
                  </a:lnTo>
                  <a:lnTo>
                    <a:pt x="2925461" y="512889"/>
                  </a:lnTo>
                  <a:lnTo>
                    <a:pt x="2891746" y="519695"/>
                  </a:lnTo>
                  <a:lnTo>
                    <a:pt x="86617" y="519695"/>
                  </a:lnTo>
                  <a:lnTo>
                    <a:pt x="52902" y="512889"/>
                  </a:lnTo>
                  <a:lnTo>
                    <a:pt x="25369" y="494326"/>
                  </a:lnTo>
                  <a:lnTo>
                    <a:pt x="6806" y="466793"/>
                  </a:lnTo>
                  <a:lnTo>
                    <a:pt x="0" y="433077"/>
                  </a:lnTo>
                  <a:lnTo>
                    <a:pt x="0" y="8661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3807" y="2491295"/>
              <a:ext cx="1416050" cy="1135380"/>
            </a:xfrm>
            <a:custGeom>
              <a:avLst/>
              <a:gdLst/>
              <a:ahLst/>
              <a:cxnLst/>
              <a:rect l="l" t="t" r="r" b="b"/>
              <a:pathLst>
                <a:path w="1416050" h="1135379">
                  <a:moveTo>
                    <a:pt x="0" y="189233"/>
                  </a:moveTo>
                  <a:lnTo>
                    <a:pt x="6759" y="138927"/>
                  </a:lnTo>
                  <a:lnTo>
                    <a:pt x="25835" y="93723"/>
                  </a:lnTo>
                  <a:lnTo>
                    <a:pt x="55425" y="55425"/>
                  </a:lnTo>
                  <a:lnTo>
                    <a:pt x="93723" y="25835"/>
                  </a:lnTo>
                  <a:lnTo>
                    <a:pt x="138927" y="6759"/>
                  </a:lnTo>
                  <a:lnTo>
                    <a:pt x="189232" y="0"/>
                  </a:lnTo>
                  <a:lnTo>
                    <a:pt x="1226489" y="0"/>
                  </a:lnTo>
                  <a:lnTo>
                    <a:pt x="1276795" y="6759"/>
                  </a:lnTo>
                  <a:lnTo>
                    <a:pt x="1321998" y="25835"/>
                  </a:lnTo>
                  <a:lnTo>
                    <a:pt x="1360297" y="55425"/>
                  </a:lnTo>
                  <a:lnTo>
                    <a:pt x="1389886" y="93723"/>
                  </a:lnTo>
                  <a:lnTo>
                    <a:pt x="1408963" y="138927"/>
                  </a:lnTo>
                  <a:lnTo>
                    <a:pt x="1415722" y="189233"/>
                  </a:lnTo>
                  <a:lnTo>
                    <a:pt x="1415722" y="946143"/>
                  </a:lnTo>
                  <a:lnTo>
                    <a:pt x="1408963" y="996449"/>
                  </a:lnTo>
                  <a:lnTo>
                    <a:pt x="1389886" y="1041652"/>
                  </a:lnTo>
                  <a:lnTo>
                    <a:pt x="1360297" y="1079951"/>
                  </a:lnTo>
                  <a:lnTo>
                    <a:pt x="1321998" y="1109540"/>
                  </a:lnTo>
                  <a:lnTo>
                    <a:pt x="1276795" y="1128617"/>
                  </a:lnTo>
                  <a:lnTo>
                    <a:pt x="1226489" y="1135376"/>
                  </a:lnTo>
                  <a:lnTo>
                    <a:pt x="189232" y="1135376"/>
                  </a:lnTo>
                  <a:lnTo>
                    <a:pt x="138927" y="1128617"/>
                  </a:lnTo>
                  <a:lnTo>
                    <a:pt x="93723" y="1109540"/>
                  </a:lnTo>
                  <a:lnTo>
                    <a:pt x="55425" y="1079951"/>
                  </a:lnTo>
                  <a:lnTo>
                    <a:pt x="25835" y="1041652"/>
                  </a:lnTo>
                  <a:lnTo>
                    <a:pt x="6759" y="996449"/>
                  </a:lnTo>
                  <a:lnTo>
                    <a:pt x="0" y="946143"/>
                  </a:lnTo>
                  <a:lnTo>
                    <a:pt x="0" y="189233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19819" y="2844243"/>
            <a:ext cx="1657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A’+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A’C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48" y="2318835"/>
            <a:ext cx="414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Combinational</a:t>
            </a:r>
            <a:r>
              <a:rPr sz="3200" spc="40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Circuits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dirty="0"/>
              <a:t>Combinational</a:t>
            </a:r>
            <a:r>
              <a:rPr spc="355" dirty="0"/>
              <a:t> </a:t>
            </a:r>
            <a:r>
              <a:rPr spc="-1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735" y="1102541"/>
            <a:ext cx="8007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combinational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connected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arrangement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of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gates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outputs.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3091" y="2437201"/>
            <a:ext cx="3482340" cy="1507490"/>
            <a:chOff x="2723091" y="2437201"/>
            <a:chExt cx="3482340" cy="1507490"/>
          </a:xfrm>
        </p:grpSpPr>
        <p:sp>
          <p:nvSpPr>
            <p:cNvPr id="5" name="object 5"/>
            <p:cNvSpPr/>
            <p:nvPr/>
          </p:nvSpPr>
          <p:spPr>
            <a:xfrm>
              <a:off x="4464069" y="3315957"/>
              <a:ext cx="1657350" cy="615950"/>
            </a:xfrm>
            <a:custGeom>
              <a:avLst/>
              <a:gdLst/>
              <a:ahLst/>
              <a:cxnLst/>
              <a:rect l="l" t="t" r="r" b="b"/>
              <a:pathLst>
                <a:path w="1657350" h="615950">
                  <a:moveTo>
                    <a:pt x="0" y="0"/>
                  </a:moveTo>
                  <a:lnTo>
                    <a:pt x="0" y="331900"/>
                  </a:lnTo>
                  <a:lnTo>
                    <a:pt x="1656727" y="331900"/>
                  </a:lnTo>
                  <a:lnTo>
                    <a:pt x="1656727" y="615503"/>
                  </a:lnTo>
                </a:path>
              </a:pathLst>
            </a:custGeom>
            <a:ln w="25399">
              <a:solidFill>
                <a:srgbClr val="59BA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3833" y="3315957"/>
              <a:ext cx="1580515" cy="615950"/>
            </a:xfrm>
            <a:custGeom>
              <a:avLst/>
              <a:gdLst/>
              <a:ahLst/>
              <a:cxnLst/>
              <a:rect l="l" t="t" r="r" b="b"/>
              <a:pathLst>
                <a:path w="1580514" h="615950">
                  <a:moveTo>
                    <a:pt x="1580235" y="0"/>
                  </a:moveTo>
                  <a:lnTo>
                    <a:pt x="1580235" y="331900"/>
                  </a:lnTo>
                  <a:lnTo>
                    <a:pt x="0" y="331900"/>
                  </a:lnTo>
                  <a:lnTo>
                    <a:pt x="0" y="615503"/>
                  </a:lnTo>
                </a:path>
              </a:pathLst>
            </a:custGeom>
            <a:ln w="25399">
              <a:solidFill>
                <a:srgbClr val="59BA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5791" y="2449901"/>
              <a:ext cx="3456940" cy="866140"/>
            </a:xfrm>
            <a:custGeom>
              <a:avLst/>
              <a:gdLst/>
              <a:ahLst/>
              <a:cxnLst/>
              <a:rect l="l" t="t" r="r" b="b"/>
              <a:pathLst>
                <a:path w="3456940" h="866139">
                  <a:moveTo>
                    <a:pt x="3456553" y="0"/>
                  </a:moveTo>
                  <a:lnTo>
                    <a:pt x="0" y="0"/>
                  </a:lnTo>
                  <a:lnTo>
                    <a:pt x="0" y="866055"/>
                  </a:lnTo>
                  <a:lnTo>
                    <a:pt x="3456553" y="866055"/>
                  </a:lnTo>
                  <a:lnTo>
                    <a:pt x="3456553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5791" y="2449901"/>
              <a:ext cx="3456940" cy="866140"/>
            </a:xfrm>
            <a:custGeom>
              <a:avLst/>
              <a:gdLst/>
              <a:ahLst/>
              <a:cxnLst/>
              <a:rect l="l" t="t" r="r" b="b"/>
              <a:pathLst>
                <a:path w="3456940" h="866139">
                  <a:moveTo>
                    <a:pt x="0" y="0"/>
                  </a:moveTo>
                  <a:lnTo>
                    <a:pt x="3456554" y="0"/>
                  </a:lnTo>
                  <a:lnTo>
                    <a:pt x="3456554" y="866055"/>
                  </a:lnTo>
                  <a:lnTo>
                    <a:pt x="0" y="8660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35792" y="2449901"/>
            <a:ext cx="3456940" cy="86614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2110"/>
              </a:spcBef>
            </a:pPr>
            <a:r>
              <a:rPr sz="2000" dirty="0">
                <a:latin typeface="Arial"/>
                <a:cs typeface="Arial"/>
              </a:rPr>
              <a:t>Combinational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Circuits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5187" y="3918761"/>
            <a:ext cx="2737485" cy="808990"/>
            <a:chOff x="1515187" y="3918761"/>
            <a:chExt cx="2737485" cy="808990"/>
          </a:xfrm>
        </p:grpSpPr>
        <p:sp>
          <p:nvSpPr>
            <p:cNvPr id="11" name="object 11"/>
            <p:cNvSpPr/>
            <p:nvPr/>
          </p:nvSpPr>
          <p:spPr>
            <a:xfrm>
              <a:off x="1527887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5" h="783589">
                  <a:moveTo>
                    <a:pt x="2711893" y="0"/>
                  </a:moveTo>
                  <a:lnTo>
                    <a:pt x="0" y="0"/>
                  </a:lnTo>
                  <a:lnTo>
                    <a:pt x="0" y="783256"/>
                  </a:lnTo>
                  <a:lnTo>
                    <a:pt x="2711893" y="783256"/>
                  </a:lnTo>
                  <a:lnTo>
                    <a:pt x="271189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7887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5" h="783589">
                  <a:moveTo>
                    <a:pt x="0" y="0"/>
                  </a:moveTo>
                  <a:lnTo>
                    <a:pt x="2711893" y="0"/>
                  </a:lnTo>
                  <a:lnTo>
                    <a:pt x="2711893" y="783256"/>
                  </a:lnTo>
                  <a:lnTo>
                    <a:pt x="0" y="78325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7887" y="3931461"/>
            <a:ext cx="2712085" cy="78359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910"/>
              </a:spcBef>
            </a:pPr>
            <a:r>
              <a:rPr sz="1800" dirty="0">
                <a:latin typeface="Arial"/>
                <a:cs typeface="Arial"/>
              </a:rPr>
              <a:t>Half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52150" y="3918761"/>
            <a:ext cx="2737485" cy="808990"/>
            <a:chOff x="4752150" y="3918761"/>
            <a:chExt cx="2737485" cy="808990"/>
          </a:xfrm>
        </p:grpSpPr>
        <p:sp>
          <p:nvSpPr>
            <p:cNvPr id="15" name="object 15"/>
            <p:cNvSpPr/>
            <p:nvPr/>
          </p:nvSpPr>
          <p:spPr>
            <a:xfrm>
              <a:off x="4764850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4" h="783589">
                  <a:moveTo>
                    <a:pt x="2711893" y="0"/>
                  </a:moveTo>
                  <a:lnTo>
                    <a:pt x="0" y="0"/>
                  </a:lnTo>
                  <a:lnTo>
                    <a:pt x="0" y="783256"/>
                  </a:lnTo>
                  <a:lnTo>
                    <a:pt x="2711893" y="783256"/>
                  </a:lnTo>
                  <a:lnTo>
                    <a:pt x="271189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64850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4" h="783589">
                  <a:moveTo>
                    <a:pt x="0" y="0"/>
                  </a:moveTo>
                  <a:lnTo>
                    <a:pt x="2711893" y="0"/>
                  </a:lnTo>
                  <a:lnTo>
                    <a:pt x="2711893" y="783256"/>
                  </a:lnTo>
                  <a:lnTo>
                    <a:pt x="0" y="78325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4850" y="3931461"/>
            <a:ext cx="2712085" cy="78359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910"/>
              </a:spcBef>
            </a:pPr>
            <a:r>
              <a:rPr sz="1800" dirty="0">
                <a:latin typeface="Arial"/>
                <a:cs typeface="Arial"/>
              </a:rPr>
              <a:t>Full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00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156" y="1237485"/>
            <a:ext cx="741680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rial"/>
                <a:cs typeface="Arial"/>
              </a:rPr>
              <a:t>Addition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basic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digital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arithmetic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12700" marR="217804">
              <a:lnSpc>
                <a:spcPct val="100699"/>
              </a:lnSpc>
              <a:spcBef>
                <a:spcPts val="28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combinational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circuit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two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bits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HALF-</a:t>
            </a:r>
            <a:r>
              <a:rPr sz="2400" spc="-10" dirty="0">
                <a:latin typeface="Arial"/>
                <a:cs typeface="Arial"/>
              </a:rPr>
              <a:t>ADDER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2400" spc="-2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 marR="228600">
              <a:lnSpc>
                <a:spcPct val="100699"/>
              </a:lnSpc>
              <a:spcBef>
                <a:spcPts val="28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three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bits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(i.e.,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two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bits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previous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carry)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FULL-</a:t>
            </a:r>
            <a:r>
              <a:rPr sz="2400" spc="-10" dirty="0">
                <a:latin typeface="Arial"/>
                <a:cs typeface="Arial"/>
              </a:rPr>
              <a:t>ADDER.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985">
              <a:lnSpc>
                <a:spcPct val="100000"/>
              </a:lnSpc>
              <a:spcBef>
                <a:spcPts val="100"/>
              </a:spcBef>
            </a:pPr>
            <a:r>
              <a:rPr dirty="0"/>
              <a:t>Half-</a:t>
            </a:r>
            <a:r>
              <a:rPr spc="-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2079" y="3846245"/>
            <a:ext cx="27660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spc="-235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(sum)=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A’B+AB’=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A+B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(carry)=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1831" y="4102331"/>
            <a:ext cx="245745" cy="228600"/>
            <a:chOff x="5311831" y="4102331"/>
            <a:chExt cx="245745" cy="22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1831" y="4102331"/>
              <a:ext cx="245225" cy="228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6289" y="4123949"/>
              <a:ext cx="153525" cy="1377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36675" y="3447246"/>
            <a:ext cx="1026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Truth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3033" y="3447246"/>
            <a:ext cx="1350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Logic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045" y="1501132"/>
            <a:ext cx="3055160" cy="20224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9235" y="1771117"/>
            <a:ext cx="2895598" cy="17271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4005">
              <a:lnSpc>
                <a:spcPct val="100000"/>
              </a:lnSpc>
              <a:spcBef>
                <a:spcPts val="100"/>
              </a:spcBef>
            </a:pPr>
            <a:r>
              <a:rPr dirty="0"/>
              <a:t>Full-</a:t>
            </a:r>
            <a:r>
              <a:rPr spc="-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8626" y="3987343"/>
            <a:ext cx="2946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416559">
              <a:lnSpc>
                <a:spcPct val="150000"/>
              </a:lnSpc>
              <a:spcBef>
                <a:spcPts val="100"/>
              </a:spcBef>
            </a:pPr>
            <a:r>
              <a:rPr sz="2000" spc="-2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(sum)=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A+B+C</a:t>
            </a:r>
            <a:r>
              <a:rPr sz="1950" spc="-15" baseline="-21367" dirty="0">
                <a:latin typeface="Arial"/>
                <a:cs typeface="Arial"/>
              </a:rPr>
              <a:t>in</a:t>
            </a:r>
            <a:r>
              <a:rPr sz="1950" spc="750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1950" baseline="-21367" dirty="0">
                <a:latin typeface="Arial"/>
                <a:cs typeface="Arial"/>
              </a:rPr>
              <a:t>out</a:t>
            </a:r>
            <a:r>
              <a:rPr sz="1950" spc="322" baseline="-21367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(carry)=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AB+(A+B)C</a:t>
            </a:r>
            <a:r>
              <a:rPr sz="1950" spc="-15" baseline="-21367" dirty="0">
                <a:latin typeface="Arial"/>
                <a:cs typeface="Arial"/>
              </a:rPr>
              <a:t>in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70963" y="4243647"/>
            <a:ext cx="245745" cy="228600"/>
            <a:chOff x="6670963" y="4243647"/>
            <a:chExt cx="245745" cy="22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0963" y="4243647"/>
              <a:ext cx="245225" cy="228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163" y="4265046"/>
              <a:ext cx="153524" cy="1377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36327" y="3548203"/>
            <a:ext cx="1026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Truth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0310" y="3548203"/>
            <a:ext cx="1350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Logic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3472" y="4239490"/>
            <a:ext cx="245225" cy="228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8169" y="4263522"/>
            <a:ext cx="153524" cy="1377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4665" y="4700847"/>
            <a:ext cx="245225" cy="2327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40603" y="4725294"/>
            <a:ext cx="153524" cy="1377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31957" y="1494688"/>
            <a:ext cx="3344834" cy="19832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6800" y="1543999"/>
            <a:ext cx="4127498" cy="19304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601" y="1180053"/>
            <a:ext cx="5651994" cy="28346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659" y="564499"/>
            <a:ext cx="8413750" cy="3899535"/>
            <a:chOff x="389659" y="564499"/>
            <a:chExt cx="8413750" cy="3899535"/>
          </a:xfrm>
        </p:grpSpPr>
        <p:sp>
          <p:nvSpPr>
            <p:cNvPr id="3" name="object 3"/>
            <p:cNvSpPr/>
            <p:nvPr/>
          </p:nvSpPr>
          <p:spPr>
            <a:xfrm>
              <a:off x="402359" y="577200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8387972" y="0"/>
                  </a:moveTo>
                  <a:lnTo>
                    <a:pt x="0" y="0"/>
                  </a:lnTo>
                  <a:lnTo>
                    <a:pt x="0" y="3873660"/>
                  </a:lnTo>
                  <a:lnTo>
                    <a:pt x="8387972" y="3873660"/>
                  </a:lnTo>
                  <a:lnTo>
                    <a:pt x="8387972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59" y="577200"/>
              <a:ext cx="8387972" cy="38736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2359" y="577199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0" y="0"/>
                  </a:moveTo>
                  <a:lnTo>
                    <a:pt x="8387971" y="0"/>
                  </a:lnTo>
                  <a:lnTo>
                    <a:pt x="8387971" y="3873659"/>
                  </a:lnTo>
                  <a:lnTo>
                    <a:pt x="0" y="387365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1444" y="793433"/>
            <a:ext cx="233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Homework</a:t>
            </a:r>
            <a:r>
              <a:rPr sz="3200" spc="15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1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654922" y="1992313"/>
            <a:ext cx="5889625" cy="219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2825"/>
              </a:spcBef>
              <a:buAutoNum type="arabicPeriod"/>
              <a:tabLst>
                <a:tab pos="351155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F(A,B,C,D)=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Σ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(1,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8, 9,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13, 14,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15)</a:t>
            </a:r>
            <a:endParaRPr sz="2400">
              <a:latin typeface="Arial"/>
              <a:cs typeface="Arial"/>
            </a:endParaRPr>
          </a:p>
          <a:p>
            <a:pPr marL="626110" indent="-423545">
              <a:lnSpc>
                <a:spcPct val="100000"/>
              </a:lnSpc>
              <a:spcBef>
                <a:spcPts val="1820"/>
              </a:spcBef>
              <a:buAutoNum type="arabicPeriod"/>
              <a:tabLst>
                <a:tab pos="626110" algn="l"/>
              </a:tabLst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F(A,B,C,D)=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Π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8,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10,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13)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756" y="386989"/>
            <a:ext cx="8405495" cy="4254500"/>
            <a:chOff x="393756" y="386989"/>
            <a:chExt cx="8405495" cy="4254500"/>
          </a:xfrm>
        </p:grpSpPr>
        <p:sp>
          <p:nvSpPr>
            <p:cNvPr id="3" name="object 3"/>
            <p:cNvSpPr/>
            <p:nvPr/>
          </p:nvSpPr>
          <p:spPr>
            <a:xfrm>
              <a:off x="406456" y="399689"/>
              <a:ext cx="8380095" cy="4229100"/>
            </a:xfrm>
            <a:custGeom>
              <a:avLst/>
              <a:gdLst/>
              <a:ahLst/>
              <a:cxnLst/>
              <a:rect l="l" t="t" r="r" b="b"/>
              <a:pathLst>
                <a:path w="8380095" h="4229100">
                  <a:moveTo>
                    <a:pt x="8379781" y="0"/>
                  </a:moveTo>
                  <a:lnTo>
                    <a:pt x="0" y="0"/>
                  </a:lnTo>
                  <a:lnTo>
                    <a:pt x="0" y="4228679"/>
                  </a:lnTo>
                  <a:lnTo>
                    <a:pt x="8379781" y="4228679"/>
                  </a:lnTo>
                  <a:lnTo>
                    <a:pt x="8379781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56" y="399689"/>
              <a:ext cx="8379781" cy="42286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6456" y="399689"/>
              <a:ext cx="8380095" cy="4229100"/>
            </a:xfrm>
            <a:custGeom>
              <a:avLst/>
              <a:gdLst/>
              <a:ahLst/>
              <a:cxnLst/>
              <a:rect l="l" t="t" r="r" b="b"/>
              <a:pathLst>
                <a:path w="8380095" h="4229100">
                  <a:moveTo>
                    <a:pt x="0" y="0"/>
                  </a:moveTo>
                  <a:lnTo>
                    <a:pt x="8379780" y="0"/>
                  </a:lnTo>
                  <a:lnTo>
                    <a:pt x="8379780" y="4228678"/>
                  </a:lnTo>
                  <a:lnTo>
                    <a:pt x="0" y="422867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1444" y="793433"/>
            <a:ext cx="233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Homework</a:t>
            </a:r>
            <a:r>
              <a:rPr sz="3200" spc="15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2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15675" y="1992313"/>
            <a:ext cx="5156835" cy="219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 marR="50800" algn="ctr">
              <a:lnSpc>
                <a:spcPct val="100000"/>
              </a:lnSpc>
              <a:spcBef>
                <a:spcPts val="182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F=x+x’y’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5115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820"/>
              </a:spcBef>
              <a:buAutoNum type="arabicPeriod"/>
              <a:tabLst>
                <a:tab pos="35115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Draw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1463" y="1058278"/>
          <a:ext cx="7909557" cy="352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6750">
                <a:tc gridSpan="7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72845" algn="l"/>
                          <a:tab pos="4493260" algn="l"/>
                        </a:tabLst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Boolean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Truth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BACC6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59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x’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x’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y’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x’y’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3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x+x’y’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2405">
                        <a:lnSpc>
                          <a:spcPts val="1930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(=F)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503814" y="1745672"/>
            <a:ext cx="4676140" cy="2016125"/>
            <a:chOff x="3503814" y="1745672"/>
            <a:chExt cx="4676140" cy="2016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5159" y="1745672"/>
              <a:ext cx="116378" cy="20158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53526" y="1770088"/>
              <a:ext cx="0" cy="1924050"/>
            </a:xfrm>
            <a:custGeom>
              <a:avLst/>
              <a:gdLst/>
              <a:ahLst/>
              <a:cxnLst/>
              <a:rect l="l" t="t" r="r" b="b"/>
              <a:pathLst>
                <a:path h="1924050">
                  <a:moveTo>
                    <a:pt x="0" y="0"/>
                  </a:moveTo>
                  <a:lnTo>
                    <a:pt x="0" y="192399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814" y="2335876"/>
              <a:ext cx="4675908" cy="1163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51165" y="2372950"/>
              <a:ext cx="4582795" cy="0"/>
            </a:xfrm>
            <a:custGeom>
              <a:avLst/>
              <a:gdLst/>
              <a:ahLst/>
              <a:cxnLst/>
              <a:rect l="l" t="t" r="r" b="b"/>
              <a:pathLst>
                <a:path w="4582795">
                  <a:moveTo>
                    <a:pt x="0" y="0"/>
                  </a:moveTo>
                  <a:lnTo>
                    <a:pt x="4582534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113" y="744065"/>
            <a:ext cx="7793990" cy="4384675"/>
            <a:chOff x="635113" y="744065"/>
            <a:chExt cx="7793990" cy="4384675"/>
          </a:xfrm>
        </p:grpSpPr>
        <p:sp>
          <p:nvSpPr>
            <p:cNvPr id="4" name="object 4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801" y="1659077"/>
              <a:ext cx="7768590" cy="1728470"/>
            </a:xfrm>
            <a:custGeom>
              <a:avLst/>
              <a:gdLst/>
              <a:ahLst/>
              <a:cxnLst/>
              <a:rect l="l" t="t" r="r" b="b"/>
              <a:pathLst>
                <a:path w="7768590" h="1728470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728216"/>
                  </a:lnTo>
                  <a:lnTo>
                    <a:pt x="1942033" y="1728216"/>
                  </a:lnTo>
                  <a:lnTo>
                    <a:pt x="3884066" y="1728216"/>
                  </a:lnTo>
                  <a:lnTo>
                    <a:pt x="5826099" y="1728216"/>
                  </a:lnTo>
                  <a:lnTo>
                    <a:pt x="7768133" y="1728216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463" y="750415"/>
              <a:ext cx="7781290" cy="4371975"/>
            </a:xfrm>
            <a:custGeom>
              <a:avLst/>
              <a:gdLst/>
              <a:ahLst/>
              <a:cxnLst/>
              <a:rect l="l" t="t" r="r" b="b"/>
              <a:pathLst>
                <a:path w="7781290" h="4371975">
                  <a:moveTo>
                    <a:pt x="0" y="908651"/>
                  </a:moveTo>
                  <a:lnTo>
                    <a:pt x="7780831" y="908651"/>
                  </a:lnTo>
                </a:path>
                <a:path w="7781290" h="4371975">
                  <a:moveTo>
                    <a:pt x="0" y="2636867"/>
                  </a:moveTo>
                  <a:lnTo>
                    <a:pt x="7780831" y="2636867"/>
                  </a:lnTo>
                </a:path>
                <a:path w="7781290" h="4371975">
                  <a:moveTo>
                    <a:pt x="6349" y="0"/>
                  </a:moveTo>
                  <a:lnTo>
                    <a:pt x="6349" y="4371433"/>
                  </a:lnTo>
                </a:path>
                <a:path w="7781290" h="4371975">
                  <a:moveTo>
                    <a:pt x="7774481" y="0"/>
                  </a:moveTo>
                  <a:lnTo>
                    <a:pt x="7774481" y="4371433"/>
                  </a:lnTo>
                </a:path>
                <a:path w="7781290" h="4371975">
                  <a:moveTo>
                    <a:pt x="0" y="6349"/>
                  </a:moveTo>
                  <a:lnTo>
                    <a:pt x="7780831" y="6349"/>
                  </a:lnTo>
                </a:path>
                <a:path w="7781290" h="4371975">
                  <a:moveTo>
                    <a:pt x="0" y="4365083"/>
                  </a:moveTo>
                  <a:lnTo>
                    <a:pt x="7780831" y="4365083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314" y="2238187"/>
            <a:ext cx="11017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96850">
              <a:lnSpc>
                <a:spcPts val="2100"/>
              </a:lnSpc>
              <a:spcBef>
                <a:spcPts val="219"/>
              </a:spcBef>
            </a:pPr>
            <a:r>
              <a:rPr sz="1800" spc="40" dirty="0">
                <a:latin typeface="Arial"/>
                <a:cs typeface="Arial"/>
              </a:rPr>
              <a:t>NAND </a:t>
            </a:r>
            <a:r>
              <a:rPr sz="1800" dirty="0">
                <a:latin typeface="Arial"/>
                <a:cs typeface="Arial"/>
              </a:rPr>
              <a:t>(Not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AND)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2487" y="2504887"/>
            <a:ext cx="76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x=(AB)’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692" y="1646366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5772" y="2174687"/>
            <a:ext cx="110617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0239" y="3966403"/>
            <a:ext cx="92392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96850">
              <a:lnSpc>
                <a:spcPts val="2100"/>
              </a:lnSpc>
              <a:spcBef>
                <a:spcPts val="220"/>
              </a:spcBef>
            </a:pPr>
            <a:r>
              <a:rPr sz="1800" spc="-25" dirty="0">
                <a:latin typeface="Arial"/>
                <a:cs typeface="Arial"/>
              </a:rPr>
              <a:t>NOR </a:t>
            </a:r>
            <a:r>
              <a:rPr sz="1800" dirty="0">
                <a:latin typeface="Arial"/>
                <a:cs typeface="Arial"/>
              </a:rPr>
              <a:t>(Not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6365" y="3966403"/>
            <a:ext cx="91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x=(A+B)’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02692" y="3374582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5772" y="3902903"/>
            <a:ext cx="110617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11977" y="1679171"/>
            <a:ext cx="5530215" cy="3412490"/>
            <a:chOff x="2711977" y="1679171"/>
            <a:chExt cx="5530215" cy="34124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180" y="1679171"/>
              <a:ext cx="116378" cy="16750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51456" y="17059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7752" y="1974272"/>
              <a:ext cx="1284316" cy="1288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02213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7752" y="3719946"/>
              <a:ext cx="1284316" cy="1288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002213" y="3756686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182" y="3416531"/>
              <a:ext cx="116378" cy="167501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849902" y="34423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1977" y="1972399"/>
              <a:ext cx="1646375" cy="11161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4775" y="3884116"/>
              <a:ext cx="1470384" cy="69357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085772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7077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9034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87" y="1400616"/>
            <a:ext cx="2270760" cy="294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Flip</a:t>
            </a:r>
            <a:r>
              <a:rPr sz="1800" spc="-3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3250"/>
                </a:solidFill>
                <a:latin typeface="Arial"/>
                <a:cs typeface="Arial"/>
              </a:rPr>
              <a:t>–</a:t>
            </a:r>
            <a:r>
              <a:rPr sz="1800" spc="-25" dirty="0">
                <a:solidFill>
                  <a:srgbClr val="13325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Flops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Sequential</a:t>
            </a:r>
            <a:r>
              <a:rPr sz="1800" spc="-9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circuits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Decoders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Multiplexers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93" y="319763"/>
            <a:ext cx="546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next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lecture,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will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study…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6042</Words>
  <Application>Microsoft Office PowerPoint</Application>
  <PresentationFormat>On-screen Show (16:9)</PresentationFormat>
  <Paragraphs>2151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Times New Roman</vt:lpstr>
      <vt:lpstr>Trebuchet MS</vt:lpstr>
      <vt:lpstr>Office Theme</vt:lpstr>
      <vt:lpstr>  Digital Logic Circuits</vt:lpstr>
      <vt:lpstr>PowerPoint Presentation</vt:lpstr>
      <vt:lpstr>In this lecture, we will study</vt:lpstr>
      <vt:lpstr>Logic Gates</vt:lpstr>
      <vt:lpstr>Logic Gates</vt:lpstr>
      <vt:lpstr>PowerPoint Presentation</vt:lpstr>
      <vt:lpstr>Logic Gates</vt:lpstr>
      <vt:lpstr>Logic Gates</vt:lpstr>
      <vt:lpstr>Logic Gates</vt:lpstr>
      <vt:lpstr>Logic Gates</vt:lpstr>
      <vt:lpstr>Exercise</vt:lpstr>
      <vt:lpstr>Exercise</vt:lpstr>
      <vt:lpstr>Exercise</vt:lpstr>
      <vt:lpstr>Exercise</vt:lpstr>
      <vt:lpstr>Boolean Algebra</vt:lpstr>
      <vt:lpstr>Boolean algebra is the algebra that deals with binary variables and logic operations.</vt:lpstr>
      <vt:lpstr>A boolean function is expressed using binary variables, logic operation symbols, paratheses, and an equal sign (=).</vt:lpstr>
      <vt:lpstr>Other Representations of a Boolean Function</vt:lpstr>
      <vt:lpstr>Identities and DeMorgan’s Theorem</vt:lpstr>
      <vt:lpstr>Identities: List of axioms and theorems</vt:lpstr>
      <vt:lpstr>PowerPoint Presentation</vt:lpstr>
      <vt:lpstr>PowerPoint Presentation</vt:lpstr>
      <vt:lpstr>DeMorgan’s Theorem is crucial for dealing with NAND and NOR gates.</vt:lpstr>
      <vt:lpstr>Two graphical symbols for NOR gate</vt:lpstr>
      <vt:lpstr>K-Maps</vt:lpstr>
      <vt:lpstr>Why K-Maps?</vt:lpstr>
      <vt:lpstr>K (Karnaugh)-maps</vt:lpstr>
      <vt:lpstr>Minterms</vt:lpstr>
      <vt:lpstr>Representing Truth Tables as Minterms</vt:lpstr>
      <vt:lpstr>K-Maps</vt:lpstr>
      <vt:lpstr>K-Maps for 2, 3, and 4 variable functions</vt:lpstr>
      <vt:lpstr>K-Map Simplification</vt:lpstr>
      <vt:lpstr>K-Map Simplification</vt:lpstr>
      <vt:lpstr>K-Map Simplification</vt:lpstr>
      <vt:lpstr>K-Map Simplification</vt:lpstr>
      <vt:lpstr>K-Map Simplification</vt:lpstr>
      <vt:lpstr>K-Map Simplification</vt:lpstr>
      <vt:lpstr>K-Map Simplification</vt:lpstr>
      <vt:lpstr>Exercise</vt:lpstr>
      <vt:lpstr>Exercise</vt:lpstr>
      <vt:lpstr>Exercise</vt:lpstr>
      <vt:lpstr>Exercise</vt:lpstr>
      <vt:lpstr>The maps we have seen so far can also be referred to as the ‘SUM OF PRODUCTS’ form of K-Maps</vt:lpstr>
      <vt:lpstr>Another Representation of K-Maps:</vt:lpstr>
      <vt:lpstr>Maxterms</vt:lpstr>
      <vt:lpstr>Representing Truth Tables as Maxterms</vt:lpstr>
      <vt:lpstr>PowerPoint Presentation</vt:lpstr>
      <vt:lpstr>POS Simplification</vt:lpstr>
      <vt:lpstr>POS Simplification</vt:lpstr>
      <vt:lpstr>POS Simplification</vt:lpstr>
      <vt:lpstr>5-Variable K-Maps</vt:lpstr>
      <vt:lpstr>Simplification of 5-Variable K-Maps</vt:lpstr>
      <vt:lpstr>Simplification of 5-Variable K-Maps: Step 1</vt:lpstr>
      <vt:lpstr>Simplification of 5-Variable K-Maps: Step 2</vt:lpstr>
      <vt:lpstr>Simplification of 5-Variable K-Maps: Step 3</vt:lpstr>
      <vt:lpstr>Simplification of 5-Variable K-Maps: Step 4</vt:lpstr>
      <vt:lpstr>Simplification of 5-Variable K-Maps: Step 5</vt:lpstr>
      <vt:lpstr>Simplification of 5-Variable K-Maps: Step 6</vt:lpstr>
      <vt:lpstr>Simplification of 5-Variable K-Maps: Step 7</vt:lpstr>
      <vt:lpstr>Simplification of 5-Variable K-Maps: Step 8</vt:lpstr>
      <vt:lpstr>Simplification of 5-Variable K-Maps: Solution</vt:lpstr>
      <vt:lpstr>Alternative Representations of 5-Variable K-Maps</vt:lpstr>
      <vt:lpstr>5-Variable Reflection K-Map</vt:lpstr>
      <vt:lpstr>Simplification of Reflection Map: Step 1</vt:lpstr>
      <vt:lpstr>Simplification of Reflection Map: Step 2</vt:lpstr>
      <vt:lpstr>Simplification of Reflection Map: Step 3</vt:lpstr>
      <vt:lpstr>Simplification of Reflection Map: Step 4</vt:lpstr>
      <vt:lpstr>Simplification of Reflection Map: Step 5</vt:lpstr>
      <vt:lpstr>Simplification of Reflection Map: Step 6</vt:lpstr>
      <vt:lpstr>Simplification of Reflection Map: Step 7</vt:lpstr>
      <vt:lpstr>Simplification of Reflection Map: Step 8</vt:lpstr>
      <vt:lpstr>Overlay Maps?</vt:lpstr>
      <vt:lpstr>5-Variable Overlay K-Map</vt:lpstr>
      <vt:lpstr>5-Variable Reflection K-Map</vt:lpstr>
      <vt:lpstr>Simplification of Overlay Map</vt:lpstr>
      <vt:lpstr>Simplification of Overlay Map</vt:lpstr>
      <vt:lpstr>5-Variable K-Map with Don’t Care Conditions</vt:lpstr>
      <vt:lpstr>Homework</vt:lpstr>
      <vt:lpstr>K-Maps with Don’t Care Conditions</vt:lpstr>
      <vt:lpstr>Map Simplification in the Presence of Don’t Care Conditions</vt:lpstr>
      <vt:lpstr>Combinational Circuits</vt:lpstr>
      <vt:lpstr>Combinational Circuits</vt:lpstr>
      <vt:lpstr>Adders</vt:lpstr>
      <vt:lpstr>Half-Adder</vt:lpstr>
      <vt:lpstr>Full-Adder</vt:lpstr>
      <vt:lpstr>PowerPoint Presentation</vt:lpstr>
      <vt:lpstr>Homework 1</vt:lpstr>
      <vt:lpstr>Homework 2</vt:lpstr>
      <vt:lpstr>PowerPoint Presentation</vt:lpstr>
      <vt:lpstr>In the next lecture, we will study…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Circuits</dc:title>
  <dc:creator>ASUS</dc:creator>
  <cp:lastModifiedBy>ANCHIT LAKHANPAL</cp:lastModifiedBy>
  <cp:revision>7</cp:revision>
  <dcterms:created xsi:type="dcterms:W3CDTF">2023-08-16T01:36:24Z</dcterms:created>
  <dcterms:modified xsi:type="dcterms:W3CDTF">2023-08-23T00:10:51Z</dcterms:modified>
</cp:coreProperties>
</file>