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6"/>
  </p:notesMasterIdLst>
  <p:handoutMasterIdLst>
    <p:handoutMasterId r:id="rId17"/>
  </p:handoutMasterIdLst>
  <p:sldIdLst>
    <p:sldId id="256" r:id="rId2"/>
    <p:sldId id="628" r:id="rId3"/>
    <p:sldId id="656" r:id="rId4"/>
    <p:sldId id="657" r:id="rId5"/>
    <p:sldId id="658" r:id="rId6"/>
    <p:sldId id="659" r:id="rId7"/>
    <p:sldId id="660" r:id="rId8"/>
    <p:sldId id="661" r:id="rId9"/>
    <p:sldId id="668" r:id="rId10"/>
    <p:sldId id="669" r:id="rId11"/>
    <p:sldId id="670" r:id="rId12"/>
    <p:sldId id="671" r:id="rId13"/>
    <p:sldId id="672" r:id="rId14"/>
    <p:sldId id="65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CCFF"/>
    <a:srgbClr val="432D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877" autoAdjust="0"/>
    <p:restoredTop sz="94671" autoAdjust="0"/>
  </p:normalViewPr>
  <p:slideViewPr>
    <p:cSldViewPr>
      <p:cViewPr varScale="1">
        <p:scale>
          <a:sx n="92" d="100"/>
          <a:sy n="92" d="100"/>
        </p:scale>
        <p:origin x="-52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Pralay Mitra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Autumn 2016; CSE@IITKGP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Programming and Data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4CE15-A739-4B2B-BDB1-EA975C653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8604813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D27F-02F7-4C35-B130-3C4BD7DE8325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F7BDA-C18D-4598-BC27-898F115A82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55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F7BDA-C18D-4598-BC27-898F115A82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51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F7BDA-C18D-4598-BC27-898F115A82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55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6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117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49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46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885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5381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849486"/>
            <a:ext cx="2133600" cy="273844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Pralay Mitra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4849486"/>
            <a:ext cx="3505200" cy="273844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Programming and Data Structure – Autumn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849486"/>
            <a:ext cx="2133600" cy="273844"/>
          </a:xfrm>
        </p:spPr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3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57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159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86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Pralay Mitra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4767263"/>
            <a:ext cx="3276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Programming and Data Structure – Autumn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823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1614488"/>
          </a:xfrm>
        </p:spPr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Decoder and Encoder</a:t>
            </a:r>
            <a:endParaRPr lang="en-US" altLang="en-US" sz="4000" b="1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0694" y="37147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47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4 to 2 line Encoder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 rtlCol="0">
            <a:normAutofit/>
          </a:bodyPr>
          <a:lstStyle/>
          <a:p>
            <a:pPr algn="just"/>
            <a:r>
              <a:rPr lang="en-US" dirty="0" smtClean="0">
                <a:solidFill>
                  <a:srgbClr val="333333"/>
                </a:solidFill>
                <a:latin typeface="inter-regular"/>
              </a:rPr>
              <a:t>In 4 to 2 line encoder, there are total of four inputs, i.e.,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and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and two outputs, i.e.,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 and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. In 4-input lines, one input-line is set to true at a time to get the respective binary code in the output side. Below are the block diagram and the truth table of the 4 to 2 line encoder.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4 to 2 line Encoder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78" y="785800"/>
            <a:ext cx="129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Truth Table: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844" y="2714626"/>
            <a:ext cx="5072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333333"/>
                </a:solidFill>
                <a:latin typeface="inter-regular"/>
              </a:rPr>
              <a:t>The logical expression of the term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 and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 is as follows:</a:t>
            </a:r>
          </a:p>
          <a:p>
            <a:pPr algn="just"/>
            <a:r>
              <a:rPr lang="en-US" dirty="0" smtClean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=Y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         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=Y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42844" y="714362"/>
            <a:ext cx="158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893" y="845096"/>
            <a:ext cx="15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Logical circuit:</a:t>
            </a:r>
            <a:endParaRPr lang="en-US" dirty="0"/>
          </a:p>
        </p:txBody>
      </p:sp>
      <p:pic>
        <p:nvPicPr>
          <p:cNvPr id="13314" name="Picture 2" descr="Encod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214428"/>
            <a:ext cx="2857520" cy="1285884"/>
          </a:xfrm>
          <a:prstGeom prst="rect">
            <a:avLst/>
          </a:prstGeom>
          <a:noFill/>
        </p:spPr>
      </p:pic>
      <p:pic>
        <p:nvPicPr>
          <p:cNvPr id="13318" name="Picture 6" descr="Encod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285866"/>
            <a:ext cx="3037607" cy="2071702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 l="22511" t="23695" r="50036" b="27884"/>
          <a:stretch>
            <a:fillRect/>
          </a:stretch>
        </p:blipFill>
        <p:spPr bwMode="auto">
          <a:xfrm>
            <a:off x="3214678" y="1142990"/>
            <a:ext cx="182394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8 to 3 line Encoder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333333"/>
                </a:solidFill>
                <a:latin typeface="inter-regular"/>
              </a:rPr>
              <a:t>The 8 to 3 line Encoder is also known as </a:t>
            </a:r>
            <a:r>
              <a:rPr lang="en-US" b="1" dirty="0" smtClean="0">
                <a:solidFill>
                  <a:srgbClr val="333333"/>
                </a:solidFill>
                <a:latin typeface="inter-bold"/>
              </a:rPr>
              <a:t>Octal to Binary Encoder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. In 8 to 3 line encoder, there is a total of eight inputs, i.e.,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4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5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6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and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7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 and three outputs, i.e.,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and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. In 8-input lines, one input-line is set to true at a time to get the respective binary code in the output side. Below are the block diagram and the truth table of the 8 to 3 line encoder.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8 to 3 line Encoder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78" y="785800"/>
            <a:ext cx="129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Truth Table: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2844" y="714362"/>
            <a:ext cx="158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893" y="845096"/>
            <a:ext cx="15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Logical circuit: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034" y="3429006"/>
            <a:ext cx="5143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333333"/>
                </a:solidFill>
                <a:latin typeface="inter-regular"/>
              </a:rPr>
              <a:t>The logical expression of the term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and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 are as follows:</a:t>
            </a:r>
          </a:p>
          <a:p>
            <a:pPr algn="ctr"/>
            <a:r>
              <a:rPr lang="en-US" dirty="0" smtClean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=Y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4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5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6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7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/>
            </a:r>
            <a:br>
              <a:rPr lang="en-US" dirty="0" smtClean="0">
                <a:solidFill>
                  <a:srgbClr val="333333"/>
                </a:solidFill>
                <a:latin typeface="inter-regular"/>
              </a:rPr>
            </a:br>
            <a:r>
              <a:rPr lang="en-US" dirty="0" smtClean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=Y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6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7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/>
            </a:r>
            <a:br>
              <a:rPr lang="en-US" dirty="0" smtClean="0">
                <a:solidFill>
                  <a:srgbClr val="333333"/>
                </a:solidFill>
                <a:latin typeface="inter-regular"/>
              </a:rPr>
            </a:br>
            <a:r>
              <a:rPr lang="en-US" dirty="0" smtClean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=Y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7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5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endParaRPr lang="en-US" b="0" i="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11266" name="Picture 2" descr="Encod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357305"/>
            <a:ext cx="2750360" cy="1357321"/>
          </a:xfrm>
          <a:prstGeom prst="rect">
            <a:avLst/>
          </a:prstGeom>
          <a:noFill/>
        </p:spPr>
      </p:pic>
      <p:pic>
        <p:nvPicPr>
          <p:cNvPr id="11268" name="Picture 4" descr="Encod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428742"/>
            <a:ext cx="2676351" cy="1428760"/>
          </a:xfrm>
          <a:prstGeom prst="rect">
            <a:avLst/>
          </a:prstGeom>
          <a:noFill/>
        </p:spPr>
      </p:pic>
      <p:pic>
        <p:nvPicPr>
          <p:cNvPr id="11270" name="Picture 6" descr="Encoder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214428"/>
            <a:ext cx="2743219" cy="2143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Decoder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 rtlCol="0">
            <a:normAutofit/>
          </a:bodyPr>
          <a:lstStyle/>
          <a:p>
            <a:pPr algn="just"/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The combinational circuit that change the binary information into 2</a:t>
            </a:r>
            <a:r>
              <a:rPr lang="en-US" sz="1800" baseline="30000" dirty="0" smtClean="0">
                <a:solidFill>
                  <a:srgbClr val="333333"/>
                </a:solidFill>
                <a:latin typeface="inter-regular"/>
              </a:rPr>
              <a:t>N</a:t>
            </a:r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 output lines is known as </a:t>
            </a:r>
            <a:r>
              <a:rPr lang="en-US" sz="1800" b="1" dirty="0" smtClean="0">
                <a:solidFill>
                  <a:srgbClr val="333333"/>
                </a:solidFill>
                <a:latin typeface="inter-bold"/>
              </a:rPr>
              <a:t>Decoders.</a:t>
            </a:r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 The binary information is passed in the form of N input lines. The output lines define the 2</a:t>
            </a:r>
            <a:r>
              <a:rPr lang="en-US" sz="1800" baseline="30000" dirty="0" smtClean="0">
                <a:solidFill>
                  <a:srgbClr val="333333"/>
                </a:solidFill>
                <a:latin typeface="inter-regular"/>
              </a:rPr>
              <a:t>N</a:t>
            </a:r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-bit code for the binary information. In simple words, the </a:t>
            </a:r>
            <a:r>
              <a:rPr lang="en-US" sz="1800" b="1" dirty="0" smtClean="0">
                <a:solidFill>
                  <a:srgbClr val="333333"/>
                </a:solidFill>
                <a:latin typeface="inter-bold"/>
              </a:rPr>
              <a:t>Decoder</a:t>
            </a:r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 performs the reverse operation of the </a:t>
            </a:r>
            <a:r>
              <a:rPr lang="en-US" sz="1800" b="1" dirty="0" smtClean="0">
                <a:solidFill>
                  <a:srgbClr val="333333"/>
                </a:solidFill>
                <a:latin typeface="inter-bold"/>
              </a:rPr>
              <a:t>Encoder</a:t>
            </a:r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. At a time, only one input line is activated for simplicity. The produced 2</a:t>
            </a:r>
            <a:r>
              <a:rPr lang="en-US" sz="1800" baseline="30000" dirty="0" smtClean="0">
                <a:solidFill>
                  <a:srgbClr val="333333"/>
                </a:solidFill>
                <a:latin typeface="inter-regular"/>
              </a:rPr>
              <a:t>N</a:t>
            </a:r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-bit output code is equivalent to the binary information. </a:t>
            </a:r>
            <a:r>
              <a:rPr lang="en-US" sz="1800" dirty="0" smtClean="0"/>
              <a:t>There are various types of decoders which are as follows:</a:t>
            </a:r>
          </a:p>
          <a:p>
            <a:pPr algn="just">
              <a:buNone/>
            </a:pPr>
            <a:endParaRPr lang="en-US" sz="1800" dirty="0" smtClean="0"/>
          </a:p>
        </p:txBody>
      </p:sp>
      <p:sp>
        <p:nvSpPr>
          <p:cNvPr id="28674" name="AutoShape 2" descr="Deco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6" name="Picture 4" descr="Deco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286130"/>
            <a:ext cx="4162425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2 to 4 line Decoder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3002"/>
            <a:ext cx="8229600" cy="3600450"/>
          </a:xfrm>
        </p:spPr>
        <p:txBody>
          <a:bodyPr rtlCol="0">
            <a:normAutofit/>
          </a:bodyPr>
          <a:lstStyle/>
          <a:p>
            <a:pPr algn="just"/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In the 2 to 4 line decoder, there is a total of three inputs, i.e., A</a:t>
            </a:r>
            <a:r>
              <a:rPr lang="en-US" sz="20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, and A</a:t>
            </a:r>
            <a:r>
              <a:rPr lang="en-US" sz="20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 and E and four outputs, i.e., Y</a:t>
            </a:r>
            <a:r>
              <a:rPr lang="en-US" sz="20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sz="20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sz="20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, and Y</a:t>
            </a:r>
            <a:r>
              <a:rPr lang="en-US" sz="20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. For each combination of inputs, when the enable 'E' is set to 1, one of these four outputs will be 1. The block diagram and the truth table of the 2 to 4 line decoder are given below.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2 to 4 line Decoder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78" y="785800"/>
            <a:ext cx="129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Truth Table: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720" y="3143254"/>
            <a:ext cx="5286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logical expression of the term Y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, and Y</a:t>
            </a:r>
            <a:r>
              <a:rPr lang="en-US" baseline="-25000" dirty="0" smtClean="0"/>
              <a:t>3</a:t>
            </a:r>
            <a:r>
              <a:rPr lang="en-US" dirty="0" smtClean="0"/>
              <a:t> is as follows: </a:t>
            </a:r>
          </a:p>
          <a:p>
            <a:pPr algn="just"/>
            <a:r>
              <a:rPr lang="es-ES" dirty="0" smtClean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=E.A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   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=E.A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‘ </a:t>
            </a:r>
          </a:p>
          <a:p>
            <a:pPr algn="just"/>
            <a:r>
              <a:rPr lang="es-ES" dirty="0" smtClean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=E.A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  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=E.A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'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42844" y="714362"/>
            <a:ext cx="158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893" y="845096"/>
            <a:ext cx="15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Logical circuit:</a:t>
            </a:r>
            <a:endParaRPr lang="en-US" dirty="0"/>
          </a:p>
        </p:txBody>
      </p:sp>
      <p:pic>
        <p:nvPicPr>
          <p:cNvPr id="26626" name="Picture 2" descr="Deco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214428"/>
            <a:ext cx="2938449" cy="1431848"/>
          </a:xfrm>
          <a:prstGeom prst="rect">
            <a:avLst/>
          </a:prstGeom>
          <a:noFill/>
        </p:spPr>
      </p:pic>
      <p:pic>
        <p:nvPicPr>
          <p:cNvPr id="12" name="Picture 2" descr="Deco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142991"/>
            <a:ext cx="2557264" cy="1643073"/>
          </a:xfrm>
          <a:prstGeom prst="rect">
            <a:avLst/>
          </a:prstGeom>
          <a:noFill/>
        </p:spPr>
      </p:pic>
      <p:pic>
        <p:nvPicPr>
          <p:cNvPr id="26628" name="Picture 4" descr="Deco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4558" y="1285866"/>
            <a:ext cx="2990846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3 to 8 line decoder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 rtlCol="0">
            <a:normAutofit fontScale="85000" lnSpcReduction="10000"/>
          </a:bodyPr>
          <a:lstStyle/>
          <a:p>
            <a:pPr algn="just"/>
            <a:r>
              <a:rPr lang="en-US" dirty="0" smtClean="0">
                <a:solidFill>
                  <a:srgbClr val="333333"/>
                </a:solidFill>
                <a:latin typeface="inter-regular"/>
              </a:rPr>
              <a:t>The 3 to 8 line decoder is also known as </a:t>
            </a:r>
            <a:r>
              <a:rPr lang="en-US" b="1" dirty="0" smtClean="0">
                <a:solidFill>
                  <a:srgbClr val="333333"/>
                </a:solidFill>
                <a:latin typeface="inter-bold"/>
              </a:rPr>
              <a:t>Binary to Octal Decoder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. In a 3 to 8 line decoder, there is a total of eight outputs, i.e.,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4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5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6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and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7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 and three inputs, i.e.,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A1, and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. This circuit has an enable input 'E'. Just like 2 to 4 line decoder, when enable 'E' is set to 1, one of these four outputs will be 1. The block diagram and the truth table of the 3 to 8 line encoder are given below.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3 to 8 line decoder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78" y="785800"/>
            <a:ext cx="129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Truth Table: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2844" y="714362"/>
            <a:ext cx="158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893" y="845096"/>
            <a:ext cx="15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Logical circuit: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8596" y="3214692"/>
            <a:ext cx="5143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err="1" smtClean="0">
                <a:solidFill>
                  <a:srgbClr val="333333"/>
                </a:solidFill>
                <a:latin typeface="inter-regular"/>
              </a:rPr>
              <a:t>The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inter-regular"/>
              </a:rPr>
              <a:t>logical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inter-regular"/>
              </a:rPr>
              <a:t>expression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 of </a:t>
            </a:r>
            <a:r>
              <a:rPr lang="es-ES" dirty="0" err="1" smtClean="0">
                <a:solidFill>
                  <a:srgbClr val="333333"/>
                </a:solidFill>
                <a:latin typeface="inter-regular"/>
              </a:rPr>
              <a:t>the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inter-regular"/>
              </a:rPr>
              <a:t>term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4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5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6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, and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7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 </a:t>
            </a:r>
            <a:r>
              <a:rPr lang="es-ES" dirty="0" err="1" smtClean="0">
                <a:solidFill>
                  <a:srgbClr val="333333"/>
                </a:solidFill>
                <a:latin typeface="inter-regular"/>
              </a:rPr>
              <a:t>is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 as </a:t>
            </a:r>
            <a:r>
              <a:rPr lang="es-ES" dirty="0" err="1" smtClean="0">
                <a:solidFill>
                  <a:srgbClr val="333333"/>
                </a:solidFill>
                <a:latin typeface="inter-regular"/>
              </a:rPr>
              <a:t>follows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:</a:t>
            </a:r>
          </a:p>
          <a:p>
            <a:pPr algn="just"/>
            <a:r>
              <a:rPr lang="es-ES" dirty="0" smtClean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’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’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’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’ 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4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2 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5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/>
            </a:r>
            <a:br>
              <a:rPr lang="es-ES" dirty="0" smtClean="0">
                <a:solidFill>
                  <a:srgbClr val="333333"/>
                </a:solidFill>
                <a:latin typeface="inter-regular"/>
              </a:rPr>
            </a:br>
            <a:r>
              <a:rPr lang="es-ES" dirty="0" smtClean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6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2               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7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endParaRPr lang="es-ES" b="0" i="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24578" name="Picture 2" descr="Deco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42990"/>
            <a:ext cx="2499172" cy="1643074"/>
          </a:xfrm>
          <a:prstGeom prst="rect">
            <a:avLst/>
          </a:prstGeom>
          <a:noFill/>
        </p:spPr>
      </p:pic>
      <p:pic>
        <p:nvPicPr>
          <p:cNvPr id="24580" name="Picture 4" descr="Deco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214428"/>
            <a:ext cx="2653411" cy="1857388"/>
          </a:xfrm>
          <a:prstGeom prst="rect">
            <a:avLst/>
          </a:prstGeom>
          <a:noFill/>
        </p:spPr>
      </p:pic>
      <p:pic>
        <p:nvPicPr>
          <p:cNvPr id="24582" name="Picture 6" descr="Deco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5023" y="1285866"/>
            <a:ext cx="2584629" cy="319090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1035819" y="289322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300037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4 to 16 line decoder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 rtlCol="0">
            <a:normAutofit fontScale="77500" lnSpcReduction="20000"/>
          </a:bodyPr>
          <a:lstStyle/>
          <a:p>
            <a:pPr algn="just"/>
            <a:r>
              <a:rPr lang="en-US" dirty="0" smtClean="0">
                <a:solidFill>
                  <a:srgbClr val="333333"/>
                </a:solidFill>
                <a:latin typeface="inter-regular"/>
              </a:rPr>
              <a:t>In the 4 to 16 line decoder, there is a total of 16 outputs, i.e.,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,……, Y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16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 and four inputs, i.e.,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A1,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, and A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. The 3 to 16 line decoder can be constructed using either 2 to 4 decoder or 3 to 8 decoder. There is the following formula used to find the required number of lower-order decoders.</a:t>
            </a:r>
          </a:p>
          <a:p>
            <a:pPr algn="just"/>
            <a:r>
              <a:rPr lang="en-US" dirty="0" smtClean="0">
                <a:solidFill>
                  <a:srgbClr val="333333"/>
                </a:solidFill>
                <a:latin typeface="inter-regular"/>
              </a:rPr>
              <a:t>Required number of lower order decoders=m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/m</a:t>
            </a:r>
            <a:r>
              <a:rPr lang="en-US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 = 8</a:t>
            </a:r>
            <a:br>
              <a:rPr lang="en-US" dirty="0" smtClean="0"/>
            </a:b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 = 16</a:t>
            </a:r>
          </a:p>
          <a:p>
            <a:r>
              <a:rPr lang="en-US" dirty="0" smtClean="0"/>
              <a:t>Required number of 3 to 8 decoders=     =2</a:t>
            </a:r>
          </a:p>
        </p:txBody>
      </p:sp>
      <p:pic>
        <p:nvPicPr>
          <p:cNvPr id="23554" name="Picture 2" descr="Deco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4143386"/>
            <a:ext cx="190500" cy="352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4 to 16 line decoder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78" y="785800"/>
            <a:ext cx="129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Truth Table: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2844" y="714362"/>
            <a:ext cx="158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893" y="845096"/>
            <a:ext cx="15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Logical circuit: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844" y="3857634"/>
            <a:ext cx="88583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The logical expression of the term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,…,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15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 are as follows:</a:t>
            </a:r>
          </a:p>
          <a:p>
            <a:pPr algn="just"/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’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4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5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6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7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8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9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/>
            </a:r>
            <a:br>
              <a:rPr lang="en-US" sz="1600" dirty="0" smtClean="0">
                <a:solidFill>
                  <a:srgbClr val="333333"/>
                </a:solidFill>
                <a:latin typeface="inter-regular"/>
              </a:rPr>
            </a:b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14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</a:t>
            </a:r>
            <a:br>
              <a:rPr lang="en-US" sz="1600" dirty="0" smtClean="0">
                <a:solidFill>
                  <a:srgbClr val="333333"/>
                </a:solidFill>
                <a:latin typeface="inter-regular"/>
              </a:rPr>
            </a:b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Y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15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 smtClean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 smtClean="0">
                <a:solidFill>
                  <a:srgbClr val="333333"/>
                </a:solidFill>
                <a:latin typeface="inter-regular"/>
              </a:rPr>
              <a:t>3</a:t>
            </a:r>
            <a:endParaRPr lang="en-US" sz="1600" b="0" i="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22530" name="Picture 2" descr="Deco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89889"/>
            <a:ext cx="2281224" cy="2167679"/>
          </a:xfrm>
          <a:prstGeom prst="rect">
            <a:avLst/>
          </a:prstGeom>
          <a:noFill/>
        </p:spPr>
      </p:pic>
      <p:pic>
        <p:nvPicPr>
          <p:cNvPr id="22532" name="Picture 4" descr="Deco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177934"/>
            <a:ext cx="3006633" cy="2751138"/>
          </a:xfrm>
          <a:prstGeom prst="rect">
            <a:avLst/>
          </a:prstGeom>
          <a:noFill/>
        </p:spPr>
      </p:pic>
      <p:pic>
        <p:nvPicPr>
          <p:cNvPr id="22534" name="Picture 6" descr="Deco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214429"/>
            <a:ext cx="3071834" cy="2643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0099"/>
                </a:solidFill>
              </a:rPr>
              <a:t>Encoder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64"/>
            <a:ext cx="8229600" cy="3600450"/>
          </a:xfrm>
        </p:spPr>
        <p:txBody>
          <a:bodyPr rtlCol="0">
            <a:normAutofit/>
          </a:bodyPr>
          <a:lstStyle/>
          <a:p>
            <a:pPr algn="just"/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The combinational circuits that change the binary information into N output lines are known as Encoders. The binary information is passed in the form of 2</a:t>
            </a:r>
            <a:r>
              <a:rPr lang="en-US" sz="1800" baseline="30000" dirty="0" smtClean="0">
                <a:solidFill>
                  <a:srgbClr val="333333"/>
                </a:solidFill>
                <a:latin typeface="inter-regular"/>
              </a:rPr>
              <a:t>N</a:t>
            </a:r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 input lines. The output lines define the N-bit code for the binary information. In simple words, the Encoder performs the reverse operation of the Decoder. At a time, only one input line is activated for simplicity. The produced N-bit output code is equivalent to the binary information. There are various types of encoders which are as follows:</a:t>
            </a:r>
          </a:p>
        </p:txBody>
      </p:sp>
      <p:pic>
        <p:nvPicPr>
          <p:cNvPr id="15362" name="Picture 2" descr="Encod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857502"/>
            <a:ext cx="4762500" cy="2333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1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393</Words>
  <Application>Microsoft Office PowerPoint</Application>
  <PresentationFormat>On-screen Show (16:9)</PresentationFormat>
  <Paragraphs>56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Decoder and Encoder</vt:lpstr>
      <vt:lpstr>Decoder</vt:lpstr>
      <vt:lpstr>2 to 4 line Decoder</vt:lpstr>
      <vt:lpstr>2 to 4 line Decoder</vt:lpstr>
      <vt:lpstr>3 to 8 line decoder</vt:lpstr>
      <vt:lpstr>3 to 8 line decoder</vt:lpstr>
      <vt:lpstr>4 to 16 line decoder</vt:lpstr>
      <vt:lpstr>4 to 16 line decoder</vt:lpstr>
      <vt:lpstr>Encoder</vt:lpstr>
      <vt:lpstr>4 to 2 line Encoder</vt:lpstr>
      <vt:lpstr>4 to 2 line Encoder</vt:lpstr>
      <vt:lpstr>8 to 3 line Encoder</vt:lpstr>
      <vt:lpstr>8 to 3 line Encoder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pralay</dc:creator>
  <cp:lastModifiedBy>Dr. Manju Khurana</cp:lastModifiedBy>
  <cp:revision>188</cp:revision>
  <dcterms:created xsi:type="dcterms:W3CDTF">2016-07-23T06:00:03Z</dcterms:created>
  <dcterms:modified xsi:type="dcterms:W3CDTF">2023-08-11T09:45:34Z</dcterms:modified>
</cp:coreProperties>
</file>